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0" r:id="rId1"/>
  </p:sldMasterIdLst>
  <p:notesMasterIdLst>
    <p:notesMasterId r:id="rId12"/>
  </p:notesMasterIdLst>
  <p:sldIdLst>
    <p:sldId id="849" r:id="rId2"/>
    <p:sldId id="845" r:id="rId3"/>
    <p:sldId id="866" r:id="rId4"/>
    <p:sldId id="842" r:id="rId5"/>
    <p:sldId id="867" r:id="rId6"/>
    <p:sldId id="863" r:id="rId7"/>
    <p:sldId id="868" r:id="rId8"/>
    <p:sldId id="869" r:id="rId9"/>
    <p:sldId id="870" r:id="rId10"/>
    <p:sldId id="862" r:id="rId11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283E33-0D0F-CB48-B1D6-72993B6557D0}" type="datetimeFigureOut">
              <a:rPr lang="en-US" smtClean="0"/>
              <a:t>13/10/15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04A247-54B7-2247-9772-FCEDBA886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10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>
                <a:latin typeface="Calibri" charset="0"/>
                <a:ea typeface="MS PGothic" charset="0"/>
              </a:rPr>
              <a:t>Keep it brief. Make your text as brief as possible to maintain a larger font size.</a:t>
            </a:r>
          </a:p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62FE9D23-C772-5F42-A5A2-11040F801734}" type="slidenum">
              <a:rPr lang="en-US" sz="1200"/>
              <a:pPr eaLnBrk="1" hangingPunct="1"/>
              <a:t>10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5474D-4FA3-8B43-B21A-58766A7AD7D6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5474D-4FA3-8B43-B21A-58766A7AD7D6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93CB5A-5440-DF4D-8786-5B59687AC5BA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65A0DA-B079-FC47-BA4B-B523B85D10B7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708C4-A130-7C4E-AF71-7E0F8A46A15B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3FE3A7-9A33-B341-A7F8-538AAB0E87C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5474D-4FA3-8B43-B21A-58766A7AD7D6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5474D-4FA3-8B43-B21A-58766A7AD7D6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5474D-4FA3-8B43-B21A-58766A7AD7D6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16FABC-3589-D343-83BE-A11E4CE351B3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2A8D17-F163-184D-B0FB-0E326E062500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3697D7-1C31-2240-8FCB-27CC2A76DC7C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892969" y="767953"/>
            <a:ext cx="7358063" cy="2589609"/>
          </a:xfrm>
          <a:prstGeom prst="rect">
            <a:avLst/>
          </a:prstGeom>
        </p:spPr>
        <p:txBody>
          <a:bodyPr lIns="0" tIns="0" rIns="0" bIns="0" anchor="b"/>
          <a:lstStyle>
            <a:lvl1pPr algn="ctr">
              <a:defRPr sz="77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7700">
                <a:solidFill>
                  <a:srgbClr val="FFFFFF"/>
                </a:solidFill>
              </a:rPr>
              <a:t>Texto do Título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892969" y="3429000"/>
            <a:ext cx="7358063" cy="1562695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ClrTx/>
              <a:buSzTx/>
              <a:buNone/>
            </a:lvl1pPr>
            <a:lvl2pPr marL="0" indent="0" algn="ctr">
              <a:spcBef>
                <a:spcPts val="0"/>
              </a:spcBef>
              <a:buClrTx/>
              <a:buSzTx/>
              <a:buNone/>
            </a:lvl2pPr>
            <a:lvl3pPr marL="0" indent="0" algn="ctr">
              <a:spcBef>
                <a:spcPts val="0"/>
              </a:spcBef>
              <a:buClrTx/>
              <a:buSzTx/>
              <a:buNone/>
            </a:lvl3pPr>
            <a:lvl4pPr marL="0" indent="0" algn="ctr">
              <a:spcBef>
                <a:spcPts val="0"/>
              </a:spcBef>
              <a:buClrTx/>
              <a:buSzTx/>
              <a:buNone/>
            </a:lvl4pPr>
            <a:lvl5pPr marL="0" indent="0" algn="ctr">
              <a:spcBef>
                <a:spcPts val="0"/>
              </a:spcBef>
              <a:buClrTx/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A5253"/>
                </a:solidFill>
              </a:rPr>
              <a:t>Nível de Corpo Um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A5253"/>
                </a:solidFill>
              </a:rPr>
              <a:t>Nível de Corpo Dois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A5253"/>
                </a:solidFill>
              </a:rPr>
              <a:t>Nível de Corpo Três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A5253"/>
                </a:solidFill>
              </a:rPr>
              <a:t>Nível de Corpo Quatro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A5253"/>
                </a:solidFill>
              </a:rPr>
              <a:t>Nível de Corpo Cinco</a:t>
            </a:r>
          </a:p>
        </p:txBody>
      </p:sp>
    </p:spTree>
    <p:extLst>
      <p:ext uri="{BB962C8B-B14F-4D97-AF65-F5344CB8AC3E}">
        <p14:creationId xmlns:p14="http://schemas.microsoft.com/office/powerpoint/2010/main" val="2851937417"/>
      </p:ext>
    </p:extLst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x-none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pPr>
              <a:defRPr/>
            </a:pPr>
            <a:fld id="{7AB5474D-4FA3-8B43-B21A-58766A7AD7D6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966D28-8AD6-9641-8C8C-AFF3A11E4E18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5474D-4FA3-8B43-B21A-58766A7AD7D6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5474D-4FA3-8B43-B21A-58766A7AD7D6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AF537A-72F2-BD42-B027-0E3176B8F473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D60355-C5E0-9149-8A11-453567F04F1E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5474D-4FA3-8B43-B21A-58766A7AD7D6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theme" Target="../theme/theme1.xml"/><Relationship Id="rId23" Type="http://schemas.openxmlformats.org/officeDocument/2006/relationships/image" Target="../media/image6.png"/><Relationship Id="rId24" Type="http://schemas.openxmlformats.org/officeDocument/2006/relationships/image" Target="../media/image7.png"/><Relationship Id="rId25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pPr>
              <a:defRPr/>
            </a:pPr>
            <a:fld id="{7AB5474D-4FA3-8B43-B21A-58766A7AD7D6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  <p:sldLayoutId id="2147483872" r:id="rId12"/>
    <p:sldLayoutId id="2147483873" r:id="rId13"/>
    <p:sldLayoutId id="2147483874" r:id="rId14"/>
    <p:sldLayoutId id="2147483875" r:id="rId15"/>
    <p:sldLayoutId id="2147483876" r:id="rId16"/>
    <p:sldLayoutId id="2147483877" r:id="rId17"/>
    <p:sldLayoutId id="2147483878" r:id="rId18"/>
    <p:sldLayoutId id="2147483879" r:id="rId19"/>
    <p:sldLayoutId id="2147483880" r:id="rId20"/>
    <p:sldLayoutId id="2147483881" r:id="rId21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5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5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5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5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.xml"/><Relationship Id="rId6" Type="http://schemas.openxmlformats.org/officeDocument/2006/relationships/hyperlink" Target="mailto:thaysrettore@gmail.com" TargetMode="External"/><Relationship Id="rId7" Type="http://schemas.openxmlformats.org/officeDocument/2006/relationships/image" Target="../media/image10.png"/><Relationship Id="rId8" Type="http://schemas.openxmlformats.org/officeDocument/2006/relationships/image" Target="../media/image11.png"/><Relationship Id="rId9" Type="http://schemas.openxmlformats.org/officeDocument/2006/relationships/image" Target="../media/image12.png"/><Relationship Id="rId1" Type="http://schemas.openxmlformats.org/officeDocument/2006/relationships/tags" Target="../tags/tag1.xml"/><Relationship Id="rId2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1.xml"/><Relationship Id="rId2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1.xml"/><Relationship Id="rId2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052736"/>
            <a:ext cx="8064896" cy="3960440"/>
          </a:xfrm>
        </p:spPr>
        <p:txBody>
          <a:bodyPr/>
          <a:lstStyle/>
          <a:p>
            <a:pPr algn="just"/>
            <a:r>
              <a:rPr lang="pt-BR" sz="3200" b="1" dirty="0"/>
              <a:t>O</a:t>
            </a:r>
            <a:r>
              <a:rPr lang="pt-BR" sz="3200" b="1" dirty="0" smtClean="0"/>
              <a:t>s </a:t>
            </a:r>
            <a:r>
              <a:rPr lang="pt-BR" sz="3200" b="1" dirty="0"/>
              <a:t>critérios para o preenchimento de vagas reservadas às pessoas com deficiência nos concursos públicos e a utilização de instrumentos de classificação do grau de funcionalidade humana</a:t>
            </a:r>
            <a:r>
              <a:rPr lang="pt-BR" sz="3200" dirty="0"/>
              <a:t/>
            </a:r>
            <a:br>
              <a:rPr lang="pt-BR" sz="3200" dirty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roquis_oscar_4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2123" y="4597994"/>
            <a:ext cx="4629206" cy="176816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croqui-catedral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591583" y="4790924"/>
            <a:ext cx="4585451" cy="1768232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38"/>
          <p:cNvSpPr txBox="1">
            <a:spLocks/>
          </p:cNvSpPr>
          <p:nvPr/>
        </p:nvSpPr>
        <p:spPr>
          <a:xfrm>
            <a:off x="2555776" y="6309320"/>
            <a:ext cx="3318992" cy="698599"/>
          </a:xfrm>
          <a:prstGeom prst="rect">
            <a:avLst/>
          </a:prstGeo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SzPct val="90000"/>
              <a:buFontTx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SzPct val="90000"/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SzPct val="90000"/>
              <a:buFontTx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SzPct val="90000"/>
              <a:buFontTx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SzPct val="90000"/>
              <a:buFontTx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SzPct val="90000"/>
              <a:buFontTx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SzPct val="90000"/>
              <a:buFontTx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SzPct val="90000"/>
              <a:buFontTx/>
              <a:buNone/>
              <a:defRPr lang="en-US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en-US" sz="3200" dirty="0" smtClean="0">
                <a:solidFill>
                  <a:srgbClr val="3A5253"/>
                </a:solidFill>
              </a:rPr>
              <a:t>Thays Rettore</a:t>
            </a:r>
            <a:endParaRPr lang="en-US" sz="3200" dirty="0">
              <a:solidFill>
                <a:srgbClr val="3A5253"/>
              </a:solidFill>
            </a:endParaRPr>
          </a:p>
        </p:txBody>
      </p:sp>
      <p:pic>
        <p:nvPicPr>
          <p:cNvPr id="7" name="Picture 2" descr="http://upload.wikimedia.org/wikipedia/commons/thumb/e/e0/Bras%C3%A3o_do_Distrito_Federal_(Brasil).svg/200px-Bras%C3%A3o_do_Distrito_Federal_(Brasil).svg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97"/>
            <a:ext cx="1154113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9301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62000" y="269875"/>
            <a:ext cx="8077200" cy="1143000"/>
          </a:xfrm>
        </p:spPr>
        <p:txBody>
          <a:bodyPr/>
          <a:lstStyle/>
          <a:p>
            <a:r>
              <a:rPr lang="en-US" sz="4800" b="1" dirty="0" err="1"/>
              <a:t>Obrigada</a:t>
            </a:r>
            <a:r>
              <a:rPr lang="en-US" sz="4800" b="1" dirty="0"/>
              <a:t>!</a:t>
            </a:r>
            <a:br>
              <a:rPr lang="en-US" sz="4800" b="1" dirty="0"/>
            </a:br>
            <a:endParaRPr dirty="0">
              <a:latin typeface="Calibri" charset="0"/>
              <a:ea typeface="MS PGothic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669938746"/>
              </p:ext>
            </p:extLst>
          </p:nvPr>
        </p:nvGraphicFramePr>
        <p:xfrm>
          <a:off x="838200" y="2286000"/>
          <a:ext cx="7772400" cy="2530475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644218"/>
                <a:gridCol w="5128182"/>
              </a:tblGrid>
              <a:tr h="2530475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Thays Rettore</a:t>
                      </a:r>
                    </a:p>
                    <a:p>
                      <a:endParaRPr lang="en-US" sz="3200" dirty="0" smtClean="0">
                        <a:solidFill>
                          <a:srgbClr val="00FF00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hlinkClick r:id="rId6"/>
                        </a:rPr>
                        <a:t>thaysrettore@gmail.com</a:t>
                      </a:r>
                      <a:endParaRPr lang="en-US" sz="3200" dirty="0" smtClean="0"/>
                    </a:p>
                    <a:p>
                      <a:endParaRPr lang="en-US" sz="3200" dirty="0" smtClean="0"/>
                    </a:p>
                    <a:p>
                      <a:r>
                        <a:rPr lang="en-US" sz="3200" dirty="0" smtClean="0"/>
                        <a:t>61 9981-3614</a:t>
                      </a:r>
                    </a:p>
                    <a:p>
                      <a:r>
                        <a:rPr lang="en-US" sz="3200" dirty="0" smtClean="0"/>
                        <a:t>61 3344-8547</a:t>
                      </a:r>
                    </a:p>
                    <a:p>
                      <a:endParaRPr lang="en-US" sz="3200" b="0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Thays Rettore 2014</a:t>
            </a:r>
          </a:p>
        </p:txBody>
      </p:sp>
      <p:sp>
        <p:nvSpPr>
          <p:cNvPr id="5223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D75FE767-7929-4942-AFF0-B1289CE7BEC7}" type="slidenum">
              <a:rPr lang="en-US" sz="1200">
                <a:solidFill>
                  <a:srgbClr val="898989"/>
                </a:solidFill>
              </a:rPr>
              <a:pPr eaLnBrk="1" hangingPunct="1"/>
              <a:t>10</a:t>
            </a:fld>
            <a:endParaRPr lang="en-US" sz="1200">
              <a:solidFill>
                <a:srgbClr val="898989"/>
              </a:solidFill>
            </a:endParaRPr>
          </a:p>
        </p:txBody>
      </p:sp>
      <p:pic>
        <p:nvPicPr>
          <p:cNvPr id="6" name="croquis_oscar_4.jpg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395536" y="5301208"/>
            <a:ext cx="4214083" cy="1136960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croqui-catedral.png"/>
          <p:cNvPicPr/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4558549" y="5068596"/>
            <a:ext cx="4585451" cy="1768232"/>
          </a:xfrm>
          <a:prstGeom prst="rect">
            <a:avLst/>
          </a:prstGeom>
          <a:ln w="12700">
            <a:miter lim="400000"/>
          </a:ln>
        </p:spPr>
      </p:pic>
      <p:pic>
        <p:nvPicPr>
          <p:cNvPr id="9" name="Picture 2" descr="http://upload.wikimedia.org/wikipedia/commons/thumb/e/e0/Bras%C3%A3o_do_Distrito_Federal_(Brasil).svg/200px-Bras%C3%A3o_do_Distrito_Federal_(Brasil).svg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97"/>
            <a:ext cx="1187623" cy="1408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50379299"/>
      </p:ext>
    </p:extLst>
  </p:cSld>
  <p:clrMapOvr>
    <a:masterClrMapping/>
  </p:clrMapOvr>
  <p:transition xmlns:p14="http://schemas.microsoft.com/office/powerpoint/2010/main" spd="slow">
    <p:circl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819" y="476672"/>
            <a:ext cx="8820472" cy="4605833"/>
          </a:xfrm>
        </p:spPr>
        <p:txBody>
          <a:bodyPr/>
          <a:lstStyle/>
          <a:p>
            <a:pPr algn="l"/>
            <a:r>
              <a:rPr lang="en-US" sz="1800" dirty="0"/>
              <a:t/>
            </a:r>
            <a:br>
              <a:rPr lang="en-US" sz="1800" dirty="0"/>
            </a:br>
            <a:r>
              <a:rPr lang="en-US" sz="2000" b="1" dirty="0" err="1"/>
              <a:t>Formação</a:t>
            </a:r>
            <a:r>
              <a:rPr lang="en-US" sz="2000" b="1" dirty="0"/>
              <a:t>:</a:t>
            </a:r>
            <a:br>
              <a:rPr lang="en-US" sz="2000" b="1" dirty="0"/>
            </a:br>
            <a:r>
              <a:rPr lang="en-US" sz="2400" dirty="0" err="1"/>
              <a:t>Especialista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Medicina</a:t>
            </a:r>
            <a:r>
              <a:rPr lang="en-US" sz="2000" dirty="0"/>
              <a:t> do </a:t>
            </a:r>
            <a:r>
              <a:rPr lang="en-US" sz="2000" dirty="0" err="1"/>
              <a:t>Trabalho</a:t>
            </a:r>
            <a:r>
              <a:rPr lang="en-US" sz="2000" dirty="0"/>
              <a:t> ANAMT/AMB;</a:t>
            </a:r>
            <a:br>
              <a:rPr lang="en-US" sz="2000" dirty="0"/>
            </a:br>
            <a:r>
              <a:rPr lang="en-US" sz="2000" dirty="0" err="1"/>
              <a:t>Especialista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Medicina</a:t>
            </a:r>
            <a:r>
              <a:rPr lang="en-US" sz="2000" dirty="0"/>
              <a:t> Legal e </a:t>
            </a:r>
            <a:r>
              <a:rPr lang="en-US" sz="2000" dirty="0" err="1"/>
              <a:t>Perícias</a:t>
            </a:r>
            <a:r>
              <a:rPr lang="en-US" sz="2000" dirty="0"/>
              <a:t> </a:t>
            </a:r>
            <a:r>
              <a:rPr lang="en-US" sz="2000" dirty="0" err="1"/>
              <a:t>Médicas</a:t>
            </a:r>
            <a:r>
              <a:rPr lang="en-US" sz="2000" dirty="0"/>
              <a:t> ABMLPM/AMB;</a:t>
            </a:r>
            <a:br>
              <a:rPr lang="en-US" sz="2000" dirty="0"/>
            </a:br>
            <a:r>
              <a:rPr lang="en-US" sz="2000" dirty="0" err="1"/>
              <a:t>Pos</a:t>
            </a:r>
            <a:r>
              <a:rPr lang="en-US" sz="2000" dirty="0"/>
              <a:t> </a:t>
            </a:r>
            <a:r>
              <a:rPr lang="en-US" sz="2000" dirty="0" err="1"/>
              <a:t>graduada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Valoração</a:t>
            </a:r>
            <a:r>
              <a:rPr lang="en-US" sz="2000" dirty="0"/>
              <a:t> do </a:t>
            </a:r>
            <a:r>
              <a:rPr lang="en-US" sz="2000" dirty="0" err="1"/>
              <a:t>Dano</a:t>
            </a:r>
            <a:r>
              <a:rPr lang="en-US" sz="2000" dirty="0"/>
              <a:t> Corporal </a:t>
            </a:r>
            <a:r>
              <a:rPr lang="en-US" sz="2000" dirty="0" err="1"/>
              <a:t>pela</a:t>
            </a:r>
            <a:r>
              <a:rPr lang="en-US" sz="2000" dirty="0"/>
              <a:t> </a:t>
            </a:r>
            <a:r>
              <a:rPr lang="en-US" sz="2000" dirty="0" err="1"/>
              <a:t>Universidade</a:t>
            </a:r>
            <a:r>
              <a:rPr lang="en-US" sz="2000" dirty="0"/>
              <a:t> de Coimbra;</a:t>
            </a:r>
            <a:br>
              <a:rPr lang="en-US" sz="2000" dirty="0"/>
            </a:b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 err="1"/>
              <a:t>Trabalho</a:t>
            </a:r>
            <a:r>
              <a:rPr lang="en-US" sz="2000" dirty="0"/>
              <a:t>:</a:t>
            </a:r>
            <a:br>
              <a:rPr lang="en-US" sz="2000" dirty="0"/>
            </a:br>
            <a:r>
              <a:rPr lang="en-US" sz="2000" dirty="0" err="1"/>
              <a:t>Coordenadora</a:t>
            </a:r>
            <a:r>
              <a:rPr lang="en-US" sz="2000" dirty="0"/>
              <a:t> de </a:t>
            </a:r>
            <a:r>
              <a:rPr lang="en-US" sz="2000" dirty="0" err="1"/>
              <a:t>Perícias</a:t>
            </a:r>
            <a:r>
              <a:rPr lang="en-US" sz="2000" dirty="0"/>
              <a:t> </a:t>
            </a:r>
            <a:r>
              <a:rPr lang="en-US" sz="2000" dirty="0" err="1"/>
              <a:t>Médicas</a:t>
            </a:r>
            <a:r>
              <a:rPr lang="en-US" sz="2000" dirty="0"/>
              <a:t> da </a:t>
            </a:r>
            <a:r>
              <a:rPr lang="en-US" sz="2000" dirty="0" err="1"/>
              <a:t>Subsecretária</a:t>
            </a:r>
            <a:r>
              <a:rPr lang="en-US" sz="2000" dirty="0"/>
              <a:t> de  </a:t>
            </a:r>
            <a:r>
              <a:rPr lang="en-US" sz="2000" dirty="0" err="1" smtClean="0"/>
              <a:t>Segurança</a:t>
            </a:r>
            <a:r>
              <a:rPr lang="en-US" sz="2000" dirty="0" smtClean="0"/>
              <a:t> e </a:t>
            </a:r>
            <a:r>
              <a:rPr lang="en-US" sz="2000" dirty="0" err="1" smtClean="0"/>
              <a:t>Saúde</a:t>
            </a:r>
            <a:r>
              <a:rPr lang="en-US" sz="2000" dirty="0" smtClean="0"/>
              <a:t> no </a:t>
            </a:r>
            <a:r>
              <a:rPr lang="en-US" sz="2000" dirty="0" err="1" smtClean="0"/>
              <a:t>Trabalho</a:t>
            </a:r>
            <a:r>
              <a:rPr lang="en-US" sz="2000" dirty="0" smtClean="0"/>
              <a:t> /</a:t>
            </a:r>
            <a:r>
              <a:rPr lang="en-US" sz="2000" dirty="0" err="1" smtClean="0"/>
              <a:t>Segad</a:t>
            </a:r>
            <a:r>
              <a:rPr lang="en-US" sz="2000" dirty="0" smtClean="0"/>
              <a:t>/</a:t>
            </a:r>
            <a:r>
              <a:rPr lang="en-US" sz="2000" dirty="0"/>
              <a:t>DF;</a:t>
            </a:r>
            <a:br>
              <a:rPr lang="en-US" sz="2000" dirty="0"/>
            </a:br>
            <a:r>
              <a:rPr lang="en-US" sz="2000" dirty="0" err="1"/>
              <a:t>Conselheira</a:t>
            </a:r>
            <a:r>
              <a:rPr lang="en-US" sz="2000" dirty="0"/>
              <a:t> do </a:t>
            </a:r>
            <a:r>
              <a:rPr lang="en-US" sz="2000" dirty="0" err="1"/>
              <a:t>Conselho</a:t>
            </a:r>
            <a:r>
              <a:rPr lang="en-US" sz="2000" dirty="0"/>
              <a:t> de </a:t>
            </a:r>
            <a:r>
              <a:rPr lang="en-US" sz="2000" dirty="0" err="1"/>
              <a:t>Saúde</a:t>
            </a:r>
            <a:r>
              <a:rPr lang="en-US" sz="2000" dirty="0"/>
              <a:t> e </a:t>
            </a:r>
            <a:r>
              <a:rPr lang="en-US" sz="2000" dirty="0" err="1"/>
              <a:t>Segurança</a:t>
            </a:r>
            <a:r>
              <a:rPr lang="en-US" sz="2000" dirty="0"/>
              <a:t> do DF;</a:t>
            </a:r>
            <a:br>
              <a:rPr lang="en-US" sz="2000" dirty="0"/>
            </a:br>
            <a:r>
              <a:rPr lang="en-US" sz="2000" dirty="0" err="1" smtClean="0"/>
              <a:t>Membro</a:t>
            </a:r>
            <a:r>
              <a:rPr lang="en-US" sz="2000" dirty="0" smtClean="0"/>
              <a:t> da </a:t>
            </a:r>
            <a:r>
              <a:rPr lang="en-US" sz="2000" dirty="0" err="1" smtClean="0"/>
              <a:t>Câmara</a:t>
            </a:r>
            <a:r>
              <a:rPr lang="en-US" sz="2000" dirty="0" smtClean="0"/>
              <a:t> </a:t>
            </a:r>
            <a:r>
              <a:rPr lang="en-US" sz="2000" dirty="0" err="1" smtClean="0"/>
              <a:t>Técnica</a:t>
            </a:r>
            <a:r>
              <a:rPr lang="en-US" sz="2000" dirty="0" smtClean="0"/>
              <a:t> 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de </a:t>
            </a:r>
            <a:r>
              <a:rPr lang="en-US" sz="2000" dirty="0" err="1"/>
              <a:t>medicina</a:t>
            </a:r>
            <a:r>
              <a:rPr lang="en-US" sz="2000" dirty="0"/>
              <a:t> legal e </a:t>
            </a:r>
            <a:r>
              <a:rPr lang="en-US" sz="2000" dirty="0" err="1"/>
              <a:t>pericias</a:t>
            </a:r>
            <a:r>
              <a:rPr lang="en-US" sz="2000" dirty="0"/>
              <a:t> </a:t>
            </a:r>
            <a:r>
              <a:rPr lang="en-US" sz="2000" dirty="0" err="1"/>
              <a:t>médicas</a:t>
            </a:r>
            <a:r>
              <a:rPr lang="en-US" sz="2000" dirty="0"/>
              <a:t> </a:t>
            </a:r>
            <a:r>
              <a:rPr lang="en-US" sz="2000" dirty="0" smtClean="0"/>
              <a:t>do CFM</a:t>
            </a:r>
            <a:br>
              <a:rPr lang="en-US" sz="2000" dirty="0" smtClean="0"/>
            </a:br>
            <a:r>
              <a:rPr lang="en-US" sz="2000" dirty="0" err="1" smtClean="0"/>
              <a:t>Autora</a:t>
            </a:r>
            <a:r>
              <a:rPr lang="en-US" sz="2000" dirty="0" smtClean="0"/>
              <a:t> </a:t>
            </a:r>
            <a:r>
              <a:rPr lang="en-US" sz="2000" dirty="0"/>
              <a:t>e </a:t>
            </a:r>
            <a:r>
              <a:rPr lang="en-US" sz="2000" dirty="0" err="1"/>
              <a:t>Coordenadora</a:t>
            </a:r>
            <a:r>
              <a:rPr lang="en-US" sz="2000" dirty="0"/>
              <a:t> do Manual de </a:t>
            </a:r>
            <a:r>
              <a:rPr lang="en-US" sz="2000" dirty="0" err="1"/>
              <a:t>Perícia</a:t>
            </a:r>
            <a:r>
              <a:rPr lang="en-US" sz="2000" dirty="0"/>
              <a:t> </a:t>
            </a:r>
            <a:r>
              <a:rPr lang="en-US" sz="2000" dirty="0" err="1"/>
              <a:t>Medica</a:t>
            </a:r>
            <a:r>
              <a:rPr lang="en-US" sz="2000" dirty="0"/>
              <a:t> do DF.</a:t>
            </a:r>
            <a:br>
              <a:rPr lang="en-US" sz="2000" dirty="0"/>
            </a:br>
            <a:r>
              <a:rPr lang="en-US" sz="2000" dirty="0" err="1" smtClean="0"/>
              <a:t>Presidente</a:t>
            </a:r>
            <a:r>
              <a:rPr lang="en-US" sz="2000" dirty="0" smtClean="0"/>
              <a:t> </a:t>
            </a:r>
            <a:r>
              <a:rPr lang="en-US" sz="2000" dirty="0"/>
              <a:t>da </a:t>
            </a:r>
            <a:r>
              <a:rPr lang="en-US" sz="2000" dirty="0" smtClean="0"/>
              <a:t>ABMLPM </a:t>
            </a:r>
            <a:r>
              <a:rPr lang="en-US" sz="2000" dirty="0"/>
              <a:t>- </a:t>
            </a:r>
            <a:r>
              <a:rPr lang="en-US" sz="2000" dirty="0" err="1"/>
              <a:t>associação</a:t>
            </a:r>
            <a:r>
              <a:rPr lang="en-US" sz="2000" dirty="0"/>
              <a:t> </a:t>
            </a:r>
            <a:r>
              <a:rPr lang="en-US" sz="2000" dirty="0" err="1" smtClean="0"/>
              <a:t>brasileira</a:t>
            </a:r>
            <a:r>
              <a:rPr lang="en-US" sz="2000" dirty="0" smtClean="0"/>
              <a:t> </a:t>
            </a:r>
            <a:r>
              <a:rPr lang="en-US" sz="2000" dirty="0"/>
              <a:t>de </a:t>
            </a:r>
            <a:r>
              <a:rPr lang="en-US" sz="2000" dirty="0" err="1"/>
              <a:t>medicina</a:t>
            </a:r>
            <a:r>
              <a:rPr lang="en-US" sz="2000" dirty="0"/>
              <a:t> </a:t>
            </a:r>
            <a:r>
              <a:rPr lang="en-US" sz="2000" dirty="0" smtClean="0"/>
              <a:t>legal e </a:t>
            </a:r>
            <a:r>
              <a:rPr lang="en-US" sz="2000" dirty="0" err="1" smtClean="0"/>
              <a:t>pericias</a:t>
            </a:r>
            <a:r>
              <a:rPr lang="en-US" sz="2000" dirty="0" smtClean="0"/>
              <a:t> </a:t>
            </a:r>
            <a:r>
              <a:rPr lang="en-US" sz="2000" dirty="0" err="1" smtClean="0"/>
              <a:t>médicas</a:t>
            </a:r>
            <a:r>
              <a:rPr lang="en-US" sz="2000" dirty="0" smtClean="0"/>
              <a:t> DF</a:t>
            </a:r>
            <a:br>
              <a:rPr lang="en-US" sz="2000" dirty="0" smtClean="0"/>
            </a:br>
            <a:r>
              <a:rPr lang="en-US" sz="2000" dirty="0" err="1" smtClean="0"/>
              <a:t>Diretora</a:t>
            </a:r>
            <a:r>
              <a:rPr lang="en-US" sz="2000" dirty="0" smtClean="0"/>
              <a:t> </a:t>
            </a:r>
            <a:r>
              <a:rPr lang="en-US" sz="2000" dirty="0" err="1"/>
              <a:t>científica</a:t>
            </a:r>
            <a:r>
              <a:rPr lang="en-US" sz="2000" dirty="0"/>
              <a:t> da </a:t>
            </a:r>
            <a:r>
              <a:rPr lang="en-US" sz="2000" dirty="0" smtClean="0"/>
              <a:t>ABRAMT</a:t>
            </a:r>
            <a:r>
              <a:rPr lang="en-US" sz="2000" dirty="0"/>
              <a:t>- </a:t>
            </a:r>
            <a:r>
              <a:rPr lang="en-US" sz="2000" dirty="0" err="1"/>
              <a:t>associação</a:t>
            </a:r>
            <a:r>
              <a:rPr lang="en-US" sz="2000" dirty="0"/>
              <a:t> </a:t>
            </a:r>
            <a:r>
              <a:rPr lang="en-US" sz="2000" dirty="0" err="1" smtClean="0"/>
              <a:t>brasiliense</a:t>
            </a:r>
            <a:r>
              <a:rPr lang="en-US" sz="2000" dirty="0" smtClean="0"/>
              <a:t> de </a:t>
            </a:r>
            <a:r>
              <a:rPr lang="en-US" sz="2000" dirty="0" err="1"/>
              <a:t>medicina</a:t>
            </a:r>
            <a:r>
              <a:rPr lang="en-US" sz="2000" dirty="0"/>
              <a:t> </a:t>
            </a:r>
            <a:r>
              <a:rPr lang="en-US" sz="2000" dirty="0" smtClean="0"/>
              <a:t>do </a:t>
            </a:r>
            <a:r>
              <a:rPr lang="en-US" sz="2000" dirty="0" err="1" smtClean="0"/>
              <a:t>trabalho</a:t>
            </a:r>
            <a:endParaRPr lang="en-US" sz="2000" dirty="0"/>
          </a:p>
        </p:txBody>
      </p:sp>
      <p:pic>
        <p:nvPicPr>
          <p:cNvPr id="4" name="croquis_oscar_4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5536" y="5301208"/>
            <a:ext cx="4214083" cy="1136960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croqui-catedral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591583" y="5445224"/>
            <a:ext cx="3868849" cy="1113932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Picture 2" descr="http://upload.wikimedia.org/wikipedia/commons/thumb/e/e0/Bras%C3%A3o_do_Distrito_Federal_(Brasil).svg/200px-Bras%C3%A3o_do_Distrito_Federal_(Brasil).svg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497"/>
            <a:ext cx="683568" cy="810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9449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croquis_oscar_4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2123" y="4597994"/>
            <a:ext cx="4629206" cy="1768166"/>
          </a:xfrm>
          <a:prstGeom prst="rect">
            <a:avLst/>
          </a:prstGeom>
          <a:ln w="12700">
            <a:miter lim="400000"/>
          </a:ln>
        </p:spPr>
      </p:pic>
      <p:pic>
        <p:nvPicPr>
          <p:cNvPr id="40" name="croqui-catedral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591583" y="4790924"/>
            <a:ext cx="4585451" cy="1768232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extBox 1"/>
          <p:cNvSpPr txBox="1"/>
          <p:nvPr/>
        </p:nvSpPr>
        <p:spPr>
          <a:xfrm>
            <a:off x="467544" y="764704"/>
            <a:ext cx="835292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i="1" dirty="0"/>
              <a:t>“Os critérios de constatação da deficiência para a posse no serviço público vêm sendo alvo constante de críticas, pois relatam-se casos de deficiência mínimas sendo enquadradas como amparadas por Lei, para a posse nas vagas destinadas aos deficientes. Convenhamos tratar-se de um desrespeito ao sentido da Lei, que é propiciar ao deficiente uma compensação no ingresso no serviço público. </a:t>
            </a:r>
          </a:p>
          <a:p>
            <a:r>
              <a:rPr lang="pt-BR" b="1" i="1" dirty="0"/>
              <a:t>Devemos ter em mente que a deficiência a ser constatada deve produzir ou gerar dificuldade para o desempenho das funções profissionais pretendidas e não pode ser levado em conta o caráter puramente estético, como estabelece claramente o art. 4º do Decreto nº 3.298”. </a:t>
            </a:r>
            <a:endParaRPr lang="pt-BR" b="1" i="1" dirty="0" smtClean="0"/>
          </a:p>
          <a:p>
            <a:pPr algn="r"/>
            <a:r>
              <a:rPr lang="pt-BR" dirty="0"/>
              <a:t>Dr. </a:t>
            </a:r>
            <a:r>
              <a:rPr lang="pt-BR" dirty="0" err="1"/>
              <a:t>Cantídio</a:t>
            </a:r>
            <a:r>
              <a:rPr lang="pt-BR" dirty="0"/>
              <a:t> Lima Vieira (2010, p.131) </a:t>
            </a:r>
            <a:endParaRPr lang="pt-BR" b="1" i="1" dirty="0"/>
          </a:p>
          <a:p>
            <a:endParaRPr lang="en-US" dirty="0"/>
          </a:p>
        </p:txBody>
      </p:sp>
      <p:pic>
        <p:nvPicPr>
          <p:cNvPr id="5" name="Picture 2" descr="http://upload.wikimedia.org/wikipedia/commons/thumb/e/e0/Bras%C3%A3o_do_Distrito_Federal_(Brasil).svg/200px-Bras%C3%A3o_do_Distrito_Federal_(Brasil).svg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497"/>
            <a:ext cx="683568" cy="810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58395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484784"/>
            <a:ext cx="748883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/>
              <a:t>Lei Complementar 840/2011</a:t>
            </a:r>
            <a:r>
              <a:rPr lang="pt-BR" sz="2400" dirty="0"/>
              <a:t>, que sobre a investidura em cargo público nos artigos 7º e 12, assim dispõe:</a:t>
            </a:r>
          </a:p>
          <a:p>
            <a:pPr algn="just"/>
            <a:r>
              <a:rPr lang="pt-BR" sz="2400" b="1" dirty="0"/>
              <a:t> </a:t>
            </a:r>
            <a:endParaRPr lang="pt-BR" sz="2400" dirty="0"/>
          </a:p>
          <a:p>
            <a:pPr algn="just"/>
            <a:r>
              <a:rPr lang="pt-BR" sz="2400" b="1" dirty="0" smtClean="0"/>
              <a:t>“Art</a:t>
            </a:r>
            <a:r>
              <a:rPr lang="pt-BR" sz="2400" b="1" dirty="0"/>
              <a:t>. 12.</a:t>
            </a:r>
            <a:r>
              <a:rPr lang="pt-BR" sz="2400" dirty="0"/>
              <a:t> O edital de concurso público tem de reservar vinte por cento das vagas para serem preenchidas por pessoa com deficiência, desprezada a parte decimal. </a:t>
            </a:r>
          </a:p>
          <a:p>
            <a:pPr algn="just"/>
            <a:r>
              <a:rPr lang="pt-BR" sz="2400" dirty="0" smtClean="0"/>
              <a:t>§ </a:t>
            </a:r>
            <a:r>
              <a:rPr lang="pt-BR" sz="2400" dirty="0"/>
              <a:t>3º </a:t>
            </a:r>
            <a:r>
              <a:rPr lang="pt-BR" sz="2400" i="1" dirty="0"/>
              <a:t>Não estão abrangidas pelos benefícios deste artigo a pessoa com deficiência apta para trabalhar normalmente e a inapta para qualquer </a:t>
            </a:r>
            <a:r>
              <a:rPr lang="pt-BR" sz="2400" i="1" dirty="0" smtClean="0"/>
              <a:t>trabalho</a:t>
            </a:r>
            <a:r>
              <a:rPr lang="pt-BR" sz="2400" dirty="0" smtClean="0"/>
              <a:t>. “</a:t>
            </a:r>
            <a:endParaRPr lang="pt-BR" sz="2400" dirty="0"/>
          </a:p>
          <a:p>
            <a:endParaRPr lang="en-US" dirty="0"/>
          </a:p>
        </p:txBody>
      </p:sp>
      <p:pic>
        <p:nvPicPr>
          <p:cNvPr id="6" name="candangos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865" y="166968"/>
            <a:ext cx="1137413" cy="143780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93104021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865515"/>
          </a:xfrm>
        </p:spPr>
        <p:txBody>
          <a:bodyPr>
            <a:normAutofit lnSpcReduction="10000"/>
          </a:bodyPr>
          <a:lstStyle/>
          <a:p>
            <a:pPr marL="0" lvl="0" indent="0" defTabSz="449263" fontAlgn="base">
              <a:lnSpc>
                <a:spcPct val="80000"/>
              </a:lnSpc>
              <a:spcBef>
                <a:spcPts val="35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endParaRPr kumimoji="0" lang="pt-BR" altLang="pt-BR" sz="1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okman Old Style" pitchFamily="16" charset="0"/>
              <a:ea typeface="+mn-ea"/>
              <a:cs typeface="Arial"/>
            </a:endParaRPr>
          </a:p>
          <a:p>
            <a:pPr marL="0" lvl="0" indent="0" algn="just" defTabSz="449263" fontAlgn="base">
              <a:lnSpc>
                <a:spcPct val="80000"/>
              </a:lnSpc>
              <a:spcBef>
                <a:spcPts val="35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r>
              <a:rPr kumimoji="0" lang="pt-BR" altLang="pt-BR" sz="3200" b="1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okman Old Style" pitchFamily="16" charset="0"/>
                <a:ea typeface="+mn-ea"/>
                <a:cs typeface="Arial"/>
              </a:rPr>
              <a:t>Relação entre Independência Funcional e Mensuração do Grau de Solicitação do Cuidado de Terceiros</a:t>
            </a:r>
          </a:p>
          <a:p>
            <a:pPr marL="336550" lvl="0" indent="-336550" algn="just" defTabSz="449263" fontAlgn="base">
              <a:lnSpc>
                <a:spcPct val="80000"/>
              </a:lnSpc>
              <a:spcBef>
                <a:spcPts val="350"/>
              </a:spcBef>
              <a:spcAft>
                <a:spcPct val="0"/>
              </a:spcAft>
              <a:buSzPct val="100000"/>
              <a:buNone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endParaRPr kumimoji="0" lang="pt-BR" altLang="pt-BR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Bookman Old Style" pitchFamily="16" charset="0"/>
              <a:ea typeface="+mn-ea"/>
              <a:cs typeface="Arial"/>
            </a:endParaRPr>
          </a:p>
          <a:p>
            <a:pPr marL="336550" lvl="0" indent="-336550" algn="just" defTabSz="449263" fontAlgn="base">
              <a:lnSpc>
                <a:spcPct val="80000"/>
              </a:lnSpc>
              <a:spcBef>
                <a:spcPts val="3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Bookman Old Style" pitchFamily="16" charset="0"/>
              <a:buChar char="•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r>
              <a:rPr kumimoji="0" lang="pt-BR" altLang="pt-BR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okman Old Style" pitchFamily="16" charset="0"/>
                <a:ea typeface="+mn-ea"/>
                <a:cs typeface="Arial"/>
              </a:rPr>
              <a:t>Conceito de</a:t>
            </a:r>
            <a:r>
              <a:rPr kumimoji="0" lang="pt-BR" altLang="pt-BR" b="1" i="0" u="none" strike="noStrike" kern="0" cap="none" spc="0" normalizeH="0" baseline="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Bookman Old Style" pitchFamily="16" charset="0"/>
                <a:ea typeface="+mn-ea"/>
                <a:cs typeface="Arial"/>
              </a:rPr>
              <a:t> Independência</a:t>
            </a:r>
            <a:r>
              <a:rPr kumimoji="0" lang="pt-BR" altLang="pt-BR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okman Old Style" pitchFamily="16" charset="0"/>
                <a:ea typeface="+mn-ea"/>
                <a:cs typeface="Arial"/>
              </a:rPr>
              <a:t>:</a:t>
            </a:r>
          </a:p>
          <a:p>
            <a:pPr marL="336550" lvl="0" indent="-336550" algn="just" defTabSz="449263" fontAlgn="base">
              <a:lnSpc>
                <a:spcPct val="80000"/>
              </a:lnSpc>
              <a:spcBef>
                <a:spcPts val="350"/>
              </a:spcBef>
              <a:spcAft>
                <a:spcPct val="0"/>
              </a:spcAft>
              <a:buSzPct val="100000"/>
              <a:buNone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endParaRPr kumimoji="0" lang="pt-BR" altLang="pt-BR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Bookman Old Style" pitchFamily="16" charset="0"/>
              <a:ea typeface="+mn-ea"/>
              <a:cs typeface="Arial"/>
            </a:endParaRPr>
          </a:p>
          <a:p>
            <a:pPr marL="336550" lvl="0" indent="-336550" algn="just" defTabSz="449263" fontAlgn="base">
              <a:lnSpc>
                <a:spcPct val="80000"/>
              </a:lnSpc>
              <a:spcBef>
                <a:spcPts val="350"/>
              </a:spcBef>
              <a:spcAft>
                <a:spcPct val="0"/>
              </a:spcAft>
              <a:buSzPct val="100000"/>
              <a:buNone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r>
              <a:rPr kumimoji="0" lang="pt-BR" altLang="pt-BR" b="1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okman Old Style" pitchFamily="16" charset="0"/>
                <a:ea typeface="+mn-ea"/>
                <a:cs typeface="Arial"/>
              </a:rPr>
              <a:t>     “Fundamenta-se na realização das atividades, motoras ou cognitivas, sem a necessidade de outras pessoas ou instrumentos de apoio, desde que de forma segura. Ele representa a autonomia da pessoa na condução da sua própria vida, desde a tomada de decisões até a concretização do seu planejamento. De um ponto de vista social, a independência deve ser sempre relativizada, uma vez que tanto a participação como a inclusão do indivíduo na comunidade dependem de uma série de mecanismos de aceitação e viabilização onde o papel de terceiros é indiscutível ” (IETS, 2012, pg.15)</a:t>
            </a:r>
          </a:p>
          <a:p>
            <a:endParaRPr lang="pt-BR" dirty="0"/>
          </a:p>
        </p:txBody>
      </p:sp>
      <p:pic>
        <p:nvPicPr>
          <p:cNvPr id="4" name="Picture 2" descr="http://upload.wikimedia.org/wikipedia/commons/thumb/e/e0/Bras%C3%A3o_do_Distrito_Federal_(Brasil).svg/200px-Bras%C3%A3o_do_Distrito_Federal_(Brasil)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497"/>
            <a:ext cx="683568" cy="810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4060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1700808"/>
            <a:ext cx="8136904" cy="45553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6550" lvl="0" indent="-336550" defTabSz="449263">
              <a:lnSpc>
                <a:spcPct val="80000"/>
              </a:lnSpc>
              <a:spcBef>
                <a:spcPts val="350"/>
              </a:spcBef>
              <a:buSzPct val="100000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endParaRPr lang="pt-BR" altLang="pt-BR" sz="2400" kern="0" dirty="0">
              <a:solidFill>
                <a:srgbClr val="000000"/>
              </a:solidFill>
              <a:latin typeface="Bookman Old Style" pitchFamily="16" charset="0"/>
              <a:cs typeface="Arial"/>
            </a:endParaRPr>
          </a:p>
          <a:p>
            <a:pPr marL="336550" lvl="0" indent="-336550" defTabSz="449263">
              <a:lnSpc>
                <a:spcPct val="80000"/>
              </a:lnSpc>
              <a:spcBef>
                <a:spcPts val="350"/>
              </a:spcBef>
              <a:buClr>
                <a:srgbClr val="000000"/>
              </a:buClr>
              <a:buSzPct val="100000"/>
              <a:buFont typeface="Bookman Old Style" pitchFamily="16" charset="0"/>
              <a:buChar char="•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r>
              <a:rPr lang="pt-BR" altLang="pt-BR" sz="2400" b="1" kern="0" dirty="0">
                <a:solidFill>
                  <a:srgbClr val="000000"/>
                </a:solidFill>
                <a:latin typeface="Bookman Old Style" pitchFamily="16" charset="0"/>
                <a:cs typeface="Arial"/>
              </a:rPr>
              <a:t>Conceito de </a:t>
            </a:r>
            <a:r>
              <a:rPr lang="pt-BR" altLang="pt-BR" sz="2400" b="1" kern="0" dirty="0">
                <a:solidFill>
                  <a:srgbClr val="0066FF"/>
                </a:solidFill>
                <a:latin typeface="Bookman Old Style" pitchFamily="16" charset="0"/>
                <a:cs typeface="Arial"/>
              </a:rPr>
              <a:t>Funcionalidade: </a:t>
            </a:r>
          </a:p>
          <a:p>
            <a:pPr marL="336550" lvl="0" indent="-336550" defTabSz="449263">
              <a:lnSpc>
                <a:spcPct val="80000"/>
              </a:lnSpc>
              <a:spcBef>
                <a:spcPts val="350"/>
              </a:spcBef>
              <a:buSzPct val="100000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r>
              <a:rPr lang="pt-BR" altLang="pt-BR" sz="2400" b="1" kern="0" dirty="0">
                <a:solidFill>
                  <a:srgbClr val="000000"/>
                </a:solidFill>
                <a:latin typeface="Bookman Old Style" pitchFamily="16" charset="0"/>
                <a:cs typeface="Arial"/>
              </a:rPr>
              <a:t>     </a:t>
            </a:r>
          </a:p>
          <a:p>
            <a:pPr marL="336550" lvl="0" indent="-336550" algn="just" defTabSz="449263">
              <a:lnSpc>
                <a:spcPct val="80000"/>
              </a:lnSpc>
              <a:spcBef>
                <a:spcPts val="350"/>
              </a:spcBef>
              <a:buSzPct val="100000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r>
              <a:rPr lang="pt-BR" altLang="pt-BR" sz="2400" b="1" kern="0" dirty="0">
                <a:solidFill>
                  <a:srgbClr val="000000"/>
                </a:solidFill>
                <a:latin typeface="Bookman Old Style" pitchFamily="16" charset="0"/>
                <a:cs typeface="Arial"/>
              </a:rPr>
              <a:t>   </a:t>
            </a:r>
            <a:r>
              <a:rPr lang="pt-BR" altLang="pt-BR" sz="2400" b="1" kern="0" dirty="0" smtClean="0">
                <a:solidFill>
                  <a:srgbClr val="000000"/>
                </a:solidFill>
                <a:latin typeface="Bookman Old Style" pitchFamily="16" charset="0"/>
                <a:cs typeface="Arial"/>
              </a:rPr>
              <a:t>Indica </a:t>
            </a:r>
            <a:r>
              <a:rPr lang="pt-BR" altLang="pt-BR" sz="2400" b="1" kern="0" dirty="0">
                <a:solidFill>
                  <a:srgbClr val="000000"/>
                </a:solidFill>
                <a:latin typeface="Bookman Old Style" pitchFamily="16" charset="0"/>
                <a:cs typeface="Arial"/>
              </a:rPr>
              <a:t>os aspectos positivos da interação entre um indivíduo (com determinada condição de saúde) e seus fatores contextuais (fatores ambientais e pessoais).</a:t>
            </a:r>
          </a:p>
          <a:p>
            <a:pPr marL="336550" lvl="0" indent="-336550" defTabSz="449263">
              <a:lnSpc>
                <a:spcPct val="80000"/>
              </a:lnSpc>
              <a:spcBef>
                <a:spcPts val="350"/>
              </a:spcBef>
              <a:buSzPct val="100000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endParaRPr lang="pt-BR" altLang="pt-BR" sz="2400" kern="0" dirty="0">
              <a:solidFill>
                <a:srgbClr val="000000"/>
              </a:solidFill>
              <a:latin typeface="Bookman Old Style" pitchFamily="16" charset="0"/>
              <a:cs typeface="Arial"/>
            </a:endParaRPr>
          </a:p>
          <a:p>
            <a:pPr marL="336550" lvl="0" indent="-336550" defTabSz="449263">
              <a:lnSpc>
                <a:spcPct val="80000"/>
              </a:lnSpc>
              <a:spcBef>
                <a:spcPts val="350"/>
              </a:spcBef>
              <a:buClr>
                <a:srgbClr val="000000"/>
              </a:buClr>
              <a:buSzPct val="100000"/>
              <a:buFont typeface="Bookman Old Style" pitchFamily="16" charset="0"/>
              <a:buChar char="•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r>
              <a:rPr lang="pt-BR" altLang="pt-BR" sz="2400" b="1" kern="0" dirty="0">
                <a:solidFill>
                  <a:srgbClr val="000000"/>
                </a:solidFill>
                <a:latin typeface="Bookman Old Style" pitchFamily="16" charset="0"/>
                <a:cs typeface="Arial"/>
              </a:rPr>
              <a:t>Conceito de </a:t>
            </a:r>
            <a:r>
              <a:rPr lang="pt-BR" altLang="pt-BR" sz="2400" b="1" kern="0" dirty="0">
                <a:solidFill>
                  <a:srgbClr val="0066FF"/>
                </a:solidFill>
                <a:latin typeface="Bookman Old Style" pitchFamily="16" charset="0"/>
                <a:cs typeface="Arial"/>
              </a:rPr>
              <a:t>Incapacidade:</a:t>
            </a:r>
          </a:p>
          <a:p>
            <a:pPr marL="336550" lvl="0" indent="-336550" defTabSz="449263">
              <a:lnSpc>
                <a:spcPct val="80000"/>
              </a:lnSpc>
              <a:spcBef>
                <a:spcPts val="350"/>
              </a:spcBef>
              <a:buSzPct val="100000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r>
              <a:rPr lang="pt-BR" altLang="pt-BR" sz="2400" b="1" kern="0" dirty="0">
                <a:solidFill>
                  <a:srgbClr val="000000"/>
                </a:solidFill>
                <a:latin typeface="Bookman Old Style" pitchFamily="16" charset="0"/>
                <a:cs typeface="Arial"/>
              </a:rPr>
              <a:t> </a:t>
            </a:r>
          </a:p>
          <a:p>
            <a:pPr marL="336550" lvl="0" indent="-336550" algn="just" defTabSz="449263">
              <a:lnSpc>
                <a:spcPct val="80000"/>
              </a:lnSpc>
              <a:spcBef>
                <a:spcPts val="350"/>
              </a:spcBef>
              <a:buSzPct val="100000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r>
              <a:rPr lang="pt-BR" altLang="pt-BR" sz="2400" b="1" kern="0" dirty="0">
                <a:solidFill>
                  <a:srgbClr val="000000"/>
                </a:solidFill>
                <a:latin typeface="Bookman Old Style" pitchFamily="16" charset="0"/>
                <a:cs typeface="Arial"/>
              </a:rPr>
              <a:t>   </a:t>
            </a:r>
            <a:r>
              <a:rPr lang="pt-BR" altLang="pt-BR" sz="2400" b="1" kern="0" dirty="0" smtClean="0">
                <a:solidFill>
                  <a:srgbClr val="000000"/>
                </a:solidFill>
                <a:latin typeface="Bookman Old Style" pitchFamily="16" charset="0"/>
                <a:cs typeface="Arial"/>
              </a:rPr>
              <a:t>Indica </a:t>
            </a:r>
            <a:r>
              <a:rPr lang="pt-BR" altLang="pt-BR" sz="2400" b="1" kern="0" dirty="0">
                <a:solidFill>
                  <a:srgbClr val="000000"/>
                </a:solidFill>
                <a:latin typeface="Bookman Old Style" pitchFamily="16" charset="0"/>
                <a:cs typeface="Arial"/>
              </a:rPr>
              <a:t>os aspectos negativos da interação entre um indivíduo (com determinada condição de saúde) e seus fatores contextuais (fatores ambientais e pessoais).</a:t>
            </a:r>
          </a:p>
        </p:txBody>
      </p:sp>
      <p:sp>
        <p:nvSpPr>
          <p:cNvPr id="3" name="Rectangle 2"/>
          <p:cNvSpPr/>
          <p:nvPr/>
        </p:nvSpPr>
        <p:spPr>
          <a:xfrm>
            <a:off x="611560" y="260648"/>
            <a:ext cx="7848872" cy="1684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449263">
              <a:lnSpc>
                <a:spcPct val="80000"/>
              </a:lnSpc>
              <a:spcBef>
                <a:spcPts val="350"/>
              </a:spcBef>
              <a:buClr>
                <a:srgbClr val="000000"/>
              </a:buClr>
              <a:buSzPct val="100000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</a:pPr>
            <a:r>
              <a:rPr lang="pt-BR" altLang="pt-BR" sz="3200" b="1" i="1" kern="0" dirty="0">
                <a:latin typeface="Bookman Old Style" pitchFamily="16" charset="0"/>
                <a:cs typeface="Arial"/>
              </a:rPr>
              <a:t>Relação entre Independência Funcional e Mensuração do Grau de Solicitação do Cuidado de Terceiros</a:t>
            </a:r>
          </a:p>
        </p:txBody>
      </p:sp>
      <p:pic>
        <p:nvPicPr>
          <p:cNvPr id="6" name="Picture 2" descr="http://upload.wikimedia.org/wikipedia/commons/thumb/e/e0/Bras%C3%A3o_do_Distrito_Federal_(Brasil).svg/200px-Bras%C3%A3o_do_Distrito_Federal_(Brasil)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497"/>
            <a:ext cx="683568" cy="810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58395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04664"/>
            <a:ext cx="7811936" cy="5721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candangos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865" y="166968"/>
            <a:ext cx="1137413" cy="143780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348559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76672"/>
            <a:ext cx="8146732" cy="5577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candangos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865" y="166968"/>
            <a:ext cx="1137413" cy="1437807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856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656" y="548680"/>
            <a:ext cx="7313613" cy="49201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3200" b="1" dirty="0"/>
              <a:t>“A regra da igualdade não consiste senão em </a:t>
            </a:r>
            <a:r>
              <a:rPr lang="pt-BR" sz="3200" b="1" dirty="0" err="1"/>
              <a:t>quinhoar</a:t>
            </a:r>
            <a:r>
              <a:rPr lang="pt-BR" sz="3200" b="1" dirty="0"/>
              <a:t> desigualmente aos desiguais, na medida em que se desigualam. Nesta desigualdade social, proporcionada à desigualdade natural, é que se acha a verdadeira lei da igualdade... Tratar com desigualdade a iguais, ou a desiguais com igualdade, seria desigualdade flagrante, e não igualdade real”. </a:t>
            </a:r>
            <a:endParaRPr lang="pt-BR" sz="3200" b="1" i="1" dirty="0"/>
          </a:p>
          <a:p>
            <a:pPr marL="0" indent="0" algn="r">
              <a:buNone/>
            </a:pPr>
            <a:r>
              <a:rPr lang="pt-BR" sz="3200" b="1" dirty="0"/>
              <a:t>Rui Barbosa</a:t>
            </a:r>
            <a:endParaRPr lang="pt-BR" sz="3200" b="1" i="1" dirty="0"/>
          </a:p>
        </p:txBody>
      </p:sp>
      <p:pic>
        <p:nvPicPr>
          <p:cNvPr id="5" name="croquis_oscar_4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5536" y="5301208"/>
            <a:ext cx="4214083" cy="1136960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Picture 2" descr="http://upload.wikimedia.org/wikipedia/commons/thumb/e/e0/Bras%C3%A3o_do_Distrito_Federal_(Brasil).svg/200px-Bras%C3%A3o_do_Distrito_Federal_(Brasil)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497"/>
            <a:ext cx="683568" cy="810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7809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pChuQ9mrn7ncHkUb4wJD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LAHFkz1Wny4DLE3ZEH9A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p2w5yLf7gRoIxhgGANLdN"/>
</p:tagLst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2030</TotalTime>
  <Words>491</Words>
  <Application>Microsoft Macintosh PowerPoint</Application>
  <PresentationFormat>On-screen Show (4:3)</PresentationFormat>
  <Paragraphs>37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Inkwell</vt:lpstr>
      <vt:lpstr>Os critérios para o preenchimento de vagas reservadas às pessoas com deficiência nos concursos públicos e a utilização de instrumentos de classificação do grau de funcionalidade humana </vt:lpstr>
      <vt:lpstr> Formação: Especialista em Medicina do Trabalho ANAMT/AMB; Especialista em Medicina Legal e Perícias Médicas ABMLPM/AMB; Pos graduada em Valoração do Dano Corporal pela Universidade de Coimbra;  Trabalho: Coordenadora de Perícias Médicas da Subsecretária de  Segurança e Saúde no Trabalho /Segad/DF; Conselheira do Conselho de Saúde e Segurança do DF; Membro da Câmara Técnica  de medicina legal e pericias médicas do CFM Autora e Coordenadora do Manual de Perícia Medica do DF. Presidente da ABMLPM - associação brasileira de medicina legal e pericias médicas DF Diretora científica da ABRAMT- associação brasiliense de medicina do trabalho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Obrigada!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NR-9</dc:title>
  <dc:creator>Usuario</dc:creator>
  <cp:lastModifiedBy>Thays Rettore_x000d_Thays Rettore</cp:lastModifiedBy>
  <cp:revision>123</cp:revision>
  <dcterms:created xsi:type="dcterms:W3CDTF">2008-01-24T17:02:30Z</dcterms:created>
  <dcterms:modified xsi:type="dcterms:W3CDTF">2015-10-14T02:27:38Z</dcterms:modified>
</cp:coreProperties>
</file>