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59" r:id="rId3"/>
    <p:sldId id="327" r:id="rId4"/>
    <p:sldId id="328" r:id="rId5"/>
    <p:sldId id="330" r:id="rId6"/>
    <p:sldId id="331" r:id="rId7"/>
    <p:sldId id="333" r:id="rId8"/>
    <p:sldId id="295" r:id="rId9"/>
    <p:sldId id="337" r:id="rId10"/>
    <p:sldId id="334" r:id="rId11"/>
    <p:sldId id="335" r:id="rId12"/>
    <p:sldId id="342" r:id="rId13"/>
    <p:sldId id="339" r:id="rId14"/>
    <p:sldId id="345" r:id="rId15"/>
    <p:sldId id="348" r:id="rId16"/>
    <p:sldId id="350" r:id="rId17"/>
    <p:sldId id="358" r:id="rId18"/>
    <p:sldId id="357" r:id="rId19"/>
    <p:sldId id="351" r:id="rId20"/>
    <p:sldId id="355" r:id="rId21"/>
    <p:sldId id="353" r:id="rId22"/>
    <p:sldId id="356" r:id="rId23"/>
    <p:sldId id="354" r:id="rId24"/>
    <p:sldId id="276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o Cesar Machado" initials="P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E8D"/>
    <a:srgbClr val="26145F"/>
    <a:srgbClr val="EAEFF7"/>
    <a:srgbClr val="D2DEEF"/>
    <a:srgbClr val="FFFFFE"/>
    <a:srgbClr val="533F2B"/>
    <a:srgbClr val="D6E1F1"/>
    <a:srgbClr val="F8EEE9"/>
    <a:srgbClr val="DACDBC"/>
    <a:srgbClr val="BBA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83694" autoAdjust="0"/>
  </p:normalViewPr>
  <p:slideViewPr>
    <p:cSldViewPr snapToGrid="0">
      <p:cViewPr varScale="1">
        <p:scale>
          <a:sx n="77" d="100"/>
          <a:sy n="77" d="100"/>
        </p:scale>
        <p:origin x="64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0507B-FBF8-4171-9EC1-4E3DBA9F2EE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C96FBA4-690A-4F52-BB6C-F8AF158DD4C0}">
      <dgm:prSet phldrT="[Texto]" custT="1"/>
      <dgm:spPr/>
      <dgm:t>
        <a:bodyPr/>
        <a:lstStyle/>
        <a:p>
          <a:r>
            <a:rPr lang="pt-BR" sz="5000" dirty="0" smtClean="0"/>
            <a:t>Incentivar a agricultura familiar</a:t>
          </a:r>
          <a:endParaRPr lang="pt-BR" sz="5000" dirty="0"/>
        </a:p>
      </dgm:t>
    </dgm:pt>
    <dgm:pt modelId="{1DA2C6C7-0488-480B-927C-86F5EA9D3616}" type="parTrans" cxnId="{255317D3-3943-424C-9146-5CFB1E8E8B79}">
      <dgm:prSet/>
      <dgm:spPr/>
      <dgm:t>
        <a:bodyPr/>
        <a:lstStyle/>
        <a:p>
          <a:endParaRPr lang="pt-BR"/>
        </a:p>
      </dgm:t>
    </dgm:pt>
    <dgm:pt modelId="{9D2EE0BC-45DF-4249-BDC4-C0B6B18B8677}" type="sibTrans" cxnId="{255317D3-3943-424C-9146-5CFB1E8E8B79}">
      <dgm:prSet/>
      <dgm:spPr/>
      <dgm:t>
        <a:bodyPr/>
        <a:lstStyle/>
        <a:p>
          <a:endParaRPr lang="pt-BR"/>
        </a:p>
      </dgm:t>
    </dgm:pt>
    <dgm:pt modelId="{A1075949-5DD5-4D60-A8C7-1B97513E66C0}">
      <dgm:prSet phldrT="[Texto]"/>
      <dgm:spPr/>
      <dgm:t>
        <a:bodyPr/>
        <a:lstStyle/>
        <a:p>
          <a:r>
            <a:rPr lang="pt-BR" dirty="0" smtClean="0"/>
            <a:t>Promover acesso à alimentação</a:t>
          </a:r>
          <a:endParaRPr lang="pt-BR" dirty="0"/>
        </a:p>
      </dgm:t>
    </dgm:pt>
    <dgm:pt modelId="{BB6EB74F-A301-40F9-B28A-29C21181CEA6}" type="parTrans" cxnId="{DC33A63C-A586-45B2-A077-BE21A53B146B}">
      <dgm:prSet/>
      <dgm:spPr/>
      <dgm:t>
        <a:bodyPr/>
        <a:lstStyle/>
        <a:p>
          <a:endParaRPr lang="pt-BR"/>
        </a:p>
      </dgm:t>
    </dgm:pt>
    <dgm:pt modelId="{701DACDE-ED5B-44A2-A018-869547B75784}" type="sibTrans" cxnId="{DC33A63C-A586-45B2-A077-BE21A53B146B}">
      <dgm:prSet/>
      <dgm:spPr/>
      <dgm:t>
        <a:bodyPr/>
        <a:lstStyle/>
        <a:p>
          <a:endParaRPr lang="pt-BR"/>
        </a:p>
      </dgm:t>
    </dgm:pt>
    <dgm:pt modelId="{9A1E6C85-2AD1-4649-BCCC-CAC7BADA9F19}" type="pres">
      <dgm:prSet presAssocID="{E4D0507B-FBF8-4171-9EC1-4E3DBA9F2EE3}" presName="Name0" presStyleCnt="0">
        <dgm:presLayoutVars>
          <dgm:dir/>
          <dgm:resizeHandles val="exact"/>
        </dgm:presLayoutVars>
      </dgm:prSet>
      <dgm:spPr/>
    </dgm:pt>
    <dgm:pt modelId="{5CFB89B0-F6F5-4649-9730-ECA992F4FDCD}" type="pres">
      <dgm:prSet presAssocID="{E4D0507B-FBF8-4171-9EC1-4E3DBA9F2EE3}" presName="bkgdShp" presStyleLbl="alignAccFollowNode1" presStyleIdx="0" presStyleCnt="1" custScaleY="110364" custLinFactNeighborX="-137" custLinFactNeighborY="1054"/>
      <dgm:spPr/>
    </dgm:pt>
    <dgm:pt modelId="{3461628E-E18C-4A24-A75D-45E3B878C19F}" type="pres">
      <dgm:prSet presAssocID="{E4D0507B-FBF8-4171-9EC1-4E3DBA9F2EE3}" presName="linComp" presStyleCnt="0"/>
      <dgm:spPr/>
    </dgm:pt>
    <dgm:pt modelId="{2A50D98B-D0C1-4E37-96F6-079971F92D90}" type="pres">
      <dgm:prSet presAssocID="{CC96FBA4-690A-4F52-BB6C-F8AF158DD4C0}" presName="compNode" presStyleCnt="0"/>
      <dgm:spPr/>
    </dgm:pt>
    <dgm:pt modelId="{A432088D-BE27-4917-88F9-0A5BD71EB6FD}" type="pres">
      <dgm:prSet presAssocID="{CC96FBA4-690A-4F52-BB6C-F8AF158DD4C0}" presName="node" presStyleLbl="node1" presStyleIdx="0" presStyleCnt="2" custScaleY="75215" custLinFactNeighborX="-583" custLinFactNeighborY="-1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59657-3461-4315-A489-4A5ED8BE44B9}" type="pres">
      <dgm:prSet presAssocID="{CC96FBA4-690A-4F52-BB6C-F8AF158DD4C0}" presName="invisiNode" presStyleLbl="node1" presStyleIdx="0" presStyleCnt="2"/>
      <dgm:spPr/>
    </dgm:pt>
    <dgm:pt modelId="{E1BFD6C8-FBE1-47A1-8076-BC282786B2D8}" type="pres">
      <dgm:prSet presAssocID="{CC96FBA4-690A-4F52-BB6C-F8AF158DD4C0}" presName="imagNode" presStyleLbl="fgImgPlace1" presStyleIdx="0" presStyleCnt="2" custScaleY="122826" custLinFactNeighborX="1177" custLinFactNeighborY="1560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CAFC3B-D565-49F9-956A-F3F6DD867999}" type="pres">
      <dgm:prSet presAssocID="{9D2EE0BC-45DF-4249-BDC4-C0B6B18B8677}" presName="sibTrans" presStyleLbl="sibTrans2D1" presStyleIdx="0" presStyleCnt="0"/>
      <dgm:spPr/>
      <dgm:t>
        <a:bodyPr/>
        <a:lstStyle/>
        <a:p>
          <a:endParaRPr lang="pt-BR"/>
        </a:p>
      </dgm:t>
    </dgm:pt>
    <dgm:pt modelId="{A728F61C-DD9B-41B1-8B3D-D8351BD71F73}" type="pres">
      <dgm:prSet presAssocID="{A1075949-5DD5-4D60-A8C7-1B97513E66C0}" presName="compNode" presStyleCnt="0"/>
      <dgm:spPr/>
    </dgm:pt>
    <dgm:pt modelId="{FDF6B7B6-F99B-49FB-AC50-140FF87F18A1}" type="pres">
      <dgm:prSet presAssocID="{A1075949-5DD5-4D60-A8C7-1B97513E66C0}" presName="node" presStyleLbl="node1" presStyleIdx="1" presStyleCnt="2" custScaleY="75215" custLinFactNeighborX="-583" custLinFactNeighborY="-39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EAE85E-799D-4725-B24B-B701C415498A}" type="pres">
      <dgm:prSet presAssocID="{A1075949-5DD5-4D60-A8C7-1B97513E66C0}" presName="invisiNode" presStyleLbl="node1" presStyleIdx="1" presStyleCnt="2"/>
      <dgm:spPr/>
    </dgm:pt>
    <dgm:pt modelId="{B2C98CAA-5EDE-4F08-8624-63B5E9E04214}" type="pres">
      <dgm:prSet presAssocID="{A1075949-5DD5-4D60-A8C7-1B97513E66C0}" presName="imagNode" presStyleLbl="fgImgPlace1" presStyleIdx="1" presStyleCnt="2" custScaleY="122826" custLinFactNeighborX="2039" custLinFactNeighborY="159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18A8DE57-DD70-4E5D-A6E2-6E3CE1E69BB5}" type="presOf" srcId="{9D2EE0BC-45DF-4249-BDC4-C0B6B18B8677}" destId="{1FCAFC3B-D565-49F9-956A-F3F6DD867999}" srcOrd="0" destOrd="0" presId="urn:microsoft.com/office/officeart/2005/8/layout/pList2"/>
    <dgm:cxn modelId="{DC33A63C-A586-45B2-A077-BE21A53B146B}" srcId="{E4D0507B-FBF8-4171-9EC1-4E3DBA9F2EE3}" destId="{A1075949-5DD5-4D60-A8C7-1B97513E66C0}" srcOrd="1" destOrd="0" parTransId="{BB6EB74F-A301-40F9-B28A-29C21181CEA6}" sibTransId="{701DACDE-ED5B-44A2-A018-869547B75784}"/>
    <dgm:cxn modelId="{9A4A98D6-4C48-4D03-8781-522566351975}" type="presOf" srcId="{CC96FBA4-690A-4F52-BB6C-F8AF158DD4C0}" destId="{A432088D-BE27-4917-88F9-0A5BD71EB6FD}" srcOrd="0" destOrd="0" presId="urn:microsoft.com/office/officeart/2005/8/layout/pList2"/>
    <dgm:cxn modelId="{D2DCE14C-1252-40DB-944D-E06F1448D024}" type="presOf" srcId="{A1075949-5DD5-4D60-A8C7-1B97513E66C0}" destId="{FDF6B7B6-F99B-49FB-AC50-140FF87F18A1}" srcOrd="0" destOrd="0" presId="urn:microsoft.com/office/officeart/2005/8/layout/pList2"/>
    <dgm:cxn modelId="{255317D3-3943-424C-9146-5CFB1E8E8B79}" srcId="{E4D0507B-FBF8-4171-9EC1-4E3DBA9F2EE3}" destId="{CC96FBA4-690A-4F52-BB6C-F8AF158DD4C0}" srcOrd="0" destOrd="0" parTransId="{1DA2C6C7-0488-480B-927C-86F5EA9D3616}" sibTransId="{9D2EE0BC-45DF-4249-BDC4-C0B6B18B8677}"/>
    <dgm:cxn modelId="{EEF1D37A-B313-48CF-A8B3-8B70DE15C4DA}" type="presOf" srcId="{E4D0507B-FBF8-4171-9EC1-4E3DBA9F2EE3}" destId="{9A1E6C85-2AD1-4649-BCCC-CAC7BADA9F19}" srcOrd="0" destOrd="0" presId="urn:microsoft.com/office/officeart/2005/8/layout/pList2"/>
    <dgm:cxn modelId="{4AFCD8FD-59C9-4F5F-8B3B-4CF50C22F326}" type="presParOf" srcId="{9A1E6C85-2AD1-4649-BCCC-CAC7BADA9F19}" destId="{5CFB89B0-F6F5-4649-9730-ECA992F4FDCD}" srcOrd="0" destOrd="0" presId="urn:microsoft.com/office/officeart/2005/8/layout/pList2"/>
    <dgm:cxn modelId="{93B93CE0-6067-4FC9-82E1-99F79E27A01D}" type="presParOf" srcId="{9A1E6C85-2AD1-4649-BCCC-CAC7BADA9F19}" destId="{3461628E-E18C-4A24-A75D-45E3B878C19F}" srcOrd="1" destOrd="0" presId="urn:microsoft.com/office/officeart/2005/8/layout/pList2"/>
    <dgm:cxn modelId="{D073D512-B00C-4D8B-A31A-60368A27EB9B}" type="presParOf" srcId="{3461628E-E18C-4A24-A75D-45E3B878C19F}" destId="{2A50D98B-D0C1-4E37-96F6-079971F92D90}" srcOrd="0" destOrd="0" presId="urn:microsoft.com/office/officeart/2005/8/layout/pList2"/>
    <dgm:cxn modelId="{1AC9A36B-6108-49B5-A166-A0E404BCA537}" type="presParOf" srcId="{2A50D98B-D0C1-4E37-96F6-079971F92D90}" destId="{A432088D-BE27-4917-88F9-0A5BD71EB6FD}" srcOrd="0" destOrd="0" presId="urn:microsoft.com/office/officeart/2005/8/layout/pList2"/>
    <dgm:cxn modelId="{36B80DD4-559A-4AE5-8BC3-354C11CE0FC4}" type="presParOf" srcId="{2A50D98B-D0C1-4E37-96F6-079971F92D90}" destId="{99859657-3461-4315-A489-4A5ED8BE44B9}" srcOrd="1" destOrd="0" presId="urn:microsoft.com/office/officeart/2005/8/layout/pList2"/>
    <dgm:cxn modelId="{4190C8AA-BF48-47FA-B402-7108008B69EA}" type="presParOf" srcId="{2A50D98B-D0C1-4E37-96F6-079971F92D90}" destId="{E1BFD6C8-FBE1-47A1-8076-BC282786B2D8}" srcOrd="2" destOrd="0" presId="urn:microsoft.com/office/officeart/2005/8/layout/pList2"/>
    <dgm:cxn modelId="{E59C1E85-C185-49A7-A9C2-FB7B8A525989}" type="presParOf" srcId="{3461628E-E18C-4A24-A75D-45E3B878C19F}" destId="{1FCAFC3B-D565-49F9-956A-F3F6DD867999}" srcOrd="1" destOrd="0" presId="urn:microsoft.com/office/officeart/2005/8/layout/pList2"/>
    <dgm:cxn modelId="{0CDF8EC7-9EBD-49B6-86EF-3535D2AF19EE}" type="presParOf" srcId="{3461628E-E18C-4A24-A75D-45E3B878C19F}" destId="{A728F61C-DD9B-41B1-8B3D-D8351BD71F73}" srcOrd="2" destOrd="0" presId="urn:microsoft.com/office/officeart/2005/8/layout/pList2"/>
    <dgm:cxn modelId="{A2CD0BB8-3A02-4E6D-9F34-0F682E9CD203}" type="presParOf" srcId="{A728F61C-DD9B-41B1-8B3D-D8351BD71F73}" destId="{FDF6B7B6-F99B-49FB-AC50-140FF87F18A1}" srcOrd="0" destOrd="0" presId="urn:microsoft.com/office/officeart/2005/8/layout/pList2"/>
    <dgm:cxn modelId="{3FB5A00B-B009-4FF1-8BA6-BA72D897354D}" type="presParOf" srcId="{A728F61C-DD9B-41B1-8B3D-D8351BD71F73}" destId="{93EAE85E-799D-4725-B24B-B701C415498A}" srcOrd="1" destOrd="0" presId="urn:microsoft.com/office/officeart/2005/8/layout/pList2"/>
    <dgm:cxn modelId="{F455A7FD-F790-4367-8C7A-8B6316F344D0}" type="presParOf" srcId="{A728F61C-DD9B-41B1-8B3D-D8351BD71F73}" destId="{B2C98CAA-5EDE-4F08-8624-63B5E9E0421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D0507B-FBF8-4171-9EC1-4E3DBA9F2EE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96FBA4-690A-4F52-BB6C-F8AF158DD4C0}">
      <dgm:prSet phldrT="[Texto]" custT="1"/>
      <dgm:spPr/>
      <dgm:t>
        <a:bodyPr/>
        <a:lstStyle/>
        <a:p>
          <a:r>
            <a:rPr lang="pt-BR" sz="3200" dirty="0" smtClean="0"/>
            <a:t>Incentivar a agricultura familiar – geração de renda</a:t>
          </a:r>
        </a:p>
        <a:p>
          <a:r>
            <a:rPr lang="pt-BR" sz="3200" dirty="0" smtClean="0"/>
            <a:t>Promover acesso à alimentação – segurança alimentar</a:t>
          </a:r>
          <a:endParaRPr lang="pt-BR" sz="3200" dirty="0"/>
        </a:p>
      </dgm:t>
    </dgm:pt>
    <dgm:pt modelId="{1DA2C6C7-0488-480B-927C-86F5EA9D3616}" type="parTrans" cxnId="{255317D3-3943-424C-9146-5CFB1E8E8B79}">
      <dgm:prSet/>
      <dgm:spPr/>
      <dgm:t>
        <a:bodyPr/>
        <a:lstStyle/>
        <a:p>
          <a:endParaRPr lang="pt-BR"/>
        </a:p>
      </dgm:t>
    </dgm:pt>
    <dgm:pt modelId="{9D2EE0BC-45DF-4249-BDC4-C0B6B18B8677}" type="sibTrans" cxnId="{255317D3-3943-424C-9146-5CFB1E8E8B79}">
      <dgm:prSet/>
      <dgm:spPr/>
      <dgm:t>
        <a:bodyPr/>
        <a:lstStyle/>
        <a:p>
          <a:endParaRPr lang="pt-BR"/>
        </a:p>
      </dgm:t>
    </dgm:pt>
    <dgm:pt modelId="{9A1E6C85-2AD1-4649-BCCC-CAC7BADA9F19}" type="pres">
      <dgm:prSet presAssocID="{E4D0507B-FBF8-4171-9EC1-4E3DBA9F2E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FB89B0-F6F5-4649-9730-ECA992F4FDCD}" type="pres">
      <dgm:prSet presAssocID="{E4D0507B-FBF8-4171-9EC1-4E3DBA9F2EE3}" presName="bkgdShp" presStyleLbl="alignAccFollowNode1" presStyleIdx="0" presStyleCnt="1" custScaleX="81556" custScaleY="39067" custLinFactNeighborX="840" custLinFactNeighborY="82156"/>
      <dgm:spPr/>
    </dgm:pt>
    <dgm:pt modelId="{3461628E-E18C-4A24-A75D-45E3B878C19F}" type="pres">
      <dgm:prSet presAssocID="{E4D0507B-FBF8-4171-9EC1-4E3DBA9F2EE3}" presName="linComp" presStyleCnt="0"/>
      <dgm:spPr/>
    </dgm:pt>
    <dgm:pt modelId="{2A50D98B-D0C1-4E37-96F6-079971F92D90}" type="pres">
      <dgm:prSet presAssocID="{CC96FBA4-690A-4F52-BB6C-F8AF158DD4C0}" presName="compNode" presStyleCnt="0"/>
      <dgm:spPr/>
    </dgm:pt>
    <dgm:pt modelId="{A432088D-BE27-4917-88F9-0A5BD71EB6FD}" type="pres">
      <dgm:prSet presAssocID="{CC96FBA4-690A-4F52-BB6C-F8AF158DD4C0}" presName="node" presStyleLbl="node1" presStyleIdx="0" presStyleCnt="1" custScaleX="95130" custScaleY="43834" custLinFactNeighborX="753" custLinFactNeighborY="-140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pt-BR"/>
        </a:p>
      </dgm:t>
    </dgm:pt>
    <dgm:pt modelId="{99859657-3461-4315-A489-4A5ED8BE44B9}" type="pres">
      <dgm:prSet presAssocID="{CC96FBA4-690A-4F52-BB6C-F8AF158DD4C0}" presName="invisiNode" presStyleLbl="node1" presStyleIdx="0" presStyleCnt="1"/>
      <dgm:spPr/>
    </dgm:pt>
    <dgm:pt modelId="{E1BFD6C8-FBE1-47A1-8076-BC282786B2D8}" type="pres">
      <dgm:prSet presAssocID="{CC96FBA4-690A-4F52-BB6C-F8AF158DD4C0}" presName="imagNode" presStyleLbl="fgImgPlace1" presStyleIdx="0" presStyleCnt="1" custScaleX="100714" custScaleY="254635" custLinFactNeighborX="0" custLinFactNeighborY="42052"/>
      <dgm:spPr>
        <a:noFill/>
      </dgm:spPr>
    </dgm:pt>
  </dgm:ptLst>
  <dgm:cxnLst>
    <dgm:cxn modelId="{82404A06-6051-4EBC-AD31-E351AFB5F7D6}" type="presOf" srcId="{CC96FBA4-690A-4F52-BB6C-F8AF158DD4C0}" destId="{A432088D-BE27-4917-88F9-0A5BD71EB6FD}" srcOrd="0" destOrd="0" presId="urn:microsoft.com/office/officeart/2005/8/layout/pList2"/>
    <dgm:cxn modelId="{E19D2ACB-23C2-45D0-AA54-EAE3D31BD114}" type="presOf" srcId="{E4D0507B-FBF8-4171-9EC1-4E3DBA9F2EE3}" destId="{9A1E6C85-2AD1-4649-BCCC-CAC7BADA9F19}" srcOrd="0" destOrd="0" presId="urn:microsoft.com/office/officeart/2005/8/layout/pList2"/>
    <dgm:cxn modelId="{255317D3-3943-424C-9146-5CFB1E8E8B79}" srcId="{E4D0507B-FBF8-4171-9EC1-4E3DBA9F2EE3}" destId="{CC96FBA4-690A-4F52-BB6C-F8AF158DD4C0}" srcOrd="0" destOrd="0" parTransId="{1DA2C6C7-0488-480B-927C-86F5EA9D3616}" sibTransId="{9D2EE0BC-45DF-4249-BDC4-C0B6B18B8677}"/>
    <dgm:cxn modelId="{1AF9047F-EEDD-47C5-A2BD-E0545C4A81F8}" type="presParOf" srcId="{9A1E6C85-2AD1-4649-BCCC-CAC7BADA9F19}" destId="{5CFB89B0-F6F5-4649-9730-ECA992F4FDCD}" srcOrd="0" destOrd="0" presId="urn:microsoft.com/office/officeart/2005/8/layout/pList2"/>
    <dgm:cxn modelId="{61D89D09-B63A-47E4-9237-04C6811A5186}" type="presParOf" srcId="{9A1E6C85-2AD1-4649-BCCC-CAC7BADA9F19}" destId="{3461628E-E18C-4A24-A75D-45E3B878C19F}" srcOrd="1" destOrd="0" presId="urn:microsoft.com/office/officeart/2005/8/layout/pList2"/>
    <dgm:cxn modelId="{3E58164A-B7FF-47B1-8ED5-E3C71F0B9AD5}" type="presParOf" srcId="{3461628E-E18C-4A24-A75D-45E3B878C19F}" destId="{2A50D98B-D0C1-4E37-96F6-079971F92D90}" srcOrd="0" destOrd="0" presId="urn:microsoft.com/office/officeart/2005/8/layout/pList2"/>
    <dgm:cxn modelId="{DBF05D59-5BE0-4930-B7EF-20DE2F8783EB}" type="presParOf" srcId="{2A50D98B-D0C1-4E37-96F6-079971F92D90}" destId="{A432088D-BE27-4917-88F9-0A5BD71EB6FD}" srcOrd="0" destOrd="0" presId="urn:microsoft.com/office/officeart/2005/8/layout/pList2"/>
    <dgm:cxn modelId="{89A5097C-ECAB-44E7-B324-F4888F629C24}" type="presParOf" srcId="{2A50D98B-D0C1-4E37-96F6-079971F92D90}" destId="{99859657-3461-4315-A489-4A5ED8BE44B9}" srcOrd="1" destOrd="0" presId="urn:microsoft.com/office/officeart/2005/8/layout/pList2"/>
    <dgm:cxn modelId="{A43B4038-5668-490A-A8F1-7F57D2B7F712}" type="presParOf" srcId="{2A50D98B-D0C1-4E37-96F6-079971F92D90}" destId="{E1BFD6C8-FBE1-47A1-8076-BC282786B2D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F056-FDE0-4795-9A80-7817220A8AB2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AA130-4AE8-46F0-A781-21AF84D180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28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65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655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219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49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991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59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652E5-1993-40FD-A27E-2D5D1DBC4B3B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46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92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91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27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72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25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1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3FD5-B936-4909-825A-CFA4FE95E0B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035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A130-4AE8-46F0-A781-21AF84D1806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10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77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6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3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1678193"/>
            <a:ext cx="9829800" cy="18317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4894729"/>
            <a:ext cx="9937376" cy="13250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4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6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3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82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74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75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1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6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768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2"/>
            <a:ext cx="12192000" cy="685144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6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 userDrawn="1"/>
        </p:nvSpPr>
        <p:spPr>
          <a:xfrm>
            <a:off x="0" y="0"/>
            <a:ext cx="12192000" cy="1602889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3276"/>
            <a:ext cx="12274475" cy="68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0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21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15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79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23E6-6F18-4260-A60A-8EE63C446E80}" type="datetimeFigureOut">
              <a:rPr lang="pt-BR" smtClean="0"/>
              <a:t>05/06/2018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77CC4-850B-484C-A65D-9717EEE75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63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"/>
            <a:ext cx="12192000" cy="6851448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04395"/>
            <a:ext cx="9209442" cy="1136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FE88-8AFA-4CAB-8D9E-C2EDA41CC30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4A019-E8B9-43C2-B82B-7CC0C261606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20000"/>
              <a:lumOff val="8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38100" dist="50800" dir="5400000" algn="ctr" rotWithShape="0">
              <a:srgbClr val="000000"/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51" y="5386300"/>
            <a:ext cx="5685045" cy="733153"/>
          </a:xfrm>
          <a:prstGeom prst="rect">
            <a:avLst/>
          </a:prstGeom>
          <a:solidFill>
            <a:srgbClr val="704B4A">
              <a:alpha val="20000"/>
            </a:srgbClr>
          </a:solidFill>
          <a:ln>
            <a:noFill/>
          </a:ln>
        </p:spPr>
      </p:pic>
      <p:sp>
        <p:nvSpPr>
          <p:cNvPr id="8" name="Retângulo de cantos arredondados 7"/>
          <p:cNvSpPr/>
          <p:nvPr/>
        </p:nvSpPr>
        <p:spPr>
          <a:xfrm>
            <a:off x="1449833" y="1867591"/>
            <a:ext cx="9292335" cy="2253306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685800" dist="50800" dir="1188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solidFill>
                  <a:srgbClr val="2614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AUDITORIAS NO PROGRAMA DE AQUISIÇÃO DE ALIMENTOS </a:t>
            </a:r>
          </a:p>
          <a:p>
            <a:pPr algn="ctr"/>
            <a:r>
              <a:rPr lang="pt-BR" sz="5400" b="1" dirty="0">
                <a:solidFill>
                  <a:srgbClr val="2614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PAA</a:t>
            </a:r>
          </a:p>
        </p:txBody>
      </p:sp>
    </p:spTree>
    <p:extLst>
      <p:ext uri="{BB962C8B-B14F-4D97-AF65-F5344CB8AC3E}">
        <p14:creationId xmlns:p14="http://schemas.microsoft.com/office/powerpoint/2010/main" val="25784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-2"/>
            <a:ext cx="12191998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849853" y="2967333"/>
            <a:ext cx="1652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FFFE"/>
                </a:solidFill>
              </a:rPr>
              <a:t>2017</a:t>
            </a:r>
            <a:endParaRPr lang="pt-BR" b="1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447690"/>
              </p:ext>
            </p:extLst>
          </p:nvPr>
        </p:nvGraphicFramePr>
        <p:xfrm>
          <a:off x="270079" y="363256"/>
          <a:ext cx="11786991" cy="649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77375" y="162606"/>
            <a:ext cx="7113110" cy="1143000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Distribuição de recursos</a:t>
            </a:r>
            <a:endParaRPr lang="pt-BR" sz="8800" b="1" dirty="0">
              <a:latin typeface="+mn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1225106" y="1436511"/>
            <a:ext cx="4588042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Ausência de critérios </a:t>
            </a:r>
            <a:r>
              <a:rPr lang="pt-BR" sz="4000" dirty="0" smtClean="0"/>
              <a:t>objetivos</a:t>
            </a:r>
            <a:endParaRPr lang="pt-BR" sz="40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768175" y="1477028"/>
            <a:ext cx="4588042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/>
              <a:t>Agravamento de diferenças regionais 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2385658" y="3872439"/>
            <a:ext cx="7555831" cy="8114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/>
              <a:t>Compromete as finalidades </a:t>
            </a:r>
            <a:r>
              <a:rPr lang="pt-BR" sz="4000" dirty="0"/>
              <a:t>do PAA</a:t>
            </a:r>
          </a:p>
        </p:txBody>
      </p:sp>
    </p:spTree>
    <p:extLst>
      <p:ext uri="{BB962C8B-B14F-4D97-AF65-F5344CB8AC3E}">
        <p14:creationId xmlns:p14="http://schemas.microsoft.com/office/powerpoint/2010/main" val="14940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06842" y="350896"/>
            <a:ext cx="8778313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latin typeface="+mn-lt"/>
              </a:rPr>
              <a:t>Regularidade de beneficiários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57761"/>
              </p:ext>
            </p:extLst>
          </p:nvPr>
        </p:nvGraphicFramePr>
        <p:xfrm>
          <a:off x="251520" y="1484782"/>
          <a:ext cx="11651722" cy="4398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3582"/>
                <a:gridCol w="3998140"/>
              </a:tblGrid>
              <a:tr h="1226334"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Ocorrências </a:t>
                      </a:r>
                    </a:p>
                    <a:p>
                      <a:pPr algn="ctr"/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2012/2015</a:t>
                      </a:r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Indícios de irregularidade</a:t>
                      </a:r>
                      <a:endParaRPr lang="pt-BR" sz="2400" dirty="0"/>
                    </a:p>
                  </a:txBody>
                  <a:tcPr/>
                </a:tc>
              </a:tr>
              <a:tr h="824065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Falecidos</a:t>
                      </a:r>
                      <a:endParaRPr lang="pt-BR" sz="36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pt-BR" sz="3600" dirty="0" smtClean="0"/>
                    </a:p>
                    <a:p>
                      <a:pPr algn="ctr"/>
                      <a:r>
                        <a:rPr lang="pt-BR" sz="3600" dirty="0" smtClean="0"/>
                        <a:t>9,7%</a:t>
                      </a:r>
                    </a:p>
                    <a:p>
                      <a:pPr algn="ctr"/>
                      <a:r>
                        <a:rPr lang="pt-BR" sz="3600" dirty="0" smtClean="0"/>
                        <a:t>Beneficiários fornecedores</a:t>
                      </a:r>
                    </a:p>
                  </a:txBody>
                  <a:tcPr/>
                </a:tc>
              </a:tr>
              <a:tr h="824065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Área </a:t>
                      </a:r>
                      <a:r>
                        <a:rPr lang="pt-BR" sz="4000" dirty="0" smtClean="0"/>
                        <a:t>superior</a:t>
                      </a:r>
                      <a:r>
                        <a:rPr lang="pt-BR" sz="3600" dirty="0" smtClean="0"/>
                        <a:t> a 4 módulos fiscais</a:t>
                      </a:r>
                      <a:endParaRPr lang="pt-BR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</a:tr>
              <a:tr h="780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DAPs</a:t>
                      </a:r>
                      <a:r>
                        <a:rPr lang="pt-BR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inexistentes ou não ativas</a:t>
                      </a:r>
                      <a:endParaRPr lang="pt-BR" sz="3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dirty="0"/>
                    </a:p>
                  </a:txBody>
                  <a:tcPr/>
                </a:tc>
              </a:tr>
              <a:tr h="744186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Renda bruta anual superior</a:t>
                      </a:r>
                      <a:endParaRPr lang="pt-BR" sz="3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975601" y="5960176"/>
            <a:ext cx="6203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dk1"/>
                </a:solidFill>
              </a:rPr>
              <a:t>Prejuízo potencial R$ 96 milhões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770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5909" y="2740945"/>
            <a:ext cx="476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Deliberação</a:t>
            </a:r>
            <a:endParaRPr lang="pt-BR" sz="72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690800" y="594704"/>
            <a:ext cx="9477788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Acórdão </a:t>
            </a:r>
            <a:r>
              <a:rPr lang="pt-BR" sz="5400" b="1" dirty="0" smtClean="0">
                <a:latin typeface="+mn-lt"/>
              </a:rPr>
              <a:t>646/2017-TCU-Plenário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34716"/>
              </p:ext>
            </p:extLst>
          </p:nvPr>
        </p:nvGraphicFramePr>
        <p:xfrm>
          <a:off x="681789" y="1904326"/>
          <a:ext cx="10828420" cy="41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6474"/>
                <a:gridCol w="6701946"/>
              </a:tblGrid>
              <a:tr h="1049898"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Conab</a:t>
                      </a:r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MDS, Conab e GGPAA</a:t>
                      </a:r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65262">
                <a:tc>
                  <a:txBody>
                    <a:bodyPr/>
                    <a:lstStyle/>
                    <a:p>
                      <a:r>
                        <a:rPr lang="pt-BR" sz="3600" dirty="0" smtClean="0"/>
                        <a:t>Estabeleça controles internos adicionais nos processos do PAA/CDS</a:t>
                      </a:r>
                      <a:endParaRPr lang="pt-B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Desenvolvam, regulamentem e apliquem critérios de alocação dos recursos entre os estados de modo a cumprir os objetivos e finalidades do PAA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4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250" y="1302751"/>
            <a:ext cx="540000" cy="44898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0" y="-6727"/>
            <a:ext cx="12191999" cy="6864728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486400" y="4748463"/>
            <a:ext cx="1860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533F2B"/>
                </a:solidFill>
              </a:rPr>
              <a:t>2018</a:t>
            </a:r>
            <a:endParaRPr lang="pt-BR" dirty="0">
              <a:solidFill>
                <a:srgbClr val="533F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5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9704" y="350895"/>
            <a:ext cx="10844464" cy="15316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>
                <a:latin typeface="+mn-lt"/>
              </a:rPr>
              <a:t>Controles insuficientes na emissão da DAP </a:t>
            </a:r>
            <a:r>
              <a:rPr lang="pt-BR" sz="5400" b="1" dirty="0" smtClean="0">
                <a:latin typeface="+mn-lt"/>
              </a:rPr>
              <a:t>em 11 programas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876731"/>
              </p:ext>
            </p:extLst>
          </p:nvPr>
        </p:nvGraphicFramePr>
        <p:xfrm>
          <a:off x="834188" y="2233479"/>
          <a:ext cx="10475496" cy="3511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5096"/>
                <a:gridCol w="7010400"/>
              </a:tblGrid>
              <a:tr h="810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PAA - 2007 a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600" dirty="0" smtClean="0"/>
                    </a:p>
                  </a:txBody>
                  <a:tcPr/>
                </a:tc>
              </a:tr>
              <a:tr h="8398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Valores aplicados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R$ 6,8 bilhões</a:t>
                      </a:r>
                    </a:p>
                  </a:txBody>
                  <a:tcPr/>
                </a:tc>
              </a:tr>
              <a:tr h="78901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Valores em risco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R$ 478 milhões - unidades familiares</a:t>
                      </a:r>
                      <a:endParaRPr lang="pt-BR" sz="3600" dirty="0"/>
                    </a:p>
                  </a:txBody>
                  <a:tcPr/>
                </a:tc>
              </a:tr>
              <a:tr h="107304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dirty="0" smtClean="0"/>
                        <a:t>R$ 207 milhões - pessoas jurídicas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5909" y="2740945"/>
            <a:ext cx="476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Deliberação</a:t>
            </a:r>
            <a:endParaRPr lang="pt-BR" sz="7200" b="1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94315" y="447149"/>
            <a:ext cx="9803367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Acórdão 1197/2018-TCU-Plenário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71175"/>
              </p:ext>
            </p:extLst>
          </p:nvPr>
        </p:nvGraphicFramePr>
        <p:xfrm>
          <a:off x="681788" y="1904326"/>
          <a:ext cx="10804359" cy="3759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4359"/>
              </a:tblGrid>
              <a:tr h="694495">
                <a:tc>
                  <a:txBody>
                    <a:bodyPr/>
                    <a:lstStyle/>
                    <a:p>
                      <a:pPr algn="ctr"/>
                      <a:r>
                        <a:rPr lang="pt-BR" sz="3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Sead</a:t>
                      </a:r>
                      <a:endParaRPr lang="pt-BR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65262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 smtClean="0"/>
                        <a:t>Estabeleça</a:t>
                      </a:r>
                      <a:r>
                        <a:rPr lang="pt-BR" sz="3600" baseline="0" dirty="0" smtClean="0"/>
                        <a:t> procedimentos para v</a:t>
                      </a:r>
                      <a:r>
                        <a:rPr lang="pt-BR" sz="3600" dirty="0" smtClean="0"/>
                        <a:t>alidação das informações apresentadas na emissão de DAP, a exemplo do cruzamento de dados com as bases de dados de sistemas governamentais e dos programas e políticas da agricultura familiar</a:t>
                      </a:r>
                      <a:endParaRPr lang="pt-BR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3600" dirty="0" smtClean="0">
              <a:solidFill>
                <a:schemeClr val="dk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768230" y="415065"/>
            <a:ext cx="8655538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>
                <a:latin typeface="+mn-lt"/>
              </a:rPr>
              <a:t>Painel da Agricultura Familiar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10653" y="1957137"/>
            <a:ext cx="101225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>
                <a:solidFill>
                  <a:schemeClr val="dk1"/>
                </a:solidFill>
              </a:rPr>
              <a:t>Analisar </a:t>
            </a:r>
            <a:r>
              <a:rPr lang="pt-BR" sz="3200" dirty="0">
                <a:solidFill>
                  <a:schemeClr val="dk1"/>
                </a:solidFill>
              </a:rPr>
              <a:t>a evolução temporal da aplicação dos recursos </a:t>
            </a:r>
            <a:r>
              <a:rPr lang="pt-BR" sz="3200" dirty="0" smtClean="0">
                <a:solidFill>
                  <a:schemeClr val="dk1"/>
                </a:solidFill>
              </a:rPr>
              <a:t>e </a:t>
            </a:r>
            <a:r>
              <a:rPr lang="pt-BR" sz="3200" dirty="0">
                <a:solidFill>
                  <a:schemeClr val="dk1"/>
                </a:solidFill>
              </a:rPr>
              <a:t>sua distribuição </a:t>
            </a:r>
            <a:r>
              <a:rPr lang="pt-BR" sz="3200" dirty="0" smtClean="0">
                <a:solidFill>
                  <a:schemeClr val="dk1"/>
                </a:solidFill>
              </a:rPr>
              <a:t>geográfica</a:t>
            </a:r>
            <a:endParaRPr lang="pt-BR" sz="3200" dirty="0">
              <a:solidFill>
                <a:schemeClr val="dk1"/>
              </a:solidFill>
            </a:endParaRPr>
          </a:p>
          <a:p>
            <a:pPr algn="just"/>
            <a:endParaRPr lang="pt-BR" sz="3200" dirty="0">
              <a:solidFill>
                <a:schemeClr val="dk1"/>
              </a:solidFill>
            </a:endParaRPr>
          </a:p>
          <a:p>
            <a:pPr algn="just"/>
            <a:r>
              <a:rPr lang="pt-BR" sz="3200" dirty="0" smtClean="0">
                <a:solidFill>
                  <a:schemeClr val="dk1"/>
                </a:solidFill>
              </a:rPr>
              <a:t>Analisar indícios </a:t>
            </a:r>
            <a:r>
              <a:rPr lang="pt-BR" sz="3200" dirty="0">
                <a:solidFill>
                  <a:schemeClr val="dk1"/>
                </a:solidFill>
              </a:rPr>
              <a:t>de inconformidades </a:t>
            </a:r>
            <a:r>
              <a:rPr lang="pt-BR" sz="3200" dirty="0" smtClean="0">
                <a:solidFill>
                  <a:schemeClr val="dk1"/>
                </a:solidFill>
              </a:rPr>
              <a:t>na </a:t>
            </a:r>
            <a:r>
              <a:rPr lang="pt-BR" sz="3200" dirty="0">
                <a:solidFill>
                  <a:schemeClr val="dk1"/>
                </a:solidFill>
              </a:rPr>
              <a:t>emissão de </a:t>
            </a:r>
            <a:r>
              <a:rPr lang="pt-BR" sz="3200" dirty="0" err="1">
                <a:solidFill>
                  <a:schemeClr val="dk1"/>
                </a:solidFill>
              </a:rPr>
              <a:t>DAPs</a:t>
            </a:r>
            <a:r>
              <a:rPr lang="pt-BR" sz="3200" dirty="0">
                <a:solidFill>
                  <a:schemeClr val="dk1"/>
                </a:solidFill>
              </a:rPr>
              <a:t>, por meio do cruzamento dos </a:t>
            </a:r>
            <a:r>
              <a:rPr lang="pt-BR" sz="3200" dirty="0" smtClean="0">
                <a:solidFill>
                  <a:schemeClr val="dk1"/>
                </a:solidFill>
              </a:rPr>
              <a:t>dados</a:t>
            </a:r>
          </a:p>
          <a:p>
            <a:pPr algn="just"/>
            <a:endParaRPr lang="pt-BR" sz="3200" dirty="0">
              <a:solidFill>
                <a:schemeClr val="dk1"/>
              </a:solidFill>
            </a:endParaRPr>
          </a:p>
          <a:p>
            <a:pPr algn="just"/>
            <a:r>
              <a:rPr lang="pt-BR" sz="3200" dirty="0" smtClean="0">
                <a:solidFill>
                  <a:schemeClr val="dk1"/>
                </a:solidFill>
              </a:rPr>
              <a:t>Verificar </a:t>
            </a:r>
            <a:r>
              <a:rPr lang="pt-BR" sz="3200" dirty="0">
                <a:solidFill>
                  <a:schemeClr val="dk1"/>
                </a:solidFill>
              </a:rPr>
              <a:t>impacto </a:t>
            </a:r>
            <a:r>
              <a:rPr lang="pt-BR" sz="3200" dirty="0" smtClean="0">
                <a:solidFill>
                  <a:schemeClr val="dk1"/>
                </a:solidFill>
              </a:rPr>
              <a:t>no </a:t>
            </a:r>
            <a:r>
              <a:rPr lang="pt-BR" sz="3200" dirty="0">
                <a:solidFill>
                  <a:schemeClr val="dk1"/>
                </a:solidFill>
              </a:rPr>
              <a:t>acesso aos programas e políticas da agricultura </a:t>
            </a:r>
            <a:r>
              <a:rPr lang="pt-BR" sz="3200" dirty="0" smtClean="0">
                <a:solidFill>
                  <a:schemeClr val="dk1"/>
                </a:solidFill>
              </a:rPr>
              <a:t>familiar</a:t>
            </a:r>
            <a:endParaRPr lang="pt-BR"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26494" y="289986"/>
            <a:ext cx="3727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000000"/>
                </a:solidFill>
              </a:rPr>
              <a:t>Sumário</a:t>
            </a: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37995" y="1747837"/>
            <a:ext cx="11954004" cy="5110163"/>
          </a:xfrm>
          <a:prstGeom prst="rect">
            <a:avLst/>
          </a:prstGeom>
          <a:solidFill>
            <a:srgbClr val="DACDBC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6600" dirty="0" smtClean="0"/>
              <a:t>Trabalhos realizados pelo TCU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Motivação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Constatações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Deliberações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pt-BR" sz="6000" dirty="0" smtClean="0"/>
              <a:t>Próximos passos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92" y="3340100"/>
            <a:ext cx="6269107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6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b="22573"/>
          <a:stretch/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2903" y="2021498"/>
            <a:ext cx="237513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Créditos</a:t>
            </a:r>
          </a:p>
          <a:p>
            <a:endParaRPr lang="pt-BR" sz="2400" b="1" dirty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r>
              <a:rPr lang="pt-BR" sz="2000" b="1" dirty="0" smtClean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Imagens</a:t>
            </a:r>
          </a:p>
          <a:p>
            <a:endParaRPr lang="pt-BR" sz="2400" b="1" dirty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r>
              <a:rPr lang="pt-BR" sz="1600" b="1" u="sng" dirty="0" smtClean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Google </a:t>
            </a:r>
            <a:r>
              <a:rPr lang="pt-BR" sz="1600" b="1" u="sng" dirty="0" err="1" smtClean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Images</a:t>
            </a:r>
            <a:endParaRPr lang="pt-BR" sz="1600" b="1" u="sng" dirty="0" smtClean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endParaRPr lang="pt-BR" sz="1600" b="1" dirty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endParaRPr lang="pt-BR" sz="1100" b="1" dirty="0" smtClean="0">
              <a:solidFill>
                <a:prstClr val="white">
                  <a:lumMod val="85000"/>
                </a:prstClr>
              </a:solidFill>
              <a:latin typeface="Arial Black" panose="020B0A04020102020204" pitchFamily="34" charset="0"/>
            </a:endParaRPr>
          </a:p>
          <a:p>
            <a:endParaRPr lang="pt-BR" sz="2000" b="1" dirty="0" smtClean="0">
              <a:solidFill>
                <a:prstClr val="white">
                  <a:lumMod val="85000"/>
                </a:prstClr>
              </a:solidFill>
              <a:latin typeface="Forte" panose="03060902040502070203" pitchFamily="66" charset="0"/>
            </a:endParaRPr>
          </a:p>
          <a:p>
            <a:endParaRPr lang="pt-BR" sz="3500" dirty="0" smtClean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8214" y="5840159"/>
            <a:ext cx="34239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SecexAmbiental</a:t>
            </a:r>
          </a:p>
          <a:p>
            <a:endParaRPr lang="pt-BR" sz="3500" dirty="0" smtClean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54316" y="2021498"/>
            <a:ext cx="174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prstClr val="white">
                    <a:lumMod val="85000"/>
                  </a:prstClr>
                </a:solidFill>
                <a:latin typeface="Arial Black" panose="020B0A040201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9974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4979" y="2740945"/>
            <a:ext cx="1112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o TCU avaliou o PAA?</a:t>
            </a: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9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esultado de imagem para dinheiro orÃ§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46" y="0"/>
            <a:ext cx="9052008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3048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10700" b="1" dirty="0">
                <a:latin typeface="+mn-lt"/>
              </a:rPr>
              <a:t>Materialidade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2454059"/>
            <a:ext cx="7515578" cy="30295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pt-BR" sz="4000" b="1" dirty="0" smtClean="0"/>
              <a:t>R$ 3,6 bilhões </a:t>
            </a:r>
            <a:r>
              <a:rPr lang="pt-BR" sz="4000" b="1" dirty="0"/>
              <a:t>– </a:t>
            </a:r>
            <a:r>
              <a:rPr lang="pt-BR" sz="4000" b="1" dirty="0" smtClean="0"/>
              <a:t>PAA/CDS - Conab</a:t>
            </a:r>
          </a:p>
          <a:p>
            <a:pPr marL="114300" indent="0">
              <a:buNone/>
            </a:pPr>
            <a:r>
              <a:rPr lang="pt-BR" sz="4000" b="1" dirty="0" smtClean="0"/>
              <a:t>(</a:t>
            </a:r>
            <a:r>
              <a:rPr lang="pt-BR" sz="4000" b="1" smtClean="0"/>
              <a:t>2003 - </a:t>
            </a:r>
            <a:r>
              <a:rPr lang="pt-BR" sz="4000" b="1" dirty="0" smtClean="0"/>
              <a:t>2015)</a:t>
            </a:r>
          </a:p>
          <a:p>
            <a:pPr marL="114300" indent="0">
              <a:buNone/>
            </a:pPr>
            <a:endParaRPr lang="pt-BR" sz="1600" b="1" dirty="0"/>
          </a:p>
          <a:p>
            <a:pPr marL="114300" indent="0">
              <a:buNone/>
            </a:pPr>
            <a:r>
              <a:rPr lang="pt-BR" sz="4000" b="1" dirty="0" smtClean="0"/>
              <a:t>R$ 6,8 bilhões </a:t>
            </a:r>
            <a:r>
              <a:rPr lang="pt-BR" sz="4000" b="1" dirty="0"/>
              <a:t>– PAA </a:t>
            </a:r>
            <a:r>
              <a:rPr lang="pt-BR" sz="4000" b="1" dirty="0" smtClean="0"/>
              <a:t>Total</a:t>
            </a:r>
          </a:p>
          <a:p>
            <a:pPr marL="114300" indent="0">
              <a:buNone/>
            </a:pPr>
            <a:r>
              <a:rPr lang="pt-BR" sz="4000" b="1" dirty="0" smtClean="0"/>
              <a:t>(2007 </a:t>
            </a:r>
            <a:r>
              <a:rPr lang="pt-BR" sz="4000" b="1" dirty="0"/>
              <a:t>-</a:t>
            </a:r>
            <a:r>
              <a:rPr lang="pt-BR" sz="4000" b="1" dirty="0" smtClean="0"/>
              <a:t> 2018)</a:t>
            </a:r>
          </a:p>
        </p:txBody>
      </p:sp>
      <p:sp>
        <p:nvSpPr>
          <p:cNvPr id="4" name="AutoShape 2" descr="Resultado de imagem para dinheir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420670"/>
              </p:ext>
            </p:extLst>
          </p:nvPr>
        </p:nvGraphicFramePr>
        <p:xfrm>
          <a:off x="237995" y="363256"/>
          <a:ext cx="11786991" cy="649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330301" y="112734"/>
            <a:ext cx="5602377" cy="1143000"/>
          </a:xfrm>
        </p:spPr>
        <p:txBody>
          <a:bodyPr>
            <a:normAutofit fontScale="90000"/>
          </a:bodyPr>
          <a:lstStyle/>
          <a:p>
            <a:r>
              <a:rPr lang="pt-BR" sz="10700" b="1" dirty="0">
                <a:latin typeface="+mn-lt"/>
              </a:rPr>
              <a:t>Relevância</a:t>
            </a:r>
            <a:endParaRPr lang="pt-BR" sz="9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06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CD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4979" y="2740945"/>
            <a:ext cx="1112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o </a:t>
            </a:r>
            <a:r>
              <a:rPr lang="pt-BR" sz="7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TCU avaliou o PAA?</a:t>
            </a:r>
          </a:p>
        </p:txBody>
      </p:sp>
      <p:sp>
        <p:nvSpPr>
          <p:cNvPr id="5" name="AutoShape 4" descr="feijÃ£o. IAC. novas cultivares de feijÃ£o. tecnologia. agrishow. farming brasil - leguminosas"/>
          <p:cNvSpPr>
            <a:spLocks noChangeAspect="1" noChangeArrowheads="1"/>
          </p:cNvSpPr>
          <p:nvPr/>
        </p:nvSpPr>
        <p:spPr bwMode="auto">
          <a:xfrm>
            <a:off x="3925909" y="1997487"/>
            <a:ext cx="304800" cy="26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8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3465" y="739462"/>
            <a:ext cx="6858000" cy="537907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3"/>
            <a:ext cx="6812924" cy="6857998"/>
          </a:xfrm>
          <a:prstGeom prst="rect">
            <a:avLst/>
          </a:prstGeom>
          <a:solidFill>
            <a:srgbClr val="8F6E4E">
              <a:alpha val="95000"/>
            </a:srgbClr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ct val="20000"/>
              </a:spcBef>
            </a:pPr>
            <a:r>
              <a:rPr lang="pt-BR" sz="4000" b="1" dirty="0">
                <a:solidFill>
                  <a:prstClr val="black"/>
                </a:solidFill>
              </a:rPr>
              <a:t>Auditorias de Conformidade </a:t>
            </a:r>
            <a:endParaRPr lang="pt-BR" sz="4000" b="1" dirty="0" smtClean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000" b="1" dirty="0" smtClean="0">
                <a:solidFill>
                  <a:prstClr val="black"/>
                </a:solidFill>
              </a:rPr>
              <a:t>	nos estados - 2013/2017</a:t>
            </a:r>
            <a:endParaRPr lang="pt-BR" sz="40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endParaRPr lang="pt-BR" sz="40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000" b="1" dirty="0">
                <a:solidFill>
                  <a:prstClr val="black"/>
                </a:solidFill>
              </a:rPr>
              <a:t>Auditoria </a:t>
            </a:r>
            <a:r>
              <a:rPr lang="pt-BR" sz="4000" b="1" dirty="0" smtClean="0">
                <a:solidFill>
                  <a:prstClr val="black"/>
                </a:solidFill>
              </a:rPr>
              <a:t>Operacional</a:t>
            </a:r>
            <a:endParaRPr lang="pt-BR" sz="40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000" b="1" dirty="0">
                <a:solidFill>
                  <a:prstClr val="black"/>
                </a:solidFill>
              </a:rPr>
              <a:t>	na Conab -</a:t>
            </a:r>
            <a:r>
              <a:rPr lang="pt-BR" sz="4000" b="1" dirty="0" smtClean="0">
                <a:solidFill>
                  <a:prstClr val="black"/>
                </a:solidFill>
              </a:rPr>
              <a:t> PAA/CDS - </a:t>
            </a:r>
            <a:r>
              <a:rPr lang="pt-BR" sz="4000" b="1" dirty="0">
                <a:solidFill>
                  <a:prstClr val="black"/>
                </a:solidFill>
              </a:rPr>
              <a:t>2017</a:t>
            </a:r>
          </a:p>
          <a:p>
            <a:pPr lvl="1">
              <a:spcBef>
                <a:spcPct val="20000"/>
              </a:spcBef>
            </a:pPr>
            <a:endParaRPr lang="pt-BR" sz="40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000" b="1" dirty="0">
                <a:solidFill>
                  <a:prstClr val="black"/>
                </a:solidFill>
              </a:rPr>
              <a:t>Auditoria de </a:t>
            </a:r>
            <a:r>
              <a:rPr lang="pt-BR" sz="4000" b="1" dirty="0" smtClean="0">
                <a:solidFill>
                  <a:prstClr val="black"/>
                </a:solidFill>
              </a:rPr>
              <a:t>Conformidade</a:t>
            </a:r>
            <a:endParaRPr lang="pt-BR" sz="4000" b="1" dirty="0">
              <a:solidFill>
                <a:prstClr val="black"/>
              </a:solidFill>
            </a:endParaRPr>
          </a:p>
          <a:p>
            <a:pPr lvl="1">
              <a:spcBef>
                <a:spcPct val="20000"/>
              </a:spcBef>
            </a:pPr>
            <a:r>
              <a:rPr lang="pt-BR" sz="4000" b="1" dirty="0">
                <a:solidFill>
                  <a:prstClr val="black"/>
                </a:solidFill>
              </a:rPr>
              <a:t>	 na </a:t>
            </a:r>
            <a:r>
              <a:rPr lang="pt-BR" sz="4000" b="1" dirty="0" err="1">
                <a:solidFill>
                  <a:prstClr val="black"/>
                </a:solidFill>
              </a:rPr>
              <a:t>Sead</a:t>
            </a:r>
            <a:r>
              <a:rPr lang="pt-BR" sz="4000" b="1" dirty="0">
                <a:solidFill>
                  <a:prstClr val="black"/>
                </a:solidFill>
              </a:rPr>
              <a:t> - DAP </a:t>
            </a:r>
            <a:r>
              <a:rPr lang="pt-BR" sz="4000" b="1" dirty="0" smtClean="0">
                <a:solidFill>
                  <a:prstClr val="black"/>
                </a:solidFill>
              </a:rPr>
              <a:t>- 2018</a:t>
            </a:r>
            <a:endParaRPr lang="pt-BR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588169" y="217264"/>
            <a:ext cx="9464842" cy="15794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b="1" dirty="0" smtClean="0">
                <a:latin typeface="+mn-lt"/>
              </a:rPr>
              <a:t>Compra </a:t>
            </a:r>
            <a:r>
              <a:rPr lang="pt-BR" sz="5400" b="1" dirty="0">
                <a:latin typeface="+mn-lt"/>
              </a:rPr>
              <a:t>com Doação Simultânea</a:t>
            </a:r>
          </a:p>
          <a:p>
            <a:pPr algn="ctr"/>
            <a:r>
              <a:rPr lang="pt-BR" sz="5400" b="1" dirty="0" smtClean="0">
                <a:latin typeface="+mn-lt"/>
              </a:rPr>
              <a:t>CDS/PAA</a:t>
            </a:r>
            <a:endParaRPr lang="pt-BR" sz="5400" b="1" dirty="0">
              <a:latin typeface="+mn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62" y="2013979"/>
            <a:ext cx="11280053" cy="41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solidFill>
            <a:srgbClr val="D2DEEF"/>
          </a:solidFill>
          <a:ln>
            <a:solidFill>
              <a:srgbClr val="8F6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bg1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34527" y="185180"/>
            <a:ext cx="8460757" cy="714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latin typeface="+mn-lt"/>
              </a:rPr>
              <a:t>Auditorias de Conformidade</a:t>
            </a:r>
            <a:endParaRPr lang="pt-BR" sz="5400" b="1" dirty="0"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75863"/>
              </p:ext>
            </p:extLst>
          </p:nvPr>
        </p:nvGraphicFramePr>
        <p:xfrm>
          <a:off x="216567" y="1085278"/>
          <a:ext cx="11790949" cy="5558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669"/>
                <a:gridCol w="4879280"/>
              </a:tblGrid>
              <a:tr h="684031">
                <a:tc>
                  <a:txBody>
                    <a:bodyPr/>
                    <a:lstStyle/>
                    <a:p>
                      <a:pPr algn="ctr"/>
                      <a:r>
                        <a:rPr lang="pt-BR" sz="4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Acordão</a:t>
                      </a:r>
                      <a:endParaRPr lang="pt-BR" sz="4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 smtClean="0"/>
                        <a:t>Estado</a:t>
                      </a:r>
                      <a:endParaRPr lang="pt-BR" sz="2800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4200/2014-TCU-1ª Câmara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Minas Gerais</a:t>
                      </a:r>
                      <a:endParaRPr lang="pt-BR" sz="3600" b="1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1744/2015-TCU-Plenário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Bahia e Sergipe</a:t>
                      </a:r>
                      <a:endParaRPr lang="pt-BR" sz="3600" b="1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4635/2015-TCU-1ª Câmara</a:t>
                      </a:r>
                      <a:endParaRPr lang="pt-BR" sz="3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600" b="1" dirty="0" smtClean="0"/>
                        <a:t>São Paulo</a:t>
                      </a:r>
                      <a:endParaRPr lang="pt-BR" sz="3600" b="1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7248/2016-TCU-1ª Câmara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Paraná</a:t>
                      </a:r>
                      <a:endParaRPr lang="pt-BR" sz="3600" b="1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462/2017-TCU-1ª Câmara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Rio Grande do Sul</a:t>
                      </a:r>
                      <a:endParaRPr lang="pt-BR" sz="3600" b="1" dirty="0"/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723/2017-TCU-1ª</a:t>
                      </a:r>
                      <a:r>
                        <a:rPr lang="pt-BR" sz="3600" b="0" baseline="0" dirty="0" smtClean="0"/>
                        <a:t> Câmara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Santa</a:t>
                      </a:r>
                      <a:r>
                        <a:rPr lang="pt-BR" sz="3600" b="1" baseline="0" dirty="0" smtClean="0"/>
                        <a:t> Catarina</a:t>
                      </a:r>
                      <a:endParaRPr lang="pt-BR" sz="36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3866">
                <a:tc>
                  <a:txBody>
                    <a:bodyPr/>
                    <a:lstStyle/>
                    <a:p>
                      <a:r>
                        <a:rPr lang="pt-BR" sz="3600" b="0" dirty="0" smtClean="0"/>
                        <a:t>2186/2017-TCU-Plenário</a:t>
                      </a:r>
                      <a:endParaRPr lang="pt-BR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600" b="1" dirty="0" smtClean="0"/>
                        <a:t>Maranhão</a:t>
                      </a:r>
                      <a:endParaRPr lang="pt-BR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6729</TotalTime>
  <Words>352</Words>
  <Application>Microsoft Office PowerPoint</Application>
  <PresentationFormat>Widescreen</PresentationFormat>
  <Paragraphs>114</Paragraphs>
  <Slides>23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Eras Demi ITC</vt:lpstr>
      <vt:lpstr>Forte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Materialidade</vt:lpstr>
      <vt:lpstr>Relevância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Distribuição de recursos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Cesar Machado</dc:creator>
  <cp:lastModifiedBy>Stephany Gois Lino</cp:lastModifiedBy>
  <cp:revision>227</cp:revision>
  <dcterms:created xsi:type="dcterms:W3CDTF">2018-04-25T19:56:26Z</dcterms:created>
  <dcterms:modified xsi:type="dcterms:W3CDTF">2018-06-05T11:27:28Z</dcterms:modified>
</cp:coreProperties>
</file>