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15"/>
  </p:notesMasterIdLst>
  <p:sldIdLst>
    <p:sldId id="256" r:id="rId2"/>
    <p:sldId id="309" r:id="rId3"/>
    <p:sldId id="310" r:id="rId4"/>
    <p:sldId id="323" r:id="rId5"/>
    <p:sldId id="311" r:id="rId6"/>
    <p:sldId id="322" r:id="rId7"/>
    <p:sldId id="313" r:id="rId8"/>
    <p:sldId id="314" r:id="rId9"/>
    <p:sldId id="315" r:id="rId10"/>
    <p:sldId id="316" r:id="rId11"/>
    <p:sldId id="317" r:id="rId12"/>
    <p:sldId id="318" r:id="rId13"/>
    <p:sldId id="292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F4081"/>
    <a:srgbClr val="FFFFFF"/>
    <a:srgbClr val="FFFFCC"/>
    <a:srgbClr val="CCFFFF"/>
    <a:srgbClr val="F0E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645" autoAdjust="0"/>
    <p:restoredTop sz="90971" autoAdjust="0"/>
  </p:normalViewPr>
  <p:slideViewPr>
    <p:cSldViewPr>
      <p:cViewPr varScale="1">
        <p:scale>
          <a:sx n="54" d="100"/>
          <a:sy n="54" d="100"/>
        </p:scale>
        <p:origin x="36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0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ED9B1-F257-4FF2-A771-C2ED11173911}" type="datetimeFigureOut">
              <a:rPr lang="pt-BR" smtClean="0"/>
              <a:t>09/11/2017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4CEE6-E968-4A34-804C-F3A47869DB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6316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3385-DEE0-4955-AACB-322D7A9BE0FA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52E3B-BBDB-4FFA-A124-A35F48B884C9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9874A-AF0C-4074-B2C6-DF16EF0D0D1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6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6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A2FF-1E95-4F80-8B2E-FC02E151111C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88D5-2D72-4C46-8B2C-0D951449BCA4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EBAA-DEB6-4A55-AF35-101E66ECC292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9AB2-27C2-49B7-BB46-F667F5E4BD55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E4C6-4847-4111-937D-E4638980CCF4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827BC-3C11-483B-ACD0-69A43994C098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045-8E4E-4599-914B-45AC31708297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855E-DEF9-4FF0-ADBF-332EF4192F80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589A2FF-1E95-4F80-8B2E-FC02E151111C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3" r:id="rId12"/>
    <p:sldLayoutId id="2147483860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7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2348880"/>
            <a:ext cx="8856984" cy="2232248"/>
          </a:xfrm>
        </p:spPr>
        <p:txBody>
          <a:bodyPr/>
          <a:lstStyle/>
          <a:p>
            <a:pPr algn="ctr"/>
            <a:r>
              <a:rPr lang="pt-BR" altLang="pt-BR" sz="4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t-BR" altLang="pt-BR" sz="4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</a:rPr>
              <a:t>MP 805 </a:t>
            </a: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</a:rPr>
              <a:t>Postergação do Reajuste Salarial e Majoração da Contribuição Previdenciária dos Servidores </a:t>
            </a: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Públicos</a:t>
            </a:r>
            <a:endParaRPr lang="pt-BR" altLang="pt-BR" sz="4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18777" y="551723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rgbClr val="1F4081"/>
                </a:solidFill>
                <a:latin typeface="+mn-lt"/>
              </a:rPr>
              <a:t>Cláudio Márcio Oliveira </a:t>
            </a:r>
            <a:r>
              <a:rPr lang="pt-BR" sz="2000" dirty="0">
                <a:solidFill>
                  <a:srgbClr val="1F408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Damasceno </a:t>
            </a:r>
            <a:r>
              <a:rPr lang="pt-BR" sz="2000" dirty="0" smtClean="0">
                <a:solidFill>
                  <a:srgbClr val="1F408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r"/>
            <a:r>
              <a:rPr lang="pt-BR" altLang="pt-BR" sz="2000" dirty="0" smtClean="0">
                <a:solidFill>
                  <a:srgbClr val="1F4081"/>
                </a:solidFill>
                <a:latin typeface="+mn-lt"/>
              </a:rPr>
              <a:t>Presidente</a:t>
            </a:r>
          </a:p>
          <a:p>
            <a:pPr algn="r"/>
            <a:r>
              <a:rPr lang="pt-BR" altLang="pt-BR" sz="2000" dirty="0" err="1" smtClean="0">
                <a:solidFill>
                  <a:srgbClr val="1F4081"/>
                </a:solidFill>
                <a:latin typeface="+mn-lt"/>
              </a:rPr>
              <a:t>Sindifisco</a:t>
            </a:r>
            <a:r>
              <a:rPr lang="pt-BR" altLang="pt-BR" sz="2000" dirty="0" smtClean="0">
                <a:solidFill>
                  <a:srgbClr val="1F4081"/>
                </a:solidFill>
                <a:latin typeface="+mn-lt"/>
              </a:rPr>
              <a:t> Nacional</a:t>
            </a:r>
            <a:endParaRPr lang="pt-BR" sz="2000" dirty="0">
              <a:solidFill>
                <a:srgbClr val="1F4081"/>
              </a:solidFill>
              <a:latin typeface="+mn-lt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76672"/>
            <a:ext cx="5328592" cy="1340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2952328"/>
          </a:xfrm>
        </p:spPr>
        <p:txBody>
          <a:bodyPr/>
          <a:lstStyle/>
          <a:p>
            <a:pPr algn="just"/>
            <a:r>
              <a:rPr lang="pt-BR" dirty="0"/>
              <a:t>A fim de evitar o sacrifício </a:t>
            </a:r>
            <a:r>
              <a:rPr lang="pt-BR" dirty="0" smtClean="0"/>
              <a:t>que </a:t>
            </a:r>
            <a:r>
              <a:rPr lang="pt-BR" dirty="0"/>
              <a:t>se pretende impor ao servidor público federal, bastaria cessar de vez com toda e qualquer desoneração da folha de pagamento, retornando à tributação existente até o advento da Lei nº 12.546/2011 e rever integralmente os subsídios concedidos à instituições educacionais ditas filantrópicas (</a:t>
            </a:r>
            <a:r>
              <a:rPr lang="pt-BR" dirty="0" err="1"/>
              <a:t>arts</a:t>
            </a:r>
            <a:r>
              <a:rPr lang="pt-BR" dirty="0"/>
              <a:t>. 12 a 17 da Lei n</a:t>
            </a:r>
            <a:r>
              <a:rPr lang="pt-BR" baseline="30000" dirty="0"/>
              <a:t>o</a:t>
            </a:r>
            <a:r>
              <a:rPr lang="pt-BR" dirty="0"/>
              <a:t> 12.101/ 2009).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476672"/>
            <a:ext cx="9144000" cy="543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pt-BR" sz="2800" b="1" smtClean="0"/>
              <a:t>Outras Renúncias Fiscais</a:t>
            </a:r>
            <a:endParaRPr kumimoji="0"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549441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616624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Nosso sistema tributário contempla uma série de outras renúncias e isenções, em nível infraconstitucional, as quais, se suspensas, proveriam o Governo Federal de recursos necessários para fazer frente à atual crise fiscal. Citamos:</a:t>
            </a:r>
          </a:p>
          <a:p>
            <a:pPr algn="just"/>
            <a:r>
              <a:rPr lang="pt-BR" dirty="0" smtClean="0"/>
              <a:t>Cobrança do Imposto de Renda sobre Lucros e Dividendos da Pessoa Física. </a:t>
            </a:r>
            <a:endParaRPr lang="pt-BR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BR" dirty="0" smtClean="0"/>
              <a:t>Adotado pela maioria dos países desenvolvidos. O Sindifisco propõe que seja retomada a cobrança, de forma progressiva, isentando 2/3 dos contribuintes de micro e pequenas empresas.</a:t>
            </a:r>
          </a:p>
          <a:p>
            <a:pPr algn="just"/>
            <a:r>
              <a:rPr lang="pt-BR" dirty="0" smtClean="0"/>
              <a:t>Fim dos Juros sobre o Capital Próprio (art. 9º Lei 9249/95). Benefício a proprietários de empresas que recebem isenção de IR sobre os capital investido na produção. </a:t>
            </a:r>
          </a:p>
          <a:p>
            <a:pPr algn="just"/>
            <a:r>
              <a:rPr lang="pt-BR" dirty="0" smtClean="0"/>
              <a:t>Retorno da Cobrança de IR sobre a Remessa de Lucros ao Exterior (revogação do </a:t>
            </a:r>
            <a:r>
              <a:rPr lang="pt-BR" dirty="0"/>
              <a:t>art. 10º da Lei n° </a:t>
            </a:r>
            <a:r>
              <a:rPr lang="pt-BR" dirty="0" smtClean="0"/>
              <a:t>9.249/95) </a:t>
            </a:r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543272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/>
              <a:t>Outras Renúncias Fiscais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282766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2448272"/>
          </a:xfrm>
        </p:spPr>
        <p:txBody>
          <a:bodyPr/>
          <a:lstStyle/>
          <a:p>
            <a:pPr algn="just"/>
            <a:r>
              <a:rPr lang="pt-BR" dirty="0" smtClean="0"/>
              <a:t>Cobrança de IPVA sobre embarcações aéreas e aquática – única alteração constituição. Incidência sobre embarcações de luxo traria maior justiça tributária.</a:t>
            </a:r>
          </a:p>
          <a:p>
            <a:pPr algn="just"/>
            <a:r>
              <a:rPr lang="pt-BR" dirty="0" smtClean="0"/>
              <a:t>Estas medidas, se implementadas trariam um aporte de recursos ao Governo Federal estimado em cerca de R$ 37 bilhões</a:t>
            </a:r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543272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/>
              <a:t>Outras Renúncias Fiscais</a:t>
            </a:r>
            <a:endParaRPr lang="pt-BR" sz="2800" b="1" dirty="0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138424"/>
              </p:ext>
            </p:extLst>
          </p:nvPr>
        </p:nvGraphicFramePr>
        <p:xfrm>
          <a:off x="827584" y="3296766"/>
          <a:ext cx="7776864" cy="286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Worksheet" r:id="rId3" imgW="5791110" imgH="2076570" progId="Excel.Sheet.12">
                  <p:embed/>
                </p:oleObj>
              </mc:Choice>
              <mc:Fallback>
                <p:oleObj name="Worksheet" r:id="rId3" imgW="5791110" imgH="20765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3296766"/>
                        <a:ext cx="7776864" cy="2868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9986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908720"/>
            <a:ext cx="7772400" cy="100263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OBRIGADO!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789147"/>
            <a:ext cx="4320480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683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Síntese das Medidas da MP 805</a:t>
            </a:r>
            <a:endParaRPr lang="pt-BR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317082"/>
              </p:ext>
            </p:extLst>
          </p:nvPr>
        </p:nvGraphicFramePr>
        <p:xfrm>
          <a:off x="251520" y="1124744"/>
          <a:ext cx="8784976" cy="547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Worksheet" r:id="rId3" imgW="7905711" imgH="5095980" progId="Excel.Sheet.12">
                  <p:embed/>
                </p:oleObj>
              </mc:Choice>
              <mc:Fallback>
                <p:oleObj name="Worksheet" r:id="rId3" imgW="7905711" imgH="50959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1124744"/>
                        <a:ext cx="8784976" cy="5472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515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0405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 smtClean="0"/>
              <a:t>Postergação do Reajuste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832648"/>
          </a:xfrm>
        </p:spPr>
        <p:txBody>
          <a:bodyPr>
            <a:no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t-BR" sz="2000" dirty="0" smtClean="0"/>
              <a:t>Redução </a:t>
            </a:r>
            <a:r>
              <a:rPr lang="pt-BR" sz="2000" dirty="0"/>
              <a:t>no </a:t>
            </a:r>
            <a:r>
              <a:rPr lang="pt-BR" sz="2000" dirty="0" smtClean="0"/>
              <a:t>déficit: R</a:t>
            </a:r>
            <a:r>
              <a:rPr lang="pt-BR" sz="2000" dirty="0"/>
              <a:t>$ 7,725 </a:t>
            </a:r>
            <a:r>
              <a:rPr lang="pt-BR" sz="2000" dirty="0" smtClean="0"/>
              <a:t>bi: $ </a:t>
            </a:r>
            <a:r>
              <a:rPr lang="pt-BR" sz="2000" dirty="0"/>
              <a:t>7,17 bi </a:t>
            </a:r>
            <a:r>
              <a:rPr lang="pt-BR" sz="2000" dirty="0" smtClean="0"/>
              <a:t>postergação </a:t>
            </a:r>
            <a:r>
              <a:rPr lang="pt-BR" sz="2000" dirty="0"/>
              <a:t>do reajuste em 2018 e aumento da contribuição </a:t>
            </a:r>
            <a:r>
              <a:rPr lang="pt-BR" sz="2000" dirty="0" smtClean="0"/>
              <a:t>previdenciária.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t-BR" sz="2000" dirty="0" smtClean="0"/>
              <a:t>Postergação do Reajuste:</a:t>
            </a:r>
          </a:p>
          <a:p>
            <a:pPr lvl="1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t-BR" dirty="0" smtClean="0"/>
              <a:t>Definido </a:t>
            </a:r>
            <a:r>
              <a:rPr lang="pt-BR" dirty="0"/>
              <a:t>em condição preestabelecida </a:t>
            </a:r>
            <a:r>
              <a:rPr lang="pt-BR" dirty="0" smtClean="0"/>
              <a:t>inalterável. Sem </a:t>
            </a:r>
            <a:r>
              <a:rPr lang="pt-BR" dirty="0"/>
              <a:t>possibilidade de </a:t>
            </a:r>
            <a:r>
              <a:rPr lang="pt-BR" dirty="0" smtClean="0"/>
              <a:t>modificação </a:t>
            </a:r>
            <a:r>
              <a:rPr lang="pt-BR" dirty="0"/>
              <a:t>do prazo inicial de sua eficácia </a:t>
            </a:r>
            <a:r>
              <a:rPr lang="pt-BR" dirty="0" smtClean="0"/>
              <a:t>financeira.</a:t>
            </a:r>
          </a:p>
          <a:p>
            <a:pPr lvl="1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t-BR" dirty="0" smtClean="0"/>
              <a:t>Jurisprudência do STF: ADI </a:t>
            </a:r>
            <a:r>
              <a:rPr lang="pt-BR" dirty="0"/>
              <a:t>nº </a:t>
            </a:r>
            <a:r>
              <a:rPr lang="pt-BR" dirty="0" smtClean="0"/>
              <a:t>4.013/TO. </a:t>
            </a:r>
          </a:p>
          <a:p>
            <a:pPr lvl="2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2000" dirty="0"/>
              <a:t>Os servidores estaduais têm </a:t>
            </a:r>
            <a:r>
              <a:rPr lang="pt-BR" sz="2000" b="1" u="sng" dirty="0"/>
              <a:t>direito adquirido e não expectativa de direito </a:t>
            </a:r>
            <a:r>
              <a:rPr lang="pt-BR" sz="2000" dirty="0"/>
              <a:t>a reajuste de vencimentos, alvo de tentativas de cancelamento leis </a:t>
            </a:r>
            <a:r>
              <a:rPr lang="pt-BR" sz="2000" dirty="0" smtClean="0"/>
              <a:t>estaduais.</a:t>
            </a:r>
            <a:endParaRPr lang="pt-BR" sz="2000" dirty="0"/>
          </a:p>
          <a:p>
            <a:pPr marL="179388" lvl="2" indent="-179388" algn="just">
              <a:spcBef>
                <a:spcPts val="300"/>
              </a:spcBef>
              <a:spcAft>
                <a:spcPts val="300"/>
              </a:spcAft>
            </a:pPr>
            <a:r>
              <a:rPr lang="pt-BR" sz="2000" dirty="0" smtClean="0"/>
              <a:t>Viola a CF. O art</a:t>
            </a:r>
            <a:r>
              <a:rPr lang="pt-BR" sz="2000" dirty="0"/>
              <a:t>. 37, </a:t>
            </a:r>
            <a:r>
              <a:rPr lang="pt-BR" sz="2000" dirty="0" smtClean="0"/>
              <a:t>inc. X, assegura </a:t>
            </a:r>
            <a:r>
              <a:rPr lang="pt-BR" sz="2000" dirty="0"/>
              <a:t>a realização de uma revisão geral anual das remunerações dos servidores </a:t>
            </a:r>
            <a:r>
              <a:rPr lang="pt-BR" sz="2000" dirty="0" smtClean="0"/>
              <a:t>públicos</a:t>
            </a:r>
          </a:p>
          <a:p>
            <a:pPr marL="179388" lvl="2" indent="-179388" algn="just">
              <a:spcBef>
                <a:spcPts val="300"/>
              </a:spcBef>
              <a:spcAft>
                <a:spcPts val="300"/>
              </a:spcAft>
            </a:pPr>
            <a:r>
              <a:rPr lang="pt-BR" sz="2000" dirty="0" smtClean="0"/>
              <a:t>Tratamento não isonômico. Alcança apenas uma parte dos servidores públicos, </a:t>
            </a:r>
          </a:p>
          <a:p>
            <a:pPr marL="179388" lvl="2" indent="-179388" algn="just">
              <a:spcBef>
                <a:spcPts val="300"/>
              </a:spcBef>
              <a:spcAft>
                <a:spcPts val="300"/>
              </a:spcAft>
            </a:pPr>
            <a:r>
              <a:rPr lang="pt-BR" sz="2000" dirty="0" smtClean="0"/>
              <a:t>Descumpre os acordos firmados pelo poder público</a:t>
            </a:r>
          </a:p>
          <a:p>
            <a:pPr marL="179388" lvl="2" indent="-179388" algn="just">
              <a:spcBef>
                <a:spcPts val="300"/>
              </a:spcBef>
              <a:spcAft>
                <a:spcPts val="300"/>
              </a:spcAft>
            </a:pPr>
            <a:r>
              <a:rPr lang="pt-BR" sz="2000" dirty="0" smtClean="0"/>
              <a:t>Desvaloriza o servidor público  - </a:t>
            </a:r>
            <a:r>
              <a:rPr lang="pt-BR" sz="2000" dirty="0"/>
              <a:t>valorização e </a:t>
            </a:r>
            <a:r>
              <a:rPr lang="pt-BR" sz="2000" dirty="0" smtClean="0"/>
              <a:t>reconhecimento são </a:t>
            </a:r>
            <a:r>
              <a:rPr lang="pt-BR" sz="2000" dirty="0"/>
              <a:t>fundamentais para a realização eficiente </a:t>
            </a:r>
            <a:r>
              <a:rPr lang="pt-BR" sz="2000" dirty="0" smtClean="0"/>
              <a:t>dos serviços públicos num clima </a:t>
            </a:r>
            <a:r>
              <a:rPr lang="pt-BR" sz="2000" dirty="0"/>
              <a:t>de segurança jurídica e tranquilidade funcional</a:t>
            </a:r>
            <a:r>
              <a:rPr lang="pt-BR" sz="2000" dirty="0" smtClean="0"/>
              <a:t> </a:t>
            </a:r>
          </a:p>
          <a:p>
            <a:pPr marL="179388" lvl="2" indent="-179388" algn="just">
              <a:spcBef>
                <a:spcPts val="300"/>
              </a:spcBef>
              <a:spcAft>
                <a:spcPts val="300"/>
              </a:spcAft>
            </a:pPr>
            <a:endParaRPr lang="pt-BR" sz="2000" dirty="0"/>
          </a:p>
          <a:p>
            <a:pPr marL="179388" lvl="2" indent="-179388" algn="just">
              <a:spcBef>
                <a:spcPts val="300"/>
              </a:spcBef>
              <a:spcAft>
                <a:spcPts val="300"/>
              </a:spcAft>
            </a:pPr>
            <a:endParaRPr lang="pt-BR" sz="2000" dirty="0" smtClean="0"/>
          </a:p>
          <a:p>
            <a:pPr marL="179388" lvl="2" indent="-179388" algn="just">
              <a:spcBef>
                <a:spcPts val="300"/>
              </a:spcBef>
              <a:spcAft>
                <a:spcPts val="300"/>
              </a:spcAft>
            </a:pPr>
            <a:endParaRPr lang="pt-BR" sz="2000" dirty="0"/>
          </a:p>
          <a:p>
            <a:pPr marL="179388" lvl="2" indent="-179388" algn="just">
              <a:spcBef>
                <a:spcPts val="300"/>
              </a:spcBef>
              <a:spcAft>
                <a:spcPts val="300"/>
              </a:spcAft>
            </a:pPr>
            <a:endParaRPr lang="pt-BR" sz="2000" dirty="0" smtClean="0"/>
          </a:p>
          <a:p>
            <a:pPr marL="179388" lvl="2" indent="-179388" algn="just">
              <a:spcBef>
                <a:spcPts val="300"/>
              </a:spcBef>
              <a:spcAft>
                <a:spcPts val="300"/>
              </a:spcAft>
            </a:pPr>
            <a:endParaRPr lang="pt-BR" sz="2000" dirty="0" smtClean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127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6991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43272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>Alíquota Previdenciária de 14%</a:t>
            </a:r>
            <a:r>
              <a:rPr lang="pt-BR" sz="2800" b="1" dirty="0"/>
              <a:t/>
            </a:r>
            <a:br>
              <a:rPr lang="pt-BR" sz="2800" b="1" dirty="0"/>
            </a:b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92500" lnSpcReduction="10000"/>
          </a:bodyPr>
          <a:lstStyle/>
          <a:p>
            <a:pPr marL="179388" lvl="2" indent="-179388" algn="just">
              <a:spcBef>
                <a:spcPts val="300"/>
              </a:spcBef>
              <a:spcAft>
                <a:spcPts val="600"/>
              </a:spcAft>
            </a:pPr>
            <a:r>
              <a:rPr lang="pt-BR" sz="2200" dirty="0" smtClean="0"/>
              <a:t>Expressiva </a:t>
            </a:r>
            <a:r>
              <a:rPr lang="pt-BR" sz="2200" dirty="0"/>
              <a:t>redução na remuneração dos servidores afetados, ativos e aposentados e pensionistas.</a:t>
            </a:r>
          </a:p>
          <a:p>
            <a:pPr marL="179388" lvl="2" indent="-179388" algn="just">
              <a:spcBef>
                <a:spcPts val="300"/>
              </a:spcBef>
              <a:spcAft>
                <a:spcPts val="600"/>
              </a:spcAft>
            </a:pPr>
            <a:r>
              <a:rPr lang="pt-BR" sz="2200" dirty="0"/>
              <a:t>Injustiça: servidor é penalizado enquanto o Governo lança mão de renúncias fiscais (PERT, PRR) com receitas bem maiores. </a:t>
            </a:r>
          </a:p>
          <a:p>
            <a:pPr marL="179388" lvl="2" indent="-179388" algn="just">
              <a:spcBef>
                <a:spcPts val="300"/>
              </a:spcBef>
              <a:spcAft>
                <a:spcPts val="600"/>
              </a:spcAft>
            </a:pPr>
            <a:r>
              <a:rPr lang="pt-BR" sz="2200" dirty="0"/>
              <a:t>Aliás, o RPPS já passou por diversas reformas que o tornaram equilibrado do ponto de vista </a:t>
            </a:r>
            <a:r>
              <a:rPr lang="pt-BR" sz="2200" dirty="0" smtClean="0"/>
              <a:t>fiscal (quadro a seguir).</a:t>
            </a:r>
          </a:p>
          <a:p>
            <a:pPr marL="179388" lvl="2" indent="-179388" algn="just">
              <a:spcBef>
                <a:spcPts val="300"/>
              </a:spcBef>
              <a:spcAft>
                <a:spcPts val="600"/>
              </a:spcAft>
            </a:pPr>
            <a:r>
              <a:rPr lang="pt-BR" sz="2200" dirty="0" smtClean="0"/>
              <a:t>O RPPS está equilibrado. O TCU (</a:t>
            </a:r>
            <a:r>
              <a:rPr lang="pt-BR" sz="2200" dirty="0"/>
              <a:t>Processo </a:t>
            </a:r>
            <a:r>
              <a:rPr lang="pt-BR" sz="2200" dirty="0" smtClean="0"/>
              <a:t>TC-001.040/2017-0) </a:t>
            </a:r>
            <a:r>
              <a:rPr lang="pt-BR" sz="2200" dirty="0"/>
              <a:t>confirma o </a:t>
            </a:r>
            <a:r>
              <a:rPr lang="pt-BR" sz="2200" dirty="0" smtClean="0"/>
              <a:t>equilíbrio. </a:t>
            </a:r>
          </a:p>
          <a:p>
            <a:pPr marL="617220" lvl="3" indent="-342900" algn="just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 smtClean="0"/>
              <a:t>“Já os </a:t>
            </a:r>
            <a:r>
              <a:rPr lang="pt-BR" sz="2000" dirty="0"/>
              <a:t>regimes previdenciários dos servidores públicos civis e militares da União não apresentam trajetórias de crescimento em relação ao </a:t>
            </a:r>
            <a:r>
              <a:rPr lang="pt-BR" sz="2000" dirty="0" smtClean="0"/>
              <a:t>PIB (...). </a:t>
            </a:r>
            <a:r>
              <a:rPr lang="pt-BR" sz="2000" dirty="0"/>
              <a:t>Ao contrário, apresentam trajetórias de declínio lento e gradual, a indicar que as duas reformas já realizadas estancaram pelo menos o crescimento do déficit. (…) </a:t>
            </a:r>
            <a:r>
              <a:rPr lang="pt-BR" sz="2000" u="sng" dirty="0"/>
              <a:t>a dinâmica atual de contribuições, ingressos e aposentadorias já não é geradora de </a:t>
            </a:r>
            <a:r>
              <a:rPr lang="pt-BR" sz="2000" u="sng" dirty="0" smtClean="0"/>
              <a:t>déficit</a:t>
            </a:r>
            <a:r>
              <a:rPr lang="pt-BR" sz="2000" dirty="0" smtClean="0"/>
              <a:t>”</a:t>
            </a:r>
            <a:endParaRPr lang="pt-BR" sz="2000" dirty="0"/>
          </a:p>
          <a:p>
            <a:pPr algn="just">
              <a:spcBef>
                <a:spcPts val="300"/>
              </a:spcBef>
              <a:spcAft>
                <a:spcPts val="600"/>
              </a:spcAft>
            </a:pPr>
            <a:r>
              <a:rPr lang="pt-BR" sz="2200" dirty="0" smtClean="0"/>
              <a:t>Viola o Princípio da Razoabilidade: </a:t>
            </a:r>
            <a:r>
              <a:rPr lang="pt-BR" sz="2200" dirty="0"/>
              <a:t>O Poder Público, especialmente em sede de tributação, não pode agir </a:t>
            </a:r>
            <a:r>
              <a:rPr lang="pt-BR" sz="2200" dirty="0" smtClean="0"/>
              <a:t>imoderadamente.</a:t>
            </a:r>
            <a:r>
              <a:rPr lang="pt-BR" sz="2200" dirty="0"/>
              <a:t> O Estado não pode legislar abusivamente. </a:t>
            </a:r>
            <a:r>
              <a:rPr lang="pt-BR" sz="2200" dirty="0" smtClean="0"/>
              <a:t>O Princípio </a:t>
            </a:r>
            <a:r>
              <a:rPr lang="pt-BR" sz="2200" dirty="0"/>
              <a:t>da proporcionalidade, veda os excessos normativos e as prescrições </a:t>
            </a:r>
            <a:r>
              <a:rPr lang="pt-BR" sz="2200" dirty="0" err="1"/>
              <a:t>irrazoáveis</a:t>
            </a:r>
            <a:r>
              <a:rPr lang="pt-BR" sz="2200" dirty="0"/>
              <a:t> do Poder </a:t>
            </a:r>
            <a:r>
              <a:rPr lang="pt-BR" sz="2200" dirty="0" smtClean="0"/>
              <a:t>Público.</a:t>
            </a:r>
            <a:r>
              <a:rPr lang="pt-BR" dirty="0" smtClean="0"/>
              <a:t> </a:t>
            </a:r>
            <a:r>
              <a:rPr lang="pt-BR" sz="1900" dirty="0" smtClean="0"/>
              <a:t>(</a:t>
            </a:r>
            <a:r>
              <a:rPr lang="pt-BR" sz="1900" dirty="0"/>
              <a:t>ADIN 2.551. Relator ministro Celso de Mello)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6203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37456"/>
            <a:ext cx="9144000" cy="543272"/>
          </a:xfrm>
        </p:spPr>
        <p:txBody>
          <a:bodyPr>
            <a:noAutofit/>
          </a:bodyPr>
          <a:lstStyle/>
          <a:p>
            <a:pPr algn="ctr"/>
            <a:r>
              <a:rPr lang="pt-BR" sz="3000" b="1" dirty="0" smtClean="0"/>
              <a:t>Alterações na Alíquota Previdenciária do Servidor</a:t>
            </a:r>
            <a:endParaRPr lang="pt-BR" sz="3000" b="1" dirty="0"/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228204"/>
              </p:ext>
            </p:extLst>
          </p:nvPr>
        </p:nvGraphicFramePr>
        <p:xfrm>
          <a:off x="179512" y="980728"/>
          <a:ext cx="8856984" cy="576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Worksheet" r:id="rId3" imgW="8848745" imgH="8410500" progId="Excel.Sheet.12">
                  <p:embed/>
                </p:oleObj>
              </mc:Choice>
              <mc:Fallback>
                <p:oleObj name="Worksheet" r:id="rId3" imgW="8848745" imgH="8410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980728"/>
                        <a:ext cx="8856984" cy="5760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1918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432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b="1" dirty="0" smtClean="0"/>
              <a:t>Contribuição Previdenciária de Aposentados e Pensionistas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1152128"/>
          </a:xfrm>
        </p:spPr>
        <p:txBody>
          <a:bodyPr>
            <a:noAutofit/>
          </a:bodyPr>
          <a:lstStyle/>
          <a:p>
            <a:pPr algn="just"/>
            <a:r>
              <a:rPr lang="pt-BR" dirty="0" smtClean="0"/>
              <a:t>O servidor aposentado e pensionistas que não recolhiam Contribuição Previdenciária, passaram a recolher desde 2003 e agora terão que aumentar a contribuição.</a:t>
            </a:r>
            <a:endParaRPr lang="pt-BR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750063"/>
              </p:ext>
            </p:extLst>
          </p:nvPr>
        </p:nvGraphicFramePr>
        <p:xfrm>
          <a:off x="4519" y="2132855"/>
          <a:ext cx="9077325" cy="4725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Worksheet" r:id="rId3" imgW="9077277" imgH="4029210" progId="Excel.Sheet.12">
                  <p:embed/>
                </p:oleObj>
              </mc:Choice>
              <mc:Fallback>
                <p:oleObj name="Worksheet" r:id="rId3" imgW="9077277" imgH="40292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9" y="2132855"/>
                        <a:ext cx="9077325" cy="4725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326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24206"/>
            <a:ext cx="9144000" cy="844554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/>
              <a:t>Impacto da Nova Contribuição Previdenciária para o Auditor Fiscal 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792088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A Contribuição Previdenciária de 14% será de 19% a 21% maior para o Auditor Fiscal do que a anterior</a:t>
            </a:r>
            <a:endParaRPr lang="pt-BR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421427"/>
              </p:ext>
            </p:extLst>
          </p:nvPr>
        </p:nvGraphicFramePr>
        <p:xfrm>
          <a:off x="683568" y="2348880"/>
          <a:ext cx="7632848" cy="410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Worksheet" r:id="rId3" imgW="5972099" imgH="3609900" progId="Excel.Sheet.12">
                  <p:embed/>
                </p:oleObj>
              </mc:Choice>
              <mc:Fallback>
                <p:oleObj name="Worksheet" r:id="rId3" imgW="5972099" imgH="3609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2348880"/>
                        <a:ext cx="7632848" cy="41044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4223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543272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/>
              <a:t>Perdas Reais com a Contribuição Previdenciária de 14%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1584176"/>
          </a:xfrm>
        </p:spPr>
        <p:txBody>
          <a:bodyPr>
            <a:normAutofit fontScale="92500"/>
          </a:bodyPr>
          <a:lstStyle/>
          <a:p>
            <a:pPr algn="just"/>
            <a:r>
              <a:rPr lang="pt-BR" dirty="0" smtClean="0"/>
              <a:t>A contribuição previdenciária de 14%, somada ao postergação do reajuste e à previsão de inflação para 2018 implicará numa </a:t>
            </a:r>
            <a:r>
              <a:rPr lang="pt-BR" b="1" u="sng" dirty="0" smtClean="0"/>
              <a:t>perda real média de 11,55%</a:t>
            </a:r>
            <a:r>
              <a:rPr lang="pt-BR" dirty="0" smtClean="0"/>
              <a:t> ao final de 2018 para o Auditor Fiscal, considerando o Vencimento Básico Líquido (V.B. Bruto menos CP)</a:t>
            </a:r>
            <a:endParaRPr lang="pt-BR" dirty="0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46145"/>
              </p:ext>
            </p:extLst>
          </p:nvPr>
        </p:nvGraphicFramePr>
        <p:xfrm>
          <a:off x="1403648" y="2924944"/>
          <a:ext cx="6048672" cy="374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Worksheet" r:id="rId3" imgW="4524457" imgH="3429000" progId="Excel.Sheet.12">
                  <p:embed/>
                </p:oleObj>
              </mc:Choice>
              <mc:Fallback>
                <p:oleObj name="Worksheet" r:id="rId3" imgW="4524457" imgH="3429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648" y="2924944"/>
                        <a:ext cx="6048672" cy="3744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6563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374441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 smtClean="0"/>
              <a:t>O Governo Federal tem praticado outras medidas que representam expressiva renúncia de receitas, em montante muito superior à “economia” com o ajuste proposto pela MP 805. São elas:</a:t>
            </a:r>
          </a:p>
          <a:p>
            <a:pPr algn="just"/>
            <a:r>
              <a:rPr lang="pt-BR" dirty="0" smtClean="0"/>
              <a:t>Desoneração </a:t>
            </a:r>
            <a:r>
              <a:rPr lang="pt-BR" dirty="0"/>
              <a:t>da folha de </a:t>
            </a:r>
            <a:r>
              <a:rPr lang="pt-BR" dirty="0" smtClean="0"/>
              <a:t>pagamento, uma </a:t>
            </a:r>
            <a:r>
              <a:rPr lang="pt-BR" dirty="0"/>
              <a:t>renúncia fiscal de </a:t>
            </a:r>
            <a:r>
              <a:rPr lang="pt-BR" b="1" dirty="0"/>
              <a:t>R$</a:t>
            </a:r>
            <a:r>
              <a:rPr lang="pt-BR" dirty="0"/>
              <a:t> </a:t>
            </a:r>
            <a:r>
              <a:rPr lang="pt-BR" b="1" dirty="0"/>
              <a:t>77,9 bilhões de 2012 a </a:t>
            </a:r>
            <a:r>
              <a:rPr lang="pt-BR" b="1" dirty="0" smtClean="0"/>
              <a:t>2016. </a:t>
            </a:r>
          </a:p>
          <a:p>
            <a:pPr algn="just"/>
            <a:r>
              <a:rPr lang="pt-BR" dirty="0" smtClean="0"/>
              <a:t>Isenção </a:t>
            </a:r>
            <a:r>
              <a:rPr lang="pt-BR" dirty="0"/>
              <a:t>da Contribuição Previdenciária Patronal para as entidades beneficentes de assistência </a:t>
            </a:r>
            <a:r>
              <a:rPr lang="pt-BR" dirty="0" smtClean="0"/>
              <a:t>social.</a:t>
            </a:r>
          </a:p>
          <a:p>
            <a:pPr algn="just"/>
            <a:r>
              <a:rPr lang="pt-BR" dirty="0" smtClean="0"/>
              <a:t>Somente em 2017 a previsão dessas duas renúncias soma quase R$ 30 bilhões.</a:t>
            </a:r>
            <a:endParaRPr lang="pt-BR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776954"/>
              </p:ext>
            </p:extLst>
          </p:nvPr>
        </p:nvGraphicFramePr>
        <p:xfrm>
          <a:off x="1835696" y="4829944"/>
          <a:ext cx="5616624" cy="1983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Worksheet" r:id="rId3" imgW="4133844" imgH="1571670" progId="Excel.Sheet.12">
                  <p:embed/>
                </p:oleObj>
              </mc:Choice>
              <mc:Fallback>
                <p:oleObj name="Worksheet" r:id="rId3" imgW="4133844" imgH="15716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5696" y="4829944"/>
                        <a:ext cx="5616624" cy="1983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35496" y="404664"/>
            <a:ext cx="9144000" cy="543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pt-BR" sz="2800" b="1" dirty="0" smtClean="0"/>
              <a:t>Outras Renúncias Fiscais</a:t>
            </a:r>
            <a:endParaRPr kumimoji="0"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8326232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2188</TotalTime>
  <Words>819</Words>
  <Application>Microsoft Office PowerPoint</Application>
  <PresentationFormat>Apresentação na tela (4:3)</PresentationFormat>
  <Paragraphs>49</Paragraphs>
  <Slides>13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Arial</vt:lpstr>
      <vt:lpstr>Calibri</vt:lpstr>
      <vt:lpstr>Tahoma</vt:lpstr>
      <vt:lpstr>Times New Roman</vt:lpstr>
      <vt:lpstr>Wingdings</vt:lpstr>
      <vt:lpstr>Brilho</vt:lpstr>
      <vt:lpstr>Worksheet</vt:lpstr>
      <vt:lpstr> MP 805 - Postergação do Reajuste Salarial e Majoração da Contribuição Previdenciária dos Servidores Públicos</vt:lpstr>
      <vt:lpstr>Síntese das Medidas da MP 805</vt:lpstr>
      <vt:lpstr> Postergação do Reajuste</vt:lpstr>
      <vt:lpstr> Alíquota Previdenciária de 14% </vt:lpstr>
      <vt:lpstr>Alterações na Alíquota Previdenciária do Servidor</vt:lpstr>
      <vt:lpstr>Contribuição Previdenciária de Aposentados e Pensionistas</vt:lpstr>
      <vt:lpstr>Impacto da Nova Contribuição Previdenciária para o Auditor Fiscal </vt:lpstr>
      <vt:lpstr>Perdas Reais com a Contribuição Previdenciária de 14%</vt:lpstr>
      <vt:lpstr>Apresentação do PowerPoint</vt:lpstr>
      <vt:lpstr>Apresentação do PowerPoint</vt:lpstr>
      <vt:lpstr>Outras Renúncias Fiscais</vt:lpstr>
      <vt:lpstr>Outras Renúncias Fiscais</vt:lpstr>
      <vt:lpstr>OBRIGADO!</vt:lpstr>
    </vt:vector>
  </TitlesOfParts>
  <Company>Flavio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MONOPÓLIO</dc:title>
  <dc:creator>Flavio Schuch</dc:creator>
  <cp:lastModifiedBy>Ivonio Barros Nunes</cp:lastModifiedBy>
  <cp:revision>236</cp:revision>
  <cp:lastPrinted>1601-01-01T00:00:00Z</cp:lastPrinted>
  <dcterms:created xsi:type="dcterms:W3CDTF">2005-10-30T21:10:51Z</dcterms:created>
  <dcterms:modified xsi:type="dcterms:W3CDTF">2017-11-09T13:40:43Z</dcterms:modified>
</cp:coreProperties>
</file>