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4"/>
  </p:notesMasterIdLst>
  <p:sldIdLst>
    <p:sldId id="256" r:id="rId2"/>
    <p:sldId id="325" r:id="rId3"/>
    <p:sldId id="327" r:id="rId4"/>
    <p:sldId id="333" r:id="rId5"/>
    <p:sldId id="322" r:id="rId6"/>
    <p:sldId id="323" r:id="rId7"/>
    <p:sldId id="328" r:id="rId8"/>
    <p:sldId id="329" r:id="rId9"/>
    <p:sldId id="330" r:id="rId10"/>
    <p:sldId id="334" r:id="rId11"/>
    <p:sldId id="335" r:id="rId12"/>
    <p:sldId id="337" r:id="rId13"/>
    <p:sldId id="258" r:id="rId14"/>
    <p:sldId id="260" r:id="rId15"/>
    <p:sldId id="261" r:id="rId16"/>
    <p:sldId id="262" r:id="rId17"/>
    <p:sldId id="263" r:id="rId18"/>
    <p:sldId id="264" r:id="rId19"/>
    <p:sldId id="275" r:id="rId20"/>
    <p:sldId id="331" r:id="rId21"/>
    <p:sldId id="332" r:id="rId22"/>
    <p:sldId id="276" r:id="rId23"/>
    <p:sldId id="277" r:id="rId24"/>
    <p:sldId id="278" r:id="rId25"/>
    <p:sldId id="279" r:id="rId26"/>
    <p:sldId id="280" r:id="rId27"/>
    <p:sldId id="281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93" r:id="rId43"/>
    <p:sldId id="294" r:id="rId44"/>
    <p:sldId id="295" r:id="rId45"/>
    <p:sldId id="296" r:id="rId46"/>
    <p:sldId id="345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46" r:id="rId61"/>
    <p:sldId id="310" r:id="rId62"/>
    <p:sldId id="347" r:id="rId63"/>
    <p:sldId id="311" r:id="rId64"/>
    <p:sldId id="312" r:id="rId65"/>
    <p:sldId id="313" r:id="rId66"/>
    <p:sldId id="314" r:id="rId67"/>
    <p:sldId id="316" r:id="rId68"/>
    <p:sldId id="317" r:id="rId69"/>
    <p:sldId id="318" r:id="rId70"/>
    <p:sldId id="319" r:id="rId71"/>
    <p:sldId id="320" r:id="rId72"/>
    <p:sldId id="336" r:id="rId7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416B9-3B04-4E61-94A4-4959EEA6FC5B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523F0-C81B-4857-AAB2-7918DD6ED5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90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DA3FE-342F-4358-B681-F3467A21B3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22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SM</a:t>
            </a:r>
            <a:r>
              <a:rPr lang="pt-BR" baseline="0" dirty="0" smtClean="0"/>
              <a:t> –ESFINGOMIELINA</a:t>
            </a:r>
          </a:p>
          <a:p>
            <a:r>
              <a:rPr lang="pt-BR" baseline="0" dirty="0" smtClean="0"/>
              <a:t>SMS – ESFINGOMIELINA SINTASE</a:t>
            </a:r>
          </a:p>
          <a:p>
            <a:r>
              <a:rPr lang="pt-BR" baseline="0" dirty="0" smtClean="0"/>
              <a:t>DAG – DIACILGLICEROL </a:t>
            </a:r>
          </a:p>
          <a:p>
            <a:r>
              <a:rPr lang="pt-BR" baseline="0" dirty="0" smtClean="0"/>
              <a:t>PA -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DA3FE-342F-4358-B681-F3467A21B3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81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DA3FE-342F-4358-B681-F3467A21B3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5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5A922-613A-4245-A930-F8BFD62080AF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09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EB816-4172-4BC3-8BB9-E12B8C908BC4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53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EB816-4172-4BC3-8BB9-E12B8C908BC4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53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B5476B-4B18-4652-9FA8-508FDD37252F}" type="datetimeFigureOut">
              <a:rPr lang="pt-BR" smtClean="0"/>
              <a:t>04/04/2016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274EAD-F300-4AD1-9B51-3A31B56C0290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40.png"/><Relationship Id="rId7" Type="http://schemas.openxmlformats.org/officeDocument/2006/relationships/oleObject" Target="../embeddings/oleObject9.bin"/><Relationship Id="rId12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e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9.emf"/><Relationship Id="rId4" Type="http://schemas.openxmlformats.org/officeDocument/2006/relationships/image" Target="../media/image41.png"/><Relationship Id="rId9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gif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21.wdp"/><Relationship Id="rId7" Type="http://schemas.openxmlformats.org/officeDocument/2006/relationships/image" Target="../media/image8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microsoft.com/office/2007/relationships/hdphoto" Target="../media/hdphoto27.wdp"/><Relationship Id="rId10" Type="http://schemas.openxmlformats.org/officeDocument/2006/relationships/image" Target="../media/image104.jpeg"/><Relationship Id="rId4" Type="http://schemas.openxmlformats.org/officeDocument/2006/relationships/image" Target="../media/image101.png"/><Relationship Id="rId9" Type="http://schemas.microsoft.com/office/2007/relationships/hdphoto" Target="../media/hdphoto29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tiff"/><Relationship Id="rId5" Type="http://schemas.openxmlformats.org/officeDocument/2006/relationships/image" Target="../media/image106.png"/><Relationship Id="rId4" Type="http://schemas.openxmlformats.org/officeDocument/2006/relationships/image" Target="../media/image105.emf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openxmlformats.org/officeDocument/2006/relationships/image" Target="../media/image114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121.jpeg"/><Relationship Id="rId7" Type="http://schemas.openxmlformats.org/officeDocument/2006/relationships/image" Target="../media/image124.png"/><Relationship Id="rId2" Type="http://schemas.openxmlformats.org/officeDocument/2006/relationships/hyperlink" Target="https://wwws.cnpq.br/cvlattesweb/PKG_MENU.menu?f_cod=D4B9E838F29FAB2B837404635739FBA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microsoft.com/office/2007/relationships/hdphoto" Target="../media/hdphoto36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40496" cy="66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2492896"/>
            <a:ext cx="5544616" cy="864096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Testes da Atividade Biológica</a:t>
            </a:r>
          </a:p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Formulação </a:t>
            </a:r>
            <a:r>
              <a:rPr lang="pt-BR" sz="2800" b="1" dirty="0" err="1" smtClean="0">
                <a:solidFill>
                  <a:schemeClr val="tx1"/>
                </a:solidFill>
              </a:rPr>
              <a:t>Lipossomal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967138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pt-BR" sz="4400" dirty="0" err="1" smtClean="0"/>
              <a:t>Fosfoetanolamina</a:t>
            </a:r>
            <a:r>
              <a:rPr lang="pt-BR" sz="4400" dirty="0" smtClean="0"/>
              <a:t> Sintética</a:t>
            </a:r>
            <a:endParaRPr lang="pt-BR" sz="4400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3046310" y="5517232"/>
            <a:ext cx="5832648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 smtClean="0">
                <a:solidFill>
                  <a:schemeClr val="tx1"/>
                </a:solidFill>
              </a:rPr>
              <a:t>Prof. Dr. Durvanei Augusto Maria</a:t>
            </a:r>
          </a:p>
          <a:p>
            <a:r>
              <a:rPr lang="pt-BR" sz="1400" b="1" dirty="0" smtClean="0">
                <a:solidFill>
                  <a:schemeClr val="tx1"/>
                </a:solidFill>
              </a:rPr>
              <a:t>Laboratório Bioquímica e Biofísica  - Instituto </a:t>
            </a:r>
            <a:r>
              <a:rPr lang="pt-BR" sz="1400" b="1" dirty="0" err="1" smtClean="0">
                <a:solidFill>
                  <a:schemeClr val="tx1"/>
                </a:solidFill>
              </a:rPr>
              <a:t>Butantan</a:t>
            </a:r>
            <a:endParaRPr lang="pt-BR" sz="1400" b="1" dirty="0" smtClean="0">
              <a:solidFill>
                <a:schemeClr val="tx1"/>
              </a:solidFill>
            </a:endParaRPr>
          </a:p>
          <a:p>
            <a:r>
              <a:rPr lang="pt-BR" sz="1400" b="1" dirty="0" smtClean="0">
                <a:solidFill>
                  <a:schemeClr val="tx1"/>
                </a:solidFill>
              </a:rPr>
              <a:t>Secretaria da Saúde do Estado de São Paulo</a:t>
            </a:r>
            <a:endParaRPr lang="pt-BR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8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22" t="23556" r="25695" b="55333"/>
          <a:stretch/>
        </p:blipFill>
        <p:spPr bwMode="auto">
          <a:xfrm>
            <a:off x="251520" y="1772816"/>
            <a:ext cx="8695039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85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0"/>
            <a:ext cx="8856984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 smtClean="0"/>
              <a:t>ALP </a:t>
            </a:r>
          </a:p>
          <a:p>
            <a:pPr algn="just">
              <a:lnSpc>
                <a:spcPct val="150000"/>
              </a:lnSpc>
            </a:pPr>
            <a:r>
              <a:rPr lang="pt-BR" sz="2000" b="1" dirty="0"/>
              <a:t>Instituto Max Planck- Alemanha ~~anos 90</a:t>
            </a:r>
          </a:p>
          <a:p>
            <a:pPr algn="just">
              <a:lnSpc>
                <a:spcPct val="150000"/>
              </a:lnSpc>
            </a:pPr>
            <a:r>
              <a:rPr lang="pt-BR" sz="2000" b="1" dirty="0"/>
              <a:t>Pilar </a:t>
            </a:r>
            <a:r>
              <a:rPr lang="pt-BR" sz="2000" b="1" dirty="0" err="1"/>
              <a:t>Basabé</a:t>
            </a:r>
            <a:r>
              <a:rPr lang="pt-BR" sz="2000" b="1" dirty="0"/>
              <a:t> e Isidro Sánchez </a:t>
            </a:r>
            <a:r>
              <a:rPr lang="pt-BR" sz="2000" b="1" dirty="0" smtClean="0"/>
              <a:t>Marcos - Departamento </a:t>
            </a:r>
            <a:r>
              <a:rPr lang="pt-BR" sz="2000" b="1" dirty="0"/>
              <a:t>de Química Orgânica da Universidade de Salamanca , </a:t>
            </a:r>
            <a:r>
              <a:rPr lang="pt-BR" sz="2000" b="1" dirty="0" smtClean="0"/>
              <a:t>Espanha</a:t>
            </a:r>
            <a:r>
              <a:rPr lang="pt-BR" sz="2800" b="1" dirty="0" smtClean="0"/>
              <a:t>.</a:t>
            </a:r>
            <a:endParaRPr lang="pt-BR" sz="2800" b="1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 smtClean="0"/>
              <a:t>Inserção na  bicamada lipídica produzir uma perturbação biofísica das membranas celulares.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 smtClean="0"/>
              <a:t>A presença de micelas é importante para o mecanismo de lise celular, a qual envolve a dissolução </a:t>
            </a:r>
            <a:r>
              <a:rPr lang="pt-BR" sz="2800" dirty="0" err="1" smtClean="0"/>
              <a:t>micelar</a:t>
            </a:r>
            <a:r>
              <a:rPr lang="pt-BR" sz="2800" dirty="0" smtClean="0"/>
              <a:t> e partição para a membrana, transição de fase entre as lamelas e micelas e diminuição de seu  tamanho.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104349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15158" r="31086" b="30386"/>
          <a:stretch/>
        </p:blipFill>
        <p:spPr bwMode="auto">
          <a:xfrm>
            <a:off x="683568" y="116865"/>
            <a:ext cx="7848871" cy="661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334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834743" y="2901978"/>
            <a:ext cx="3309257" cy="1103086"/>
          </a:xfrm>
        </p:spPr>
        <p:txBody>
          <a:bodyPr>
            <a:noAutofit/>
          </a:bodyPr>
          <a:lstStyle/>
          <a:p>
            <a:pPr algn="r"/>
            <a:r>
              <a:rPr lang="pt-BR" sz="1100" b="1" dirty="0">
                <a:latin typeface="+mn-lt"/>
              </a:rPr>
              <a:t>Arthur Cássio de Lima Luna </a:t>
            </a:r>
            <a:br>
              <a:rPr lang="pt-BR" sz="1100" b="1" dirty="0">
                <a:latin typeface="+mn-lt"/>
              </a:rPr>
            </a:br>
            <a:r>
              <a:rPr lang="pt-BR" sz="1100" b="1" dirty="0" smtClean="0">
                <a:latin typeface="+mn-lt"/>
              </a:rPr>
              <a:t>Bolsista FAPESP 13/05251-1 e 15/02950-1</a:t>
            </a:r>
            <a:br>
              <a:rPr lang="pt-BR" sz="1100" b="1" dirty="0" smtClean="0">
                <a:latin typeface="+mn-lt"/>
              </a:rPr>
            </a:br>
            <a:r>
              <a:rPr lang="en-US" sz="1100" b="1" dirty="0" err="1" smtClean="0">
                <a:latin typeface="+mn-lt"/>
              </a:rPr>
              <a:t>Doutorando</a:t>
            </a:r>
            <a:r>
              <a:rPr lang="en-US" sz="1100" b="1" dirty="0" smtClean="0">
                <a:latin typeface="+mn-lt"/>
              </a:rPr>
              <a:t> do </a:t>
            </a:r>
            <a:r>
              <a:rPr lang="pt-BR" sz="1100" b="1" dirty="0" smtClean="0">
                <a:latin typeface="+mn-lt"/>
              </a:rPr>
              <a:t>Programa de Pós-graduação em Ciências Médicas da Faculdade de Medicina da USP</a:t>
            </a:r>
            <a:br>
              <a:rPr lang="pt-BR" sz="1100" b="1" dirty="0" smtClean="0">
                <a:latin typeface="+mn-lt"/>
              </a:rPr>
            </a:br>
            <a:r>
              <a:rPr lang="en-US" sz="1100" b="1" dirty="0" smtClean="0">
                <a:latin typeface="+mn-lt"/>
              </a:rPr>
              <a:t/>
            </a:r>
            <a:br>
              <a:rPr lang="en-US" sz="1100" b="1" dirty="0" smtClean="0">
                <a:latin typeface="+mn-lt"/>
              </a:rPr>
            </a:br>
            <a:endParaRPr lang="pt-BR" sz="1100" b="1" dirty="0">
              <a:latin typeface="+mn-lt"/>
              <a:cs typeface="Aparajita" pitchFamily="34" charset="0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899592" y="116632"/>
            <a:ext cx="5829300" cy="90680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ESTUDO DA CITOTOXICIDADE DA FORMULAÇÃO LIPOSSOMAL DODAC/FOSFOETANOLAMINA SINTÉTICA EM LINHAGENS DE CÉLULAS TUMORAIS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2" name="AutoShape 2" descr="data:image/jpeg;base64,/9j/4AAQSkZJRgABAQAAAQABAAD/2wCEAAkGBhQSEBUTEhQWExQVGCAaFBgQFBgYGBocHx4eGB0dGCEYGyYqGBkvHRoYIS8gJSgqLzA4GSIyQTAqOSYrLSoBCQoKDgwOGg8PGS8hHyQ1LSoqLCopLDAqNSwtLSksKi8sLC8pKiksLzQsLCkpLzAsLCwpKSksLCkvLCwsLCwpLP/AABEIAHMAWAMBIgACEQEDEQH/xAAcAAACAgMBAQAAAAAAAAAAAAAABwUGAwQIAgH/xABFEAACAQMBBAUGCwUIAwEAAAABAgMABBEhBQYSMQcTQVFhFyIycrGyNEJTVHFzkZOh0dIUMzVSkhYjJDZidIHBY4LhFf/EABkBAAMBAQEAAAAAAAAAAAAAAAACAwQBBf/EACsRAAIBAwMCBQMFAAAAAAAAAAABAgMRMQQSITJBIjNRYaFxgZETUrHB8P/aAAwDAQACEQMRAD8AZm+m/MezREZI3k60sB1fDpwgHXiI76rKdOduxwLa4J7l6sn8GrS6fD/d2nrSe6tXrcnYMVrZRLEoBZFZ2A1diASSe3np3Vq20401Jq7ZO8nKyKt5a4vmd1/Sv50eWuL5ndf0r+dX292nFDw9bKkfEcL1jhcnuGTqdR9tbVJuh+35O2l6i48tcXzO6/pX86PLXF8zuv6V/Or9fbQihXimkSJc44pHCjPdknnWj/a6y+d2/wB+n6qE4PEPkOfUp/lri+Z3X9K/nR5a4vmd1/Sv51cP7XWXzu3+/T9VSNrdJKgeN1kQ8mRgyns0I50NwWYfIWfqLl+nS3Bwba4B7j1YP4tXzy723zef7Y/11ZukaygfZ07XAXzEJRjzD48zhPYeLA8c1zfWmjSp1Ve1vuTnKUXk6J3N6RotoyvHHFJGUXiJk4cHXhwOEmvtUDoJ+F3H1I98UVmrwUJ2RSDbV2SvT36Fp60nsWsHRp0oxxxJaXjcAQcMMrejjsV/5ccg3LHPGNc/T16Fp60nsWk/W2lTVSikyMpOM7oevSfuhJerBdWuJXh14A2jrkP5h5Zyv/IPgKm909/YL3MesNwv7yCXRwRz4c44h+I7QKR262+l3ZOBA+UJx1UmsZJOOWfNOe0YpkXklntSQRzq+ztppjgLea+Ry4W061e7ke6ozpOK2ywsNf2h1K7uje6cP4an16exqROKY3SFf38dotnfp1mJFaK6T0ZAARhtPT18DpyPOl2mMjOozqBzx248cVq00dsLEqjuy49HvR29+/WSZS1U+c3IuR8VP+27Pp5N7bu9lnsqFYzheFcRQQ44sDlp8Uf6j+NbWyrqK5sMbPkWNTGViKKD1RxgZXsI7jSU3p6OL+3Z5ZFNyp1aWIlyfFwfOH04IrLdVp+N2t2K9C4NTfHfy42g/wDeHghU5SJD5o8WPx28fsAqt0UV6EYqKsiDd8jL6Cfhdx9SPfFFHQT8LuPqR74orytV5jNNPpJXp69C09aT2LSfpwdPXoWnrSexaT9b9L5SI1Ooz2P72P1194V03t/di3vY+C4jDfysNHU96sNVNcyWP72P1194V1hWfWNpxaHpdxZS7Ql2fKtjtL/F2M/mQzSgFl7OGXvxprz7RyIEHvv0PNCGmscyRjVoTq6j/QfjjwOv01ZunL+Gqe6dfdarxBdhbdZJGCqIwzMx0A4ckmpKpKKU498jbU20zmndnemexmEsDc8caH0HHcw9h5iuh90964r+3EsWhGkiE+cjdx7x3Htrmvac6vPK6DCPI7KO5SxI/AipTczel7C6WZclD5sy/wAydv8A7DmPo8a116KqK6yShPa7Dj306LYL0NJEBBcc+JR5rn/yAe8Nfp5UitrbJltpmhnQpInMH8CD2qew11TBMHVXU5VgCpHaCMg/ZVN6Udz1vLRpEX+/gBZCObKNWQ94I1HiPE1loahxe2WCs4X5RSOgn4XcfUj3xRR0E/C5/qR74opNV5jO0+klenr0LT1pPYtJ+nB09ehaetJ7FpP1v0vlIjU6jPY/vY/XX3hXWFcn2P72P1194V1hWbW5iPR7i96cP4an16exqUN7vddzW620k7NCgACaDIHIMQMsB491N7pw/hqfXp7GpFVbSpOnyLUfiCiipTdrduW+uFhhGp9Nseai9rN/0O3lWptJXZLI/ejSVm2TalufV417gSB+AFWatbZtgsEMcKDCRqFX6AMfbWzXhSd5Nm1cIU3RfYiHbG0IhyTiA+jrMj8CKKOi+9E22NoSjUPxFfo6zA/ACirajr59haeD109ehaetJ7FpP04Onr0LT1pPYtLrcracNvfRTXKl4kJzgcWDjCtjtwda3ad2op/UhU6i09HvRhNNLHcXKmKBGDqr6PIR5w0+Kmcann+NPOqX5X9m/LN91J+mjyv7N+Wb7qT9NYqv6tR3cX+C0dsVktO1dkxXMTQzoJI25q32gjHI+IqqeRzZvycn30n6q9eV/ZvyzfdSfpo8r+zflm+6k/TSxjWjhNHW4vJ8Toe2aDnqnPgZpMe9Vp2XsaG2Tq4I1iTuQYz4nvPiaq/lf2b8s33Un6aD0wbO+Vb7mT8qJRrSyn8gnBYLpVK6Ud8Vs7VokP8AiJ1KoBzVToznu0yB4/Qaru8HTinCVs4mZuySfRR4hRq3/JFKjaO0ZJ5WlmcySMcszc//AIO4Cr0dM73mJOosIYXQT8LuPqR74oo6Cfhdx9SPfFFS1XmMan0jL3stLGQwJfKjF34IA/Fq7Y0HD2nTnUVZ7m7HlllhjgiaWEgSpl8rnUczqPEVh6TPhGy/94tRF3u3M9ze31kxW7t7ogLzWWPqomMZHfqcd+foI7BeFeJr+Mg84Ju53R2NGJS8ESiAgS8XH5pYAqOepIIwBnnWpJsTYaoXa3VQrhGDxXAYMV4wCpGR5uucYqPsGXa0F43GbSR7iEpx81mSNfN7M+cDjkfDsqf3R23dSftdteBDNbAAyxei/EpIzj42AD2c+Q7evcly3xnn6HOH2Iyz2ZsCVXZI42WNC7twTABV5nJGuM8hRdbN2BGqM8cQV0Dq3BMQVOQDkDTkedam7P8AlaX6qb2tXneH/Kkf1UXvLTWe6255tk52wSUWxNhMiuIo+F5REpZZlzIRkKA2DqCNeVSV3uDsqIoHto1Mj8CenqxBIGh7lP2VGdIrhbTZ0jaJHdQM7HkoxzPhU9vTKGn2eikMxuQ4AOTwLHIWb1Rka+I76neXDu+/f0G49CrmDd7OOrTOM46u4zjvxw8vGpG+3Y2LC6RvAhkccSRxrLJIV7+FMkDxIrzcf5mj/wBmfeNeNx3xtfagm0nLqYw/Mwjixw9644OXhTO9r3eL5OfYm90Nm7OUvJYIit6EvDxBhg54XV9VORyIFfagtiefvHdvDrEsKpOy+iZPNwDj42h+w18qFRWeR44JjfjaywvZg28dw8s4SIytwiNzyYHhb8Kj4t+xFbX837KqS2suJlR8pIxwvEH4dTgDOR2CvfSZsqSZrErDJMkdwGmEQyQmNeRH4VE2m6V1LYbRgVGhhmfNlDMRxKAeI51PCGONCcirRUNiv/uRW3fgsm2DbjZ7XLWsbiXq5ZEOBxOxRQxONWHF6WM6VoX+2pbGaK1isoAlzIywlZyvFgAlpB1RwSD3mvBmmubCKy/ZZ4pcRJKZk4Y0EbKXYNnD6KcBcnUVub4bMlkv9mPHGzpFM5kZRkICqgFu6uJJOz9+/twD9jBvBt6HZ1rbwy2sarO3DNDGcxxoSOsb0RxAFl5gZzWXfXbdtYw28UlsstrI3CyqAVRFHFxBcEMBpppWttjdOa/e8Z3aFWHURI0aHiRPP4stqoaUk5HYq1j3etLiaLZ63du4MQminEqggr1fApbvVhgfTQlGyf559g5J/am1YmS2iSOO4iu+JV4iODAjaRew5B4QPDPhiq1sO/eK+ktYNnWsU0cau7JcHHAxGinqfHPDoNK8WO51xZ7St0i4pLDrHlTOpgYxspUnOiHi0/POZS02fKm3Lu4MT9UbVQrAZDMCpKr3todKLRSaXPF/kOWZbjeS3XbSWxhXrjER15xxBvTEQ0/l159o01rU3h3js/8A9NLS8gTHAvVzv2M2cITgFAcHXNQ22d0LxrNbtWZrtZhdCERpxK7EZXi5nCcK4zjzPoqfO7wvprr9phZYp7e34eMYKuBKTwnsdSw+3tzXbQXN/YOSZ2VcRxXUlnDCkSRxJLmPABLs6kYA5+ZnOdc18qv7hbDu7a8uEuiZFSKOOGbGkiKzkZP8wDYIPLTnRUaiSlw7jRwXyiiipjBRRRQAUUUUAFFFFABRRRQAUUUUAf/Z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TEhQWExQVGCAaFBgQFBgYGBocHx4eGB0dGCEYGyYqGBkvHRoYIS8gJSgqLzA4GSIyQTAqOSYrLSoBCQoKDgwOGg8PGS8hHyQ1LSoqLCopLDAqNSwtLSksKi8sLC8pKiksLzQsLCkpLzAsLCwpKSksLCkvLCwsLCwpLP/AABEIAHMAWAMBIgACEQEDEQH/xAAcAAACAgMBAQAAAAAAAAAAAAAABwUGAwQIAgH/xABFEAACAQMBBAUGCwUIAwEAAAABAgMABBEhBQYSMQcTQVFhFyIycrGyNEJTVHFzkZOh0dIUMzVSkhYjJDZidIHBY4LhFf/EABkBAAMBAQEAAAAAAAAAAAAAAAACAwQBBf/EACsRAAIBAwMCBQMFAAAAAAAAAAABAgMRMQQSITJBIjNRYaFxgZETUrHB8P/aAAwDAQACEQMRAD8AZm+m/MezREZI3k60sB1fDpwgHXiI76rKdOduxwLa4J7l6sn8GrS6fD/d2nrSe6tXrcnYMVrZRLEoBZFZ2A1diASSe3np3Vq20401Jq7ZO8nKyKt5a4vmd1/Sv50eWuL5ndf0r+dX292nFDw9bKkfEcL1jhcnuGTqdR9tbVJuh+35O2l6i48tcXzO6/pX86PLXF8zuv6V/Or9fbQihXimkSJc44pHCjPdknnWj/a6y+d2/wB+n6qE4PEPkOfUp/lri+Z3X9K/nR5a4vmd1/Sv51cP7XWXzu3+/T9VSNrdJKgeN1kQ8mRgyns0I50NwWYfIWfqLl+nS3Bwba4B7j1YP4tXzy723zef7Y/11ZukaygfZ07XAXzEJRjzD48zhPYeLA8c1zfWmjSp1Ve1vuTnKUXk6J3N6RotoyvHHFJGUXiJk4cHXhwOEmvtUDoJ+F3H1I98UVmrwUJ2RSDbV2SvT36Fp60nsWsHRp0oxxxJaXjcAQcMMrejjsV/5ccg3LHPGNc/T16Fp60nsWk/W2lTVSikyMpOM7oevSfuhJerBdWuJXh14A2jrkP5h5Zyv/IPgKm909/YL3MesNwv7yCXRwRz4c44h+I7QKR262+l3ZOBA+UJx1UmsZJOOWfNOe0YpkXklntSQRzq+ztppjgLea+Ry4W061e7ke6ozpOK2ywsNf2h1K7uje6cP4an16exqROKY3SFf38dotnfp1mJFaK6T0ZAARhtPT18DpyPOl2mMjOozqBzx248cVq00dsLEqjuy49HvR29+/WSZS1U+c3IuR8VP+27Pp5N7bu9lnsqFYzheFcRQQ44sDlp8Uf6j+NbWyrqK5sMbPkWNTGViKKD1RxgZXsI7jSU3p6OL+3Z5ZFNyp1aWIlyfFwfOH04IrLdVp+N2t2K9C4NTfHfy42g/wDeHghU5SJD5o8WPx28fsAqt0UV6EYqKsiDd8jL6Cfhdx9SPfFFHQT8LuPqR74orytV5jNNPpJXp69C09aT2LSfpwdPXoWnrSexaT9b9L5SI1Ooz2P72P1194V03t/di3vY+C4jDfysNHU96sNVNcyWP72P1194V1hWfWNpxaHpdxZS7Ql2fKtjtL/F2M/mQzSgFl7OGXvxprz7RyIEHvv0PNCGmscyRjVoTq6j/QfjjwOv01ZunL+Gqe6dfdarxBdhbdZJGCqIwzMx0A4ckmpKpKKU498jbU20zmndnemexmEsDc8caH0HHcw9h5iuh90964r+3EsWhGkiE+cjdx7x3Htrmvac6vPK6DCPI7KO5SxI/AipTczel7C6WZclD5sy/wAydv8A7DmPo8a116KqK6yShPa7Dj306LYL0NJEBBcc+JR5rn/yAe8Nfp5UitrbJltpmhnQpInMH8CD2qew11TBMHVXU5VgCpHaCMg/ZVN6Udz1vLRpEX+/gBZCObKNWQ94I1HiPE1loahxe2WCs4X5RSOgn4XcfUj3xRR0E/C5/qR74opNV5jO0+klenr0LT1pPYtJ+nB09ehaetJ7FpP1v0vlIjU6jPY/vY/XX3hXWFcn2P72P1194V1hWbW5iPR7i96cP4an16exqUN7vddzW620k7NCgACaDIHIMQMsB491N7pw/hqfXp7GpFVbSpOnyLUfiCiipTdrduW+uFhhGp9Nseai9rN/0O3lWptJXZLI/ejSVm2TalufV417gSB+AFWatbZtgsEMcKDCRqFX6AMfbWzXhSd5Nm1cIU3RfYiHbG0IhyTiA+jrMj8CKKOi+9E22NoSjUPxFfo6zA/ACirajr59haeD109ehaetJ7FpP04Onr0LT1pPYtLrcracNvfRTXKl4kJzgcWDjCtjtwda3ad2op/UhU6i09HvRhNNLHcXKmKBGDqr6PIR5w0+Kmcann+NPOqX5X9m/LN91J+mjyv7N+Wb7qT9NYqv6tR3cX+C0dsVktO1dkxXMTQzoJI25q32gjHI+IqqeRzZvycn30n6q9eV/ZvyzfdSfpo8r+zflm+6k/TSxjWjhNHW4vJ8Toe2aDnqnPgZpMe9Vp2XsaG2Tq4I1iTuQYz4nvPiaq/lf2b8s33Un6aD0wbO+Vb7mT8qJRrSyn8gnBYLpVK6Ud8Vs7VokP8AiJ1KoBzVToznu0yB4/Qaru8HTinCVs4mZuySfRR4hRq3/JFKjaO0ZJ5WlmcySMcszc//AIO4Cr0dM73mJOosIYXQT8LuPqR74oo6Cfhdx9SPfFFS1XmMan0jL3stLGQwJfKjF34IA/Fq7Y0HD2nTnUVZ7m7HlllhjgiaWEgSpl8rnUczqPEVh6TPhGy/94tRF3u3M9ze31kxW7t7ogLzWWPqomMZHfqcd+foI7BeFeJr+Mg84Ju53R2NGJS8ESiAgS8XH5pYAqOepIIwBnnWpJsTYaoXa3VQrhGDxXAYMV4wCpGR5uucYqPsGXa0F43GbSR7iEpx81mSNfN7M+cDjkfDsqf3R23dSftdteBDNbAAyxei/EpIzj42AD2c+Q7evcly3xnn6HOH2Iyz2ZsCVXZI42WNC7twTABV5nJGuM8hRdbN2BGqM8cQV0Dq3BMQVOQDkDTkedam7P8AlaX6qb2tXneH/Kkf1UXvLTWe6255tk52wSUWxNhMiuIo+F5REpZZlzIRkKA2DqCNeVSV3uDsqIoHto1Mj8CenqxBIGh7lP2VGdIrhbTZ0jaJHdQM7HkoxzPhU9vTKGn2eikMxuQ4AOTwLHIWb1Rka+I76neXDu+/f0G49CrmDd7OOrTOM46u4zjvxw8vGpG+3Y2LC6RvAhkccSRxrLJIV7+FMkDxIrzcf5mj/wBmfeNeNx3xtfagm0nLqYw/Mwjixw9644OXhTO9r3eL5OfYm90Nm7OUvJYIit6EvDxBhg54XV9VORyIFfagtiefvHdvDrEsKpOy+iZPNwDj42h+w18qFRWeR44JjfjaywvZg28dw8s4SIytwiNzyYHhb8Kj4t+xFbX837KqS2suJlR8pIxwvEH4dTgDOR2CvfSZsqSZrErDJMkdwGmEQyQmNeRH4VE2m6V1LYbRgVGhhmfNlDMRxKAeI51PCGONCcirRUNiv/uRW3fgsm2DbjZ7XLWsbiXq5ZEOBxOxRQxONWHF6WM6VoX+2pbGaK1isoAlzIywlZyvFgAlpB1RwSD3mvBmmubCKy/ZZ4pcRJKZk4Y0EbKXYNnD6KcBcnUVub4bMlkv9mPHGzpFM5kZRkICqgFu6uJJOz9+/twD9jBvBt6HZ1rbwy2sarO3DNDGcxxoSOsb0RxAFl5gZzWXfXbdtYw28UlsstrI3CyqAVRFHFxBcEMBpppWttjdOa/e8Z3aFWHURI0aHiRPP4stqoaUk5HYq1j3etLiaLZ63du4MQminEqggr1fApbvVhgfTQlGyf559g5J/am1YmS2iSOO4iu+JV4iODAjaRew5B4QPDPhiq1sO/eK+ktYNnWsU0cau7JcHHAxGinqfHPDoNK8WO51xZ7St0i4pLDrHlTOpgYxspUnOiHi0/POZS02fKm3Lu4MT9UbVQrAZDMCpKr3todKLRSaXPF/kOWZbjeS3XbSWxhXrjER15xxBvTEQ0/l159o01rU3h3js/8A9NLS8gTHAvVzv2M2cITgFAcHXNQ22d0LxrNbtWZrtZhdCERpxK7EZXi5nCcK4zjzPoqfO7wvprr9phZYp7e34eMYKuBKTwnsdSw+3tzXbQXN/YOSZ2VcRxXUlnDCkSRxJLmPABLs6kYA5+ZnOdc18qv7hbDu7a8uEuiZFSKOOGbGkiKzkZP8wDYIPLTnRUaiSlw7jRwXyiiipjBRRRQAUUUUAFFFFABRRRQAUUUUAf/Z"/>
          <p:cNvSpPr>
            <a:spLocks noChangeAspect="1" noChangeArrowheads="1"/>
          </p:cNvSpPr>
          <p:nvPr/>
        </p:nvSpPr>
        <p:spPr bwMode="auto">
          <a:xfrm>
            <a:off x="1373981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6" descr="data:image/jpeg;base64,/9j/4AAQSkZJRgABAQAAAQABAAD/2wCEAAkGBhQSEBUTEhQWExQVGCAaFBgQFBgYGBocHx4eGB0dGCEYGyYqGBkvHRoYIS8gJSgqLzA4GSIyQTAqOSYrLSoBCQoKDgwOGg8PGS8hHyQ1LSoqLCopLDAqNSwtLSksKi8sLC8pKiksLzQsLCkpLzAsLCwpKSksLCkvLCwsLCwpLP/AABEIAHMAWAMBIgACEQEDEQH/xAAcAAACAgMBAQAAAAAAAAAAAAAABwUGAwQIAgH/xABFEAACAQMBBAUGCwUIAwEAAAABAgMABBEhBQYSMQcTQVFhFyIycrGyNEJTVHFzkZOh0dIUMzVSkhYjJDZidIHBY4LhFf/EABkBAAMBAQEAAAAAAAAAAAAAAAACAwQBBf/EACsRAAIBAwMCBQMFAAAAAAAAAAABAgMRMQQSITJBIjNRYaFxgZETUrHB8P/aAAwDAQACEQMRAD8AZm+m/MezREZI3k60sB1fDpwgHXiI76rKdOduxwLa4J7l6sn8GrS6fD/d2nrSe6tXrcnYMVrZRLEoBZFZ2A1diASSe3np3Vq20401Jq7ZO8nKyKt5a4vmd1/Sv50eWuL5ndf0r+dX292nFDw9bKkfEcL1jhcnuGTqdR9tbVJuh+35O2l6i48tcXzO6/pX86PLXF8zuv6V/Or9fbQihXimkSJc44pHCjPdknnWj/a6y+d2/wB+n6qE4PEPkOfUp/lri+Z3X9K/nR5a4vmd1/Sv51cP7XWXzu3+/T9VSNrdJKgeN1kQ8mRgyns0I50NwWYfIWfqLl+nS3Bwba4B7j1YP4tXzy723zef7Y/11ZukaygfZ07XAXzEJRjzD48zhPYeLA8c1zfWmjSp1Ve1vuTnKUXk6J3N6RotoyvHHFJGUXiJk4cHXhwOEmvtUDoJ+F3H1I98UVmrwUJ2RSDbV2SvT36Fp60nsWsHRp0oxxxJaXjcAQcMMrejjsV/5ccg3LHPGNc/T16Fp60nsWk/W2lTVSikyMpOM7oevSfuhJerBdWuJXh14A2jrkP5h5Zyv/IPgKm909/YL3MesNwv7yCXRwRz4c44h+I7QKR262+l3ZOBA+UJx1UmsZJOOWfNOe0YpkXklntSQRzq+ztppjgLea+Ry4W061e7ke6ozpOK2ywsNf2h1K7uje6cP4an16exqROKY3SFf38dotnfp1mJFaK6T0ZAARhtPT18DpyPOl2mMjOozqBzx248cVq00dsLEqjuy49HvR29+/WSZS1U+c3IuR8VP+27Pp5N7bu9lnsqFYzheFcRQQ44sDlp8Uf6j+NbWyrqK5sMbPkWNTGViKKD1RxgZXsI7jSU3p6OL+3Z5ZFNyp1aWIlyfFwfOH04IrLdVp+N2t2K9C4NTfHfy42g/wDeHghU5SJD5o8WPx28fsAqt0UV6EYqKsiDd8jL6Cfhdx9SPfFFHQT8LuPqR74orytV5jNNPpJXp69C09aT2LSfpwdPXoWnrSexaT9b9L5SI1Ooz2P72P1194V03t/di3vY+C4jDfysNHU96sNVNcyWP72P1194V1hWfWNpxaHpdxZS7Ql2fKtjtL/F2M/mQzSgFl7OGXvxprz7RyIEHvv0PNCGmscyRjVoTq6j/QfjjwOv01ZunL+Gqe6dfdarxBdhbdZJGCqIwzMx0A4ckmpKpKKU498jbU20zmndnemexmEsDc8caH0HHcw9h5iuh90964r+3EsWhGkiE+cjdx7x3Htrmvac6vPK6DCPI7KO5SxI/AipTczel7C6WZclD5sy/wAydv8A7DmPo8a116KqK6yShPa7Dj306LYL0NJEBBcc+JR5rn/yAe8Nfp5UitrbJltpmhnQpInMH8CD2qew11TBMHVXU5VgCpHaCMg/ZVN6Udz1vLRpEX+/gBZCObKNWQ94I1HiPE1loahxe2WCs4X5RSOgn4XcfUj3xRR0E/C5/qR74opNV5jO0+klenr0LT1pPYtJ+nB09ehaetJ7FpP1v0vlIjU6jPY/vY/XX3hXWFcn2P72P1194V1hWbW5iPR7i96cP4an16exqUN7vddzW620k7NCgACaDIHIMQMsB491N7pw/hqfXp7GpFVbSpOnyLUfiCiipTdrduW+uFhhGp9Nseai9rN/0O3lWptJXZLI/ejSVm2TalufV417gSB+AFWatbZtgsEMcKDCRqFX6AMfbWzXhSd5Nm1cIU3RfYiHbG0IhyTiA+jrMj8CKKOi+9E22NoSjUPxFfo6zA/ACirajr59haeD109ehaetJ7FpP04Onr0LT1pPYtLrcracNvfRTXKl4kJzgcWDjCtjtwda3ad2op/UhU6i09HvRhNNLHcXKmKBGDqr6PIR5w0+Kmcann+NPOqX5X9m/LN91J+mjyv7N+Wb7qT9NYqv6tR3cX+C0dsVktO1dkxXMTQzoJI25q32gjHI+IqqeRzZvycn30n6q9eV/ZvyzfdSfpo8r+zflm+6k/TSxjWjhNHW4vJ8Toe2aDnqnPgZpMe9Vp2XsaG2Tq4I1iTuQYz4nvPiaq/lf2b8s33Un6aD0wbO+Vb7mT8qJRrSyn8gnBYLpVK6Ud8Vs7VokP8AiJ1KoBzVToznu0yB4/Qaru8HTinCVs4mZuySfRR4hRq3/JFKjaO0ZJ5WlmcySMcszc//AIO4Cr0dM73mJOosIYXQT8LuPqR74oo6Cfhdx9SPfFFS1XmMan0jL3stLGQwJfKjF34IA/Fq7Y0HD2nTnUVZ7m7HlllhjgiaWEgSpl8rnUczqPEVh6TPhGy/94tRF3u3M9ze31kxW7t7ogLzWWPqomMZHfqcd+foI7BeFeJr+Mg84Ju53R2NGJS8ESiAgS8XH5pYAqOepIIwBnnWpJsTYaoXa3VQrhGDxXAYMV4wCpGR5uucYqPsGXa0F43GbSR7iEpx81mSNfN7M+cDjkfDsqf3R23dSftdteBDNbAAyxei/EpIzj42AD2c+Q7evcly3xnn6HOH2Iyz2ZsCVXZI42WNC7twTABV5nJGuM8hRdbN2BGqM8cQV0Dq3BMQVOQDkDTkedam7P8AlaX6qb2tXneH/Kkf1UXvLTWe6255tk52wSUWxNhMiuIo+F5REpZZlzIRkKA2DqCNeVSV3uDsqIoHto1Mj8CenqxBIGh7lP2VGdIrhbTZ0jaJHdQM7HkoxzPhU9vTKGn2eikMxuQ4AOTwLHIWb1Rka+I76neXDu+/f0G49CrmDd7OOrTOM46u4zjvxw8vGpG+3Y2LC6RvAhkccSRxrLJIV7+FMkDxIrzcf5mj/wBmfeNeNx3xtfagm0nLqYw/Mwjixw9644OXhTO9r3eL5OfYm90Nm7OUvJYIit6EvDxBhg54XV9VORyIFfagtiefvHdvDrEsKpOy+iZPNwDj42h+w18qFRWeR44JjfjaywvZg28dw8s4SIytwiNzyYHhb8Kj4t+xFbX837KqS2suJlR8pIxwvEH4dTgDOR2CvfSZsqSZrErDJMkdwGmEQyQmNeRH4VE2m6V1LYbRgVGhhmfNlDMRxKAeI51PCGONCcirRUNiv/uRW3fgsm2DbjZ7XLWsbiXq5ZEOBxOxRQxONWHF6WM6VoX+2pbGaK1isoAlzIywlZyvFgAlpB1RwSD3mvBmmubCKy/ZZ4pcRJKZk4Y0EbKXYNnD6KcBcnUVub4bMlkv9mPHGzpFM5kZRkICqgFu6uJJOz9+/twD9jBvBt6HZ1rbwy2sarO3DNDGcxxoSOsb0RxAFl5gZzWXfXbdtYw28UlsstrI3CyqAVRFHFxBcEMBpppWttjdOa/e8Z3aFWHURI0aHiRPP4stqoaUk5HYq1j3etLiaLZ63du4MQminEqggr1fApbvVhgfTQlGyf559g5J/am1YmS2iSOO4iu+JV4iODAjaRew5B4QPDPhiq1sO/eK+ktYNnWsU0cau7JcHHAxGinqfHPDoNK8WO51xZ7St0i4pLDrHlTOpgYxspUnOiHi0/POZS02fKm3Lu4MT9UbVQrAZDMCpKr3todKLRSaXPF/kOWZbjeS3XbSWxhXrjER15xxBvTEQ0/l159o01rU3h3js/8A9NLS8gTHAvVzv2M2cITgFAcHXNQ22d0LxrNbtWZrtZhdCERpxK7EZXi5nCcK4zjzPoqfO7wvprr9phZYp7e34eMYKuBKTwnsdSw+3tzXbQXN/YOSZ2VcRxXUlnDCkSRxJLmPABLs6kYA5+ZnOdc18qv7hbDu7a8uEuiZFSKOOGbGkiKzkZP8wDYIPLTnRUaiSlw7jRwXyiiipjBRRRQAUUUUAFFFFABRRRQAUUUUAf/Z"/>
          <p:cNvSpPr>
            <a:spLocks noChangeAspect="1" noChangeArrowheads="1"/>
          </p:cNvSpPr>
          <p:nvPr/>
        </p:nvSpPr>
        <p:spPr bwMode="auto">
          <a:xfrm>
            <a:off x="1488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 descr="http://servicosweb.cnpq.br/wspessoa/servletrecuperafoto?tipo=1&amp;id=K4475656H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581" y="76922"/>
            <a:ext cx="1674017" cy="2559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74171" y="5404453"/>
            <a:ext cx="8817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LUNA, A. C. L. ; D AGOSTINO, L. G ; SARAIVA, G. K. V. ; CLARO NETO, S. ; CUCCOVIA, I. M ; MARIA, D. A. . The new </a:t>
            </a:r>
            <a:r>
              <a:rPr lang="pt-BR" sz="1200" dirty="0" err="1"/>
              <a:t>potential</a:t>
            </a:r>
            <a:r>
              <a:rPr lang="pt-BR" sz="1200" dirty="0"/>
              <a:t> </a:t>
            </a:r>
            <a:r>
              <a:rPr lang="pt-BR" sz="1200" dirty="0" err="1"/>
              <a:t>pharmacological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liposomal</a:t>
            </a:r>
            <a:r>
              <a:rPr lang="pt-BR" sz="1200" dirty="0"/>
              <a:t> </a:t>
            </a:r>
            <a:r>
              <a:rPr lang="pt-BR" sz="1200" dirty="0" err="1"/>
              <a:t>formulation</a:t>
            </a:r>
            <a:r>
              <a:rPr lang="pt-BR" sz="1200" dirty="0"/>
              <a:t> in </a:t>
            </a:r>
            <a:r>
              <a:rPr lang="pt-BR" sz="1200" dirty="0" err="1"/>
              <a:t>tumors</a:t>
            </a:r>
            <a:r>
              <a:rPr lang="pt-BR" sz="1200" dirty="0"/>
              <a:t>.. In: A. </a:t>
            </a:r>
            <a:r>
              <a:rPr lang="pt-BR" sz="1200" dirty="0" err="1"/>
              <a:t>Méndez</a:t>
            </a:r>
            <a:r>
              <a:rPr lang="pt-BR" sz="1200" dirty="0"/>
              <a:t>-Vilas. (Org.). </a:t>
            </a:r>
            <a:r>
              <a:rPr lang="pt-BR" sz="1200" dirty="0" err="1"/>
              <a:t>Microscopy</a:t>
            </a:r>
            <a:r>
              <a:rPr lang="pt-BR" sz="1200" dirty="0"/>
              <a:t>: </a:t>
            </a:r>
            <a:r>
              <a:rPr lang="pt-BR" sz="1200" dirty="0" err="1"/>
              <a:t>advances</a:t>
            </a:r>
            <a:r>
              <a:rPr lang="pt-BR" sz="1200" dirty="0"/>
              <a:t> in </a:t>
            </a:r>
            <a:r>
              <a:rPr lang="pt-BR" sz="1200" dirty="0" err="1"/>
              <a:t>scientific</a:t>
            </a:r>
            <a:r>
              <a:rPr lang="pt-BR" sz="1200" dirty="0"/>
              <a:t> </a:t>
            </a:r>
            <a:r>
              <a:rPr lang="pt-BR" sz="1200" dirty="0" err="1"/>
              <a:t>research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education</a:t>
            </a:r>
            <a:r>
              <a:rPr lang="pt-BR" sz="1200" dirty="0"/>
              <a:t>. 1ed.Espanha: </a:t>
            </a:r>
            <a:r>
              <a:rPr lang="pt-BR" sz="1200" dirty="0" err="1"/>
              <a:t>Formatex</a:t>
            </a:r>
            <a:r>
              <a:rPr lang="pt-BR" sz="1200" dirty="0"/>
              <a:t>, 2014, v. 1, p. 348-355</a:t>
            </a:r>
            <a:r>
              <a:rPr lang="pt-BR" sz="1200" dirty="0" smtClean="0"/>
              <a:t>.</a:t>
            </a:r>
          </a:p>
          <a:p>
            <a:r>
              <a:rPr lang="pt-BR" sz="1200" dirty="0" smtClean="0"/>
              <a:t>LUNA</a:t>
            </a:r>
            <a:r>
              <a:rPr lang="pt-BR" sz="1200" dirty="0"/>
              <a:t>, A. C. L. ; SARAIVA, G. K. V. ; R. FILHO, O. M. ; CHIERICE, G. O. ; CLARO NETO, S. ; CUCCOVIA, I. M ; MARIA, D. A. . </a:t>
            </a:r>
            <a:r>
              <a:rPr lang="pt-BR" sz="1200" dirty="0" err="1"/>
              <a:t>Potential</a:t>
            </a:r>
            <a:r>
              <a:rPr lang="pt-BR" sz="1200" dirty="0"/>
              <a:t> </a:t>
            </a:r>
            <a:r>
              <a:rPr lang="pt-BR" sz="1200" dirty="0" err="1"/>
              <a:t>antitumor</a:t>
            </a:r>
            <a:r>
              <a:rPr lang="pt-BR" sz="1200" dirty="0"/>
              <a:t> </a:t>
            </a:r>
            <a:r>
              <a:rPr lang="pt-BR" sz="1200" dirty="0" err="1"/>
              <a:t>activity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novel DODAC/PHO-S </a:t>
            </a:r>
            <a:r>
              <a:rPr lang="pt-BR" sz="1200" dirty="0" err="1"/>
              <a:t>liposomes</a:t>
            </a:r>
            <a:r>
              <a:rPr lang="pt-BR" sz="1200" dirty="0"/>
              <a:t>. </a:t>
            </a:r>
            <a:r>
              <a:rPr lang="pt-BR" sz="1200" dirty="0" err="1"/>
              <a:t>International</a:t>
            </a:r>
            <a:r>
              <a:rPr lang="pt-BR" sz="1200" dirty="0"/>
              <a:t> </a:t>
            </a:r>
            <a:r>
              <a:rPr lang="pt-BR" sz="1200" dirty="0" err="1"/>
              <a:t>Journal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Nanomedicine</a:t>
            </a:r>
            <a:r>
              <a:rPr lang="pt-BR" sz="1200" dirty="0"/>
              <a:t> (Print), 2015.</a:t>
            </a:r>
          </a:p>
          <a:p>
            <a:r>
              <a:rPr lang="pt-BR" sz="1200" dirty="0" smtClean="0"/>
              <a:t>Prêmio </a:t>
            </a:r>
            <a:r>
              <a:rPr lang="pt-BR" sz="1200" dirty="0"/>
              <a:t/>
            </a:r>
            <a:br>
              <a:rPr lang="pt-BR" sz="1200" dirty="0"/>
            </a:br>
            <a:r>
              <a:rPr lang="pt-BR" sz="1200" dirty="0"/>
              <a:t>Menção Honrosa pelo trabalho Potencial Antitumoral da nova formulação </a:t>
            </a:r>
            <a:r>
              <a:rPr lang="pt-BR" sz="1200" dirty="0" err="1"/>
              <a:t>lipossomal</a:t>
            </a:r>
            <a:r>
              <a:rPr lang="pt-BR" sz="1200" dirty="0"/>
              <a:t> DODAC/FO-S, Federação de Sociedades de Biologia Experimental </a:t>
            </a:r>
            <a:r>
              <a:rPr lang="pt-BR" sz="1200" dirty="0" smtClean="0"/>
              <a:t>– </a:t>
            </a:r>
            <a:r>
              <a:rPr lang="pt-BR" sz="1200" dirty="0" err="1" smtClean="0"/>
              <a:t>FeSBE</a:t>
            </a:r>
            <a:r>
              <a:rPr lang="pt-BR" sz="1200" dirty="0" smtClean="0"/>
              <a:t>/2015</a:t>
            </a:r>
            <a:endParaRPr lang="pt-BR" sz="1200" dirty="0"/>
          </a:p>
        </p:txBody>
      </p:sp>
      <p:grpSp>
        <p:nvGrpSpPr>
          <p:cNvPr id="7" name="Grupo 6"/>
          <p:cNvGrpSpPr/>
          <p:nvPr/>
        </p:nvGrpSpPr>
        <p:grpSpPr>
          <a:xfrm>
            <a:off x="107504" y="1001486"/>
            <a:ext cx="5948409" cy="4402966"/>
            <a:chOff x="429017" y="1001486"/>
            <a:chExt cx="7466754" cy="4121251"/>
          </a:xfrm>
        </p:grpSpPr>
        <p:grpSp>
          <p:nvGrpSpPr>
            <p:cNvPr id="6" name="Grupo 5"/>
            <p:cNvGrpSpPr/>
            <p:nvPr/>
          </p:nvGrpSpPr>
          <p:grpSpPr>
            <a:xfrm>
              <a:off x="742043" y="1001486"/>
              <a:ext cx="7153728" cy="3817246"/>
              <a:chOff x="742043" y="1253922"/>
              <a:chExt cx="6790873" cy="3564810"/>
            </a:xfrm>
          </p:grpSpPr>
          <p:pic>
            <p:nvPicPr>
              <p:cNvPr id="2765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9127" y="3241940"/>
                <a:ext cx="6689271" cy="15767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651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043" y="1253922"/>
                <a:ext cx="6790873" cy="19839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CaixaDeTexto 14"/>
            <p:cNvSpPr txBox="1"/>
            <p:nvPr/>
          </p:nvSpPr>
          <p:spPr>
            <a:xfrm>
              <a:off x="429017" y="1144223"/>
              <a:ext cx="444288" cy="218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pt-BR" sz="1100" b="1" dirty="0" smtClean="0"/>
                <a:t> Melanoma B16F10</a:t>
              </a:r>
              <a:endParaRPr lang="en-US" sz="1100" b="1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445344" y="2937935"/>
              <a:ext cx="444288" cy="218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pt-BR" sz="1100" b="1" dirty="0" err="1" smtClean="0"/>
                <a:t>Adenocarcinoma</a:t>
              </a:r>
              <a:r>
                <a:rPr lang="pt-BR" sz="1100" b="1" dirty="0" smtClean="0"/>
                <a:t> Hepático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981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mdpi.com/pharmaceutics/pharmaceutics-06-00137/article_deploy/html/images/pharmaceutics-06-00137-g001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32818"/>
            <a:ext cx="6912768" cy="5626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2051720" y="4509120"/>
            <a:ext cx="6917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Caracterização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dos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800" b="1" dirty="0" err="1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ipossomas</a:t>
            </a:r>
            <a:r>
              <a:rPr lang="en-US" sz="2800" b="1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3815" r="4136" b="5951"/>
          <a:stretch/>
        </p:blipFill>
        <p:spPr bwMode="auto">
          <a:xfrm>
            <a:off x="533656" y="476672"/>
            <a:ext cx="2738868" cy="1769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2842" y="2359913"/>
            <a:ext cx="2813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Prof. Dr. Otaviano Mendonça Ribeiro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7023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64" y="29310"/>
            <a:ext cx="3341915" cy="34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/>
          </p:nvPr>
        </p:nvGraphicFramePr>
        <p:xfrm>
          <a:off x="4608360" y="0"/>
          <a:ext cx="3370659" cy="3362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2" name="Prism Project" r:id="rId4" imgW="4536000" imgH="3384000" progId="Prism5.Document">
                  <p:embed/>
                </p:oleObj>
              </mc:Choice>
              <mc:Fallback>
                <p:oleObj name="Prism Project" r:id="rId4" imgW="4536000" imgH="3384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360" y="0"/>
                        <a:ext cx="3370659" cy="33620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/>
          </p:nvPr>
        </p:nvGraphicFramePr>
        <p:xfrm>
          <a:off x="3028950" y="3453312"/>
          <a:ext cx="3486150" cy="3435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" name="Prism Project" r:id="rId6" imgW="4284000" imgH="3168000" progId="Prism5.Document">
                  <p:embed/>
                </p:oleObj>
              </mc:Choice>
              <mc:Fallback>
                <p:oleObj name="Prism Project" r:id="rId6" imgW="4284000" imgH="3168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950" y="3453312"/>
                        <a:ext cx="3486150" cy="34354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567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1872355" y="1117865"/>
            <a:ext cx="5600700" cy="5486400"/>
            <a:chOff x="0" y="0"/>
            <a:chExt cx="67926" cy="49599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27"/>
            <a:stretch>
              <a:fillRect/>
            </a:stretch>
          </p:blipFill>
          <p:spPr bwMode="auto">
            <a:xfrm>
              <a:off x="38" y="25078"/>
              <a:ext cx="31325" cy="24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Conector reto 3"/>
            <p:cNvCxnSpPr/>
            <p:nvPr/>
          </p:nvCxnSpPr>
          <p:spPr bwMode="auto">
            <a:xfrm>
              <a:off x="20853" y="48463"/>
              <a:ext cx="9697" cy="0"/>
            </a:xfrm>
            <a:prstGeom prst="line">
              <a:avLst/>
            </a:prstGeom>
            <a:noFill/>
            <a:ln w="25400">
              <a:solidFill>
                <a:schemeClr val="bg1">
                  <a:lumMod val="100000"/>
                  <a:lumOff val="0"/>
                </a:schemeClr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CaixaDeTexto 6"/>
            <p:cNvSpPr txBox="1">
              <a:spLocks noChangeArrowheads="1"/>
            </p:cNvSpPr>
            <p:nvPr/>
          </p:nvSpPr>
          <p:spPr bwMode="auto">
            <a:xfrm>
              <a:off x="22483" y="45757"/>
              <a:ext cx="11544" cy="2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r>
                <a:rPr lang="pt-BR" sz="120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</a:rPr>
                <a:t>2 µm</a:t>
              </a:r>
              <a:endParaRPr lang="en-US" sz="12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91"/>
            <a:stretch>
              <a:fillRect/>
            </a:stretch>
          </p:blipFill>
          <p:spPr bwMode="auto">
            <a:xfrm>
              <a:off x="31757" y="25078"/>
              <a:ext cx="31671" cy="24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ector reto 6"/>
            <p:cNvCxnSpPr/>
            <p:nvPr/>
          </p:nvCxnSpPr>
          <p:spPr bwMode="auto">
            <a:xfrm>
              <a:off x="53786" y="48463"/>
              <a:ext cx="8855" cy="0"/>
            </a:xfrm>
            <a:prstGeom prst="line">
              <a:avLst/>
            </a:prstGeom>
            <a:noFill/>
            <a:ln w="25400">
              <a:solidFill>
                <a:schemeClr val="bg1">
                  <a:lumMod val="100000"/>
                  <a:lumOff val="0"/>
                </a:schemeClr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CaixaDeTexto 9"/>
            <p:cNvSpPr txBox="1">
              <a:spLocks noChangeArrowheads="1"/>
            </p:cNvSpPr>
            <p:nvPr/>
          </p:nvSpPr>
          <p:spPr bwMode="auto">
            <a:xfrm>
              <a:off x="53969" y="46096"/>
              <a:ext cx="13951" cy="2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r>
                <a:rPr lang="pt-BR" sz="120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</a:rPr>
                <a:t> 2 µm</a:t>
              </a:r>
              <a:endParaRPr lang="en-US" sz="12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9" name="Picture 2" descr="E3 A1 T2 0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79"/>
            <a:stretch>
              <a:fillRect/>
            </a:stretch>
          </p:blipFill>
          <p:spPr bwMode="auto">
            <a:xfrm>
              <a:off x="0" y="0"/>
              <a:ext cx="31363" cy="24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Conector reto 9"/>
            <p:cNvCxnSpPr/>
            <p:nvPr/>
          </p:nvCxnSpPr>
          <p:spPr bwMode="auto">
            <a:xfrm>
              <a:off x="23048" y="23691"/>
              <a:ext cx="7412" cy="11"/>
            </a:xfrm>
            <a:prstGeom prst="line">
              <a:avLst/>
            </a:prstGeom>
            <a:noFill/>
            <a:ln w="25400">
              <a:solidFill>
                <a:schemeClr val="bg1">
                  <a:lumMod val="100000"/>
                  <a:lumOff val="0"/>
                </a:schemeClr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CaixaDeTexto 19"/>
            <p:cNvSpPr txBox="1">
              <a:spLocks noChangeArrowheads="1"/>
            </p:cNvSpPr>
            <p:nvPr/>
          </p:nvSpPr>
          <p:spPr bwMode="auto">
            <a:xfrm>
              <a:off x="24097" y="21195"/>
              <a:ext cx="11544" cy="2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r>
                <a:rPr lang="pt-BR" sz="120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</a:rPr>
                <a:t>2 µm</a:t>
              </a:r>
              <a:endParaRPr lang="en-US" sz="12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12" name="Grupo 11"/>
            <p:cNvGrpSpPr>
              <a:grpSpLocks/>
            </p:cNvGrpSpPr>
            <p:nvPr/>
          </p:nvGrpSpPr>
          <p:grpSpPr bwMode="auto">
            <a:xfrm>
              <a:off x="31673" y="0"/>
              <a:ext cx="31755" cy="24505"/>
              <a:chOff x="31673" y="0"/>
              <a:chExt cx="74431" cy="64341"/>
            </a:xfrm>
          </p:grpSpPr>
          <p:pic>
            <p:nvPicPr>
              <p:cNvPr id="14" name="Picture 4" descr="_00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181"/>
              <a:stretch>
                <a:fillRect/>
              </a:stretch>
            </p:blipFill>
            <p:spPr bwMode="auto">
              <a:xfrm>
                <a:off x="31673" y="0"/>
                <a:ext cx="74431" cy="64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5" name="Conector reto 14"/>
              <p:cNvCxnSpPr/>
              <p:nvPr/>
            </p:nvCxnSpPr>
            <p:spPr bwMode="auto">
              <a:xfrm>
                <a:off x="82725" y="62359"/>
                <a:ext cx="22167" cy="0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100000"/>
                    <a:lumOff val="0"/>
                  </a:schemeClr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3" name="CaixaDeTexto 34"/>
            <p:cNvSpPr txBox="1">
              <a:spLocks noChangeArrowheads="1"/>
            </p:cNvSpPr>
            <p:nvPr/>
          </p:nvSpPr>
          <p:spPr bwMode="auto">
            <a:xfrm>
              <a:off x="53975" y="21296"/>
              <a:ext cx="13951" cy="2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r>
                <a:rPr lang="pt-BR" sz="120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</a:rPr>
                <a:t> 3 µm</a:t>
              </a:r>
              <a:endParaRPr lang="en-US" sz="12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6" name="Título 1"/>
          <p:cNvSpPr txBox="1">
            <a:spLocks/>
          </p:cNvSpPr>
          <p:nvPr/>
        </p:nvSpPr>
        <p:spPr>
          <a:xfrm>
            <a:off x="1524082" y="260648"/>
            <a:ext cx="6179247" cy="4722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/>
              <a:t>Caracterização </a:t>
            </a:r>
            <a:r>
              <a:rPr lang="pt-BR" sz="2800" b="1" dirty="0" smtClean="0"/>
              <a:t>Morfológica </a:t>
            </a:r>
            <a:endParaRPr lang="en-US" sz="28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979712" y="1382165"/>
            <a:ext cx="242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DODAC 0,3 mM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875671" y="1382165"/>
            <a:ext cx="242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DODAC 2,0 mM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2030867" y="4102290"/>
            <a:ext cx="242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DODAC/FO-S 0,3 mM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4613706" y="4139788"/>
            <a:ext cx="242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DODAC/FO-S 2,0 mM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6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657350" y="152403"/>
            <a:ext cx="5722962" cy="5402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/>
              <a:t>Potencial </a:t>
            </a:r>
            <a:r>
              <a:rPr lang="pt-BR" sz="2800" b="1" dirty="0" err="1"/>
              <a:t>Z</a:t>
            </a:r>
            <a:r>
              <a:rPr lang="pt-BR" sz="2800" b="1" dirty="0" err="1" smtClean="0"/>
              <a:t>eta</a:t>
            </a:r>
            <a:endParaRPr lang="en-US" sz="2800" b="1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/>
          </p:nvPr>
        </p:nvGraphicFramePr>
        <p:xfrm>
          <a:off x="1257300" y="609602"/>
          <a:ext cx="3118247" cy="339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8" name="Prism Project" r:id="rId3" imgW="4176000" imgH="3420000" progId="Prism5.Document">
                  <p:embed/>
                </p:oleObj>
              </mc:Choice>
              <mc:Fallback>
                <p:oleObj name="Prism Project" r:id="rId3" imgW="4176000" imgH="3420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609602"/>
                        <a:ext cx="3118247" cy="3398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/>
          </p:nvPr>
        </p:nvGraphicFramePr>
        <p:xfrm>
          <a:off x="4772875" y="535894"/>
          <a:ext cx="2842022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9" name="Prism Project" r:id="rId5" imgW="3780000" imgH="3420000" progId="Prism5.Document">
                  <p:embed/>
                </p:oleObj>
              </mc:Choice>
              <mc:Fallback>
                <p:oleObj name="Prism Project" r:id="rId5" imgW="3780000" imgH="3420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2875" y="535894"/>
                        <a:ext cx="2842022" cy="345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389427"/>
              </p:ext>
            </p:extLst>
          </p:nvPr>
        </p:nvGraphicFramePr>
        <p:xfrm>
          <a:off x="1403648" y="3873127"/>
          <a:ext cx="5247085" cy="351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0" name="Prism Project" r:id="rId7" imgW="7020000" imgH="3528000" progId="Prism5.Document">
                  <p:embed/>
                </p:oleObj>
              </mc:Choice>
              <mc:Fallback>
                <p:oleObj name="Prism Project" r:id="rId7" imgW="7020000" imgH="3528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873127"/>
                        <a:ext cx="5247085" cy="3516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207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/>
          </p:nvPr>
        </p:nvGraphicFramePr>
        <p:xfrm>
          <a:off x="1028701" y="1905001"/>
          <a:ext cx="3921778" cy="3518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" name="Prism Project" r:id="rId3" imgW="3276000" imgH="2196000" progId="Prism5.Document">
                  <p:embed/>
                </p:oleObj>
              </mc:Choice>
              <mc:Fallback>
                <p:oleObj name="Prism Project" r:id="rId3" imgW="3276000" imgH="2196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1" y="1905001"/>
                        <a:ext cx="3921778" cy="35187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 de Texto 2"/>
          <p:cNvSpPr txBox="1">
            <a:spLocks noChangeArrowheads="1"/>
          </p:cNvSpPr>
          <p:nvPr/>
        </p:nvSpPr>
        <p:spPr bwMode="auto">
          <a:xfrm>
            <a:off x="1867268" y="2101912"/>
            <a:ext cx="1568988" cy="154833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00" dirty="0">
                <a:latin typeface="Calibri"/>
                <a:ea typeface="Calibri"/>
                <a:cs typeface="Times New Roman"/>
              </a:rPr>
              <a:t>            </a:t>
            </a:r>
            <a:r>
              <a:rPr lang="pt-BR" sz="1600" dirty="0">
                <a:latin typeface="Calibri"/>
                <a:ea typeface="Calibri"/>
                <a:cs typeface="Times New Roman"/>
              </a:rPr>
              <a:t>DODAC/FO-S</a:t>
            </a:r>
            <a:endParaRPr lang="en-US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Chave esquerda 4"/>
          <p:cNvSpPr/>
          <p:nvPr/>
        </p:nvSpPr>
        <p:spPr>
          <a:xfrm rot="5400000">
            <a:off x="2544173" y="2430196"/>
            <a:ext cx="56087" cy="15909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Caixa de Texto 2"/>
          <p:cNvSpPr txBox="1">
            <a:spLocks noChangeArrowheads="1"/>
          </p:cNvSpPr>
          <p:nvPr/>
        </p:nvSpPr>
        <p:spPr bwMode="auto">
          <a:xfrm>
            <a:off x="3177610" y="2537786"/>
            <a:ext cx="852906" cy="177234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Calibri"/>
                <a:ea typeface="Calibri"/>
                <a:cs typeface="Times New Roman"/>
              </a:rPr>
              <a:t>FO-S livre </a:t>
            </a:r>
          </a:p>
        </p:txBody>
      </p:sp>
      <p:sp>
        <p:nvSpPr>
          <p:cNvPr id="7" name="Chave esquerda 6"/>
          <p:cNvSpPr/>
          <p:nvPr/>
        </p:nvSpPr>
        <p:spPr>
          <a:xfrm rot="5400000">
            <a:off x="3510590" y="2799008"/>
            <a:ext cx="56087" cy="15909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/>
          </p:nvPr>
        </p:nvGraphicFramePr>
        <p:xfrm>
          <a:off x="4556364" y="2203919"/>
          <a:ext cx="3634767" cy="3050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" name="Prism Project" r:id="rId5" imgW="5292000" imgH="3312000" progId="Prism5.Document">
                  <p:embed/>
                </p:oleObj>
              </mc:Choice>
              <mc:Fallback>
                <p:oleObj name="Prism Project" r:id="rId5" imgW="5292000" imgH="3312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364" y="2203919"/>
                        <a:ext cx="3634767" cy="30502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ixa de Texto 2"/>
          <p:cNvSpPr txBox="1">
            <a:spLocks noChangeArrowheads="1"/>
          </p:cNvSpPr>
          <p:nvPr/>
        </p:nvSpPr>
        <p:spPr bwMode="auto">
          <a:xfrm>
            <a:off x="5104169" y="2492270"/>
            <a:ext cx="1568988" cy="154833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latin typeface="Calibri"/>
                <a:ea typeface="Calibri"/>
                <a:cs typeface="Times New Roman"/>
              </a:rPr>
              <a:t>            DODAC/FO-S</a:t>
            </a:r>
            <a:endParaRPr lang="en-US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Chave esquerda 14"/>
          <p:cNvSpPr/>
          <p:nvPr/>
        </p:nvSpPr>
        <p:spPr>
          <a:xfrm rot="5400000">
            <a:off x="5914101" y="2793047"/>
            <a:ext cx="56087" cy="15909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Caixa de Texto 2"/>
          <p:cNvSpPr txBox="1">
            <a:spLocks noChangeArrowheads="1"/>
          </p:cNvSpPr>
          <p:nvPr/>
        </p:nvSpPr>
        <p:spPr bwMode="auto">
          <a:xfrm>
            <a:off x="6573479" y="2715020"/>
            <a:ext cx="852906" cy="177234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Calibri"/>
                <a:ea typeface="Calibri"/>
                <a:cs typeface="Times New Roman"/>
              </a:rPr>
              <a:t>FO-S livre </a:t>
            </a:r>
          </a:p>
        </p:txBody>
      </p:sp>
      <p:sp>
        <p:nvSpPr>
          <p:cNvPr id="17" name="Chave esquerda 16"/>
          <p:cNvSpPr/>
          <p:nvPr/>
        </p:nvSpPr>
        <p:spPr>
          <a:xfrm rot="5400000">
            <a:off x="6892344" y="3043486"/>
            <a:ext cx="56087" cy="15909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Retângulo 17"/>
          <p:cNvSpPr/>
          <p:nvPr/>
        </p:nvSpPr>
        <p:spPr>
          <a:xfrm>
            <a:off x="3247234" y="103937"/>
            <a:ext cx="3561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Eficiência de encapsulação</a:t>
            </a:r>
            <a:endParaRPr lang="en-US" sz="24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143000" y="1511139"/>
            <a:ext cx="359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DODAC/FO-S (10 mM/2 mM)</a:t>
            </a:r>
            <a:endParaRPr lang="en-US" sz="1400" dirty="0"/>
          </a:p>
          <a:p>
            <a:pPr algn="ctr"/>
            <a:r>
              <a:rPr lang="pt-BR" sz="1400" dirty="0"/>
              <a:t> 0 </a:t>
            </a:r>
            <a:r>
              <a:rPr lang="pt-BR" sz="1400" dirty="0" err="1"/>
              <a:t>days</a:t>
            </a:r>
            <a:r>
              <a:rPr lang="pt-BR" sz="1400" dirty="0"/>
              <a:t> </a:t>
            </a:r>
            <a:endParaRPr lang="en-US" sz="14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4556364" y="1578690"/>
            <a:ext cx="359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DODAC/FO-S (10 mM/2 mM)</a:t>
            </a:r>
            <a:endParaRPr lang="en-US" sz="1400" dirty="0"/>
          </a:p>
          <a:p>
            <a:pPr algn="ctr"/>
            <a:r>
              <a:rPr lang="pt-BR" sz="1400" dirty="0"/>
              <a:t>40 </a:t>
            </a:r>
            <a:r>
              <a:rPr lang="pt-BR" sz="1400" dirty="0" err="1"/>
              <a:t>days</a:t>
            </a:r>
            <a:r>
              <a:rPr lang="pt-BR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90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74" y="713534"/>
            <a:ext cx="1646000" cy="141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15637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25826" y="44624"/>
            <a:ext cx="784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Formulação lipossomal DODAC/FO-S induz parada do ciclo celular em células </a:t>
            </a:r>
            <a:r>
              <a:rPr lang="pt-BR" sz="1400" b="1" dirty="0" smtClean="0"/>
              <a:t>de Melanoma </a:t>
            </a:r>
            <a:endParaRPr lang="en-US" sz="1400" b="1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45111"/>
              </p:ext>
            </p:extLst>
          </p:nvPr>
        </p:nvGraphicFramePr>
        <p:xfrm>
          <a:off x="-508" y="3068960"/>
          <a:ext cx="3384376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3" name="Prism Project" r:id="rId5" imgW="4032000" imgH="3744000" progId="Prism5.Document">
                  <p:embed/>
                </p:oleObj>
              </mc:Choice>
              <mc:Fallback>
                <p:oleObj name="Prism Project" r:id="rId5" imgW="4032000" imgH="3744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" y="3068960"/>
                        <a:ext cx="3384376" cy="37449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473737"/>
              </p:ext>
            </p:extLst>
          </p:nvPr>
        </p:nvGraphicFramePr>
        <p:xfrm>
          <a:off x="3059832" y="3201271"/>
          <a:ext cx="3223799" cy="368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4" name="Prism Project" r:id="rId7" imgW="4284000" imgH="3672000" progId="Prism5.Document">
                  <p:embed/>
                </p:oleObj>
              </mc:Choice>
              <mc:Fallback>
                <p:oleObj name="Prism Project" r:id="rId7" imgW="4284000" imgH="3672000" progId="Prism5.Document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3201271"/>
                        <a:ext cx="3223799" cy="368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037319"/>
              </p:ext>
            </p:extLst>
          </p:nvPr>
        </p:nvGraphicFramePr>
        <p:xfrm>
          <a:off x="6049144" y="3200460"/>
          <a:ext cx="3223799" cy="368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5" name="Prism Project" r:id="rId9" imgW="4284000" imgH="3672000" progId="Prism5.Document">
                  <p:embed/>
                </p:oleObj>
              </mc:Choice>
              <mc:Fallback>
                <p:oleObj name="Prism Project" r:id="rId9" imgW="4284000" imgH="3672000" progId="Prism5.Document">
                  <p:embed/>
                  <p:pic>
                    <p:nvPicPr>
                      <p:cNvPr id="0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9144" y="3200460"/>
                        <a:ext cx="3223799" cy="368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60"/>
          <a:stretch/>
        </p:blipFill>
        <p:spPr bwMode="auto">
          <a:xfrm>
            <a:off x="6372200" y="352401"/>
            <a:ext cx="2016224" cy="296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34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" t="1123" r="1264" b="2248"/>
          <a:stretch/>
        </p:blipFill>
        <p:spPr bwMode="auto">
          <a:xfrm>
            <a:off x="179512" y="116632"/>
            <a:ext cx="8814283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831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17366" r="36909" b="7256"/>
          <a:stretch/>
        </p:blipFill>
        <p:spPr bwMode="auto">
          <a:xfrm>
            <a:off x="539552" y="188640"/>
            <a:ext cx="3889612" cy="6612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2942" r="5046"/>
          <a:stretch/>
        </p:blipFill>
        <p:spPr bwMode="auto">
          <a:xfrm>
            <a:off x="5508104" y="188640"/>
            <a:ext cx="3507475" cy="6612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1340768"/>
            <a:ext cx="492443" cy="46271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000" b="1" dirty="0" err="1" smtClean="0"/>
              <a:t>Biodistribuição</a:t>
            </a:r>
            <a:r>
              <a:rPr lang="pt-BR" sz="2000" b="1" dirty="0" smtClean="0"/>
              <a:t> lipossomas e mitocôndrias </a:t>
            </a:r>
            <a:endParaRPr lang="pt-BR" sz="2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4943653" y="723563"/>
            <a:ext cx="492443" cy="58017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000" b="1" dirty="0" smtClean="0"/>
              <a:t>Ativação da </a:t>
            </a:r>
            <a:r>
              <a:rPr lang="pt-BR" sz="2000" b="1" dirty="0" err="1" smtClean="0"/>
              <a:t>caspase</a:t>
            </a:r>
            <a:r>
              <a:rPr lang="pt-BR" sz="2000" b="1" dirty="0" smtClean="0"/>
              <a:t> -3 -  Morte celular  por Apoptose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203259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3" t="19649" r="26667" b="8210"/>
          <a:stretch/>
        </p:blipFill>
        <p:spPr bwMode="auto">
          <a:xfrm>
            <a:off x="107504" y="1628800"/>
            <a:ext cx="4781140" cy="4672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89" y="1584176"/>
            <a:ext cx="4009073" cy="5157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259632" y="331669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Ativação das mitocôndrias, núcleos fragmentados  e digestão por lisossomos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023429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28445" r="51944" b="39111"/>
          <a:stretch/>
        </p:blipFill>
        <p:spPr bwMode="auto">
          <a:xfrm>
            <a:off x="755576" y="3789040"/>
            <a:ext cx="7416823" cy="2836887"/>
          </a:xfrm>
          <a:prstGeom prst="rect">
            <a:avLst/>
          </a:prstGeom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7" r="5779" b="17500"/>
          <a:stretch/>
        </p:blipFill>
        <p:spPr bwMode="auto">
          <a:xfrm>
            <a:off x="3419872" y="188638"/>
            <a:ext cx="5042688" cy="3411373"/>
          </a:xfrm>
          <a:prstGeom prst="rect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http://www.omicsonline.org/articles-images/JCST-03-053-g001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t="69461" r="57772" b="2709"/>
          <a:stretch/>
        </p:blipFill>
        <p:spPr bwMode="auto">
          <a:xfrm>
            <a:off x="893289" y="908720"/>
            <a:ext cx="1728192" cy="135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016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9580" y="1628800"/>
            <a:ext cx="82089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 smtClean="0"/>
              <a:t>Foram avaliados os efeitos da </a:t>
            </a:r>
            <a:r>
              <a:rPr lang="pt-BR" sz="2000" dirty="0" err="1" smtClean="0"/>
              <a:t>citotoxicidade</a:t>
            </a:r>
            <a:r>
              <a:rPr lang="pt-BR" sz="2000" dirty="0" smtClean="0"/>
              <a:t> da </a:t>
            </a:r>
            <a:r>
              <a:rPr lang="pt-BR" sz="2000" dirty="0" err="1" smtClean="0"/>
              <a:t>fosfoetanolamina</a:t>
            </a:r>
            <a:r>
              <a:rPr lang="pt-BR" sz="2000" dirty="0" smtClean="0"/>
              <a:t> em diversos tipos de células tumorais e normais.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 smtClean="0"/>
              <a:t>Finalidade determinar a IC50%, capaz de matar 50% das células, para a condução dos testes de tratamento in vivo em animais de laboratório portadores de tumores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793449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24667" r="48057" b="30222"/>
          <a:stretch/>
        </p:blipFill>
        <p:spPr bwMode="auto">
          <a:xfrm>
            <a:off x="251520" y="125449"/>
            <a:ext cx="4608512" cy="2727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7058"/>
            <a:ext cx="4320480" cy="3682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44008" y="429309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Redução do volume tumoral e aumento da probabilidade de sobrevida 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229512" y="5256244"/>
            <a:ext cx="484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Avaliação da ativação das mitocôndrias promovida pela </a:t>
            </a:r>
            <a:r>
              <a:rPr lang="pt-BR" dirty="0" err="1" smtClean="0"/>
              <a:t>fosfoetanolamina</a:t>
            </a:r>
            <a:r>
              <a:rPr lang="pt-BR" dirty="0" smtClean="0"/>
              <a:t>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0893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13227" r="25439" b="50000"/>
          <a:stretch/>
        </p:blipFill>
        <p:spPr bwMode="auto">
          <a:xfrm>
            <a:off x="755576" y="3717032"/>
            <a:ext cx="7560840" cy="269106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t="4188" r="8003" b="43970"/>
          <a:stretch/>
        </p:blipFill>
        <p:spPr bwMode="auto">
          <a:xfrm>
            <a:off x="2339752" y="548680"/>
            <a:ext cx="6253692" cy="266429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964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5" t="12580" r="30199" b="23700"/>
          <a:stretch/>
        </p:blipFill>
        <p:spPr bwMode="auto">
          <a:xfrm>
            <a:off x="110238" y="1135253"/>
            <a:ext cx="5475768" cy="5314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64" y="1135253"/>
            <a:ext cx="3275094" cy="3674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7696" y="395801"/>
            <a:ext cx="59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Aspecto da </a:t>
            </a:r>
            <a:r>
              <a:rPr lang="pt-BR" dirty="0" err="1" smtClean="0"/>
              <a:t>citotoxicidade</a:t>
            </a:r>
            <a:r>
              <a:rPr lang="pt-BR" dirty="0" smtClean="0"/>
              <a:t> em células de melanoma e a IC50%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842796" y="5611972"/>
            <a:ext cx="3046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A </a:t>
            </a:r>
            <a:r>
              <a:rPr lang="pt-BR" sz="1600" dirty="0" err="1" smtClean="0"/>
              <a:t>fosfoetanolamina</a:t>
            </a:r>
            <a:r>
              <a:rPr lang="pt-BR" sz="1600" dirty="0" smtClean="0"/>
              <a:t> redução  a densidade e a capacidade de proliferação celular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015358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1" t="10386" r="28597" b="8210"/>
          <a:stretch/>
        </p:blipFill>
        <p:spPr bwMode="auto">
          <a:xfrm>
            <a:off x="35496" y="666751"/>
            <a:ext cx="5148064" cy="5786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44824"/>
            <a:ext cx="3706533" cy="3346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99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4" t="5819" r="2743"/>
          <a:stretch/>
        </p:blipFill>
        <p:spPr bwMode="auto">
          <a:xfrm>
            <a:off x="201353" y="0"/>
            <a:ext cx="528678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488141" y="1916832"/>
            <a:ext cx="347634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/>
              <a:t>Nas </a:t>
            </a:r>
            <a:r>
              <a:rPr lang="pt-BR" sz="1600" b="1" dirty="0"/>
              <a:t>células não tratadas observam-se </a:t>
            </a:r>
            <a:r>
              <a:rPr lang="pt-BR" sz="1600" b="1" dirty="0" err="1"/>
              <a:t>microvilosidades</a:t>
            </a:r>
            <a:r>
              <a:rPr lang="pt-BR" sz="1600" b="1" dirty="0"/>
              <a:t> salientes na superfície celular (*), com o núcleo suavemente contornado com a heterocromatina (setas pretas), com figuras de separação das cromátides de forma bipolar (setas vermelhas). Observa-se a presença de numerosas mitocôndrias (setas brancas) distribuídas ao longo do citoplasma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83568" y="260648"/>
            <a:ext cx="1284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Controle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724128" y="722313"/>
            <a:ext cx="3350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Melanoma Humano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86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4" t="2538" r="7848"/>
          <a:stretch/>
        </p:blipFill>
        <p:spPr>
          <a:xfrm>
            <a:off x="179512" y="0"/>
            <a:ext cx="4464496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292080" y="2204864"/>
            <a:ext cx="30598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b="1" dirty="0"/>
              <a:t>Observa-se a etapa inicial da mitose com formação do fuso bipolar das cromátides (setas brancas). As organelas das células não tratadas como, retículo endoplasmático (RE), complexo de </a:t>
            </a:r>
            <a:r>
              <a:rPr lang="pt-BR" sz="1400" b="1" dirty="0" smtClean="0"/>
              <a:t>Golgi </a:t>
            </a:r>
            <a:r>
              <a:rPr lang="pt-BR" sz="1400" b="1" dirty="0"/>
              <a:t>(G), lisossomos (L), </a:t>
            </a:r>
            <a:r>
              <a:rPr lang="pt-BR" sz="1400" b="1" dirty="0" err="1"/>
              <a:t>microtúbulos</a:t>
            </a:r>
            <a:r>
              <a:rPr lang="pt-BR" sz="1400" b="1" dirty="0"/>
              <a:t> (T</a:t>
            </a:r>
            <a:r>
              <a:rPr lang="pt-BR" sz="1400" b="1" dirty="0" smtClean="0"/>
              <a:t>).</a:t>
            </a:r>
            <a:endParaRPr lang="pt-BR" sz="14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275856" y="45823"/>
            <a:ext cx="1284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Controle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5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395437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803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3298" r="6346" b="3397"/>
          <a:stretch/>
        </p:blipFill>
        <p:spPr>
          <a:xfrm>
            <a:off x="107504" y="30167"/>
            <a:ext cx="4862835" cy="671988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148064" y="1700808"/>
            <a:ext cx="3491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/>
              <a:t>Células SK-Mel-28 </a:t>
            </a:r>
            <a:r>
              <a:rPr lang="pt-BR" sz="1600" b="1" dirty="0"/>
              <a:t>tratadas com FO-S apresentam características morfológicas típicas da apoptose precoce: retração celular, perda de integridade de membrana e formação de </a:t>
            </a:r>
            <a:r>
              <a:rPr lang="pt-BR" sz="1600" b="1" i="1" dirty="0" err="1"/>
              <a:t>blebes</a:t>
            </a:r>
            <a:r>
              <a:rPr lang="pt-BR" sz="1600" b="1" i="1" dirty="0"/>
              <a:t> </a:t>
            </a:r>
            <a:r>
              <a:rPr lang="pt-BR" sz="1600" b="1" dirty="0"/>
              <a:t>(*). </a:t>
            </a:r>
            <a:endParaRPr lang="pt-BR" sz="1600" b="1" dirty="0" smtClean="0"/>
          </a:p>
          <a:p>
            <a:pPr algn="just"/>
            <a:r>
              <a:rPr lang="pt-BR" sz="1600" b="1" dirty="0" smtClean="0"/>
              <a:t>Nota-se </a:t>
            </a:r>
            <a:r>
              <a:rPr lang="pt-BR" sz="1600" b="1" dirty="0"/>
              <a:t>o acúmulo de cromatina marginalizada com degradação </a:t>
            </a:r>
            <a:r>
              <a:rPr lang="pt-BR" sz="1600" b="1" dirty="0" smtClean="0"/>
              <a:t>nucleolar.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095045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4317" r="6231" b="2333"/>
          <a:stretch/>
        </p:blipFill>
        <p:spPr>
          <a:xfrm>
            <a:off x="179512" y="23050"/>
            <a:ext cx="4536504" cy="683495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220072" y="2470626"/>
            <a:ext cx="3599978" cy="1632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b="1" dirty="0"/>
              <a:t>E</a:t>
            </a:r>
            <a:r>
              <a:rPr lang="pt-BR" sz="1600" b="1" dirty="0" smtClean="0"/>
              <a:t>nvelope </a:t>
            </a:r>
            <a:r>
              <a:rPr lang="pt-BR" sz="1600" b="1" dirty="0"/>
              <a:t>nuclear demonstra espaçamento (setas) e ruptura do contorno de membrana (*), </a:t>
            </a:r>
            <a:r>
              <a:rPr lang="pt-BR" sz="1600" b="1" dirty="0" smtClean="0"/>
              <a:t>e a degradação </a:t>
            </a:r>
            <a:r>
              <a:rPr lang="pt-BR" sz="1600" b="1" dirty="0"/>
              <a:t>da lamina nuclear.</a:t>
            </a:r>
          </a:p>
        </p:txBody>
      </p:sp>
    </p:spTree>
    <p:extLst>
      <p:ext uri="{BB962C8B-B14F-4D97-AF65-F5344CB8AC3E}">
        <p14:creationId xmlns:p14="http://schemas.microsoft.com/office/powerpoint/2010/main" val="3962241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0" t="3942" r="488"/>
          <a:stretch/>
        </p:blipFill>
        <p:spPr>
          <a:xfrm>
            <a:off x="179512" y="62407"/>
            <a:ext cx="4711480" cy="679559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436096" y="1412776"/>
            <a:ext cx="360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b="1" dirty="0" smtClean="0"/>
              <a:t>Mitocôndrias </a:t>
            </a:r>
            <a:r>
              <a:rPr lang="pt-BR" sz="1600" b="1" dirty="0"/>
              <a:t>nas células tratadas com FO-S apresentaram aumento de </a:t>
            </a:r>
            <a:r>
              <a:rPr lang="pt-BR" sz="1600" b="1" dirty="0" err="1"/>
              <a:t>eletrodensidade</a:t>
            </a:r>
            <a:r>
              <a:rPr lang="pt-BR" sz="1600" b="1" dirty="0"/>
              <a:t> correspondente à redução do potencial elétrico mitocondrial. A redução do volume mitocondrial e espaçamento da membrana externa observadas (setas</a:t>
            </a:r>
            <a:r>
              <a:rPr lang="pt-BR" sz="1600" b="1" dirty="0" smtClean="0"/>
              <a:t>),modificações </a:t>
            </a:r>
            <a:r>
              <a:rPr lang="pt-BR" sz="1600" b="1" dirty="0"/>
              <a:t>características da apoptose.</a:t>
            </a:r>
          </a:p>
        </p:txBody>
      </p:sp>
    </p:spTree>
    <p:extLst>
      <p:ext uri="{BB962C8B-B14F-4D97-AF65-F5344CB8AC3E}">
        <p14:creationId xmlns:p14="http://schemas.microsoft.com/office/powerpoint/2010/main" val="2135039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412" y="1052736"/>
            <a:ext cx="2483230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Modelo Humano  Melanoma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9512" y="5122433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1200" dirty="0" smtClean="0"/>
              <a:t>Efeitos </a:t>
            </a:r>
            <a:r>
              <a:rPr lang="pt-BR" sz="1200" dirty="0"/>
              <a:t>antitumorais dos tratamentos nos animais BALB/c nu/nu portadores do melanoma dorsal tratados após o 10° dia de implante. Os animais foram tratados por 20 dias com 50 mg/Kg e 100 mg/Kg de FO-S e 20 mg/Kg de DITC, administrados pela via (</a:t>
            </a:r>
            <a:r>
              <a:rPr lang="pt-BR" sz="1200" dirty="0" err="1"/>
              <a:t>i.p</a:t>
            </a:r>
            <a:r>
              <a:rPr lang="pt-BR" sz="1200" dirty="0"/>
              <a:t>). Os tratamentos com a FO-S em ambas as concentrações foram efetivos significantemente em reduzir o volume tumoral (A), o tempo de duplicação do tumor (B) e o peso dos tumores (C), quando comparado ao tratamento com DITC.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" t="5286" r="2843"/>
          <a:stretch/>
        </p:blipFill>
        <p:spPr bwMode="auto">
          <a:xfrm>
            <a:off x="2771800" y="120153"/>
            <a:ext cx="6120680" cy="517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839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3" t="3066" r="6459"/>
          <a:stretch/>
        </p:blipFill>
        <p:spPr bwMode="auto">
          <a:xfrm>
            <a:off x="107503" y="188639"/>
            <a:ext cx="5336917" cy="664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476004" y="2924944"/>
            <a:ext cx="367240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400" b="1" dirty="0"/>
              <a:t>C</a:t>
            </a:r>
            <a:r>
              <a:rPr lang="pt-BR" sz="1400" b="1" dirty="0" smtClean="0"/>
              <a:t>orte </a:t>
            </a:r>
            <a:r>
              <a:rPr lang="pt-BR" sz="1400" b="1" dirty="0"/>
              <a:t>sagital e transversal do micro PET/CT </a:t>
            </a:r>
            <a:r>
              <a:rPr lang="pt-BR" sz="1400" b="1" dirty="0" smtClean="0"/>
              <a:t>com </a:t>
            </a:r>
            <a:r>
              <a:rPr lang="pt-BR" sz="1400" b="1" dirty="0"/>
              <a:t>a utilização do [18F] FDG. </a:t>
            </a:r>
            <a:endParaRPr lang="pt-BR" sz="1400" b="1" dirty="0" smtClean="0"/>
          </a:p>
          <a:p>
            <a:pPr algn="just">
              <a:lnSpc>
                <a:spcPct val="150000"/>
              </a:lnSpc>
            </a:pPr>
            <a:r>
              <a:rPr lang="pt-BR" sz="1400" dirty="0" smtClean="0"/>
              <a:t>A </a:t>
            </a:r>
            <a:r>
              <a:rPr lang="pt-BR" sz="1400" dirty="0"/>
              <a:t>região indicada por setas brancas corresponde à inoculação das células tumorais com a intensa captação do [18F] FDG (A). Os tratamentos com 20 mg/Kg DITC (B), 50 mg/Kg de FS (C), e 100 mg/Kg de FS (D), reduziram a captação do [18F] FDG pelas células tumorais reduzindo o sinal de emissão de pósitrons</a:t>
            </a:r>
          </a:p>
        </p:txBody>
      </p:sp>
    </p:spTree>
    <p:extLst>
      <p:ext uri="{BB962C8B-B14F-4D97-AF65-F5344CB8AC3E}">
        <p14:creationId xmlns:p14="http://schemas.microsoft.com/office/powerpoint/2010/main" val="2016627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1790" r="24913" b="43017"/>
          <a:stretch/>
        </p:blipFill>
        <p:spPr bwMode="auto">
          <a:xfrm>
            <a:off x="323528" y="1340768"/>
            <a:ext cx="8444169" cy="46085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288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30298" y="2279774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 smtClean="0"/>
              <a:t>CÉLULAS DE LEUCEMIA HUMANA</a:t>
            </a:r>
          </a:p>
          <a:p>
            <a:pPr algn="ctr"/>
            <a:endParaRPr lang="pt-BR" sz="1600" dirty="0" smtClean="0"/>
          </a:p>
          <a:p>
            <a:pPr algn="ctr"/>
            <a:r>
              <a:rPr lang="pt-BR" sz="1600" dirty="0" smtClean="0"/>
              <a:t>KG-1 (</a:t>
            </a:r>
            <a:r>
              <a:rPr lang="pt-BR" sz="1600" dirty="0" err="1" smtClean="0"/>
              <a:t>human</a:t>
            </a:r>
            <a:r>
              <a:rPr lang="pt-BR" sz="1600" dirty="0" smtClean="0"/>
              <a:t> </a:t>
            </a:r>
            <a:r>
              <a:rPr lang="pt-BR" sz="1600" dirty="0" err="1" smtClean="0"/>
              <a:t>myeloid</a:t>
            </a:r>
            <a:r>
              <a:rPr lang="pt-BR" sz="1600" dirty="0" smtClean="0"/>
              <a:t>), K562 (</a:t>
            </a:r>
            <a:r>
              <a:rPr lang="pt-BR" sz="1600" dirty="0" err="1" smtClean="0"/>
              <a:t>human</a:t>
            </a:r>
            <a:r>
              <a:rPr lang="pt-BR" sz="1600" dirty="0" smtClean="0"/>
              <a:t> </a:t>
            </a:r>
            <a:r>
              <a:rPr lang="pt-BR" sz="1600" dirty="0" err="1" smtClean="0"/>
              <a:t>erythromyeloblastoid</a:t>
            </a:r>
            <a:r>
              <a:rPr lang="pt-BR" sz="1600" dirty="0" smtClean="0"/>
              <a:t> </a:t>
            </a:r>
            <a:r>
              <a:rPr lang="pt-BR" sz="1600" dirty="0" err="1" smtClean="0"/>
              <a:t>leukaemia</a:t>
            </a:r>
            <a:r>
              <a:rPr lang="pt-BR" sz="1600" dirty="0" smtClean="0"/>
              <a:t> </a:t>
            </a:r>
            <a:r>
              <a:rPr lang="pt-BR" sz="1600" dirty="0" err="1" smtClean="0"/>
              <a:t>and</a:t>
            </a:r>
            <a:r>
              <a:rPr lang="pt-BR" sz="1600" dirty="0" smtClean="0"/>
              <a:t> </a:t>
            </a:r>
            <a:r>
              <a:rPr lang="pt-BR" sz="1600" dirty="0" err="1" smtClean="0"/>
              <a:t>Jurkat</a:t>
            </a:r>
            <a:r>
              <a:rPr lang="pt-BR" sz="1600" dirty="0" smtClean="0"/>
              <a:t> (</a:t>
            </a:r>
            <a:r>
              <a:rPr lang="pt-BR" sz="1600" dirty="0" err="1" smtClean="0"/>
              <a:t>human</a:t>
            </a:r>
            <a:r>
              <a:rPr lang="pt-BR" sz="1600" dirty="0" smtClean="0"/>
              <a:t> T-</a:t>
            </a:r>
            <a:r>
              <a:rPr lang="pt-BR" sz="1600" dirty="0" err="1" smtClean="0"/>
              <a:t>Cell</a:t>
            </a:r>
            <a:r>
              <a:rPr lang="pt-BR" sz="1600" dirty="0" smtClean="0"/>
              <a:t> </a:t>
            </a:r>
            <a:r>
              <a:rPr lang="pt-BR" sz="1600" dirty="0" err="1" smtClean="0"/>
              <a:t>leukaema</a:t>
            </a:r>
            <a:r>
              <a:rPr lang="pt-BR" sz="1600" dirty="0" smtClean="0"/>
              <a:t>. Fonte:  American </a:t>
            </a:r>
            <a:r>
              <a:rPr lang="pt-BR" sz="1600" dirty="0" err="1" smtClean="0"/>
              <a:t>Type</a:t>
            </a:r>
            <a:r>
              <a:rPr lang="pt-BR" sz="1600" dirty="0" smtClean="0"/>
              <a:t> </a:t>
            </a:r>
            <a:r>
              <a:rPr lang="pt-BR" sz="1600" dirty="0" err="1" smtClean="0"/>
              <a:t>Culture</a:t>
            </a:r>
            <a:r>
              <a:rPr lang="pt-BR" sz="1600" dirty="0" smtClean="0"/>
              <a:t> </a:t>
            </a:r>
            <a:r>
              <a:rPr lang="pt-BR" sz="1600" dirty="0" err="1" smtClean="0"/>
              <a:t>Collection</a:t>
            </a:r>
            <a:r>
              <a:rPr lang="pt-BR" sz="1600" dirty="0" smtClean="0"/>
              <a:t> (ATCC, </a:t>
            </a:r>
            <a:r>
              <a:rPr lang="pt-BR" sz="1600" dirty="0" err="1" smtClean="0"/>
              <a:t>Manassas</a:t>
            </a:r>
            <a:r>
              <a:rPr lang="pt-BR" sz="1600" dirty="0" smtClean="0"/>
              <a:t>, VA, USA).</a:t>
            </a:r>
            <a:endParaRPr lang="pt-B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8" y="3537857"/>
            <a:ext cx="8611396" cy="29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779912" y="5661248"/>
            <a:ext cx="3046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IC50% em leucemias</a:t>
            </a:r>
            <a:endParaRPr lang="pt-BR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" y="16935"/>
            <a:ext cx="3190325" cy="2380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957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9824"/>
            <a:ext cx="4320480" cy="3785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39824"/>
            <a:ext cx="4424585" cy="3785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477084" y="5434270"/>
            <a:ext cx="633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Indução de morte celular do tipo apoptose em leucemias  mediadas pela mitocôndria, comparação com os quimioterápicos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09362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7" y="836712"/>
            <a:ext cx="8576305" cy="5314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032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8" t="13977" r="25632" b="55127"/>
          <a:stretch/>
        </p:blipFill>
        <p:spPr bwMode="auto">
          <a:xfrm>
            <a:off x="683568" y="4547414"/>
            <a:ext cx="7704856" cy="204993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24" t="8173" b="45914"/>
          <a:stretch/>
        </p:blipFill>
        <p:spPr bwMode="auto">
          <a:xfrm>
            <a:off x="251520" y="0"/>
            <a:ext cx="4663874" cy="3100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921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6502"/>
            <a:ext cx="5464170" cy="37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20" y="44624"/>
            <a:ext cx="3854635" cy="299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25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9" t="36585" r="26845" b="17819"/>
          <a:stretch/>
        </p:blipFill>
        <p:spPr bwMode="auto">
          <a:xfrm>
            <a:off x="395536" y="908720"/>
            <a:ext cx="3119517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9559"/>
            <a:ext cx="4300086" cy="3313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848" y="3512663"/>
            <a:ext cx="5094863" cy="3372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280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98" t="14894" r="33333" b="27394"/>
          <a:stretch/>
        </p:blipFill>
        <p:spPr bwMode="auto">
          <a:xfrm>
            <a:off x="1475656" y="578297"/>
            <a:ext cx="5832647" cy="5942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899592" y="116632"/>
            <a:ext cx="698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Mitocôndria e Fragmentação do núcleo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946909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66781" y="-17324"/>
            <a:ext cx="6988205" cy="1350296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pt-BR" sz="1800" b="1" dirty="0"/>
              <a:t>AVALIAÇÃO ANTITUMORAL </a:t>
            </a:r>
            <a:r>
              <a:rPr lang="pt-BR" sz="1800" b="1" dirty="0" smtClean="0"/>
              <a:t>DO </a:t>
            </a:r>
            <a:r>
              <a:rPr lang="pt-BR" sz="1800" b="1" dirty="0"/>
              <a:t>COMPOSTO FOSFOETANOLAMINA SINTÉTICA EM CÉLULAS TUMORAIS DE MAMA HUMANA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052736"/>
            <a:ext cx="4674102" cy="732440"/>
          </a:xfrm>
        </p:spPr>
        <p:txBody>
          <a:bodyPr>
            <a:noAutofit/>
          </a:bodyPr>
          <a:lstStyle/>
          <a:p>
            <a:pPr algn="r"/>
            <a:r>
              <a:rPr lang="pt-BR" sz="1200" b="1" dirty="0" smtClean="0">
                <a:solidFill>
                  <a:schemeClr val="tx1"/>
                </a:solidFill>
              </a:rPr>
              <a:t>Manuela Garcia Laveli da Silva </a:t>
            </a:r>
          </a:p>
          <a:p>
            <a:pPr algn="r"/>
            <a:r>
              <a:rPr lang="pt-BR" sz="1200" b="1" dirty="0" smtClean="0">
                <a:solidFill>
                  <a:schemeClr val="tx1"/>
                </a:solidFill>
              </a:rPr>
              <a:t>FAPESP : 2014/02344-1 Pós Graduação de Fisiopatologia Experimental  FMUSP</a:t>
            </a:r>
            <a:endParaRPr lang="pt-BR" sz="1200" b="1" dirty="0">
              <a:solidFill>
                <a:schemeClr val="tx1"/>
              </a:solidFill>
            </a:endParaRPr>
          </a:p>
        </p:txBody>
      </p:sp>
      <p:pic>
        <p:nvPicPr>
          <p:cNvPr id="4" name="Imagem 3" descr="20131107_195917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330" y="188640"/>
            <a:ext cx="2151174" cy="286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/>
          <p:cNvGrpSpPr/>
          <p:nvPr/>
        </p:nvGrpSpPr>
        <p:grpSpPr>
          <a:xfrm>
            <a:off x="367126" y="4520086"/>
            <a:ext cx="5539937" cy="1861242"/>
            <a:chOff x="138316" y="3929066"/>
            <a:chExt cx="7499454" cy="273767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19795"/>
            <a:stretch>
              <a:fillRect/>
            </a:stretch>
          </p:blipFill>
          <p:spPr bwMode="auto">
            <a:xfrm>
              <a:off x="138316" y="3933056"/>
              <a:ext cx="3857620" cy="273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67944" y="3929066"/>
              <a:ext cx="3569826" cy="273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CaixaDeTexto 7"/>
          <p:cNvSpPr txBox="1"/>
          <p:nvPr/>
        </p:nvSpPr>
        <p:spPr>
          <a:xfrm>
            <a:off x="1135457" y="4487453"/>
            <a:ext cx="1928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MTT 24 horas</a:t>
            </a:r>
          </a:p>
          <a:p>
            <a:r>
              <a:rPr lang="pt-BR" sz="1100" dirty="0" smtClean="0"/>
              <a:t>IC50% = 85,6 mM</a:t>
            </a:r>
            <a:endParaRPr lang="pt-BR" sz="1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803358" y="4644579"/>
            <a:ext cx="1928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MTT 48 horas</a:t>
            </a:r>
          </a:p>
          <a:p>
            <a:r>
              <a:rPr lang="pt-BR" sz="1100" dirty="0" smtClean="0"/>
              <a:t>IC50% = 29,3 mM</a:t>
            </a:r>
            <a:endParaRPr lang="pt-BR" sz="1100" dirty="0"/>
          </a:p>
        </p:txBody>
      </p:sp>
      <p:grpSp>
        <p:nvGrpSpPr>
          <p:cNvPr id="7" name="Grupo 6"/>
          <p:cNvGrpSpPr/>
          <p:nvPr/>
        </p:nvGrpSpPr>
        <p:grpSpPr>
          <a:xfrm>
            <a:off x="384378" y="1916832"/>
            <a:ext cx="5915814" cy="2376264"/>
            <a:chOff x="323528" y="1278834"/>
            <a:chExt cx="4896544" cy="1934141"/>
          </a:xfrm>
        </p:grpSpPr>
        <p:grpSp>
          <p:nvGrpSpPr>
            <p:cNvPr id="6" name="Grupo 5"/>
            <p:cNvGrpSpPr/>
            <p:nvPr/>
          </p:nvGrpSpPr>
          <p:grpSpPr>
            <a:xfrm>
              <a:off x="323528" y="1278834"/>
              <a:ext cx="4896544" cy="1934141"/>
              <a:chOff x="428596" y="2143116"/>
              <a:chExt cx="4712776" cy="1728562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8596" y="2157142"/>
                <a:ext cx="2286016" cy="17145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29" name="Picture 5" descr="C:\Users\Manuela\Pictures\Butantan\Mestrado\MTT MCF7 24 h 10.04.15\SAM_1695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srcRect t="11906" r="25585" b="16656"/>
              <a:stretch>
                <a:fillRect/>
              </a:stretch>
            </p:blipFill>
            <p:spPr bwMode="auto">
              <a:xfrm>
                <a:off x="2855356" y="2143116"/>
                <a:ext cx="2286016" cy="1713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3" name="CaixaDeTexto 12"/>
            <p:cNvSpPr txBox="1"/>
            <p:nvPr/>
          </p:nvSpPr>
          <p:spPr>
            <a:xfrm>
              <a:off x="3851920" y="2729716"/>
              <a:ext cx="13663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30 mM FOS</a:t>
              </a:r>
              <a:endParaRPr lang="pt-BR" sz="1400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008960" y="2706633"/>
              <a:ext cx="17145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Controle</a:t>
              </a:r>
              <a:endParaRPr lang="pt-B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8008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04" y="-171400"/>
            <a:ext cx="5137299" cy="5554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CaixaDeTexto 3"/>
          <p:cNvSpPr txBox="1"/>
          <p:nvPr/>
        </p:nvSpPr>
        <p:spPr>
          <a:xfrm>
            <a:off x="1374031" y="332656"/>
            <a:ext cx="461665" cy="477470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b="1" dirty="0" smtClean="0"/>
              <a:t>Senescência em  </a:t>
            </a:r>
            <a:r>
              <a:rPr lang="pt-BR" b="1" dirty="0" err="1" smtClean="0"/>
              <a:t>adenocarcinoma</a:t>
            </a:r>
            <a:r>
              <a:rPr lang="pt-BR" b="1" dirty="0" smtClean="0"/>
              <a:t> de mama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89704" y="5661248"/>
            <a:ext cx="871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 </a:t>
            </a:r>
            <a:r>
              <a:rPr lang="pt-BR" sz="2400" b="1" dirty="0" err="1" smtClean="0"/>
              <a:t>fosofetanolamina</a:t>
            </a:r>
            <a:r>
              <a:rPr lang="pt-BR" sz="2400" b="1" dirty="0" smtClean="0"/>
              <a:t>  inibe a proliferação das células tumorais de mama humana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96426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480720" cy="645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323528" y="647617"/>
            <a:ext cx="492443" cy="568373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000" b="1" dirty="0" smtClean="0"/>
              <a:t>Distribuição dos lisossomos em  carcinoma de mama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5177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62126"/>
            <a:ext cx="6509915" cy="6483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CaixaDeTexto 1"/>
          <p:cNvSpPr txBox="1"/>
          <p:nvPr/>
        </p:nvSpPr>
        <p:spPr>
          <a:xfrm>
            <a:off x="773307" y="742672"/>
            <a:ext cx="492443" cy="585468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000" b="1" dirty="0" smtClean="0"/>
              <a:t>Distribuição das mitocôndrias em carcinoma de mama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7237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5" y="484076"/>
            <a:ext cx="8811074" cy="3160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1" y="3637620"/>
            <a:ext cx="8779458" cy="3031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0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6622123" cy="6185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452735" y="997932"/>
            <a:ext cx="615553" cy="54554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800" b="1" dirty="0" smtClean="0"/>
              <a:t>CARCINOMA DE CÉLULAS RENAIS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1553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5496" y="44624"/>
            <a:ext cx="5976664" cy="2664296"/>
            <a:chOff x="431324" y="0"/>
            <a:chExt cx="7472061" cy="3001438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24" y="9865"/>
              <a:ext cx="3835465" cy="299157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8"/>
            <a:stretch/>
          </p:blipFill>
          <p:spPr bwMode="auto">
            <a:xfrm>
              <a:off x="4283968" y="0"/>
              <a:ext cx="3619417" cy="30014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" name="Grupo 1"/>
          <p:cNvGrpSpPr/>
          <p:nvPr/>
        </p:nvGrpSpPr>
        <p:grpSpPr>
          <a:xfrm>
            <a:off x="35496" y="2996952"/>
            <a:ext cx="8568952" cy="3600400"/>
            <a:chOff x="35496" y="3311980"/>
            <a:chExt cx="8957818" cy="3352180"/>
          </a:xfrm>
        </p:grpSpPr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3330277"/>
              <a:ext cx="4414488" cy="33338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620" y="3311980"/>
              <a:ext cx="4477694" cy="33521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CaixaDeTexto 7"/>
          <p:cNvSpPr txBox="1"/>
          <p:nvPr/>
        </p:nvSpPr>
        <p:spPr>
          <a:xfrm>
            <a:off x="6228184" y="1196752"/>
            <a:ext cx="250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Apoptose e bolhas da membrana celular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2246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1" t="46868" r="59812" b="26261"/>
          <a:stretch/>
        </p:blipFill>
        <p:spPr bwMode="auto">
          <a:xfrm>
            <a:off x="251520" y="713837"/>
            <a:ext cx="4014414" cy="5101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4" t="44635" r="33075" b="21509"/>
          <a:stretch/>
        </p:blipFill>
        <p:spPr bwMode="auto">
          <a:xfrm>
            <a:off x="4424920" y="3573699"/>
            <a:ext cx="4683584" cy="3239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0" t="44552"/>
          <a:stretch/>
        </p:blipFill>
        <p:spPr bwMode="auto">
          <a:xfrm>
            <a:off x="4408474" y="713837"/>
            <a:ext cx="4691063" cy="2859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496" y="116632"/>
            <a:ext cx="3789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Redução do tumor renal</a:t>
            </a:r>
            <a:endParaRPr lang="pt-BR" sz="2800" b="1" dirty="0"/>
          </a:p>
        </p:txBody>
      </p:sp>
      <p:cxnSp>
        <p:nvCxnSpPr>
          <p:cNvPr id="4" name="Conector de seta reta 3"/>
          <p:cNvCxnSpPr/>
          <p:nvPr/>
        </p:nvCxnSpPr>
        <p:spPr>
          <a:xfrm flipH="1">
            <a:off x="539552" y="3336534"/>
            <a:ext cx="1656184" cy="3239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512650" y="6237657"/>
            <a:ext cx="3046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quimioterápico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29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2686051" y="-97266"/>
            <a:ext cx="3892798" cy="687756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99" y="1816495"/>
            <a:ext cx="5496469" cy="464761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64" y="6449562"/>
            <a:ext cx="3529505" cy="457264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31502" y="-57997"/>
            <a:ext cx="857250" cy="672974"/>
            <a:chOff x="1143000" y="6248400"/>
            <a:chExt cx="857250" cy="672974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06" r="-131"/>
            <a:stretch/>
          </p:blipFill>
          <p:spPr>
            <a:xfrm>
              <a:off x="1600200" y="6248400"/>
              <a:ext cx="400050" cy="67297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886"/>
            <a:stretch/>
          </p:blipFill>
          <p:spPr>
            <a:xfrm>
              <a:off x="1143000" y="6248400"/>
              <a:ext cx="457200" cy="672974"/>
            </a:xfrm>
            <a:prstGeom prst="rect">
              <a:avLst/>
            </a:prstGeom>
          </p:spPr>
        </p:pic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499564"/>
            <a:ext cx="6697743" cy="1257933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041260" y="29819"/>
            <a:ext cx="59881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Fosfolipídios antineoplásicos   </a:t>
            </a:r>
          </a:p>
          <a:p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2228850" y="4495800"/>
            <a:ext cx="342900" cy="1600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ângulo 10"/>
          <p:cNvSpPr/>
          <p:nvPr/>
        </p:nvSpPr>
        <p:spPr>
          <a:xfrm>
            <a:off x="2857501" y="4419600"/>
            <a:ext cx="440315" cy="1676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11"/>
          <p:cNvSpPr/>
          <p:nvPr/>
        </p:nvSpPr>
        <p:spPr>
          <a:xfrm>
            <a:off x="3626427" y="4251430"/>
            <a:ext cx="428626" cy="18445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ângulo 20"/>
          <p:cNvSpPr/>
          <p:nvPr/>
        </p:nvSpPr>
        <p:spPr>
          <a:xfrm>
            <a:off x="4325216" y="3610365"/>
            <a:ext cx="374073" cy="1600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ângulo 22"/>
          <p:cNvSpPr/>
          <p:nvPr/>
        </p:nvSpPr>
        <p:spPr>
          <a:xfrm>
            <a:off x="5135708" y="3478986"/>
            <a:ext cx="374073" cy="1600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ângulo 23"/>
          <p:cNvSpPr/>
          <p:nvPr/>
        </p:nvSpPr>
        <p:spPr>
          <a:xfrm>
            <a:off x="5779944" y="3695700"/>
            <a:ext cx="389661" cy="17907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tângulo 24"/>
          <p:cNvSpPr/>
          <p:nvPr/>
        </p:nvSpPr>
        <p:spPr>
          <a:xfrm>
            <a:off x="6498217" y="3730336"/>
            <a:ext cx="468889" cy="17560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tângulo 26"/>
          <p:cNvSpPr/>
          <p:nvPr/>
        </p:nvSpPr>
        <p:spPr>
          <a:xfrm>
            <a:off x="2266518" y="3066852"/>
            <a:ext cx="533833" cy="5435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ângulo 27"/>
          <p:cNvSpPr/>
          <p:nvPr/>
        </p:nvSpPr>
        <p:spPr>
          <a:xfrm>
            <a:off x="2964008" y="3012309"/>
            <a:ext cx="533833" cy="5435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ângulo 28"/>
          <p:cNvSpPr/>
          <p:nvPr/>
        </p:nvSpPr>
        <p:spPr>
          <a:xfrm>
            <a:off x="3661498" y="2964737"/>
            <a:ext cx="533833" cy="5435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ângulo 29"/>
          <p:cNvSpPr/>
          <p:nvPr/>
        </p:nvSpPr>
        <p:spPr>
          <a:xfrm>
            <a:off x="4358988" y="3031802"/>
            <a:ext cx="533833" cy="5435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tângulo 30"/>
          <p:cNvSpPr/>
          <p:nvPr/>
        </p:nvSpPr>
        <p:spPr>
          <a:xfrm>
            <a:off x="5066220" y="3118107"/>
            <a:ext cx="533833" cy="5435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ângulo 31"/>
          <p:cNvSpPr/>
          <p:nvPr/>
        </p:nvSpPr>
        <p:spPr>
          <a:xfrm>
            <a:off x="5861774" y="3035822"/>
            <a:ext cx="533833" cy="5435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ângulo 32"/>
          <p:cNvSpPr/>
          <p:nvPr/>
        </p:nvSpPr>
        <p:spPr>
          <a:xfrm>
            <a:off x="6569005" y="3042226"/>
            <a:ext cx="533833" cy="5435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4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29880"/>
            <a:ext cx="6228184" cy="881880"/>
          </a:xfrm>
        </p:spPr>
        <p:txBody>
          <a:bodyPr>
            <a:normAutofit/>
          </a:bodyPr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O PAPEL PRÓ-APOPTÓTICO DA FOSFOETANOLAMINA SINTÉTICA NA </a:t>
            </a:r>
            <a:r>
              <a:rPr lang="pt-BR" sz="1600" b="1" dirty="0" smtClean="0">
                <a:solidFill>
                  <a:schemeClr val="tx1"/>
                </a:solidFill>
              </a:rPr>
              <a:t>EM </a:t>
            </a:r>
            <a:r>
              <a:rPr lang="pt-BR" sz="1600" b="1" dirty="0">
                <a:solidFill>
                  <a:schemeClr val="tx1"/>
                </a:solidFill>
              </a:rPr>
              <a:t>TUMORES EXPERIMENTAIS DE CANCER DE MAMA</a:t>
            </a:r>
            <a:r>
              <a:rPr lang="pt-BR" sz="1800" dirty="0"/>
              <a:t>. 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62594" y="1238384"/>
            <a:ext cx="519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 smtClean="0"/>
              <a:t>Antenor Pereira Bonfim Neto   </a:t>
            </a:r>
          </a:p>
          <a:p>
            <a:pPr algn="r"/>
            <a:r>
              <a:rPr lang="pt-BR" sz="1400" b="1" dirty="0" smtClean="0"/>
              <a:t>Bolsista CAPES  Pós Graduação - Ciências Médicas FMUSP</a:t>
            </a:r>
            <a:endParaRPr lang="pt-BR" sz="14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8" y="2101889"/>
            <a:ext cx="4183835" cy="23932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635" y="2166266"/>
            <a:ext cx="3845815" cy="23400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44" y="4465507"/>
            <a:ext cx="4126237" cy="237402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757" y="4483979"/>
            <a:ext cx="3907231" cy="23396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88" y="44624"/>
            <a:ext cx="1847916" cy="2107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Conector reto 11"/>
          <p:cNvCxnSpPr/>
          <p:nvPr/>
        </p:nvCxnSpPr>
        <p:spPr>
          <a:xfrm flipV="1">
            <a:off x="0" y="4483979"/>
            <a:ext cx="9144000" cy="223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0" y="2088229"/>
            <a:ext cx="9144000" cy="223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6012160" y="4506306"/>
            <a:ext cx="867382" cy="114621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1729996" y="3124125"/>
            <a:ext cx="6940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A </a:t>
            </a:r>
            <a:r>
              <a:rPr lang="pt-BR" sz="2800" b="1" dirty="0" err="1" smtClean="0">
                <a:solidFill>
                  <a:srgbClr val="FF0000"/>
                </a:solidFill>
              </a:rPr>
              <a:t>fosfoetanolamina</a:t>
            </a:r>
            <a:r>
              <a:rPr lang="pt-BR" sz="2800" b="1" dirty="0" smtClean="0">
                <a:solidFill>
                  <a:srgbClr val="FF0000"/>
                </a:solidFill>
              </a:rPr>
              <a:t>  associada ao quimioterápico </a:t>
            </a:r>
            <a:r>
              <a:rPr lang="pt-BR" sz="2800" b="1" dirty="0" err="1" smtClean="0">
                <a:solidFill>
                  <a:srgbClr val="FF0000"/>
                </a:solidFill>
              </a:rPr>
              <a:t>paclitaxel</a:t>
            </a:r>
            <a:r>
              <a:rPr lang="pt-BR" sz="2800" b="1" dirty="0" smtClean="0">
                <a:solidFill>
                  <a:srgbClr val="FF0000"/>
                </a:solidFill>
              </a:rPr>
              <a:t>  em tumores de mama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5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131839" y="332656"/>
            <a:ext cx="6003503" cy="11521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200" b="1" dirty="0" smtClean="0"/>
              <a:t>A </a:t>
            </a:r>
            <a:r>
              <a:rPr lang="pt-BR" sz="3200" b="1" dirty="0" err="1" smtClean="0"/>
              <a:t>fosfoetanolamina</a:t>
            </a:r>
            <a:r>
              <a:rPr lang="pt-BR" sz="3200" b="1" dirty="0" smtClean="0"/>
              <a:t> induz </a:t>
            </a:r>
            <a:r>
              <a:rPr lang="pt-BR" sz="3200" b="1" dirty="0" err="1" smtClean="0"/>
              <a:t>citotoxicidade</a:t>
            </a:r>
            <a:r>
              <a:rPr lang="pt-BR" sz="3200" b="1" dirty="0" smtClean="0"/>
              <a:t> em tumores da cavidade oral</a:t>
            </a:r>
            <a:endParaRPr lang="pt-BR" sz="3200" b="1" dirty="0"/>
          </a:p>
        </p:txBody>
      </p:sp>
      <p:grpSp>
        <p:nvGrpSpPr>
          <p:cNvPr id="2" name="Grupo 1"/>
          <p:cNvGrpSpPr/>
          <p:nvPr/>
        </p:nvGrpSpPr>
        <p:grpSpPr>
          <a:xfrm>
            <a:off x="234960" y="4077072"/>
            <a:ext cx="5008777" cy="1668230"/>
            <a:chOff x="251520" y="1390192"/>
            <a:chExt cx="5906696" cy="167876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08052"/>
              <a:ext cx="2040173" cy="1593885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5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1390192"/>
              <a:ext cx="1494150" cy="1611745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5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486" y="1420091"/>
              <a:ext cx="2121730" cy="1648869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5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1" name="Picture 3" descr="C:\Users\durvanei.maria\Downloads\IMG-20160401-WA00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2" t="22381" r="6434" b="17778"/>
          <a:stretch/>
        </p:blipFill>
        <p:spPr bwMode="auto">
          <a:xfrm>
            <a:off x="5391160" y="2414595"/>
            <a:ext cx="3761414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http://servicosweb.cnpq.br/wspessoa/servletrecuperafoto?tipo=1&amp;id=K4037882J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6"/>
          <a:stretch/>
        </p:blipFill>
        <p:spPr bwMode="auto">
          <a:xfrm>
            <a:off x="408445" y="0"/>
            <a:ext cx="2366292" cy="3766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3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05675"/>
            <a:ext cx="7164288" cy="1022857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Avaliação dos efeitos </a:t>
            </a:r>
            <a:r>
              <a:rPr lang="pt-BR" sz="2000" b="1" dirty="0" err="1" smtClean="0">
                <a:solidFill>
                  <a:schemeClr val="tx1"/>
                </a:solidFill>
              </a:rPr>
              <a:t>antiproliferativos</a:t>
            </a:r>
            <a:r>
              <a:rPr lang="pt-BR" sz="2000" b="1" dirty="0" smtClean="0">
                <a:solidFill>
                  <a:schemeClr val="tx1"/>
                </a:solidFill>
              </a:rPr>
              <a:t> e de apoptose da  </a:t>
            </a:r>
            <a:r>
              <a:rPr lang="pt-BR" sz="2000" b="1" dirty="0" err="1" smtClean="0">
                <a:solidFill>
                  <a:schemeClr val="tx1"/>
                </a:solidFill>
              </a:rPr>
              <a:t>fosfoetanolamina</a:t>
            </a:r>
            <a:r>
              <a:rPr lang="pt-BR" sz="2000" b="1" dirty="0" smtClean="0">
                <a:solidFill>
                  <a:schemeClr val="tx1"/>
                </a:solidFill>
              </a:rPr>
              <a:t> sintética em células de carcinoma </a:t>
            </a:r>
            <a:r>
              <a:rPr lang="pt-BR" sz="2000" b="1" dirty="0" err="1" smtClean="0">
                <a:solidFill>
                  <a:schemeClr val="tx1"/>
                </a:solidFill>
              </a:rPr>
              <a:t>espinocelular</a:t>
            </a:r>
            <a:r>
              <a:rPr lang="pt-BR" sz="2000" b="1" dirty="0" smtClean="0">
                <a:solidFill>
                  <a:schemeClr val="tx1"/>
                </a:solidFill>
              </a:rPr>
              <a:t> de cavidade oral 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949575" y="3573016"/>
            <a:ext cx="323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 smtClean="0"/>
              <a:t>Larissa Kim Higashi de Carvalho   </a:t>
            </a:r>
          </a:p>
          <a:p>
            <a:pPr algn="r"/>
            <a:r>
              <a:rPr lang="pt-BR" sz="1200" b="1" dirty="0" smtClean="0"/>
              <a:t>FAPESP: 2015/00547-5 Pós Graduação  Fisiopatologia Experimental FMUSP</a:t>
            </a:r>
            <a:endParaRPr lang="pt-BR" sz="1200" b="1" dirty="0"/>
          </a:p>
        </p:txBody>
      </p:sp>
      <p:pic>
        <p:nvPicPr>
          <p:cNvPr id="1026" name="Picture 2" descr="http://servicosweb.cnpq.br/wspessoa/servletrecuperafoto?tipo=1&amp;id=K4037882J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6"/>
          <a:stretch/>
        </p:blipFill>
        <p:spPr bwMode="auto">
          <a:xfrm>
            <a:off x="7164288" y="173797"/>
            <a:ext cx="1872208" cy="2979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755576" y="5033223"/>
            <a:ext cx="5027069" cy="1780153"/>
            <a:chOff x="-21347" y="3735400"/>
            <a:chExt cx="8688722" cy="314007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3"/>
            <a:stretch/>
          </p:blipFill>
          <p:spPr bwMode="auto">
            <a:xfrm>
              <a:off x="-21347" y="3735484"/>
              <a:ext cx="4449333" cy="3139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"/>
            <a:stretch/>
          </p:blipFill>
          <p:spPr bwMode="auto">
            <a:xfrm>
              <a:off x="4427985" y="3735400"/>
              <a:ext cx="4239390" cy="312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o 1"/>
          <p:cNvGrpSpPr/>
          <p:nvPr/>
        </p:nvGrpSpPr>
        <p:grpSpPr>
          <a:xfrm>
            <a:off x="251520" y="1370356"/>
            <a:ext cx="5904656" cy="3429882"/>
            <a:chOff x="988122" y="1963726"/>
            <a:chExt cx="4952030" cy="1896718"/>
          </a:xfrm>
        </p:grpSpPr>
        <p:pic>
          <p:nvPicPr>
            <p:cNvPr id="1029" name="Picture 5" descr="C:\Users\Larissa\Dropbox\MESTRADO RESULTADOS\FOTOS Senescencia  SCC25\40 mM mod.tif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8837" y="1963726"/>
              <a:ext cx="2481315" cy="189671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Larissa\Downloads\IMG_714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9" t="35243" r="35242" b="27059"/>
            <a:stretch/>
          </p:blipFill>
          <p:spPr bwMode="auto">
            <a:xfrm>
              <a:off x="988122" y="1963726"/>
              <a:ext cx="2503758" cy="189671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12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06" y="3657"/>
            <a:ext cx="582283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00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850427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" descr="C:\Users\Larissa\Documents\MESTRADO\Larissa 15-01-2016 Fotos MTT\SCC 9 40mm 20x 24h 003 mo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9" t="5133" r="75009" b="86401"/>
          <a:stretch/>
        </p:blipFill>
        <p:spPr bwMode="auto">
          <a:xfrm>
            <a:off x="1975892" y="2420888"/>
            <a:ext cx="723900" cy="6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Larissa\Documents\MESTRADO\Larissa 15-01-2016 Fotos MTT\SCC 9 40mm 20x 24h 003 mo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0" t="29828" r="44670" b="61706"/>
          <a:stretch/>
        </p:blipFill>
        <p:spPr bwMode="auto">
          <a:xfrm>
            <a:off x="2915816" y="2744007"/>
            <a:ext cx="662041" cy="6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Larissa\Documents\MESTRADO\Larissa 15-01-2016 Fotos MTT\SCC 9 40mm 20x 24h 003 mo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0" t="49457" r="53242" b="43817"/>
          <a:stretch/>
        </p:blipFill>
        <p:spPr bwMode="auto">
          <a:xfrm>
            <a:off x="2906775" y="3421558"/>
            <a:ext cx="646697" cy="5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Larissa\Documents\MESTRADO\Larissa 15-01-2016 Fotos MTT\SCC 9 40mm 20x 24h 003 mo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4" t="57507" r="6813" b="32380"/>
          <a:stretch/>
        </p:blipFill>
        <p:spPr bwMode="auto">
          <a:xfrm>
            <a:off x="3908232" y="3343714"/>
            <a:ext cx="735776" cy="81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Larissa\Documents\MESTRADO\Larissa 15-01-2016 Fotos MTT\SCC 9 40mm 20x 24h 002 mo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6" r="11453" b="90828"/>
          <a:stretch/>
        </p:blipFill>
        <p:spPr bwMode="auto">
          <a:xfrm>
            <a:off x="6732240" y="2452896"/>
            <a:ext cx="838197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C:\Users\Larissa\Documents\MESTRADO\Larissa 15-01-2016 Fotos MTT\SCC 9 50mm 20x 24h mo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80634" b="90364"/>
          <a:stretch/>
        </p:blipFill>
        <p:spPr bwMode="auto">
          <a:xfrm>
            <a:off x="2355518" y="4668902"/>
            <a:ext cx="853359" cy="78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Larissa\Documents\MESTRADO\Larissa 15-01-2016 Fotos MTT\SCC 9 50mm 20x 24h mo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t="23283" r="88278" b="68956"/>
          <a:stretch/>
        </p:blipFill>
        <p:spPr bwMode="auto">
          <a:xfrm>
            <a:off x="1803507" y="5157192"/>
            <a:ext cx="647702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:\Users\Larissa\Documents\MESTRADO\Larissa 15-01-2016 Fotos MTT\SCC 9 60mm 20x 24h 002 mo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4" t="33632" r="74247" b="57666"/>
          <a:stretch/>
        </p:blipFill>
        <p:spPr bwMode="auto">
          <a:xfrm>
            <a:off x="4909169" y="5157192"/>
            <a:ext cx="742951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C:\Users\Larissa\Documents\MESTRADO\Larissa 15-01-2016 Fotos MTT\SCC 9 60mm 20x 24h 002 mo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1" t="34102" r="64357" b="57666"/>
          <a:stretch/>
        </p:blipFill>
        <p:spPr bwMode="auto">
          <a:xfrm>
            <a:off x="5652120" y="5138512"/>
            <a:ext cx="687089" cy="6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58" y="0"/>
            <a:ext cx="5878286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94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9" y="0"/>
            <a:ext cx="5850427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9" name="Conector reto 8"/>
          <p:cNvCxnSpPr/>
          <p:nvPr/>
        </p:nvCxnSpPr>
        <p:spPr>
          <a:xfrm>
            <a:off x="4747080" y="3725493"/>
            <a:ext cx="1481104" cy="2795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C:\Users\Larissa\Documents\MESTRADO\Larissa 15-01-2016 Fotos MTT\SCC 9 40mm 20x 24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7" t="22765" r="26906" b="68298"/>
          <a:stretch/>
        </p:blipFill>
        <p:spPr bwMode="auto">
          <a:xfrm>
            <a:off x="6588594" y="2604812"/>
            <a:ext cx="647702" cy="7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Larissa\Documents\MESTRADO\Larissa 15-01-2016 Fotos MTT\SCC 25 50mm 20x 24h 002  9 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t="38016" r="77412" b="53282"/>
          <a:stretch/>
        </p:blipFill>
        <p:spPr bwMode="auto">
          <a:xfrm>
            <a:off x="2051720" y="5280851"/>
            <a:ext cx="628648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Larissa\Documents\MESTRADO\Larissa 15-01-2016 Fotos MTT\SCC 25 50mm 20x 24h 002  9 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3" t="23200" r="35961" b="68569"/>
          <a:stretch/>
        </p:blipFill>
        <p:spPr bwMode="auto">
          <a:xfrm>
            <a:off x="3275856" y="4869160"/>
            <a:ext cx="704850" cy="66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Larissa\Documents\MESTRADO\Larissa 15-01-2016 Fotos MTT\SCC 25 50mm 20x 24h 002  9 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0" t="61297" r="9201" b="30472"/>
          <a:stretch/>
        </p:blipFill>
        <p:spPr bwMode="auto">
          <a:xfrm>
            <a:off x="3923928" y="5714579"/>
            <a:ext cx="680311" cy="66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187624" y="116632"/>
            <a:ext cx="7749600" cy="8401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82296" indent="0" algn="just">
              <a:buNone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das Alterações Morfológicas do Citoesqueleto</a:t>
            </a:r>
            <a:endParaRPr lang="pt-BR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" indent="0" algn="just">
              <a:buNone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" indent="0" algn="just">
              <a:buNone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7487" r="5512" b="10380"/>
          <a:stretch/>
        </p:blipFill>
        <p:spPr>
          <a:xfrm>
            <a:off x="832513" y="620688"/>
            <a:ext cx="7820168" cy="596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8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 rot="5400000">
            <a:off x="641970" y="-417834"/>
            <a:ext cx="443236" cy="1512168"/>
          </a:xfrm>
          <a:prstGeom prst="rect">
            <a:avLst/>
          </a:prstGeom>
        </p:spPr>
        <p:txBody>
          <a:bodyPr vert="vert270">
            <a:noAutofit/>
          </a:bodyPr>
          <a:lstStyle/>
          <a:p>
            <a:pPr marL="82296" indent="0" algn="ctr">
              <a:buNone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Autofagia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1" t="5307" r="23710" b="25728"/>
          <a:stretch/>
        </p:blipFill>
        <p:spPr>
          <a:xfrm>
            <a:off x="1907704" y="0"/>
            <a:ext cx="7236296" cy="680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0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79512" y="4005064"/>
            <a:ext cx="8568952" cy="17281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400" b="1" dirty="0" smtClean="0"/>
              <a:t>Avaliação da Toxicidade Aguda</a:t>
            </a:r>
            <a:endParaRPr lang="pt-BR" sz="4400" b="1" dirty="0"/>
          </a:p>
        </p:txBody>
      </p:sp>
      <p:pic>
        <p:nvPicPr>
          <p:cNvPr id="4" name="Picture 2" descr="Fo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20"/>
          <a:stretch/>
        </p:blipFill>
        <p:spPr bwMode="auto">
          <a:xfrm>
            <a:off x="6444208" y="260648"/>
            <a:ext cx="2453701" cy="3412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9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1" y="908720"/>
            <a:ext cx="5839385" cy="5339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1314450" y="190383"/>
            <a:ext cx="4686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Mecanismo de ação   </a:t>
            </a:r>
          </a:p>
          <a:p>
            <a:endParaRPr lang="pt-BR" dirty="0"/>
          </a:p>
        </p:txBody>
      </p:sp>
      <p:pic>
        <p:nvPicPr>
          <p:cNvPr id="44034" name="Picture 2" descr="http://direitodetodos.com.br/wp-content/uploads/2014/04/d%C3%BAvidas-sobre-contrato-de-experi%C3%AAnc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556" y="551286"/>
            <a:ext cx="1546546" cy="15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1344588" y="1492958"/>
            <a:ext cx="342900" cy="1143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ector de seta reta 7"/>
          <p:cNvCxnSpPr>
            <a:endCxn id="44034" idx="1"/>
          </p:cNvCxnSpPr>
          <p:nvPr/>
        </p:nvCxnSpPr>
        <p:spPr>
          <a:xfrm>
            <a:off x="6803512" y="1079908"/>
            <a:ext cx="350044" cy="259320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3851637" y="1492958"/>
            <a:ext cx="1093401" cy="1143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19" y="6392183"/>
            <a:ext cx="3529505" cy="457264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6" r="-131"/>
          <a:stretch/>
        </p:blipFill>
        <p:spPr>
          <a:xfrm>
            <a:off x="1600200" y="6248400"/>
            <a:ext cx="400050" cy="672974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6"/>
          <a:stretch/>
        </p:blipFill>
        <p:spPr>
          <a:xfrm>
            <a:off x="1143000" y="6248400"/>
            <a:ext cx="457200" cy="67297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516216" y="2266148"/>
            <a:ext cx="2520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200" dirty="0"/>
              <a:t>SM –</a:t>
            </a:r>
            <a:r>
              <a:rPr lang="pt-BR" sz="1200" dirty="0" err="1"/>
              <a:t>Esfingomielina</a:t>
            </a:r>
            <a:endParaRPr lang="pt-BR" sz="1200" dirty="0"/>
          </a:p>
          <a:p>
            <a:pPr>
              <a:lnSpc>
                <a:spcPct val="200000"/>
              </a:lnSpc>
            </a:pPr>
            <a:r>
              <a:rPr lang="pt-BR" sz="1200" dirty="0"/>
              <a:t>SMS – </a:t>
            </a:r>
            <a:r>
              <a:rPr lang="pt-BR" sz="1200" dirty="0" err="1"/>
              <a:t>Esfingomielina</a:t>
            </a:r>
            <a:r>
              <a:rPr lang="pt-BR" sz="1200" dirty="0"/>
              <a:t> </a:t>
            </a:r>
            <a:r>
              <a:rPr lang="pt-BR" sz="1200" dirty="0" err="1"/>
              <a:t>sintase</a:t>
            </a:r>
            <a:endParaRPr lang="pt-BR" sz="1200" dirty="0"/>
          </a:p>
          <a:p>
            <a:pPr>
              <a:lnSpc>
                <a:spcPct val="200000"/>
              </a:lnSpc>
            </a:pPr>
            <a:r>
              <a:rPr lang="pt-BR" sz="1200" dirty="0"/>
              <a:t>DAG – </a:t>
            </a:r>
            <a:r>
              <a:rPr lang="pt-BR" sz="1200" dirty="0" err="1"/>
              <a:t>Diacilglicerol</a:t>
            </a:r>
            <a:r>
              <a:rPr lang="pt-BR" sz="1200" dirty="0"/>
              <a:t> </a:t>
            </a:r>
          </a:p>
          <a:p>
            <a:pPr>
              <a:lnSpc>
                <a:spcPct val="200000"/>
              </a:lnSpc>
            </a:pPr>
            <a:r>
              <a:rPr lang="pt-BR" sz="1200" dirty="0"/>
              <a:t>PA – ácido fosfático </a:t>
            </a:r>
          </a:p>
          <a:p>
            <a:pPr>
              <a:lnSpc>
                <a:spcPct val="200000"/>
              </a:lnSpc>
            </a:pPr>
            <a:r>
              <a:rPr lang="pt-BR" sz="1200" dirty="0"/>
              <a:t>PIP – </a:t>
            </a:r>
            <a:r>
              <a:rPr lang="pt-BR" sz="1200" dirty="0" err="1"/>
              <a:t>fosfatidilinositol</a:t>
            </a:r>
            <a:endParaRPr lang="pt-BR" sz="1200" dirty="0"/>
          </a:p>
          <a:p>
            <a:pPr>
              <a:lnSpc>
                <a:spcPct val="200000"/>
              </a:lnSpc>
            </a:pPr>
            <a:r>
              <a:rPr lang="pt-BR" sz="1200" dirty="0"/>
              <a:t>PI3K – </a:t>
            </a:r>
            <a:r>
              <a:rPr lang="pt-BR" sz="1200" dirty="0" err="1"/>
              <a:t>fosfatidilinositol</a:t>
            </a:r>
            <a:r>
              <a:rPr lang="pt-BR" sz="1200" dirty="0"/>
              <a:t> 3- </a:t>
            </a:r>
            <a:r>
              <a:rPr lang="pt-BR" sz="1200" dirty="0" err="1"/>
              <a:t>quinase</a:t>
            </a:r>
            <a:endParaRPr lang="pt-BR" sz="1200" dirty="0"/>
          </a:p>
          <a:p>
            <a:pPr>
              <a:lnSpc>
                <a:spcPct val="200000"/>
              </a:lnSpc>
            </a:pPr>
            <a:endParaRPr lang="pt-BR" sz="1200" dirty="0"/>
          </a:p>
          <a:p>
            <a:pPr>
              <a:lnSpc>
                <a:spcPct val="200000"/>
              </a:lnSpc>
            </a:pPr>
            <a:endParaRPr lang="pt-BR" sz="1200" dirty="0"/>
          </a:p>
          <a:p>
            <a:pPr>
              <a:lnSpc>
                <a:spcPct val="200000"/>
              </a:lnSpc>
            </a:pPr>
            <a:endParaRPr lang="pt-BR" sz="1200" dirty="0"/>
          </a:p>
        </p:txBody>
      </p:sp>
      <p:sp>
        <p:nvSpPr>
          <p:cNvPr id="13" name="Retângulo 12"/>
          <p:cNvSpPr/>
          <p:nvPr/>
        </p:nvSpPr>
        <p:spPr>
          <a:xfrm>
            <a:off x="1763688" y="5269401"/>
            <a:ext cx="857250" cy="7078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ângulo 13"/>
          <p:cNvSpPr/>
          <p:nvPr/>
        </p:nvSpPr>
        <p:spPr>
          <a:xfrm>
            <a:off x="2915816" y="5269401"/>
            <a:ext cx="857250" cy="7078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tângulo 26"/>
          <p:cNvSpPr/>
          <p:nvPr/>
        </p:nvSpPr>
        <p:spPr>
          <a:xfrm>
            <a:off x="3923928" y="5285626"/>
            <a:ext cx="1914525" cy="886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3" grpId="0" animBg="1"/>
      <p:bldP spid="14" grpId="0" animBg="1"/>
      <p:bldP spid="2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27784" y="1412776"/>
            <a:ext cx="6113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/>
              <a:t>Toxicidade Aguda – Dose Única</a:t>
            </a:r>
            <a:endParaRPr lang="pt-BR" sz="3600" b="1" dirty="0"/>
          </a:p>
        </p:txBody>
      </p:sp>
      <p:sp>
        <p:nvSpPr>
          <p:cNvPr id="3" name="Retângulo 2"/>
          <p:cNvSpPr/>
          <p:nvPr/>
        </p:nvSpPr>
        <p:spPr>
          <a:xfrm>
            <a:off x="251520" y="3369766"/>
            <a:ext cx="88924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/>
              <a:t>Avaliação </a:t>
            </a:r>
            <a:r>
              <a:rPr lang="pt-BR" sz="3200" dirty="0"/>
              <a:t>da toxicidade aguda da </a:t>
            </a:r>
            <a:r>
              <a:rPr lang="pt-BR" sz="3200" dirty="0" err="1"/>
              <a:t>fosfoetanolamina</a:t>
            </a:r>
            <a:r>
              <a:rPr lang="pt-BR" sz="3200" dirty="0"/>
              <a:t> sintética Conforme O Guia De Orientação Para O Ensaio De Produtos Químicos (OECD GUIDELINE FOR THE TESTING OF CHEMICALS, 2008)</a:t>
            </a:r>
          </a:p>
        </p:txBody>
      </p:sp>
    </p:spTree>
    <p:extLst>
      <p:ext uri="{BB962C8B-B14F-4D97-AF65-F5344CB8AC3E}">
        <p14:creationId xmlns:p14="http://schemas.microsoft.com/office/powerpoint/2010/main" val="24794351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1980" y="220502"/>
            <a:ext cx="6682308" cy="930710"/>
          </a:xfrm>
        </p:spPr>
        <p:txBody>
          <a:bodyPr>
            <a:normAutofit fontScale="77500" lnSpcReduction="20000"/>
          </a:bodyPr>
          <a:lstStyle/>
          <a:p>
            <a:r>
              <a:rPr lang="pt-BR" sz="2400" b="1" dirty="0" smtClean="0">
                <a:solidFill>
                  <a:schemeClr val="tx1"/>
                </a:solidFill>
              </a:rPr>
              <a:t>ESTUDOS DA TOXICIDADE AGUDA DA FOSFOETANOLAMINA SINTÉTICA  SOBRE A MEDULA ÓSSEA DE CAMUNDONGOS</a:t>
            </a:r>
          </a:p>
          <a:p>
            <a:r>
              <a:rPr lang="pt-BR" sz="2000" b="1" dirty="0" smtClean="0">
                <a:solidFill>
                  <a:schemeClr val="tx1"/>
                </a:solidFill>
              </a:rPr>
              <a:t> 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461381" y="1353263"/>
            <a:ext cx="2891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smtClean="0"/>
              <a:t>Aline Vieira Pinheiro de </a:t>
            </a:r>
            <a:r>
              <a:rPr lang="pt-BR" sz="1100" b="1" dirty="0" err="1" smtClean="0"/>
              <a:t>Araujo</a:t>
            </a:r>
            <a:endParaRPr lang="pt-BR" sz="1100" b="1" dirty="0" smtClean="0"/>
          </a:p>
          <a:p>
            <a:pPr algn="r"/>
            <a:r>
              <a:rPr lang="pt-BR" sz="1100" b="1" dirty="0" smtClean="0"/>
              <a:t>  Bolsista CAPES</a:t>
            </a:r>
          </a:p>
          <a:p>
            <a:pPr algn="r"/>
            <a:r>
              <a:rPr lang="pt-BR" sz="1100" b="1" dirty="0" smtClean="0"/>
              <a:t>Pós Graduação  Fisiopatologia Experimental FMUSP</a:t>
            </a:r>
            <a:endParaRPr lang="pt-BR" sz="1100" b="1" dirty="0"/>
          </a:p>
        </p:txBody>
      </p:sp>
      <p:sp>
        <p:nvSpPr>
          <p:cNvPr id="5" name="Retângulo 4"/>
          <p:cNvSpPr/>
          <p:nvPr/>
        </p:nvSpPr>
        <p:spPr>
          <a:xfrm>
            <a:off x="6207477" y="6608385"/>
            <a:ext cx="28373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hlinkClick r:id="rId2" tooltip="Endereço para acessar este CV:"/>
              </a:rPr>
              <a:t>http://lattes.cnpq.br/7143160447042674</a:t>
            </a:r>
            <a:endParaRPr lang="pt-BR" sz="1200" dirty="0"/>
          </a:p>
        </p:txBody>
      </p:sp>
      <p:pic>
        <p:nvPicPr>
          <p:cNvPr id="2" name="Picture 2" descr="Fot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20"/>
          <a:stretch/>
        </p:blipFill>
        <p:spPr bwMode="auto">
          <a:xfrm>
            <a:off x="7377748" y="250692"/>
            <a:ext cx="1664177" cy="2314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200771" y="1017214"/>
            <a:ext cx="4047150" cy="1815718"/>
            <a:chOff x="2504667" y="2583784"/>
            <a:chExt cx="4011549" cy="1518585"/>
          </a:xfrm>
        </p:grpSpPr>
        <p:pic>
          <p:nvPicPr>
            <p:cNvPr id="6" name="Picture 4" descr="https://lh3.googleusercontent.com/q5l7McsZtv3fIWqtBTUCJVunhSspolpdUHApxZ86MG2Ss-VzTFWdxQjpSmifO8LjOerIc8Go2BpA5Dd-KzK_Hu7mBH5_anb5NsbZmDlDHVoK5Xo_HVYnzTSid0_kt3CZdVl5M0EeNml7MqWUTzh0xahnb615Y9F_Ke74xBBQN13jYpEOqYosFLodTV3UIEipb0q52S1gbnyAkzQv9V_HaTZLuDtgI0FnfiGgpGKTNFHUDYFgy3YCzA8A_XvDhCfVd5ENTlKovROL4LvYZdV7ykaVoG17F0RFbWfFa8MH3huR4Z7GUBjWM3n-UtMuU68Qns_-soLo3iRvtDFmzd0SY5D3iVumqiOs1yL96qsdhtI6ajs2uiu8N8ypUKKu_MX8FKX5gJ-wOF8T89q-h1CCqtD9x5zCVgPcfHTyl6D9qGQtXyeLp5HbVDAXe0dtWMlcYvrhgC8rw3G6p4H4gOGTxogsZQHgAym_9u4xfxCLCWnMxUNCbXRgf-Di6qcHAOmNWoldh6ojDY3WmyU0hflydIISh5rqY4mGdnmQl5DVUmM=w1145-h644-no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0" t="33378" r="19736" b="12085"/>
            <a:stretch/>
          </p:blipFill>
          <p:spPr bwMode="auto">
            <a:xfrm>
              <a:off x="2504667" y="2590369"/>
              <a:ext cx="2160000" cy="1512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35" t="12901" r="9022" b="19357"/>
            <a:stretch/>
          </p:blipFill>
          <p:spPr bwMode="auto">
            <a:xfrm>
              <a:off x="4680216" y="2583784"/>
              <a:ext cx="1836000" cy="15185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771" y="3100960"/>
            <a:ext cx="7697694" cy="3730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19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5"/>
            <a:ext cx="5832648" cy="6480720"/>
          </a:xfrm>
          <a:prstGeom prst="rect">
            <a:avLst/>
          </a:prstGeom>
          <a:noFill/>
        </p:spPr>
      </p:pic>
      <p:pic>
        <p:nvPicPr>
          <p:cNvPr id="7170" name="Picture 2" descr=" Imagem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3" b="17993"/>
          <a:stretch/>
        </p:blipFill>
        <p:spPr bwMode="auto">
          <a:xfrm>
            <a:off x="3845816" y="1556792"/>
            <a:ext cx="529818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Imagem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20" y="3501008"/>
            <a:ext cx="3384376" cy="2703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44126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3149" y="203573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u="sng" dirty="0" smtClean="0"/>
              <a:t>Avaliação do comportamento Neural e Motor </a:t>
            </a:r>
            <a:r>
              <a:rPr lang="pt-BR" sz="1400" b="1" dirty="0" smtClean="0"/>
              <a:t>dos camundongos machos e fêmeas inoculados com as diferentes doses de </a:t>
            </a:r>
            <a:r>
              <a:rPr lang="pt-BR" sz="1400" b="1" dirty="0" err="1" smtClean="0"/>
              <a:t>fosfoetanolamina</a:t>
            </a:r>
            <a:r>
              <a:rPr lang="pt-BR" sz="1400" b="1" dirty="0" smtClean="0"/>
              <a:t> sintética imediatamente após a inoculação e 24h após a inoculação </a:t>
            </a:r>
            <a:endParaRPr lang="pt-BR" sz="1400" b="1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87883"/>
              </p:ext>
            </p:extLst>
          </p:nvPr>
        </p:nvGraphicFramePr>
        <p:xfrm>
          <a:off x="539551" y="1052734"/>
          <a:ext cx="8064896" cy="4320481"/>
        </p:xfrm>
        <a:graphic>
          <a:graphicData uri="http://schemas.openxmlformats.org/drawingml/2006/table">
            <a:tbl>
              <a:tblPr firstRow="1" firstCol="1" bandRow="1"/>
              <a:tblGrid>
                <a:gridCol w="2114131"/>
                <a:gridCol w="626441"/>
                <a:gridCol w="597927"/>
                <a:gridCol w="583671"/>
                <a:gridCol w="556836"/>
                <a:gridCol w="583671"/>
                <a:gridCol w="648245"/>
                <a:gridCol w="574447"/>
                <a:gridCol w="706109"/>
                <a:gridCol w="549288"/>
                <a:gridCol w="524130"/>
              </a:tblGrid>
              <a:tr h="933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4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 mg/kg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250 mg/kg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**500 mg/kg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*1000 mg/kg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Controle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331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Características Apresentadas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1ª h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24h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1ª h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24h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1ª h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24h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1ª h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24h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1ª h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24h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4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4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4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4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4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4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4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665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Estado de consciência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65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Coordenação motora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65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Tônus muscular 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65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Reflexos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65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Sistema Nervoso Central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376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Sistema Nervoso Autônomo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539552" y="5807005"/>
            <a:ext cx="8272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/>
              <a:t>+++: presença acentuada da característica; ++: presença moderada da característica; +: presença discreta da característica; 0: ausência da característica; * 50% deste grupo apresentou cada uma das características; **16,6% dos animais deste grupo apresentou cada uma das características.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42910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433479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u="sng" dirty="0" smtClean="0"/>
              <a:t>Avaliação do comportamento Neural e Motor </a:t>
            </a:r>
            <a:r>
              <a:rPr lang="pt-BR" sz="1400" b="1" dirty="0" smtClean="0"/>
              <a:t>dos camundongos machos e fêmeas inoculados com as diferentes doses de </a:t>
            </a:r>
            <a:r>
              <a:rPr lang="pt-BR" sz="1400" b="1" dirty="0" err="1" smtClean="0"/>
              <a:t>fosfoetanolamina</a:t>
            </a:r>
            <a:r>
              <a:rPr lang="pt-BR" sz="1400" b="1" dirty="0" smtClean="0"/>
              <a:t> após 7 e 14 dias após a inoculação</a:t>
            </a:r>
            <a:endParaRPr lang="pt-BR" sz="1400" b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020909"/>
              </p:ext>
            </p:extLst>
          </p:nvPr>
        </p:nvGraphicFramePr>
        <p:xfrm>
          <a:off x="683568" y="1700808"/>
          <a:ext cx="7704855" cy="3301110"/>
        </p:xfrm>
        <a:graphic>
          <a:graphicData uri="http://schemas.openxmlformats.org/drawingml/2006/table">
            <a:tbl>
              <a:tblPr firstRow="1" firstCol="1" bandRow="1"/>
              <a:tblGrid>
                <a:gridCol w="2083891"/>
                <a:gridCol w="617479"/>
                <a:gridCol w="589374"/>
                <a:gridCol w="575322"/>
                <a:gridCol w="548871"/>
                <a:gridCol w="575322"/>
                <a:gridCol w="548871"/>
                <a:gridCol w="566230"/>
                <a:gridCol w="541431"/>
                <a:gridCol w="541431"/>
                <a:gridCol w="516633"/>
              </a:tblGrid>
              <a:tr h="363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Controle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602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Características Apresentadas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0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Estado de consciência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0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Coordenação motora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0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Tônus muscular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0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Reflexos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0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Sistema Nervoso Central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0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Sistema Nervoso Autônomo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+++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755576" y="5229200"/>
            <a:ext cx="7957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+++: presença acentuada da característica; ++: presença moderada da característica; +: presença discreta da característica; 0: ausência da característica.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7801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48071" y="332656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u="sng" dirty="0" smtClean="0"/>
              <a:t>Avaliação da mortalidade </a:t>
            </a:r>
            <a:r>
              <a:rPr lang="pt-BR" sz="1400" b="1" dirty="0" smtClean="0"/>
              <a:t>no grupo de camundongos machos e fêmeas. Número de animais mortos após tratamento com a </a:t>
            </a:r>
            <a:r>
              <a:rPr lang="pt-BR" sz="1400" b="1" dirty="0" err="1" smtClean="0"/>
              <a:t>fosfoetanolamina</a:t>
            </a:r>
            <a:r>
              <a:rPr lang="pt-BR" sz="1400" b="1" dirty="0" smtClean="0"/>
              <a:t> sintética em doses únicas, por grupo nas primeiras 24h, 7, 14, 21 e 28 dias (n total=60</a:t>
            </a:r>
            <a:r>
              <a:rPr lang="pt-BR" sz="1200" b="1" dirty="0" smtClean="0"/>
              <a:t>)</a:t>
            </a:r>
            <a:endParaRPr lang="pt-BR" sz="1200" b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407667"/>
              </p:ext>
            </p:extLst>
          </p:nvPr>
        </p:nvGraphicFramePr>
        <p:xfrm>
          <a:off x="1945258" y="1484784"/>
          <a:ext cx="5939110" cy="2154488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285643"/>
                <a:gridCol w="587623"/>
                <a:gridCol w="883879"/>
                <a:gridCol w="1060655"/>
                <a:gridCol w="1060655"/>
                <a:gridCol w="1060655"/>
              </a:tblGrid>
              <a:tr h="307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Mortalidade -Machos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Doses (mg/kg)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24h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7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14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21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28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250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500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3/30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0/30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Controle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0/30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629828"/>
              </p:ext>
            </p:extLst>
          </p:nvPr>
        </p:nvGraphicFramePr>
        <p:xfrm>
          <a:off x="1945258" y="3866800"/>
          <a:ext cx="5939110" cy="2154488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285643"/>
                <a:gridCol w="587623"/>
                <a:gridCol w="883879"/>
                <a:gridCol w="1060655"/>
                <a:gridCol w="1060655"/>
                <a:gridCol w="1060655"/>
              </a:tblGrid>
              <a:tr h="307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Mortalidade - Fêmeas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Doses (mg/kg)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24h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7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14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21 dias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28 dias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250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0/30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500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3/30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7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Controle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0/30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0/30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0/30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30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058829"/>
              </p:ext>
            </p:extLst>
          </p:nvPr>
        </p:nvGraphicFramePr>
        <p:xfrm>
          <a:off x="683568" y="1988840"/>
          <a:ext cx="7848873" cy="403244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96365"/>
                <a:gridCol w="1390144"/>
                <a:gridCol w="1390144"/>
                <a:gridCol w="1390144"/>
                <a:gridCol w="1543649"/>
                <a:gridCol w="1138427"/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Consumo de Ração (</a:t>
                      </a:r>
                      <a:r>
                        <a:rPr lang="pt-BR" sz="1200" dirty="0" smtClean="0">
                          <a:effectLst/>
                        </a:rPr>
                        <a:t>g) / média 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250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Controle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Dia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1-6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175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173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178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7-13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182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178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189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14-20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175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172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21-28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186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177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188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170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190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3568" y="1249596"/>
            <a:ext cx="78488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Consumo de ração dos camundongos 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machos e fêmeas após tratamento com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fosfoetanolamina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sintética dos diferentes grupos.</a:t>
            </a:r>
            <a:endParaRPr kumimoji="0" lang="pt-BR" alt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197235"/>
              </p:ext>
            </p:extLst>
          </p:nvPr>
        </p:nvGraphicFramePr>
        <p:xfrm>
          <a:off x="720283" y="2204864"/>
          <a:ext cx="8064895" cy="324036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745649"/>
                <a:gridCol w="1337166"/>
                <a:gridCol w="1336294"/>
                <a:gridCol w="1158237"/>
                <a:gridCol w="1270832"/>
                <a:gridCol w="1216717"/>
              </a:tblGrid>
              <a:tr h="540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Bioquímica - Machos </a:t>
                      </a:r>
                      <a:r>
                        <a:rPr lang="pt-BR" sz="1100" baseline="30000" dirty="0" err="1" smtClean="0">
                          <a:effectLst/>
                        </a:rPr>
                        <a:t>ns</a:t>
                      </a:r>
                      <a:endParaRPr lang="pt-BR" sz="1100" baseline="300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40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Controle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250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0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Creatinina mg/dL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0,85 ± 0,31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0,63 ± 0,13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0,67  ± 0,07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0,52 ± 0,12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0,66 ± 0,04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0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Ureia mg/dL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72,4 ± 7,83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63,6 ± 7,55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80,3 ± 13,5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61,7 ± 9,65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65,9 ± 1,44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0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AST U/L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112,3 ± 16,0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153,6 ± 51,0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109 ± 18,07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97,3 ± 33,12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123,4 ± 3,63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0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ALT U/L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46,0 ± 5,68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65,0 ± 29,53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64,3 ± 15,8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28,0 ± 22,47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45,5 ± 2,26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3528" y="324597"/>
            <a:ext cx="84969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Avaliação do perfil bioquímico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 dos camundongos machos dos grupos controle e tratados com as diferentes doses de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Pho-s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 </a:t>
            </a:r>
            <a:endParaRPr kumimoji="0" lang="pt-BR" altLang="pt-B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ALT – alanina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aminotransferase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, ALT –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aspartato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aminotransferase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.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ns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 - não significativa</a:t>
            </a:r>
            <a:endParaRPr kumimoji="0" lang="pt-BR" altLang="pt-B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887067"/>
              </p:ext>
            </p:extLst>
          </p:nvPr>
        </p:nvGraphicFramePr>
        <p:xfrm>
          <a:off x="395536" y="1988841"/>
          <a:ext cx="8352928" cy="3096342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907054"/>
                <a:gridCol w="1264246"/>
                <a:gridCol w="1264246"/>
                <a:gridCol w="1264246"/>
                <a:gridCol w="1264246"/>
                <a:gridCol w="1388890"/>
              </a:tblGrid>
              <a:tr h="516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Bioquímica – Fêmeas </a:t>
                      </a:r>
                      <a:r>
                        <a:rPr lang="pt-BR" sz="1100" baseline="30000" dirty="0" err="1">
                          <a:effectLst/>
                        </a:rPr>
                        <a:t>ns</a:t>
                      </a:r>
                      <a:r>
                        <a:rPr lang="pt-BR" sz="1100" dirty="0">
                          <a:effectLst/>
                        </a:rPr>
                        <a:t> </a:t>
                      </a:r>
                      <a:endParaRPr lang="pt-BR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16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Controle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100 mg/kg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250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Creatinina mg/dL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0,88 ± 0,26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0,51 ± 0,11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0,43 ± 0,19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0,41 ± 0,21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0,62 ± 0,06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Ureia mg/dL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60,3 ± 6,59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53,9 ± 12,9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71,1 ± 4,39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60,3 ± 6,46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66,8 ± 5,10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AST U/L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116,6 ± 9,98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121,3 ± 8,28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119 ± 7,38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109 ± 19,0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126,3 ± 10,21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16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ALT U/L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44,67 ± 3,86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43,3 ± 5,25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49,6 ± 4,27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37,3 ± 11,81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48,5 ± 0,41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3528" y="407685"/>
            <a:ext cx="84969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Avaliação do perfil bioquímico 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dos camundongos machos dos grupos controle e tratados com as diferentes doses de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Pho-s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.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ALT – alanina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aminotransferase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, ALT –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aspartato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aminotransferase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.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ns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 - não significativa</a:t>
            </a:r>
            <a:endParaRPr kumimoji="0" lang="pt-BR" altLang="pt-B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16632"/>
            <a:ext cx="80648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ctr">
              <a:lnSpc>
                <a:spcPct val="150000"/>
              </a:lnSpc>
              <a:spcAft>
                <a:spcPts val="0"/>
              </a:spcAft>
            </a:pPr>
            <a:r>
              <a:rPr lang="pt-BR" sz="1600" b="1" dirty="0" smtClean="0">
                <a:effectLst/>
                <a:latin typeface="Arial"/>
                <a:ea typeface="Calibri"/>
                <a:cs typeface="Times New Roman"/>
              </a:rPr>
              <a:t>NECRÓPSIA E PESO DOS ORGÃOS DOS CAMUNDONGOS</a:t>
            </a:r>
          </a:p>
          <a:p>
            <a:pPr marL="457200" indent="450215" algn="ctr">
              <a:lnSpc>
                <a:spcPct val="150000"/>
              </a:lnSpc>
              <a:spcAft>
                <a:spcPts val="0"/>
              </a:spcAft>
            </a:pPr>
            <a:r>
              <a:rPr lang="pt-BR" sz="1400" b="1" dirty="0" smtClean="0">
                <a:latin typeface="Arial"/>
                <a:ea typeface="Calibri"/>
                <a:cs typeface="Times New Roman"/>
              </a:rPr>
              <a:t>Toxicidade Aguda Dose Única</a:t>
            </a:r>
            <a:endParaRPr lang="pt-BR" sz="1400" b="1" dirty="0"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53" y="901463"/>
            <a:ext cx="6671645" cy="505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95536" y="6093296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/>
              <a:t>(A e B) Camundongos machos e fêmeas mortos após inoculação de </a:t>
            </a:r>
            <a:r>
              <a:rPr lang="pt-BR" sz="1400" b="1" dirty="0" err="1" smtClean="0"/>
              <a:t>fosfoetanolamina</a:t>
            </a:r>
            <a:r>
              <a:rPr lang="pt-BR" sz="1400" b="1" dirty="0" smtClean="0"/>
              <a:t> sintética  1000 mg/kg; (B,C e D) aspecto normal dos órgãos internos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16745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5095" t="20469" r="27863" b="49015"/>
          <a:stretch/>
        </p:blipFill>
        <p:spPr>
          <a:xfrm>
            <a:off x="1682350" y="908720"/>
            <a:ext cx="5328592" cy="194336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2881" t="13579" r="21221" b="36219"/>
          <a:stretch/>
        </p:blipFill>
        <p:spPr>
          <a:xfrm>
            <a:off x="1682350" y="3222957"/>
            <a:ext cx="5328592" cy="26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665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415374"/>
              </p:ext>
            </p:extLst>
          </p:nvPr>
        </p:nvGraphicFramePr>
        <p:xfrm>
          <a:off x="1187622" y="1412776"/>
          <a:ext cx="7200800" cy="237626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200134"/>
                <a:gridCol w="1166623"/>
                <a:gridCol w="1224292"/>
                <a:gridCol w="1166623"/>
                <a:gridCol w="1166623"/>
                <a:gridCol w="1276505"/>
              </a:tblGrid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Machos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Orgãos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Controle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250 mg/kg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Baço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0,08 ± 0,13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 0,08 ± 0,10 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0,09 ± 0,01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0,07 ± 0,07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0,05 ± 0,07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Rins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0,44 ± 0,15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 0,45 ± 0,10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0,53 ± 0,01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0,47 ± 0,01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0,41 ± 0,01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Fígado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1,52 ± 0,33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 1,33 ± 0,10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1,90 ± 0,42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1,27 ± 0,07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1,5 ± 0,14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Pulmões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0,34 ± 0,05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 0,30 ± 0,16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0,28 ± 0,21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0,27 ± 0,14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0,25± 0,11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655850"/>
              </p:ext>
            </p:extLst>
          </p:nvPr>
        </p:nvGraphicFramePr>
        <p:xfrm>
          <a:off x="1187624" y="4077072"/>
          <a:ext cx="7200800" cy="2376264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200134"/>
                <a:gridCol w="1170520"/>
                <a:gridCol w="1227408"/>
                <a:gridCol w="1151816"/>
                <a:gridCol w="1170520"/>
                <a:gridCol w="1280402"/>
              </a:tblGrid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Fêmeas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Orgãos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Controle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250 mg/kg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1000 mg/kg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Baço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0,10 ± 0,17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 0,15 ± 0,07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0,07 ± 0,07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0,05 ± 0,07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0,10± 0,14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Rins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0,37 ± 0,15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 0,44 ± 0,14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0,42 ± 0,01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0,44 ± 0,01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0,45 ± 0,07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Fígado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1,33 ± 0,23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 1,20 ± 0,28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1,20 ± 0,01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1,25 ± 0,21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1,50 ± 0,14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960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Pulmões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0,33 ± 0,06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 0,25 ± 0,07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0,30 ± 0,02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</a:rPr>
                        <a:t>0,25 </a:t>
                      </a:r>
                      <a:r>
                        <a:rPr lang="pt-BR" sz="1100" dirty="0">
                          <a:effectLst/>
                        </a:rPr>
                        <a:t>± 0,07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0,25 ± 0,07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71600" y="301152"/>
            <a:ext cx="72008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Peso dos órgãos internos 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dos camundongos machos e fêmeas dos grupos controle e tratados, com as diferentes doses de </a:t>
            </a:r>
            <a:r>
              <a:rPr kumimoji="0" lang="pt-BR" alt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fosfoetanolamina</a:t>
            </a:r>
            <a:r>
              <a:rPr kumimoji="0" lang="pt-BR" altLang="pt-BR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 sintética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21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23528" y="404664"/>
            <a:ext cx="8568952" cy="56166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000" b="1" u="sng" dirty="0" smtClean="0"/>
              <a:t>Toxicidade aguda em dose única</a:t>
            </a:r>
          </a:p>
          <a:p>
            <a:pPr marL="0" indent="0" algn="ctr">
              <a:buNone/>
            </a:pPr>
            <a:endParaRPr lang="pt-BR" sz="4000" b="1" u="sng" dirty="0" smtClean="0"/>
          </a:p>
          <a:p>
            <a:pPr algn="ctr"/>
            <a:r>
              <a:rPr lang="pt-BR" sz="4000" b="1" dirty="0" smtClean="0"/>
              <a:t>Sem efeitos colaterais sistêmicos</a:t>
            </a:r>
          </a:p>
          <a:p>
            <a:pPr marL="45720" indent="0" algn="ctr">
              <a:buNone/>
            </a:pPr>
            <a:r>
              <a:rPr lang="pt-BR" sz="4000" b="1" dirty="0" smtClean="0"/>
              <a:t> </a:t>
            </a:r>
          </a:p>
          <a:p>
            <a:pPr algn="ctr"/>
            <a:r>
              <a:rPr lang="pt-BR" sz="4000" b="1" dirty="0" smtClean="0"/>
              <a:t>Não ocorreu inibição da maturação das células hematopoiética (sangue) na medula  óssea 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5758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7921" y="5229200"/>
            <a:ext cx="6512511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indent="0">
              <a:buNone/>
            </a:pPr>
            <a:r>
              <a:rPr lang="pt-BR" sz="4800" dirty="0" smtClean="0"/>
              <a:t>Obrigado</a:t>
            </a:r>
            <a:endParaRPr lang="pt-BR" sz="4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lumMod val="40000"/>
                <a:lumOff val="60000"/>
                <a:tint val="45000"/>
                <a:satMod val="400000"/>
              </a:schemeClr>
            </a:duotone>
          </a:blip>
          <a:srcRect l="25871" t="14563" r="25195" b="11610"/>
          <a:stretch/>
        </p:blipFill>
        <p:spPr>
          <a:xfrm>
            <a:off x="4499992" y="260648"/>
            <a:ext cx="4660910" cy="2697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tângulo 3"/>
          <p:cNvSpPr/>
          <p:nvPr/>
        </p:nvSpPr>
        <p:spPr>
          <a:xfrm>
            <a:off x="2062336" y="3356992"/>
            <a:ext cx="6830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/>
              <a:t>This study was funded by São Paulo Research Foundation, process number: 2015/02950-1.</a:t>
            </a:r>
            <a:endParaRPr lang="pt-BR" sz="10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rcRect l="23436" t="21454" r="20834" b="13579"/>
          <a:stretch/>
        </p:blipFill>
        <p:spPr>
          <a:xfrm>
            <a:off x="-36512" y="155127"/>
            <a:ext cx="4392488" cy="287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22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07504" y="1228368"/>
            <a:ext cx="3102226" cy="4342648"/>
            <a:chOff x="2189854" y="0"/>
            <a:chExt cx="4542386" cy="5971448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l="40591" t="37203" r="24542" b="16532"/>
            <a:stretch/>
          </p:blipFill>
          <p:spPr>
            <a:xfrm>
              <a:off x="2195736" y="0"/>
              <a:ext cx="4536504" cy="3384376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l="42252" t="45078" r="30630" b="27360"/>
            <a:stretch/>
          </p:blipFill>
          <p:spPr>
            <a:xfrm>
              <a:off x="2189854" y="3384376"/>
              <a:ext cx="4536504" cy="2587072"/>
            </a:xfrm>
            <a:prstGeom prst="rect">
              <a:avLst/>
            </a:prstGeom>
          </p:spPr>
        </p:pic>
      </p:grp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42806" t="40156" r="21775" b="9641"/>
          <a:stretch/>
        </p:blipFill>
        <p:spPr>
          <a:xfrm>
            <a:off x="3635896" y="1412776"/>
            <a:ext cx="5161454" cy="41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78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2843" t="12594" r="4066" b="20470"/>
          <a:stretch/>
        </p:blipFill>
        <p:spPr>
          <a:xfrm>
            <a:off x="251520" y="764704"/>
            <a:ext cx="857107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21727"/>
      </p:ext>
    </p:extLst>
  </p:cSld>
  <p:clrMapOvr>
    <a:masterClrMapping/>
  </p:clrMapOvr>
</p:sld>
</file>

<file path=ppt/theme/theme1.xml><?xml version="1.0" encoding="utf-8"?>
<a:theme xmlns:a="http://schemas.openxmlformats.org/drawingml/2006/main" name="Integração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Integração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ção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460</TotalTime>
  <Words>2143</Words>
  <Application>Microsoft Office PowerPoint</Application>
  <PresentationFormat>Apresentação na tela (4:3)</PresentationFormat>
  <Paragraphs>546</Paragraphs>
  <Slides>72</Slides>
  <Notes>6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82" baseType="lpstr">
      <vt:lpstr>Aparajita</vt:lpstr>
      <vt:lpstr>Arial</vt:lpstr>
      <vt:lpstr>Calibri</vt:lpstr>
      <vt:lpstr>Georgia</vt:lpstr>
      <vt:lpstr>Tahoma</vt:lpstr>
      <vt:lpstr>Times New Roman</vt:lpstr>
      <vt:lpstr>Trebuchet MS</vt:lpstr>
      <vt:lpstr>Wingdings</vt:lpstr>
      <vt:lpstr>Integração</vt:lpstr>
      <vt:lpstr>Prism Project</vt:lpstr>
      <vt:lpstr>Fosfoetanolamina Sintética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Arthur Cássio de Lima Luna  Bolsista FAPESP 13/05251-1 e 15/02950-1 Doutorando do Programa de Pós-graduação em Ciências Médicas da Faculdade de Medicina da USP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Modelo Humano  Melanoma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AVALIAÇÃO ANTITUMORAL DO COMPOSTO FOSFOETANOLAMINA SINTÉTICA EM CÉLULAS TUMORAIS DE MAMA HUMANA 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Company>Complexo Butantan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Durvanei Augusto Maria</dc:creator>
  <cp:lastModifiedBy>Durvanei Maria</cp:lastModifiedBy>
  <cp:revision>49</cp:revision>
  <dcterms:created xsi:type="dcterms:W3CDTF">2016-04-01T12:21:55Z</dcterms:created>
  <dcterms:modified xsi:type="dcterms:W3CDTF">2016-04-04T12:31:44Z</dcterms:modified>
</cp:coreProperties>
</file>