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29"/>
  </p:notesMasterIdLst>
  <p:handoutMasterIdLst>
    <p:handoutMasterId r:id="rId30"/>
  </p:handoutMasterIdLst>
  <p:sldIdLst>
    <p:sldId id="465" r:id="rId2"/>
    <p:sldId id="472" r:id="rId3"/>
    <p:sldId id="466" r:id="rId4"/>
    <p:sldId id="467" r:id="rId5"/>
    <p:sldId id="468" r:id="rId6"/>
    <p:sldId id="475" r:id="rId7"/>
    <p:sldId id="427" r:id="rId8"/>
    <p:sldId id="429" r:id="rId9"/>
    <p:sldId id="403" r:id="rId10"/>
    <p:sldId id="404" r:id="rId11"/>
    <p:sldId id="405" r:id="rId12"/>
    <p:sldId id="408" r:id="rId13"/>
    <p:sldId id="412" r:id="rId14"/>
    <p:sldId id="461" r:id="rId15"/>
    <p:sldId id="462" r:id="rId16"/>
    <p:sldId id="464" r:id="rId17"/>
    <p:sldId id="415" r:id="rId18"/>
    <p:sldId id="428" r:id="rId19"/>
    <p:sldId id="416" r:id="rId20"/>
    <p:sldId id="473" r:id="rId21"/>
    <p:sldId id="474" r:id="rId22"/>
    <p:sldId id="469" r:id="rId23"/>
    <p:sldId id="452" r:id="rId24"/>
    <p:sldId id="453" r:id="rId25"/>
    <p:sldId id="470" r:id="rId26"/>
    <p:sldId id="413" r:id="rId27"/>
    <p:sldId id="393" r:id="rId28"/>
  </p:sldIdLst>
  <p:sldSz cx="9144000" cy="6858000" type="screen4x3"/>
  <p:notesSz cx="6797675" cy="9926638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FF"/>
    <a:srgbClr val="1E0294"/>
    <a:srgbClr val="0000FF"/>
    <a:srgbClr val="FFFFCC"/>
    <a:srgbClr val="FDFDFD"/>
    <a:srgbClr val="1E4221"/>
    <a:srgbClr val="204C22"/>
    <a:srgbClr val="007400"/>
    <a:srgbClr val="C56396"/>
    <a:srgbClr val="983A6B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vertBarState="maximized" horzBarState="maximized">
    <p:restoredLeft sz="16754" autoAdjust="0"/>
    <p:restoredTop sz="86286" autoAdjust="0"/>
  </p:normalViewPr>
  <p:slideViewPr>
    <p:cSldViewPr>
      <p:cViewPr>
        <p:scale>
          <a:sx n="100" d="100"/>
          <a:sy n="100" d="100"/>
        </p:scale>
        <p:origin x="-216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7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9750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3D5AE-C1C6-4340-9DBD-65E5CAC73B4E}" type="slidenum">
              <a:rPr lang="pt-BR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667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theme" Target="../theme/theme2.xml"/><Relationship Id="rId2" Type="http://schemas.openxmlformats.org/officeDocument/2006/relationships/image" Target="../media/image7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5875" y="83978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1282701" y="5345116"/>
            <a:ext cx="4965700" cy="37226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endParaRPr lang="pt-BR" dirty="0"/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1282701" y="5345116"/>
            <a:ext cx="4965700" cy="3722686"/>
          </a:xfrm>
          <a:prstGeom prst="rect">
            <a:avLst/>
          </a:prstGeom>
          <a:solidFill>
            <a:srgbClr val="E5F3E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pt-BR" dirty="0"/>
          </a:p>
        </p:txBody>
      </p:sp>
      <p:pic>
        <p:nvPicPr>
          <p:cNvPr id="24616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701" y="5345113"/>
            <a:ext cx="49657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19" name="Group 43"/>
          <p:cNvGrpSpPr>
            <a:grpSpLocks/>
          </p:cNvGrpSpPr>
          <p:nvPr/>
        </p:nvGrpSpPr>
        <p:grpSpPr bwMode="auto">
          <a:xfrm>
            <a:off x="3889375" y="5427663"/>
            <a:ext cx="2359025" cy="277813"/>
            <a:chOff x="2450" y="3419"/>
            <a:chExt cx="1486" cy="175"/>
          </a:xfrm>
        </p:grpSpPr>
        <p:pic>
          <p:nvPicPr>
            <p:cNvPr id="24617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" y="3419"/>
              <a:ext cx="148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8" name="Pictur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" y="3419"/>
              <a:ext cx="148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620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701" y="5427664"/>
            <a:ext cx="1323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82701" y="5792788"/>
            <a:ext cx="4965700" cy="1428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pt-BR" dirty="0"/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3062288" y="5435601"/>
            <a:ext cx="24828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pt-BR" dirty="0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3657601" y="5486402"/>
            <a:ext cx="104240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1300" b="1" dirty="0">
                <a:solidFill>
                  <a:srgbClr val="006600"/>
                </a:solidFill>
              </a:rPr>
              <a:t>ANOTAÇÕES</a:t>
            </a:r>
            <a:endParaRPr lang="pt-BR" dirty="0"/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1371602" y="5867401"/>
            <a:ext cx="4800600" cy="328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0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9575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ctr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4288" y="83978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451" y="4714876"/>
            <a:ext cx="5438776" cy="4467224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002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765175"/>
        </p:xfrm>
        <a:graphic>
          <a:graphicData uri="http://schemas.openxmlformats.org/presentationml/2006/ole">
            <p:oleObj spid="_x0000_s53188" name="Photo Editor Photo" r:id="rId3" imgW="12193702" imgH="561905" progId="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 userDrawn="1"/>
        </p:nvGraphicFramePr>
        <p:xfrm>
          <a:off x="4800600" y="152400"/>
          <a:ext cx="4343400" cy="512763"/>
        </p:xfrm>
        <a:graphic>
          <a:graphicData uri="http://schemas.openxmlformats.org/presentationml/2006/ole">
            <p:oleObj spid="_x0000_s53189" name="Photo Editor Photo" r:id="rId4" imgW="4761905" imgH="561905" progId="">
              <p:embed/>
            </p:oleObj>
          </a:graphicData>
        </a:graphic>
      </p:graphicFrame>
      <p:sp>
        <p:nvSpPr>
          <p:cNvPr id="52229" name="Line 5"/>
          <p:cNvSpPr>
            <a:spLocks noChangeShapeType="1"/>
          </p:cNvSpPr>
          <p:nvPr userDrawn="1"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28575">
            <a:solidFill>
              <a:srgbClr val="1E0294">
                <a:alpha val="55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52231" name="Text Box 7"/>
          <p:cNvSpPr txBox="1">
            <a:spLocks noChangeArrowheads="1"/>
          </p:cNvSpPr>
          <p:nvPr userDrawn="1"/>
        </p:nvSpPr>
        <p:spPr bwMode="auto">
          <a:xfrm>
            <a:off x="0" y="6324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dirty="0"/>
          </a:p>
        </p:txBody>
      </p:sp>
      <p:pic>
        <p:nvPicPr>
          <p:cNvPr id="52232" name="Picture 8" descr="Fundo_azul"/>
          <p:cNvPicPr>
            <a:picLocks noChangeAspect="1" noChangeArrowheads="1"/>
          </p:cNvPicPr>
          <p:nvPr userDrawn="1"/>
        </p:nvPicPr>
        <p:blipFill>
          <a:blip r:embed="rId5" cstate="print">
            <a:lum bright="12000" contrast="12000"/>
            <a:grayscl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379" y="270832"/>
            <a:ext cx="1008112" cy="3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74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434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56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050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355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099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1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304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654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295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jpeg"/><Relationship Id="rId15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Fundo_azul"/>
          <p:cNvPicPr>
            <a:picLocks noChangeAspect="1" noChangeArrowheads="1"/>
          </p:cNvPicPr>
          <p:nvPr userDrawn="1"/>
        </p:nvPicPr>
        <p:blipFill>
          <a:blip r:embed="rId14">
            <a:lum bright="12000" contrast="12000"/>
            <a:grayscl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04" name="Object 4"/>
          <p:cNvGraphicFramePr>
            <a:graphicFrameLocks noChangeAspect="1"/>
          </p:cNvGraphicFramePr>
          <p:nvPr userDrawn="1"/>
        </p:nvGraphicFramePr>
        <p:xfrm>
          <a:off x="900113" y="4076700"/>
          <a:ext cx="3816350" cy="849313"/>
        </p:xfrm>
        <a:graphic>
          <a:graphicData uri="http://schemas.openxmlformats.org/presentationml/2006/ole">
            <p:oleObj spid="_x0000_s51572" name="Photo Editor Photo" r:id="rId15" imgW="3076190" imgH="68571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jpe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51520" y="4797152"/>
            <a:ext cx="87849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pt-BR" sz="2800" b="1" dirty="0" smtClean="0">
                <a:solidFill>
                  <a:srgbClr val="1E0294"/>
                </a:solidFill>
                <a:latin typeface="Calibri" pitchFamily="34" charset="0"/>
              </a:rPr>
              <a:t>Conselheiro </a:t>
            </a:r>
            <a:r>
              <a:rPr lang="es-ES" sz="2800" b="1" dirty="0" smtClean="0">
                <a:solidFill>
                  <a:srgbClr val="1E0294"/>
                </a:solidFill>
                <a:latin typeface="Calibri" pitchFamily="34" charset="0"/>
              </a:rPr>
              <a:t>Rodrigo Zerbone Loureiro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rgbClr val="1E0294"/>
                </a:solidFill>
                <a:latin typeface="Calibri" pitchFamily="34" charset="0"/>
              </a:rPr>
              <a:t>Agência </a:t>
            </a:r>
            <a:r>
              <a:rPr lang="pt-BR" sz="2400" dirty="0">
                <a:solidFill>
                  <a:srgbClr val="1E0294"/>
                </a:solidFill>
                <a:latin typeface="Calibri" pitchFamily="34" charset="0"/>
              </a:rPr>
              <a:t>Nacional de </a:t>
            </a:r>
            <a:r>
              <a:rPr lang="pt-BR" sz="2400" dirty="0" smtClean="0">
                <a:solidFill>
                  <a:srgbClr val="1E0294"/>
                </a:solidFill>
                <a:latin typeface="Calibri" pitchFamily="34" charset="0"/>
              </a:rPr>
              <a:t>Telecomunicações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rgbClr val="1E0294"/>
                </a:solidFill>
                <a:latin typeface="Calibri" pitchFamily="34" charset="0"/>
              </a:rPr>
              <a:t>Brasília, 2 de junho de 2015</a:t>
            </a:r>
            <a:endParaRPr lang="pt-BR" sz="2400" dirty="0">
              <a:solidFill>
                <a:srgbClr val="1E0294"/>
              </a:solidFill>
              <a:latin typeface="Calibri" pitchFamily="34" charset="0"/>
            </a:endParaRPr>
          </a:p>
        </p:txBody>
      </p:sp>
      <p:pic>
        <p:nvPicPr>
          <p:cNvPr id="6" name="Picture 2" descr="http://www.annecto.com/images/slide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3040"/>
            <a:ext cx="2880320" cy="15343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Acesse a página inicial do porta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8641" y="36569"/>
            <a:ext cx="3076575" cy="685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28635" y="979634"/>
            <a:ext cx="6086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Comissão de Ciência, Tecnologia, Inovação,</a:t>
            </a:r>
            <a:br>
              <a:rPr lang="pt-BR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BR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Comunicação e Informática do Senado Federal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7534" y="2492896"/>
            <a:ext cx="8388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Audiência Pública: Transição para o Sistema</a:t>
            </a:r>
          </a:p>
          <a:p>
            <a:endParaRPr lang="pt-BR" sz="3200" b="1" dirty="0" smtClean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t-BR" sz="32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Brasileiro de Televisão Digital Terrestre (SBTVD)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Grupo de Implantação (GIRED)</a:t>
            </a:r>
            <a:endParaRPr lang="pt-BR" sz="2600" b="1" dirty="0" smtClean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constituído pela Anatel, Ministério das Comunicações, proponentes vencedoras e radiodifusores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Incumbido de disciplinar,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fiscalizar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 avaliar o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processo de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remanejamento e as atividades da EAD</a:t>
            </a: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Também avalia a viabilidade técnica para a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antecipação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do uso da Subfaixa e o atingimento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da condição para 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desligamento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do sinal analógico de TV e RTV</a:t>
            </a: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46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340768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Membros do GIRED</a:t>
            </a:r>
            <a:endParaRPr lang="pt-BR" sz="2600" b="1" dirty="0" smtClean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2437789"/>
            <a:ext cx="85933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Representantes da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Anatel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: Presidente do GIRED (Conselheiro da Anatel) e Secretário do GIRED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Representantes do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Ministério das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Comunicações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(titular e suplente)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Quatro representantes das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proponentes vencedoras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(e seus respectivos suplentes)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Quatro representantes dos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radiodifusores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(e seus respectivos suplentes)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30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Grupos Técnicos de Apoio</a:t>
            </a:r>
            <a:endParaRPr lang="pt-BR" sz="2600" b="1" dirty="0" smtClean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 GIRED conta com o assessoramento de três Grupos Técnicos de apoio – GT de Recepção (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GT-</a:t>
            </a:r>
            <a:r>
              <a:rPr lang="pt-BR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Rx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), GT de Remanejamento (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GT-</a:t>
            </a:r>
            <a:r>
              <a:rPr lang="pt-BR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Rm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 e GT de Comunicação (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GT-Com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Os GT são coordenados por membros da Anatel e contam com a participação do MC e de profissionais e colaboradores indicados pelas proponentes vencedoras e pelos radiodifusores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o 12"/>
          <p:cNvGrpSpPr>
            <a:grpSpLocks noChangeAspect="1"/>
          </p:cNvGrpSpPr>
          <p:nvPr/>
        </p:nvGrpSpPr>
        <p:grpSpPr bwMode="auto">
          <a:xfrm>
            <a:off x="3456388" y="4581128"/>
            <a:ext cx="5508100" cy="2088232"/>
            <a:chOff x="404813" y="2449513"/>
            <a:chExt cx="8334375" cy="32369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3" y="2449513"/>
              <a:ext cx="8334375" cy="3236912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cxnSp>
          <p:nvCxnSpPr>
            <p:cNvPr id="9" name="Conector de seta reta 8"/>
            <p:cNvCxnSpPr>
              <a:cxnSpLocks noChangeShapeType="1"/>
            </p:cNvCxnSpPr>
            <p:nvPr/>
          </p:nvCxnSpPr>
          <p:spPr bwMode="auto">
            <a:xfrm>
              <a:off x="1331640" y="3293368"/>
              <a:ext cx="1512168" cy="498174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0" name="Conector de seta reta 14"/>
            <p:cNvCxnSpPr>
              <a:cxnSpLocks noChangeShapeType="1"/>
            </p:cNvCxnSpPr>
            <p:nvPr/>
          </p:nvCxnSpPr>
          <p:spPr bwMode="auto">
            <a:xfrm>
              <a:off x="1331640" y="3293368"/>
              <a:ext cx="3347516" cy="1935832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4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Funcionamento do GIRED</a:t>
            </a:r>
            <a:endParaRPr lang="pt-BR" sz="2600" b="1" dirty="0" smtClean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Reuniões ordinárias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mensais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na sede da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Anatel em Brasília</a:t>
            </a: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As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decisões do GIRED são tomadas por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consenso</a:t>
            </a: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Em caso de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divergência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prevalece o voto do Presidente do GIRED ou do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Representante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do Ministério das Comunicações, a depender da competência para a matéria</a:t>
            </a:r>
            <a:endParaRPr lang="pt-BR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Das decisões cabe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recurso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ao Conselho Diretor da Anatel ou ao Ministério das Comunicações, a depender da competência para a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matéria</a:t>
            </a:r>
            <a:endParaRPr lang="pt-BR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26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Decisões do GIRED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spcAft>
                <a:spcPts val="1200"/>
              </a:spcAft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Nas suas sete primeiras Reuniões, o GIRED aprovou: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para a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página na internet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call center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da EAD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para 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plano de comunicação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da EAD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para a pesquisa e a validação do atingimento da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condição de desligamento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do sinal analógico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para a definição da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entrada em operação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realização de investimentos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para fins do ressarcimento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Avaliação do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cronograma de desligamento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das emissoras do DF, SP, MG, GO e RJ (Etapa 2016)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80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Decisões do GIRED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492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Especificação técnica do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Filtros de 700MHz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para a mitigação de interferência de recepção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Especificação técnica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das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Antenas e do Conversor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Televisão Digital Terrestre, a serem distribuídos aos beneficiários do Programa Bolsa Família do Governo Federal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para a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metodologia de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pesquisa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dirty="0" smtClean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para a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distribuição dos kits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de Conversor de TV Digital e Antena, para 2016 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Avaliação da viabilidade de realização de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transmissões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experimentais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de convivência em Rio Verde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dirty="0" smtClean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1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Próximos assuntos na pauta do GIRED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para a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especificação de equipamentos e infraestruturas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a serem ressarcidos (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agosto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para 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Plano de Logística e Cronograma de Distribuição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[geral]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agosto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para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 tratamento a ser dado aos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equipamentos e infraestrutura recolhidos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pela EAD (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setembro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Orientações para a aplicação de técnicas de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mitigação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solução de problemas de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interferência prejudicial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nos sistemas de radiocomunicação (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outubro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81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Cronograma de Desligamento –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Etapas CRÍTICAS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Projeto piloto: </a:t>
            </a:r>
            <a:r>
              <a:rPr lang="pt-BR" b="1" u="dbl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Rio </a:t>
            </a:r>
            <a:r>
              <a:rPr lang="pt-BR" b="1" u="dbl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Verde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em 29 de novembro de 2015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Próxima cidade: </a:t>
            </a:r>
            <a:r>
              <a:rPr lang="pt-BR" b="1" u="dbl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Brasília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em 03 de abril de 2016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Também em 2016: </a:t>
            </a:r>
            <a:r>
              <a:rPr lang="pt-BR" b="1" u="dbl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São Paulo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(maio),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Belo Horizonte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(junho),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Goiânia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(agosto) 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Rio de Janeiro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(novembro)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As três primeiras localidade são consideradas </a:t>
            </a:r>
            <a:r>
              <a:rPr lang="pt-BR" i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extremamente críticas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55371"/>
            <a:ext cx="3995936" cy="232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98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Cronograma de Desligamento</a:t>
            </a:r>
            <a:r>
              <a:rPr lang="pt-BR" sz="2800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(demais localidades)</a:t>
            </a:r>
            <a:endParaRPr lang="pt-BR" sz="2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u="sng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Em 2017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Curitiba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Florianópolis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Porto Alegre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(junho);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Salvador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Fortaleza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Recife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(julho);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Campinas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Ribeirão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Preto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(agosto);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Vale do Paraíba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Santos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(setembro);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Vitória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interior do RJ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(outubro); e 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S. J. do Rio Preto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Bauru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Presidente Prudente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(novembro)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u="sng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Em 2018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Manaus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Belém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São Luís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Natal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João Pessoa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Maceió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Aracaju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Teresina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(julho);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Campo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Grande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Cuiabá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Palmas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(agosto); e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Porto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Velho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Macapá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Rio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Branco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Boa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Vista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(novembro)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u="sng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Data final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pt-BR" i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switch-off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): </a:t>
            </a:r>
            <a:r>
              <a:rPr lang="pt-BR" b="1" u="dbl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25 de novembro de 2018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99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Cronograma de Desligamento –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Etapas CRÍTICAS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spcAft>
                <a:spcPts val="1200"/>
              </a:spcAft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Para o desligamento analógico: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m ano antes: logomarca e tarja com texto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ois meses antes: contagem regressiva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divulgação em TV aberta, </a:t>
            </a:r>
            <a:r>
              <a:rPr lang="pt-BR" i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call center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página na internet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emanejamento dos canais e ressarcimento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atingimento da condição de desligamento (93% das residências do Município que recebem TV aberta “</a:t>
            </a:r>
            <a:r>
              <a:rPr lang="pt-BR" i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aptas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” à recepção da TVD), aferida por pesquisa baseada na PNAD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distribuição de receptor + antena para as famílias cadastradas no Programa Bolsa Família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297880" cy="153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34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Digitalização, Espectro e Banda Larga Móvel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Em 2013, Portaria Ministerial determina a aceleração do processo de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digitalização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dos serviços de televisão e a disponibilização da </a:t>
            </a:r>
            <a:r>
              <a:rPr lang="pt-BR" dirty="0" err="1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Subfaixa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de 700 MHz para o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Programa Nacional de Banda Larga (PNBL) </a:t>
            </a:r>
            <a:endParaRPr lang="pt-BR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2" descr="http://exorbeo.com/wp-content/uploads/blogger/-1J4BCjNp-Rg/UHzEPWBn1pI/AAAAAAAAGBo/qdNGX9LE_nc/s1600/fim%2Bda%2Btv%2Banalogic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16826"/>
          <a:stretch/>
        </p:blipFill>
        <p:spPr bwMode="auto">
          <a:xfrm>
            <a:off x="436324" y="4658311"/>
            <a:ext cx="1111340" cy="10029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2" name="Picture 4" descr="http://www.comentei.com.br/wp-content/uploads/2012/08/amplificador-de-tv-digi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39306" y="4679342"/>
            <a:ext cx="1281166" cy="960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2" name="Group 16"/>
          <p:cNvGrpSpPr/>
          <p:nvPr/>
        </p:nvGrpSpPr>
        <p:grpSpPr>
          <a:xfrm>
            <a:off x="1820838" y="4234202"/>
            <a:ext cx="5467739" cy="1931102"/>
            <a:chOff x="3296816" y="4614818"/>
            <a:chExt cx="2228850" cy="1541623"/>
          </a:xfrm>
        </p:grpSpPr>
        <p:pic>
          <p:nvPicPr>
            <p:cNvPr id="34" name="Rounded Rectangl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96816" y="4614818"/>
              <a:ext cx="2228850" cy="1541623"/>
            </a:xfrm>
            <a:prstGeom prst="roundRect">
              <a:avLst>
                <a:gd name="adj" fmla="val 4815"/>
              </a:avLst>
            </a:prstGeom>
            <a:noFill/>
            <a:ln w="12700" cap="flat" cmpd="sng" algn="ctr">
              <a:solidFill>
                <a:srgbClr val="2966B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35" name="Rectangle 14"/>
            <p:cNvSpPr/>
            <p:nvPr/>
          </p:nvSpPr>
          <p:spPr>
            <a:xfrm>
              <a:off x="3429000" y="4724400"/>
              <a:ext cx="2044778" cy="13716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rgbClr val="E5F3E3"/>
                </a:solidFill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2671114" y="5441363"/>
            <a:ext cx="4334907" cy="80061"/>
            <a:chOff x="4316181" y="5257800"/>
            <a:chExt cx="5970819" cy="320244"/>
          </a:xfrm>
        </p:grpSpPr>
        <p:sp>
          <p:nvSpPr>
            <p:cNvPr id="37" name="Rectangle 17"/>
            <p:cNvSpPr/>
            <p:nvPr/>
          </p:nvSpPr>
          <p:spPr>
            <a:xfrm>
              <a:off x="4316181" y="5257800"/>
              <a:ext cx="255817" cy="3202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5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rgbClr val="E5F3E3"/>
                </a:solidFill>
              </a:endParaRPr>
            </a:p>
          </p:txBody>
        </p:sp>
        <p:sp>
          <p:nvSpPr>
            <p:cNvPr id="38" name="Rectangle 18"/>
            <p:cNvSpPr/>
            <p:nvPr/>
          </p:nvSpPr>
          <p:spPr>
            <a:xfrm>
              <a:off x="4648200" y="5257800"/>
              <a:ext cx="1066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rgbClr val="E5F3E3"/>
                </a:solidFill>
              </a:endParaRPr>
            </a:p>
          </p:txBody>
        </p:sp>
        <p:sp>
          <p:nvSpPr>
            <p:cNvPr id="39" name="Rectangle 19"/>
            <p:cNvSpPr/>
            <p:nvPr/>
          </p:nvSpPr>
          <p:spPr>
            <a:xfrm>
              <a:off x="5791200" y="5257800"/>
              <a:ext cx="1066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rgbClr val="E5F3E3"/>
                </a:solidFill>
              </a:endParaRPr>
            </a:p>
          </p:txBody>
        </p:sp>
        <p:sp>
          <p:nvSpPr>
            <p:cNvPr id="40" name="Rectangle 20"/>
            <p:cNvSpPr/>
            <p:nvPr/>
          </p:nvSpPr>
          <p:spPr>
            <a:xfrm>
              <a:off x="6934200" y="5257800"/>
              <a:ext cx="1066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rgbClr val="E5F3E3"/>
                </a:solidFill>
              </a:endParaRPr>
            </a:p>
          </p:txBody>
        </p:sp>
        <p:sp>
          <p:nvSpPr>
            <p:cNvPr id="41" name="Rectangle 21"/>
            <p:cNvSpPr/>
            <p:nvPr/>
          </p:nvSpPr>
          <p:spPr>
            <a:xfrm>
              <a:off x="8077200" y="5257800"/>
              <a:ext cx="1066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rgbClr val="E5F3E3"/>
                </a:solidFill>
              </a:endParaRPr>
            </a:p>
          </p:txBody>
        </p:sp>
        <p:sp>
          <p:nvSpPr>
            <p:cNvPr id="42" name="Rectangle 22"/>
            <p:cNvSpPr/>
            <p:nvPr/>
          </p:nvSpPr>
          <p:spPr>
            <a:xfrm>
              <a:off x="9220200" y="5257800"/>
              <a:ext cx="1066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solidFill>
                  <a:srgbClr val="E5F3E3"/>
                </a:solidFill>
              </a:endParaRPr>
            </a:p>
          </p:txBody>
        </p:sp>
      </p:grpSp>
      <p:sp>
        <p:nvSpPr>
          <p:cNvPr id="43" name="TextBox 24"/>
          <p:cNvSpPr txBox="1"/>
          <p:nvPr/>
        </p:nvSpPr>
        <p:spPr>
          <a:xfrm rot="16200000">
            <a:off x="2601588" y="564098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2013</a:t>
            </a:r>
            <a:endParaRPr lang="pt-BR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4" name="TextBox 25"/>
          <p:cNvSpPr txBox="1"/>
          <p:nvPr/>
        </p:nvSpPr>
        <p:spPr>
          <a:xfrm rot="16200000">
            <a:off x="3445650" y="564098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2014</a:t>
            </a:r>
            <a:endParaRPr lang="pt-BR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5" name="TextBox 26"/>
          <p:cNvSpPr txBox="1"/>
          <p:nvPr/>
        </p:nvSpPr>
        <p:spPr>
          <a:xfrm rot="16200000">
            <a:off x="4289711" y="564098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2015</a:t>
            </a:r>
            <a:endParaRPr lang="pt-BR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6" name="TextBox 27"/>
          <p:cNvSpPr txBox="1"/>
          <p:nvPr/>
        </p:nvSpPr>
        <p:spPr>
          <a:xfrm rot="16200000">
            <a:off x="5133773" y="564098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2016</a:t>
            </a:r>
            <a:endParaRPr lang="pt-BR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7" name="TextBox 28"/>
          <p:cNvSpPr txBox="1"/>
          <p:nvPr/>
        </p:nvSpPr>
        <p:spPr>
          <a:xfrm rot="16200000">
            <a:off x="5907496" y="564098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2017</a:t>
            </a:r>
            <a:endParaRPr lang="pt-BR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8" name="TextBox 29"/>
          <p:cNvSpPr txBox="1"/>
          <p:nvPr/>
        </p:nvSpPr>
        <p:spPr>
          <a:xfrm rot="16200000">
            <a:off x="6751558" y="564098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2018</a:t>
            </a:r>
            <a:endParaRPr lang="pt-BR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9" name="Left Bracket 34"/>
          <p:cNvSpPr/>
          <p:nvPr/>
        </p:nvSpPr>
        <p:spPr>
          <a:xfrm rot="5400000">
            <a:off x="4467975" y="2141314"/>
            <a:ext cx="152402" cy="4923692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0" name="TextBox 37"/>
          <p:cNvSpPr txBox="1"/>
          <p:nvPr/>
        </p:nvSpPr>
        <p:spPr>
          <a:xfrm>
            <a:off x="4753315" y="5141731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Fase final de transição ao SBTVD</a:t>
            </a:r>
            <a:endParaRPr lang="pt-BR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1" name="TextBox 38"/>
          <p:cNvSpPr txBox="1"/>
          <p:nvPr/>
        </p:nvSpPr>
        <p:spPr>
          <a:xfrm>
            <a:off x="6232376" y="4574150"/>
            <a:ext cx="7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Transição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concluída</a:t>
            </a:r>
            <a:endParaRPr lang="pt-BR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2" name="TextBox 39"/>
          <p:cNvSpPr txBox="1"/>
          <p:nvPr/>
        </p:nvSpPr>
        <p:spPr>
          <a:xfrm>
            <a:off x="3947415" y="4234202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Fase simulcast</a:t>
            </a:r>
            <a:endParaRPr lang="pt-BR" sz="12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3" name="Left Bracket 34"/>
          <p:cNvSpPr/>
          <p:nvPr/>
        </p:nvSpPr>
        <p:spPr>
          <a:xfrm rot="5400000">
            <a:off x="5638308" y="4005054"/>
            <a:ext cx="238314" cy="2481901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4" name="Down Arrow 23"/>
          <p:cNvSpPr/>
          <p:nvPr/>
        </p:nvSpPr>
        <p:spPr>
          <a:xfrm>
            <a:off x="6865346" y="4797152"/>
            <a:ext cx="281354" cy="609600"/>
          </a:xfrm>
          <a:prstGeom prst="downArrow">
            <a:avLst/>
          </a:prstGeom>
          <a:solidFill>
            <a:srgbClr val="DA1F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srgbClr val="E5F3E3"/>
              </a:solidFill>
            </a:endParaRPr>
          </a:p>
        </p:txBody>
      </p:sp>
      <p:sp>
        <p:nvSpPr>
          <p:cNvPr id="55" name="Down Arrow 30"/>
          <p:cNvSpPr/>
          <p:nvPr/>
        </p:nvSpPr>
        <p:spPr>
          <a:xfrm>
            <a:off x="4390799" y="4996862"/>
            <a:ext cx="281354" cy="381000"/>
          </a:xfrm>
          <a:prstGeom prst="downArrow">
            <a:avLst/>
          </a:prstGeom>
          <a:solidFill>
            <a:srgbClr val="DA1F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srgbClr val="E5F3E3"/>
              </a:solidFill>
            </a:endParaRPr>
          </a:p>
        </p:txBody>
      </p:sp>
      <p:sp>
        <p:nvSpPr>
          <p:cNvPr id="56" name="TextBox 38"/>
          <p:cNvSpPr txBox="1"/>
          <p:nvPr/>
        </p:nvSpPr>
        <p:spPr>
          <a:xfrm>
            <a:off x="4259834" y="4594242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Início do desligamento</a:t>
            </a:r>
            <a:br>
              <a:rPr lang="pt-BR" sz="1200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pt-BR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analógico</a:t>
            </a:r>
            <a:endParaRPr lang="pt-BR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7" name="TextBox 24"/>
          <p:cNvSpPr txBox="1"/>
          <p:nvPr/>
        </p:nvSpPr>
        <p:spPr>
          <a:xfrm rot="16200000">
            <a:off x="2002032" y="5647758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20</a:t>
            </a:r>
            <a:r>
              <a:rPr lang="pt-BR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06</a:t>
            </a:r>
            <a:endParaRPr lang="pt-BR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8" name="Rectangle 17"/>
          <p:cNvSpPr/>
          <p:nvPr/>
        </p:nvSpPr>
        <p:spPr>
          <a:xfrm>
            <a:off x="2424794" y="5441032"/>
            <a:ext cx="186538" cy="803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5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srgbClr val="E5F3E3"/>
              </a:solidFill>
            </a:endParaRPr>
          </a:p>
        </p:txBody>
      </p:sp>
      <p:sp>
        <p:nvSpPr>
          <p:cNvPr id="59" name="Rectangle 17"/>
          <p:cNvSpPr/>
          <p:nvPr/>
        </p:nvSpPr>
        <p:spPr>
          <a:xfrm>
            <a:off x="2182815" y="5436840"/>
            <a:ext cx="186538" cy="803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5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srgbClr val="E5F3E3"/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2051721" y="210126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Transição para o Sistema Brasileiro de Televisão Digital (SBTVD)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34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49244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pt-BR" sz="26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Especificações Técnicas do Conversor de TV Digital</a:t>
            </a:r>
            <a:endParaRPr lang="pt-BR" sz="2600" b="1" dirty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3"/>
            <a:ext cx="8593336" cy="387797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800015" lvl="1" indent="-342864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Possui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suporte à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interatividade plena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por meio de interface IP e USB (</a:t>
            </a:r>
            <a:r>
              <a:rPr lang="pt-BR" i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drivers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para Modem 3G pré-instalados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015" lvl="1" indent="-342864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É otimizado para a convivência com o 4G LTE</a:t>
            </a:r>
          </a:p>
          <a:p>
            <a:pPr marL="800015" lvl="1" indent="-342864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Possui suporte a dispositivos de armazenamento externo e é capaz de executar aplicativos Ginga por meio da interface IP – compatibilidade com 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Perfil Ginga C</a:t>
            </a:r>
          </a:p>
          <a:p>
            <a:pPr marL="800015" lvl="1" indent="-342864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Atende os requisitos essenciais, funções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obrigatórias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 requisitos de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compatibilidade previstos nas normas e especificações técnicas</a:t>
            </a:r>
            <a:endParaRPr lang="en-US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51721" y="210126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Transição para o Sistema Brasileiro de Televisão Digital (SBTVD)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62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49244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pt-BR" sz="2600" b="1" dirty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Programa Bolsa Família do Governo Federal</a:t>
            </a: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333435"/>
            <a:ext cx="3235168" cy="321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7634" y="3194137"/>
            <a:ext cx="6006368" cy="333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07504" y="1916833"/>
            <a:ext cx="8593336" cy="1222826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800015" lvl="1" indent="-342864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Das 13.971.924 famílias beneficiárias,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11,4%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estão nas localidades desligadas em 2015/2016,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12,6%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em 2017 e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75,9%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em 2018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1721" y="210126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Transição para o Sistema Brasileiro de Televisão Digital (SBTVD)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40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Campanha de divulgação na TV aberta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916832"/>
            <a:ext cx="85933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Começando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360 dias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antes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da data prevista para o desligamento, começam as inserções diárias na programação das emissoras do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símbolo da televisão analógica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e das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tarjas de texto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informativo</a:t>
            </a: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dirty="0" smtClean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dirty="0" smtClean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dirty="0" smtClean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Faltando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 meses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para a data, aparecerá também uma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contagem regressiva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para o desligamento, o tempo todo no canto superior da tela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5347985"/>
              </p:ext>
            </p:extLst>
          </p:nvPr>
        </p:nvGraphicFramePr>
        <p:xfrm>
          <a:off x="539552" y="3573016"/>
          <a:ext cx="8161288" cy="186500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12168"/>
                <a:gridCol w="1224136"/>
                <a:gridCol w="904164"/>
                <a:gridCol w="904164"/>
                <a:gridCol w="904164"/>
                <a:gridCol w="904164"/>
                <a:gridCol w="904164"/>
                <a:gridCol w="904164"/>
              </a:tblGrid>
              <a:tr h="382943">
                <a:tc rowSpan="2">
                  <a:txBody>
                    <a:bodyPr/>
                    <a:lstStyle/>
                    <a:p>
                      <a:pPr algn="ctr"/>
                      <a:endParaRPr lang="pt-BR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Tempo</a:t>
                      </a:r>
                      <a:br>
                        <a:rPr lang="pt-B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</a:br>
                      <a:r>
                        <a:rPr lang="pt-B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Mínimo</a:t>
                      </a:r>
                      <a:endParaRPr lang="pt-B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Inserções Diárias</a:t>
                      </a:r>
                    </a:p>
                    <a:p>
                      <a:pPr algn="ctr"/>
                      <a:r>
                        <a:rPr lang="pt-BR" sz="1100" b="1" dirty="0" smtClean="0">
                          <a:latin typeface="Arial Narrow" panose="020B0606020202030204" pitchFamily="34" charset="0"/>
                        </a:rPr>
                        <a:t>Distribuídas igualmente</a:t>
                      </a:r>
                      <a:r>
                        <a:rPr lang="pt-BR" sz="1100" dirty="0" smtClean="0">
                          <a:latin typeface="Arial Narrow" panose="020B0606020202030204" pitchFamily="34" charset="0"/>
                        </a:rPr>
                        <a:t> (1/3 por período) :</a:t>
                      </a:r>
                      <a:r>
                        <a:rPr lang="pt-BR" sz="11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 Narrow" panose="020B0606020202030204" pitchFamily="34" charset="0"/>
                        </a:rPr>
                        <a:t>7h às 12h, 12h às 18h, 18h às 23h</a:t>
                      </a:r>
                      <a:endParaRPr lang="pt-BR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829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Narrow" panose="020B0606020202030204" pitchFamily="34" charset="0"/>
                        </a:rPr>
                        <a:t>10 a 12 meses</a:t>
                      </a:r>
                      <a:endParaRPr lang="pt-BR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Narrow" panose="020B0606020202030204" pitchFamily="34" charset="0"/>
                        </a:rPr>
                        <a:t>7 a 9 meses</a:t>
                      </a:r>
                      <a:endParaRPr lang="pt-BR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Narrow" panose="020B0606020202030204" pitchFamily="34" charset="0"/>
                        </a:rPr>
                        <a:t>4 a 6 meses</a:t>
                      </a:r>
                      <a:endParaRPr lang="pt-BR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Narrow" panose="020B0606020202030204" pitchFamily="34" charset="0"/>
                        </a:rPr>
                        <a:t>3 meses</a:t>
                      </a:r>
                      <a:endParaRPr lang="pt-BR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Narrow" panose="020B0606020202030204" pitchFamily="34" charset="0"/>
                        </a:rPr>
                        <a:t>2 meses</a:t>
                      </a:r>
                      <a:endParaRPr lang="pt-BR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latin typeface="Arial Narrow" panose="020B0606020202030204" pitchFamily="34" charset="0"/>
                        </a:rPr>
                        <a:t>1 mês</a:t>
                      </a:r>
                      <a:endParaRPr lang="pt-BR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4514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Símbolo</a:t>
                      </a:r>
                      <a:r>
                        <a:rPr lang="pt-BR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e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Tarja</a:t>
                      </a:r>
                      <a:endParaRPr lang="pt-B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30 segundos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4514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Contagem Regressiva</a:t>
                      </a:r>
                      <a:endParaRPr lang="pt-B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Fixa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 Narrow" panose="020B0606020202030204" pitchFamily="34" charset="0"/>
                        </a:rPr>
                        <a:t>Fixa</a:t>
                      </a:r>
                      <a:endParaRPr lang="pt-BR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051721" y="210126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Transição para o Sistema Brasileiro de Televisão Digital (SBTVD)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09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Central de Atendimento Telefônico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916832"/>
            <a:ext cx="85933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spcAft>
                <a:spcPts val="1200"/>
              </a:spcAft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 telespectador poderá esclarecer suas dúvidas por meio da Central de Atendimento Telefônica:</a:t>
            </a:r>
          </a:p>
          <a:p>
            <a:pPr marL="914400" lvl="1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 ligação é gratuita</a:t>
            </a:r>
          </a:p>
          <a:p>
            <a:pPr marL="914400" lvl="1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funciona 24h por dia, 7 dias por semana</a:t>
            </a:r>
          </a:p>
          <a:p>
            <a:pPr marL="914400" lvl="1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 número é</a:t>
            </a:r>
            <a:endParaRPr lang="pt-BR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629" y="3803129"/>
            <a:ext cx="1057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73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Página na Internet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1916832"/>
            <a:ext cx="85933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spcAft>
                <a:spcPts val="1200"/>
              </a:spcAft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Outra opção é acessar a página na internet da EAD, onde é possível obter informações e tirar dúvidas sobre o cronograma de desligamento, Conversores de TV Digital, antenas, mitigação de interferências e outros assuntos relacionados à transição ao SBTVD</a:t>
            </a:r>
          </a:p>
          <a:p>
            <a:pPr lvl="1" algn="l">
              <a:spcAft>
                <a:spcPts val="1200"/>
              </a:spcAft>
            </a:pPr>
            <a:endParaRPr lang="pt-BR" sz="1000" dirty="0" smtClean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lvl="1" algn="l">
              <a:spcAft>
                <a:spcPts val="1200"/>
              </a:spcAft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Acesse: </a:t>
            </a:r>
            <a:r>
              <a:rPr lang="pt-BR" u="sng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www.vocenatvdigital.com.br</a:t>
            </a:r>
            <a:endParaRPr lang="pt-BR" u="sng" dirty="0" smtClean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780" y="4221088"/>
            <a:ext cx="290541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99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3777" y="762000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Condição para o desligamento analógico (93%)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2400" y="1371600"/>
            <a:ext cx="8593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Portaria MC nº 481/2014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: “... </a:t>
            </a:r>
            <a:r>
              <a:rPr lang="pt-BR" i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pelo menos </a:t>
            </a:r>
            <a:r>
              <a:rPr lang="pt-BR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93%</a:t>
            </a:r>
            <a:r>
              <a:rPr lang="pt-BR" i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dos </a:t>
            </a:r>
            <a:r>
              <a:rPr lang="pt-BR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domicílios</a:t>
            </a:r>
            <a:r>
              <a:rPr lang="pt-BR" i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do Município que acessem o serviço livre, aberto e gratuito por </a:t>
            </a:r>
            <a:r>
              <a:rPr lang="pt-BR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transmissão terrestre</a:t>
            </a:r>
            <a:r>
              <a:rPr lang="pt-BR" i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estejam </a:t>
            </a:r>
            <a:r>
              <a:rPr lang="pt-BR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aptos</a:t>
            </a:r>
            <a:r>
              <a:rPr lang="pt-BR" i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à recepção da televisão digital terrestre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”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08829"/>
            <a:ext cx="1704434" cy="15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90800" y="5803504"/>
            <a:ext cx="1583977" cy="1054496"/>
          </a:xfrm>
          <a:prstGeom prst="rect">
            <a:avLst/>
          </a:prstGeom>
        </p:spPr>
      </p:pic>
      <p:pic>
        <p:nvPicPr>
          <p:cNvPr id="57348" name="Picture 4" descr="D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1944216" cy="108619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1905000" y="5486400"/>
            <a:ext cx="7104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pt-BR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096000" y="5486400"/>
            <a:ext cx="7104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</a:t>
            </a:r>
            <a:endParaRPr lang="pt-B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16954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0"/>
            <a:ext cx="1334419" cy="12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66800" y="3276600"/>
            <a:ext cx="2231379" cy="1650024"/>
          </a:xfrm>
          <a:prstGeom prst="rect">
            <a:avLst/>
          </a:prstGeom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16954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13350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16700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944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2051721" y="210126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Transição para o Sistema Brasileiro de Televisão Digital (SBTVD)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38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40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Elementos Críticos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667000"/>
            <a:ext cx="8593336" cy="173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4200"/>
              </a:spcAft>
            </a:pPr>
            <a:r>
              <a:rPr lang="pt-BR" sz="3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Planejamento</a:t>
            </a:r>
          </a:p>
          <a:p>
            <a:pPr marL="800100" lvl="1" indent="-342900" algn="l">
              <a:spcAft>
                <a:spcPts val="4200"/>
              </a:spcAft>
            </a:pPr>
            <a:r>
              <a:rPr lang="pt-BR" sz="3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Comunicação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5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015716" y="2204864"/>
            <a:ext cx="51125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5400" b="1" dirty="0" smtClean="0">
                <a:solidFill>
                  <a:srgbClr val="1E0294"/>
                </a:solidFill>
                <a:latin typeface="Calibri" pitchFamily="34" charset="0"/>
              </a:rPr>
              <a:t>Obrigado!</a:t>
            </a:r>
          </a:p>
          <a:p>
            <a:endParaRPr lang="pt-BR" sz="2400" b="1" dirty="0" smtClean="0">
              <a:solidFill>
                <a:srgbClr val="1E0294"/>
              </a:solidFill>
              <a:latin typeface="Calibri" pitchFamily="34" charset="0"/>
            </a:endParaRPr>
          </a:p>
          <a:p>
            <a:endParaRPr lang="pt-BR" sz="2400" b="1" dirty="0">
              <a:solidFill>
                <a:srgbClr val="1E0294"/>
              </a:solidFill>
              <a:latin typeface="Calibri" pitchFamily="34" charset="0"/>
            </a:endParaRPr>
          </a:p>
          <a:p>
            <a:r>
              <a:rPr lang="es-ES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Rodrigo </a:t>
            </a:r>
            <a:r>
              <a:rPr lang="es-ES" b="1" dirty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Zerbone </a:t>
            </a:r>
            <a:r>
              <a:rPr lang="es-ES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Loureiro</a:t>
            </a:r>
          </a:p>
          <a:p>
            <a:r>
              <a:rPr lang="pt-BR" sz="2400" b="1" dirty="0" smtClean="0">
                <a:solidFill>
                  <a:srgbClr val="1E0294"/>
                </a:solidFill>
                <a:latin typeface="Calibri" pitchFamily="34" charset="0"/>
              </a:rPr>
              <a:t>Conselheiro da Anatel</a:t>
            </a:r>
          </a:p>
          <a:p>
            <a:r>
              <a:rPr lang="pt-BR" sz="2400" b="1" dirty="0" smtClean="0">
                <a:solidFill>
                  <a:srgbClr val="1E0294"/>
                </a:solidFill>
                <a:latin typeface="Calibri" pitchFamily="34" charset="0"/>
              </a:rPr>
              <a:t>Presidente e coordenador do GIRED</a:t>
            </a:r>
            <a:endParaRPr lang="pt-BR" sz="2400" dirty="0">
              <a:solidFill>
                <a:srgbClr val="1E0294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9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6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Televisão Digital Terrestre (DTTV)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Melhor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qualidade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de som e imagem (alta definição), maior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capacidade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de transporte de informações (multiprogramação e dados),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recepção móvel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 suporte à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interatividade</a:t>
            </a:r>
            <a:endParaRPr lang="pt-BR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92080" y="4180693"/>
            <a:ext cx="2511165" cy="16710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31640" y="3645024"/>
            <a:ext cx="2353790" cy="235379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051721" y="210126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Transição para o Sistema Brasileiro de Televisão Digital (SBTVD)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26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4617" y="1052736"/>
            <a:ext cx="85602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6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Subfaixa de 700 MHz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1700808"/>
            <a:ext cx="85933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Subfaixa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propícia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para a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cobertura de áreas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rurais e de periferia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(maior propagação) e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urbanas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(melhor recepção indoor)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Atualmente utilizada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no Brasil pelos 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Serviços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de TV e RTV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correspondendo aos canais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52 à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69 da televisão</a:t>
            </a: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Licitada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em 2014</a:t>
            </a:r>
            <a:r>
              <a:rPr lang="pt-BR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para a exploração do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Serviço Móvel Pessoal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(telefonia celular)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empregando a tecnologia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4G LTE</a:t>
            </a:r>
            <a:endParaRPr lang="en-US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92071" y="5040903"/>
            <a:ext cx="2676525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20463" y="5032815"/>
            <a:ext cx="2431466" cy="172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2051721" y="210126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Transição para o Sistema Brasileiro de Televisão Digital (SBTVD)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53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Vantagens da Subfaixa de 700 MHz</a:t>
            </a:r>
            <a:endParaRPr lang="pt-BR" sz="2600" b="1" dirty="0" smtClean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0" name="Picture 2" descr="C:\Users\ego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362575" cy="35337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C:\Users\egon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3220" y="5079826"/>
            <a:ext cx="4219575" cy="17335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051721" y="210126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Transição para o Sistema Brasileiro de Televisão Digital (SBTVD)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24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6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Estágio atual da digitalização no Mundo: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051721" y="188640"/>
            <a:ext cx="7092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de Implantação do Processo de 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Canais de TV e 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4275" name="Picture 3" descr="C:\Users\egon\Desktop\Worldmap_digital_television_transi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56792"/>
            <a:ext cx="8239125" cy="42386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 bwMode="auto">
          <a:xfrm>
            <a:off x="323528" y="5913652"/>
            <a:ext cx="144016" cy="144016"/>
          </a:xfrm>
          <a:prstGeom prst="roundRect">
            <a:avLst/>
          </a:prstGeom>
          <a:solidFill>
            <a:srgbClr val="FF0000"/>
          </a:solidFill>
          <a:ln w="3175" cap="flat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5817140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pt-BR" sz="1600" b="1" dirty="0" smtClean="0">
                <a:solidFill>
                  <a:srgbClr val="1E0294"/>
                </a:solidFill>
              </a:rPr>
              <a:t>Digitalização e </a:t>
            </a:r>
            <a:r>
              <a:rPr lang="pt-BR" sz="1600" b="1" i="1" dirty="0" smtClean="0">
                <a:solidFill>
                  <a:srgbClr val="1E0294"/>
                </a:solidFill>
              </a:rPr>
              <a:t>switch-off</a:t>
            </a:r>
            <a:r>
              <a:rPr lang="pt-BR" sz="1600" b="1" dirty="0" smtClean="0">
                <a:solidFill>
                  <a:srgbClr val="1E0294"/>
                </a:solidFill>
              </a:rPr>
              <a:t> analógico concluídos</a:t>
            </a:r>
          </a:p>
          <a:p>
            <a:pPr algn="l">
              <a:spcAft>
                <a:spcPts val="600"/>
              </a:spcAft>
            </a:pPr>
            <a:r>
              <a:rPr lang="pt-BR" sz="1600" b="1" dirty="0" smtClean="0">
                <a:solidFill>
                  <a:srgbClr val="1E0294"/>
                </a:solidFill>
              </a:rPr>
              <a:t>Digitalização das maiores estações concluída</a:t>
            </a:r>
          </a:p>
          <a:p>
            <a:pPr algn="l"/>
            <a:r>
              <a:rPr lang="pt-BR" sz="1600" b="1" dirty="0" smtClean="0">
                <a:solidFill>
                  <a:srgbClr val="1E0294"/>
                </a:solidFill>
              </a:rPr>
              <a:t>Transmissão simultânea analógico/digital</a:t>
            </a:r>
            <a:endParaRPr lang="pt-BR" sz="1600" b="1" i="1" dirty="0">
              <a:solidFill>
                <a:srgbClr val="1E0294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46383" y="5817140"/>
            <a:ext cx="33986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600" b="1" dirty="0" smtClean="0">
                <a:solidFill>
                  <a:srgbClr val="1E0294"/>
                </a:solidFill>
              </a:rPr>
              <a:t>Aguardando início da digitalização</a:t>
            </a:r>
          </a:p>
          <a:p>
            <a:pPr algn="r">
              <a:spcAft>
                <a:spcPts val="600"/>
              </a:spcAft>
            </a:pPr>
            <a:r>
              <a:rPr lang="pt-BR" sz="1600" b="1" dirty="0" smtClean="0">
                <a:solidFill>
                  <a:srgbClr val="1E0294"/>
                </a:solidFill>
              </a:rPr>
              <a:t>Sem previsão de digitalização</a:t>
            </a:r>
          </a:p>
          <a:p>
            <a:pPr algn="r">
              <a:spcAft>
                <a:spcPts val="600"/>
              </a:spcAft>
            </a:pPr>
            <a:r>
              <a:rPr lang="pt-BR" sz="1600" b="1" dirty="0" smtClean="0">
                <a:solidFill>
                  <a:srgbClr val="1E0294"/>
                </a:solidFill>
              </a:rPr>
              <a:t>Informações não disponíveis</a:t>
            </a: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323528" y="6237312"/>
            <a:ext cx="144016" cy="144016"/>
          </a:xfrm>
          <a:prstGeom prst="roundRect">
            <a:avLst/>
          </a:prstGeom>
          <a:solidFill>
            <a:srgbClr val="FFC000"/>
          </a:solidFill>
          <a:ln w="3175" cap="flat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323528" y="6549848"/>
            <a:ext cx="144016" cy="144016"/>
          </a:xfrm>
          <a:prstGeom prst="roundRect">
            <a:avLst/>
          </a:prstGeom>
          <a:solidFill>
            <a:srgbClr val="FFFF00"/>
          </a:solidFill>
          <a:ln w="3175" cap="flat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8532440" y="5913652"/>
            <a:ext cx="144016" cy="144016"/>
          </a:xfrm>
          <a:prstGeom prst="roundRect">
            <a:avLst/>
          </a:prstGeom>
          <a:solidFill>
            <a:srgbClr val="00B050"/>
          </a:solidFill>
          <a:ln w="3175" cap="flat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8532440" y="6225436"/>
            <a:ext cx="144016" cy="144016"/>
          </a:xfrm>
          <a:prstGeom prst="roundRect">
            <a:avLst/>
          </a:prstGeom>
          <a:solidFill>
            <a:srgbClr val="0000FF"/>
          </a:solidFill>
          <a:ln w="3175" cap="flat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8532440" y="6543158"/>
            <a:ext cx="144016" cy="14401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175" cap="flat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9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6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Testes de convivência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 descr="O:\Continuo\C_04_GTs\GT.700\P_02_Regulamentação_700MHz\2-GT Ad-Hoc700MHz\2-Testes do GT ADHOC 700 MHz\10 - Fotos Testes\Pirenopolis - testes LTE TVD\SAM_0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86592"/>
            <a:ext cx="2663008" cy="149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5386592"/>
            <a:ext cx="2664296" cy="149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86592"/>
            <a:ext cx="2662565" cy="149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181" y="5386592"/>
            <a:ext cx="2306035" cy="149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07504" y="1916832"/>
            <a:ext cx="85933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Ensaios em laboratório no Instituto Nacional de Telecomunicações – INATEL, para estabelecer as condições técnicas e os limites operacionais de convivência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Medições em Campo em Pirenópolis/GO (150 km de Brasília) – as situações de interferência observadas no laboratório foram reproduzidas em campo para testar as técnicas de mitigação de interferência em cenários reais de operação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23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Edital de 700 MHz</a:t>
            </a:r>
            <a:endParaRPr lang="pt-BR" sz="2600" b="1" dirty="0" smtClean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Limpeza da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Subfaixa de 700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MHz: remanejamento dos canais de televisão e mitigação de eventuais interferências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Criação da Entidade Administradora do Processo de Redistribuição e Digitalização de Canais de TV e RTV (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EAD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Criação do Grupo de Implantação do Processo de Redistribuição e Digitalização de Canais de TV e RTV (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GIRED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pt-BR" sz="2000" b="1" dirty="0" smtClean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257300" lvl="2" indent="-342900" algn="l">
              <a:spcAft>
                <a:spcPts val="1200"/>
              </a:spcAft>
              <a:buFont typeface="Arial" pitchFamily="34" charset="0"/>
              <a:buChar char="•"/>
            </a:pP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6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617" y="1052736"/>
            <a:ext cx="85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pt-BR" sz="2800" b="1" dirty="0" smtClean="0">
                <a:solidFill>
                  <a:srgbClr val="1E0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Entidade Administradora (EAD)</a:t>
            </a:r>
            <a:endParaRPr lang="pt-BR" sz="2600" b="1" dirty="0" smtClean="0">
              <a:solidFill>
                <a:srgbClr val="1E0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916832"/>
            <a:ext cx="85933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Associação constituída pelas proponentes vencedoras da licitação (Algar, 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Claro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Tim e Telefônica/Vivo)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Orçamento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 – compromisso de pagamento dos custos, previsto no Edital: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R$ 3,6 bilhões</a:t>
            </a:r>
          </a:p>
          <a:p>
            <a:pPr marL="800100" lvl="1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Incumbida de operacionalizar e divulgar o processo, além de distribuir conversores</a:t>
            </a:r>
            <a:r>
              <a:rPr lang="pt-BR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filtros e antenas 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para os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beneficiários do </a:t>
            </a:r>
            <a:r>
              <a:rPr lang="pt-B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Programa Bolsa Família</a:t>
            </a: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, entre</a:t>
            </a:r>
            <a:b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outras coisas</a:t>
            </a:r>
            <a:endParaRPr lang="pt-BR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88871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Grupo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de Implantação do Processo de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Redistribuição e</a:t>
            </a:r>
            <a:b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Digitalização de </a:t>
            </a:r>
            <a:r>
              <a:rPr lang="pt-BR" sz="1600" b="1" dirty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Canais de TV e </a:t>
            </a:r>
            <a:r>
              <a:rPr lang="pt-BR" sz="1600" b="1" dirty="0" smtClean="0">
                <a:solidFill>
                  <a:srgbClr val="1E0294"/>
                </a:solidFill>
                <a:latin typeface="Calibri" pitchFamily="34" charset="0"/>
                <a:cs typeface="Calibri" pitchFamily="34" charset="0"/>
              </a:rPr>
              <a:t>RTV – GIRED</a:t>
            </a:r>
            <a:endParaRPr lang="pt-BR" sz="1600" b="1" dirty="0">
              <a:solidFill>
                <a:srgbClr val="1E029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9344" y="4740838"/>
            <a:ext cx="1163136" cy="192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2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strutura padrão">
  <a:themeElements>
    <a:clrScheme name="">
      <a:dk1>
        <a:srgbClr val="000000"/>
      </a:dk1>
      <a:lt1>
        <a:srgbClr val="E5F3E3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0F8E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1E0294">
              <a:alpha val="75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1E0294">
              <a:alpha val="75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11313</TotalTime>
  <Words>2017</Words>
  <Application>Microsoft Office PowerPoint</Application>
  <PresentationFormat>On-screen Show (4:3)</PresentationFormat>
  <Paragraphs>185</Paragraphs>
  <Slides>27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1_Estrutura padrão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ANATEL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adeilsonnascimento</dc:creator>
  <cp:lastModifiedBy>Rodrigo Zerbone Loureiro</cp:lastModifiedBy>
  <cp:revision>1703</cp:revision>
  <cp:lastPrinted>2015-01-14T18:02:10Z</cp:lastPrinted>
  <dcterms:created xsi:type="dcterms:W3CDTF">2015-06-02T10:40:43Z</dcterms:created>
  <dcterms:modified xsi:type="dcterms:W3CDTF">2015-06-02T11:08:04Z</dcterms:modified>
</cp:coreProperties>
</file>