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274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  <p:sldId id="285" r:id="rId12"/>
    <p:sldId id="283" r:id="rId13"/>
    <p:sldId id="286" r:id="rId14"/>
    <p:sldId id="287" r:id="rId15"/>
    <p:sldId id="288" r:id="rId16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A730E-2605-48AC-9F55-8EC95F1536C7}" type="datetimeFigureOut">
              <a:rPr lang="pt-BR" smtClean="0"/>
              <a:t>25/09/2017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C7275-3261-47DA-8DCB-E8C01DDA18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71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768929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8868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417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7317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1961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5768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073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826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0662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741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293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1929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557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1430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65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dk2"/>
                </a:solidFill>
              </a:rPr>
              <a:t>‹nº›</a:t>
            </a:fld>
            <a:endParaRPr lang="pt-BR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gabineteapoio@hot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8147" y="3527854"/>
            <a:ext cx="8847971" cy="743272"/>
          </a:xfrm>
        </p:spPr>
        <p:txBody>
          <a:bodyPr>
            <a:noAutofit/>
          </a:bodyPr>
          <a:lstStyle/>
          <a:p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Pronatec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Impacto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sobre o ensino técnico nas redes públicas estaduais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19014" y="4330490"/>
            <a:ext cx="7506420" cy="287082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</a:t>
            </a:r>
            <a:r>
              <a:rPr lang="pt-BR" sz="2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setembro </a:t>
            </a:r>
            <a:r>
              <a:rPr lang="pt-BR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2017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-2"/>
            <a:ext cx="9143999" cy="2907662"/>
          </a:xfrm>
          <a:prstGeom prst="rect">
            <a:avLst/>
          </a:prstGeom>
          <a:solidFill>
            <a:srgbClr val="00A4B5"/>
          </a:solidFill>
          <a:ln>
            <a:solidFill>
              <a:srgbClr val="00A4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410" y="1261428"/>
            <a:ext cx="3300485" cy="99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12" name="CaixaDeTexto 11"/>
          <p:cNvSpPr txBox="1"/>
          <p:nvPr/>
        </p:nvSpPr>
        <p:spPr>
          <a:xfrm>
            <a:off x="3979942" y="822274"/>
            <a:ext cx="502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Tomando 2011 como ano inicial (ano de aprovação da Lei do </a:t>
            </a:r>
            <a:r>
              <a:rPr lang="pt-BR" sz="1200" dirty="0" err="1"/>
              <a:t>Pronatec</a:t>
            </a:r>
            <a:r>
              <a:rPr lang="pt-BR" sz="1200" dirty="0"/>
              <a:t>), a </a:t>
            </a:r>
            <a:r>
              <a:rPr lang="pt-BR" sz="1200" dirty="0" smtClean="0"/>
              <a:t>evolução das </a:t>
            </a:r>
            <a:r>
              <a:rPr lang="pt-BR" sz="1200" dirty="0"/>
              <a:t>matrículas nas redes públicas estaduais, de acordo com os Censos </a:t>
            </a:r>
            <a:r>
              <a:rPr lang="pt-BR" sz="1200" dirty="0" smtClean="0"/>
              <a:t>da Educação Básica, foi </a:t>
            </a:r>
            <a:r>
              <a:rPr lang="pt-BR" sz="1200" dirty="0"/>
              <a:t>a seguinte: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51521" y="267226"/>
            <a:ext cx="3340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Verificando o impacto nas matrículas nas redes estaduais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51520" y="1064776"/>
            <a:ext cx="27613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. Houve redução na modalidade subsequente, no ensino </a:t>
            </a:r>
            <a:r>
              <a:rPr lang="pt-BR" sz="1200" dirty="0" smtClean="0"/>
              <a:t>normal/magistério</a:t>
            </a:r>
            <a:r>
              <a:rPr lang="pt-BR" sz="1200" dirty="0"/>
              <a:t>, na </a:t>
            </a:r>
            <a:r>
              <a:rPr lang="pt-BR" sz="1200" dirty="0" smtClean="0"/>
              <a:t>EJA integrada </a:t>
            </a:r>
            <a:r>
              <a:rPr lang="pt-BR" sz="1200" dirty="0"/>
              <a:t>e na formação inicial e continuada para trabalhadores</a:t>
            </a:r>
            <a:r>
              <a:rPr lang="pt-BR" sz="1200" dirty="0" smtClean="0"/>
              <a:t>.</a:t>
            </a:r>
          </a:p>
          <a:p>
            <a:endParaRPr lang="pt-BR" sz="1200" dirty="0"/>
          </a:p>
          <a:p>
            <a:r>
              <a:rPr lang="pt-BR" sz="1200" dirty="0"/>
              <a:t>. A modalidade concomitante apresentou expansão modesta, quase estabilidade</a:t>
            </a:r>
            <a:r>
              <a:rPr lang="pt-BR" sz="1200" dirty="0" smtClean="0"/>
              <a:t>.</a:t>
            </a:r>
          </a:p>
          <a:p>
            <a:endParaRPr lang="pt-BR" sz="1200" dirty="0" smtClean="0"/>
          </a:p>
          <a:p>
            <a:endParaRPr lang="pt-BR" sz="1200" dirty="0"/>
          </a:p>
          <a:p>
            <a:endParaRPr lang="pt-BR" sz="1200" dirty="0"/>
          </a:p>
          <a:p>
            <a:endParaRPr lang="pt-BR" sz="1200" dirty="0"/>
          </a:p>
          <a:p>
            <a:r>
              <a:rPr lang="pt-BR" sz="1200" dirty="0"/>
              <a:t>. O aumento substantivo ocorreu no ensino médio integrado. No entanto, a tendência </a:t>
            </a:r>
            <a:r>
              <a:rPr lang="pt-BR" sz="1200" dirty="0" smtClean="0"/>
              <a:t>de crescimento </a:t>
            </a:r>
            <a:r>
              <a:rPr lang="pt-BR" sz="1200" dirty="0"/>
              <a:t>mais acelerado nessa modalidade já se verificava antes do </a:t>
            </a:r>
            <a:r>
              <a:rPr lang="pt-BR" sz="1200" dirty="0" err="1"/>
              <a:t>Pronatec</a:t>
            </a:r>
            <a:r>
              <a:rPr lang="pt-BR" sz="1200" dirty="0"/>
              <a:t>. 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574927"/>
              </p:ext>
            </p:extLst>
          </p:nvPr>
        </p:nvGraphicFramePr>
        <p:xfrm>
          <a:off x="4157560" y="1541610"/>
          <a:ext cx="4744495" cy="179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5721"/>
                <a:gridCol w="816258"/>
                <a:gridCol w="816258"/>
                <a:gridCol w="816258"/>
              </a:tblGrid>
              <a:tr h="224206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2011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2016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 smtClean="0">
                          <a:effectLst/>
                        </a:rPr>
                        <a:t>Δ%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Curso Técnico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Integrado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133.776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246.516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Concomitante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64.739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67.768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Subsequente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249.133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233.831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Integrado </a:t>
                      </a:r>
                      <a:r>
                        <a:rPr lang="pt-BR" sz="1400" u="none" strike="noStrike" dirty="0">
                          <a:effectLst/>
                        </a:rPr>
                        <a:t>a EJA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23.033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22.120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-4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Normal/Magistério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145.828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95.747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-34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242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FIC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14.213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6.670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-53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67150"/>
              </p:ext>
            </p:extLst>
          </p:nvPr>
        </p:nvGraphicFramePr>
        <p:xfrm>
          <a:off x="4157561" y="3684339"/>
          <a:ext cx="4744494" cy="445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5723"/>
                <a:gridCol w="816257"/>
                <a:gridCol w="816257"/>
                <a:gridCol w="816257"/>
              </a:tblGrid>
              <a:tr h="177164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2007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2011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>
                          <a:effectLst/>
                        </a:rPr>
                        <a:t>Δ%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Curso Técnico Integrado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37.942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133.776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253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25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14" name="CaixaDeTexto 13"/>
          <p:cNvSpPr txBox="1"/>
          <p:nvPr/>
        </p:nvSpPr>
        <p:spPr>
          <a:xfrm>
            <a:off x="251520" y="267226"/>
            <a:ext cx="7826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Entre quase 70 mil cursos técnicos registrados pelo Censo da Educação Básica de 2015, a distribuição sugere reflexões sobre a oferta – há áreas pouco desenvolvidas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4" y="991181"/>
            <a:ext cx="6908520" cy="363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31576"/>
            <a:ext cx="8520600" cy="69962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 smtClean="0"/>
              <a:t>Considerações finais</a:t>
            </a:r>
            <a:endParaRPr lang="pt-BR" sz="3000" dirty="0"/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11" name="CaixaDeTexto 10"/>
          <p:cNvSpPr txBox="1"/>
          <p:nvPr/>
        </p:nvSpPr>
        <p:spPr>
          <a:xfrm>
            <a:off x="311700" y="1241798"/>
            <a:ext cx="7443063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. A evolução da oferta da educação profissional e técnica, nas redes estaduais, não</a:t>
            </a:r>
          </a:p>
          <a:p>
            <a:r>
              <a:rPr lang="pt-BR" dirty="0" smtClean="0"/>
              <a:t>  apresenta evidências claras de impacto diferencial decorrente da implementação do</a:t>
            </a:r>
          </a:p>
          <a:p>
            <a:r>
              <a:rPr lang="pt-BR" dirty="0" smtClean="0"/>
              <a:t>  </a:t>
            </a:r>
            <a:r>
              <a:rPr lang="pt-BR" dirty="0" err="1" smtClean="0"/>
              <a:t>Pronatec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. No conjunto do corpo discente do ensino médio, menos de 10% das matrículas </a:t>
            </a:r>
          </a:p>
          <a:p>
            <a:r>
              <a:rPr lang="pt-BR" dirty="0"/>
              <a:t> </a:t>
            </a:r>
            <a:r>
              <a:rPr lang="pt-BR" dirty="0" smtClean="0"/>
              <a:t> correspondem ao ensino técnico integrado e concomitante.</a:t>
            </a:r>
          </a:p>
          <a:p>
            <a:r>
              <a:rPr lang="pt-BR" dirty="0"/>
              <a:t> </a:t>
            </a:r>
            <a:r>
              <a:rPr lang="pt-BR" dirty="0" smtClean="0"/>
              <a:t> </a:t>
            </a:r>
            <a:endParaRPr lang="pt-BR" dirty="0"/>
          </a:p>
          <a:p>
            <a:r>
              <a:rPr lang="pt-BR" dirty="0" smtClean="0"/>
              <a:t>. </a:t>
            </a:r>
            <a:r>
              <a:rPr lang="pt-BR" dirty="0"/>
              <a:t>Programas como o Médio </a:t>
            </a:r>
            <a:r>
              <a:rPr lang="pt-BR" dirty="0" err="1"/>
              <a:t>Tec</a:t>
            </a:r>
            <a:r>
              <a:rPr lang="pt-BR" dirty="0"/>
              <a:t>, </a:t>
            </a:r>
            <a:r>
              <a:rPr lang="pt-BR" dirty="0" smtClean="0"/>
              <a:t>no âmbito do </a:t>
            </a:r>
            <a:r>
              <a:rPr lang="pt-BR" dirty="0" err="1" smtClean="0"/>
              <a:t>Pronatec</a:t>
            </a:r>
            <a:r>
              <a:rPr lang="pt-BR" dirty="0" smtClean="0"/>
              <a:t>, constituem </a:t>
            </a:r>
            <a:r>
              <a:rPr lang="pt-BR" dirty="0"/>
              <a:t>um impulso </a:t>
            </a:r>
          </a:p>
          <a:p>
            <a:r>
              <a:rPr lang="pt-BR" dirty="0"/>
              <a:t>  importante: 107 mil vagas ofertadas para 2017 na forma concomitante, das quais mais  de</a:t>
            </a:r>
          </a:p>
          <a:p>
            <a:r>
              <a:rPr lang="pt-BR" dirty="0"/>
              <a:t> </a:t>
            </a:r>
            <a:r>
              <a:rPr lang="pt-BR" dirty="0" smtClean="0"/>
              <a:t> 90</a:t>
            </a:r>
            <a:r>
              <a:rPr lang="pt-BR" dirty="0"/>
              <a:t>% públicas, nas modalidades presencial e à distância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. Se essas vagas corresponderem a novas matrículas, podem representar uma duplicação</a:t>
            </a:r>
          </a:p>
          <a:p>
            <a:r>
              <a:rPr lang="pt-BR" dirty="0"/>
              <a:t> </a:t>
            </a:r>
            <a:r>
              <a:rPr lang="pt-BR" dirty="0" smtClean="0"/>
              <a:t> das matrículas na modalidade concomitante ofertada pelo setor público. No total do</a:t>
            </a:r>
          </a:p>
          <a:p>
            <a:r>
              <a:rPr lang="pt-BR" dirty="0"/>
              <a:t> </a:t>
            </a:r>
            <a:r>
              <a:rPr lang="pt-BR" dirty="0" smtClean="0"/>
              <a:t> ensino técnico de nível médio, contudo, significam uma expansão inferior a 10%.  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22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456511" y="536630"/>
            <a:ext cx="83524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Os programas de expansão e apoio às redes estaduais são importantes e necessários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As políticas, porém, devem considerar a Meta 11 do Plano Nacional de Educação:</a:t>
            </a:r>
          </a:p>
          <a:p>
            <a:endParaRPr lang="pt-BR" dirty="0"/>
          </a:p>
          <a:p>
            <a:r>
              <a:rPr lang="pt-BR" i="1" dirty="0"/>
              <a:t>Meta 11: triplicar as matrículas da educação profissional técnica de nível médio, </a:t>
            </a:r>
            <a:r>
              <a:rPr lang="pt-BR" i="1" dirty="0" smtClean="0"/>
              <a:t>assegurando</a:t>
            </a:r>
          </a:p>
          <a:p>
            <a:r>
              <a:rPr lang="pt-BR" i="1" dirty="0" smtClean="0"/>
              <a:t>a </a:t>
            </a:r>
            <a:r>
              <a:rPr lang="pt-BR" i="1" dirty="0"/>
              <a:t>qualidade da oferta e pelo menos 50% (cinquenta por cento) da expansão no </a:t>
            </a:r>
            <a:r>
              <a:rPr lang="pt-BR" i="1" dirty="0" smtClean="0"/>
              <a:t>segmento</a:t>
            </a:r>
          </a:p>
          <a:p>
            <a:r>
              <a:rPr lang="pt-BR" i="1" dirty="0" smtClean="0"/>
              <a:t>público</a:t>
            </a:r>
          </a:p>
          <a:p>
            <a:endParaRPr lang="pt-BR" dirty="0" smtClean="0"/>
          </a:p>
          <a:p>
            <a:r>
              <a:rPr lang="pt-BR" dirty="0"/>
              <a:t>. No período de 2011 a 2016, o acréscimo de  462,6 mil matrículas corresponde a </a:t>
            </a:r>
            <a:r>
              <a:rPr lang="pt-BR" dirty="0" smtClean="0"/>
              <a:t>um aumento</a:t>
            </a:r>
            <a:r>
              <a:rPr lang="pt-BR" dirty="0"/>
              <a:t> </a:t>
            </a:r>
            <a:r>
              <a:rPr lang="pt-BR" dirty="0" smtClean="0"/>
              <a:t>médio </a:t>
            </a:r>
            <a:r>
              <a:rPr lang="pt-BR" dirty="0"/>
              <a:t>anual da ordem de 92,5 mil matrículas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. No período de 2013 a 2016, contudo, o acréscimo total foi de apenas 172,4 mil </a:t>
            </a:r>
            <a:r>
              <a:rPr lang="pt-BR" dirty="0" smtClean="0"/>
              <a:t>matrículas,</a:t>
            </a:r>
          </a:p>
          <a:p>
            <a:r>
              <a:rPr lang="pt-BR" dirty="0" smtClean="0"/>
              <a:t>  </a:t>
            </a:r>
            <a:r>
              <a:rPr lang="pt-BR" dirty="0"/>
              <a:t>significando arrefecimento no aumento médio anual, para 57,5 mil matrículas.</a:t>
            </a:r>
          </a:p>
          <a:p>
            <a:endParaRPr lang="pt-BR" dirty="0"/>
          </a:p>
          <a:p>
            <a:r>
              <a:rPr lang="pt-BR" dirty="0" smtClean="0"/>
              <a:t>. Triplicar </a:t>
            </a:r>
            <a:r>
              <a:rPr lang="pt-BR" dirty="0"/>
              <a:t>em 10 anos o número de matrículas representa alcançar, em relação a</a:t>
            </a:r>
          </a:p>
          <a:p>
            <a:r>
              <a:rPr lang="pt-BR" dirty="0"/>
              <a:t>  2013, 4,8 milhões de estudantes no ensino técnico de nível médio. Isso significa um </a:t>
            </a:r>
          </a:p>
          <a:p>
            <a:r>
              <a:rPr lang="pt-BR" dirty="0"/>
              <a:t>  acréscimo de 3,2 milhões de matrículas, cerca de 320 mil ao ano.</a:t>
            </a:r>
          </a:p>
          <a:p>
            <a:endParaRPr lang="pt-BR" dirty="0"/>
          </a:p>
          <a:p>
            <a:r>
              <a:rPr lang="pt-BR" dirty="0" smtClean="0"/>
              <a:t>. </a:t>
            </a:r>
            <a:r>
              <a:rPr lang="pt-BR" dirty="0"/>
              <a:t>Esse </a:t>
            </a:r>
            <a:r>
              <a:rPr lang="pt-BR" dirty="0" smtClean="0"/>
              <a:t>último resultado </a:t>
            </a:r>
            <a:r>
              <a:rPr lang="pt-BR" dirty="0"/>
              <a:t>observado corresponde </a:t>
            </a:r>
            <a:r>
              <a:rPr lang="pt-BR" b="1" dirty="0"/>
              <a:t>a menos de 20% </a:t>
            </a:r>
            <a:r>
              <a:rPr lang="pt-BR" dirty="0"/>
              <a:t>da expansão média anual </a:t>
            </a:r>
          </a:p>
          <a:p>
            <a:r>
              <a:rPr lang="pt-BR" dirty="0"/>
              <a:t>  necessária para o cumprimento da meta do PNE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364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31576"/>
            <a:ext cx="8520600" cy="11320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Na segunda metade do período houve desaceleração do crescimento. De 2013 a 2016: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3232" y="1644606"/>
            <a:ext cx="84890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1. A </a:t>
            </a:r>
            <a:r>
              <a:rPr lang="pt-BR" dirty="0"/>
              <a:t>expansão total das matrículas foi da ordem de 11% (172,4 mil matrículas</a:t>
            </a:r>
            <a:r>
              <a:rPr lang="pt-BR" dirty="0" smtClean="0"/>
              <a:t>)</a:t>
            </a:r>
          </a:p>
          <a:p>
            <a:endParaRPr lang="pt-BR" dirty="0"/>
          </a:p>
          <a:p>
            <a:r>
              <a:rPr lang="pt-BR" dirty="0" smtClean="0"/>
              <a:t>2. A </a:t>
            </a:r>
            <a:r>
              <a:rPr lang="pt-BR" dirty="0"/>
              <a:t>maior parte dessa expansão se deu na rede federal: 101 mil matrículas</a:t>
            </a:r>
            <a:r>
              <a:rPr lang="pt-BR" dirty="0" smtClean="0"/>
              <a:t>, correspondendo </a:t>
            </a:r>
            <a:r>
              <a:rPr lang="pt-BR" dirty="0"/>
              <a:t>a 59% do crescimento total de 172,4 mil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3. As </a:t>
            </a:r>
            <a:r>
              <a:rPr lang="pt-BR" dirty="0"/>
              <a:t>redes estaduais e a rede privada responderam por parcelas similares na </a:t>
            </a:r>
            <a:r>
              <a:rPr lang="pt-BR" dirty="0" smtClean="0"/>
              <a:t>expansão: aproximadamente </a:t>
            </a:r>
            <a:r>
              <a:rPr lang="pt-BR" dirty="0"/>
              <a:t>39 mil matrículas (ou 23% do crescimento) em cada uma.</a:t>
            </a:r>
          </a:p>
          <a:p>
            <a:endParaRPr lang="pt-BR" dirty="0"/>
          </a:p>
          <a:p>
            <a:r>
              <a:rPr lang="pt-BR" dirty="0"/>
              <a:t>4.  As taxas de crescimento continuaram diferenciadas:</a:t>
            </a:r>
          </a:p>
          <a:p>
            <a:endParaRPr lang="pt-BR" dirty="0"/>
          </a:p>
          <a:p>
            <a:r>
              <a:rPr lang="pt-BR" dirty="0"/>
              <a:t>. 42% na rede federal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. 6% nas redes estaduais e privada.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910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927166"/>
            <a:ext cx="8520600" cy="11320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b="1" dirty="0" smtClean="0"/>
              <a:t>José Gomes da Silva</a:t>
            </a:r>
            <a:r>
              <a:rPr lang="pt-BR" sz="3000" dirty="0" smtClean="0"/>
              <a:t/>
            </a:r>
            <a:br>
              <a:rPr lang="pt-BR" sz="3000" dirty="0" smtClean="0"/>
            </a:br>
            <a:r>
              <a:rPr lang="pt-BR" sz="3000" dirty="0" smtClean="0"/>
              <a:t>Secretário de Educação e Desporto de Roraima</a:t>
            </a:r>
            <a:endParaRPr lang="pt-BR" sz="3000" dirty="0"/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3232" y="2140196"/>
            <a:ext cx="848906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E-mail: </a:t>
            </a:r>
            <a:r>
              <a:rPr lang="pt-BR" sz="2000" dirty="0" smtClean="0">
                <a:hlinkClick r:id="rId4"/>
              </a:rPr>
              <a:t>gabineteapoio@hotmail.com</a:t>
            </a:r>
            <a:endParaRPr lang="pt-BR" sz="2000" dirty="0" smtClean="0"/>
          </a:p>
          <a:p>
            <a:r>
              <a:rPr lang="pt-BR" sz="2000" dirty="0"/>
              <a:t>Telefone:(95) 3621-3843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endParaRPr lang="pt-BR" sz="2000" dirty="0" smtClean="0"/>
          </a:p>
          <a:p>
            <a:endParaRPr lang="pt-BR" sz="2000" b="1" dirty="0" smtClean="0">
              <a:solidFill>
                <a:schemeClr val="accent5"/>
              </a:solidFill>
            </a:endParaRPr>
          </a:p>
          <a:p>
            <a:r>
              <a:rPr lang="pt-BR" sz="2800" b="1" dirty="0" smtClean="0">
                <a:solidFill>
                  <a:schemeClr val="accent5"/>
                </a:solidFill>
              </a:rPr>
              <a:t>consed.org.br</a:t>
            </a:r>
            <a:endParaRPr lang="pt-BR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A instituição do </a:t>
            </a:r>
            <a:r>
              <a:rPr lang="pt-BR" sz="3000" dirty="0" err="1"/>
              <a:t>Pronatec</a:t>
            </a:r>
            <a:r>
              <a:rPr lang="pt-BR" sz="3000" dirty="0"/>
              <a:t>, pela Lei nº 12.513, de 2011, previu: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340528" y="1660786"/>
            <a:ext cx="78298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 </a:t>
            </a:r>
            <a:r>
              <a:rPr lang="pt-BR" dirty="0"/>
              <a:t>- ampliação de vagas e expansão da rede federal de educação profissional e tecnológica</a:t>
            </a:r>
            <a:r>
              <a:rPr lang="pt-BR" dirty="0" smtClean="0"/>
              <a:t>;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II - fomento à ampliação de vagas e à expansão das redes estaduais de educação profissional</a:t>
            </a:r>
            <a:r>
              <a:rPr lang="pt-BR" dirty="0" smtClean="0"/>
              <a:t>;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III - incentivo à ampliação de vagas e à expansão da rede física de atendimento dos </a:t>
            </a:r>
            <a:r>
              <a:rPr lang="pt-BR" dirty="0" smtClean="0"/>
              <a:t>serviços</a:t>
            </a:r>
          </a:p>
          <a:p>
            <a:r>
              <a:rPr lang="pt-BR" dirty="0"/>
              <a:t> </a:t>
            </a:r>
            <a:r>
              <a:rPr lang="pt-BR" dirty="0" smtClean="0"/>
              <a:t>     </a:t>
            </a:r>
            <a:r>
              <a:rPr lang="pt-BR" dirty="0"/>
              <a:t>nacionais de aprendizagem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b="1" dirty="0" smtClean="0"/>
              <a:t>Para tanto, são consideradas os seguintes cursos:</a:t>
            </a:r>
          </a:p>
          <a:p>
            <a:endParaRPr lang="pt-BR" dirty="0"/>
          </a:p>
          <a:p>
            <a:r>
              <a:rPr lang="pt-BR" dirty="0"/>
              <a:t>I - de formação inicial e continuada ou qualificação profissional; e 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II </a:t>
            </a:r>
            <a:r>
              <a:rPr lang="pt-BR" dirty="0"/>
              <a:t>- de educação profissional técnica de nível médio;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III - de formação de professores em nível médio na modalidade </a:t>
            </a:r>
            <a:r>
              <a:rPr lang="pt-BR" dirty="0" smtClean="0"/>
              <a:t>normal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4"/>
            <a:ext cx="8520600" cy="169953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A mensagem que encaminhou o projeto de lei ao Congresso Nacional reconhecia a </a:t>
            </a:r>
            <a:br>
              <a:rPr lang="pt-BR" sz="3000" dirty="0"/>
            </a:br>
            <a:r>
              <a:rPr lang="pt-BR" sz="3000" dirty="0"/>
              <a:t>necessidade de expansão:</a:t>
            </a:r>
            <a:br>
              <a:rPr lang="pt-BR" sz="3000" dirty="0"/>
            </a:br>
            <a:endParaRPr lang="pt-BR" sz="3000" dirty="0"/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340528" y="2127854"/>
            <a:ext cx="78298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. Das matrículas na educação profissional, em especial no ensino técnico de nível médio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. Das redes públicas e a parceria com a rede particular, em especial o Sistema S.</a:t>
            </a:r>
          </a:p>
        </p:txBody>
      </p:sp>
    </p:spTree>
    <p:extLst>
      <p:ext uri="{BB962C8B-B14F-4D97-AF65-F5344CB8AC3E}">
        <p14:creationId xmlns:p14="http://schemas.microsoft.com/office/powerpoint/2010/main" val="13869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0528" y="1306624"/>
            <a:ext cx="2744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 fato, o estímulo à educação profissional, em especial a formação técnica de nível médio, </a:t>
            </a:r>
          </a:p>
          <a:p>
            <a:r>
              <a:rPr lang="pt-BR" b="1" dirty="0" smtClean="0"/>
              <a:t>é um imperativo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O Brasil apresenta uma das menores taxas de matrícula de estudantes nesse tipo de formação.</a:t>
            </a:r>
            <a:endParaRPr lang="pt-BR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107292"/>
              </p:ext>
            </p:extLst>
          </p:nvPr>
        </p:nvGraphicFramePr>
        <p:xfrm>
          <a:off x="3417373" y="1316719"/>
          <a:ext cx="5328594" cy="2828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6198"/>
                <a:gridCol w="1776198"/>
                <a:gridCol w="1776198"/>
              </a:tblGrid>
              <a:tr h="247267"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Ensino Acadêmico Geral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Ensino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Técnico Profissional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Alemanha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52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Áustria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70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accent5"/>
                          </a:solidFill>
                          <a:effectLst/>
                        </a:rPr>
                        <a:t>Brasil</a:t>
                      </a:r>
                      <a:endParaRPr lang="pt-BR" sz="1800" b="1" i="0" u="none" strike="noStrike" dirty="0">
                        <a:solidFill>
                          <a:schemeClr val="accent5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92</a:t>
                      </a:r>
                      <a:endParaRPr lang="pt-BR" sz="1800" b="1" i="0" u="none" strike="noStrike" dirty="0">
                        <a:solidFill>
                          <a:schemeClr val="accent5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8</a:t>
                      </a:r>
                      <a:endParaRPr lang="pt-BR" sz="1800" b="1" i="0" u="none" strike="noStrike" dirty="0">
                        <a:solidFill>
                          <a:schemeClr val="accent5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Chile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70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França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México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Portugal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4726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Suíça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239832" y="706389"/>
            <a:ext cx="5506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Proporção de Estudantes no Ensino Médio Geral e Ensino</a:t>
            </a:r>
          </a:p>
          <a:p>
            <a:pPr algn="r"/>
            <a:r>
              <a:rPr lang="pt-BR" dirty="0" smtClean="0"/>
              <a:t>Técnico Profissional de Nível Médio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460167" y="4202694"/>
            <a:ext cx="4408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OECD – </a:t>
            </a:r>
            <a:r>
              <a:rPr lang="pt-BR" sz="1200" dirty="0" err="1" smtClean="0"/>
              <a:t>Education</a:t>
            </a:r>
            <a:r>
              <a:rPr lang="pt-BR" sz="1200" dirty="0" smtClean="0"/>
              <a:t> </a:t>
            </a:r>
            <a:r>
              <a:rPr lang="pt-BR" sz="1200" dirty="0" err="1" smtClean="0"/>
              <a:t>at</a:t>
            </a:r>
            <a:r>
              <a:rPr lang="pt-BR" sz="1200" dirty="0" smtClean="0"/>
              <a:t> a </a:t>
            </a:r>
            <a:r>
              <a:rPr lang="pt-BR" sz="1200" dirty="0" err="1" smtClean="0"/>
              <a:t>Glance</a:t>
            </a:r>
            <a:r>
              <a:rPr lang="pt-BR" sz="1200" dirty="0" smtClean="0"/>
              <a:t> 2016 – dados de 2014)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7970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31576"/>
            <a:ext cx="8520600" cy="69962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Considerações iniciais para análise: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3232" y="1144645"/>
            <a:ext cx="84890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. O </a:t>
            </a:r>
            <a:r>
              <a:rPr lang="pt-BR" dirty="0" err="1" smtClean="0"/>
              <a:t>Pronatec</a:t>
            </a:r>
            <a:r>
              <a:rPr lang="pt-BR" dirty="0" smtClean="0"/>
              <a:t>, de modo geral, contemplou principalmente o apoio aos cursos de formação</a:t>
            </a:r>
          </a:p>
          <a:p>
            <a:r>
              <a:rPr lang="pt-BR" dirty="0" smtClean="0"/>
              <a:t>inicial e continuada.</a:t>
            </a:r>
          </a:p>
          <a:p>
            <a:endParaRPr lang="pt-BR" dirty="0"/>
          </a:p>
          <a:p>
            <a:r>
              <a:rPr lang="pt-BR" dirty="0" smtClean="0"/>
              <a:t>. Mais de 70% das bolsas-formação concedidas no âmbito do Programa voltaram-se para cursos de curta duração, de formação inicial e continuada.</a:t>
            </a:r>
          </a:p>
          <a:p>
            <a:endParaRPr lang="pt-BR" dirty="0"/>
          </a:p>
          <a:p>
            <a:r>
              <a:rPr lang="pt-BR" dirty="0" smtClean="0"/>
              <a:t>. As redes públicas estaduais, porém, guardam relação mais efetiva com outras formas de oferta da educação profissional, como o ensino médio de nível técnico, articulado com o ensino regular e com a educação de jovens e adultos.</a:t>
            </a:r>
          </a:p>
          <a:p>
            <a:endParaRPr lang="pt-BR" dirty="0"/>
          </a:p>
          <a:p>
            <a:r>
              <a:rPr lang="pt-BR" dirty="0" smtClean="0"/>
              <a:t>. Para discutir a efetividade do Programa, apresentam-se a seguir alguns dados sobre as oportunidades de estudo nessas modalidades mais institucionais e de prazo mais longo na oferta da educação profissional.</a:t>
            </a:r>
          </a:p>
          <a:p>
            <a:endParaRPr lang="pt-BR" dirty="0" smtClean="0"/>
          </a:p>
          <a:p>
            <a:r>
              <a:rPr lang="pt-BR" dirty="0" smtClean="0"/>
              <a:t>. Toma-se o ano de 2011 como referência temporal inicial, para buscar potenciais efeitos do </a:t>
            </a:r>
            <a:r>
              <a:rPr lang="pt-BR" dirty="0" err="1" smtClean="0"/>
              <a:t>Pronatec</a:t>
            </a:r>
            <a:r>
              <a:rPr lang="pt-BR" dirty="0" smtClean="0"/>
              <a:t> nos anos subsequentes ao de sua instituição.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69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852093"/>
              </p:ext>
            </p:extLst>
          </p:nvPr>
        </p:nvGraphicFramePr>
        <p:xfrm>
          <a:off x="326647" y="1280028"/>
          <a:ext cx="8496942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9419"/>
                <a:gridCol w="1339419"/>
                <a:gridCol w="1339419"/>
                <a:gridCol w="1339419"/>
                <a:gridCol w="1569633"/>
                <a:gridCol w="1569633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Federal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Estadual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Municipal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Privada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 grid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Ensino Técnico – Integrado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 ao Ensino Médio Regular e a EJA e Concomitante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131.965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367.376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28.456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125.527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653.324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191.069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427.151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17.379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257.987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893.586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Absoluto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59.104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59.775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(11.077)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132.460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240.262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%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16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(39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 grid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Ensino Técnico –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 Cursos Subsequentes de Nível Médio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72.553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249.133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17.541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465.945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805.172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151.390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233.831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12.644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483.873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881.738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Absoluto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78.837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(15.302)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(4.897)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17.928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76.566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%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109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(6)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28)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4 </a:t>
                      </a: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</a:tr>
              <a:tr h="190500">
                <a:tc grid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204.518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616.509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45.997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591.472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1.458.496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342.459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660.982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30.023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741.860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1.775.324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Absoluto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137.941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44.473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(15.974)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150.388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316.828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latin typeface="+mn-lt"/>
                        </a:rPr>
                        <a:t>Δ %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67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(35)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25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 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5619900" y="914962"/>
            <a:ext cx="3264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200" dirty="0" smtClean="0"/>
              <a:t>Matrículas no Ensino Técnico de Nível Médio</a:t>
            </a:r>
            <a:endParaRPr lang="pt-BR" sz="12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334676" y="4475371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/>
              <a:t>Fonte: MEC/INEP – Censo Escolar</a:t>
            </a:r>
            <a:endParaRPr lang="pt-BR" sz="1200" i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0" y="260648"/>
            <a:ext cx="5465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Qual a velocidade de crescimento das matrículas no ensino técnico de nível médio após a instituição do </a:t>
            </a:r>
            <a:r>
              <a:rPr lang="pt-BR" b="1" dirty="0" err="1" smtClean="0"/>
              <a:t>Pronatec</a:t>
            </a:r>
            <a:r>
              <a:rPr lang="pt-BR" b="1" dirty="0" smtClean="0"/>
              <a:t>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2420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12" name="CaixaDeTexto 11"/>
          <p:cNvSpPr txBox="1"/>
          <p:nvPr/>
        </p:nvSpPr>
        <p:spPr>
          <a:xfrm>
            <a:off x="5019330" y="1013048"/>
            <a:ext cx="398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Ensino Técnico de Nível Médio - Distribuição percentual das matrículas </a:t>
            </a:r>
            <a:r>
              <a:rPr lang="pt-BR" sz="1200" dirty="0" smtClean="0"/>
              <a:t>por dependência </a:t>
            </a:r>
            <a:r>
              <a:rPr lang="pt-BR" sz="1200" dirty="0"/>
              <a:t>administrativa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466244" y="3763284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/>
              <a:t>Fonte: MEC/INEP – Censo Escolar</a:t>
            </a:r>
            <a:endParaRPr lang="pt-BR" sz="1200" i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51521" y="267226"/>
            <a:ext cx="3340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Quem está assumindo a responsabilidade pela oferta do ensino técnico?</a:t>
            </a:r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94136"/>
              </p:ext>
            </p:extLst>
          </p:nvPr>
        </p:nvGraphicFramePr>
        <p:xfrm>
          <a:off x="3231463" y="1581365"/>
          <a:ext cx="5725956" cy="2107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4326"/>
                <a:gridCol w="954326"/>
                <a:gridCol w="954326"/>
                <a:gridCol w="954326"/>
                <a:gridCol w="954326"/>
                <a:gridCol w="954326"/>
              </a:tblGrid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Federal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Estadual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Municipal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Privada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Ensino Técnico – Integrado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 ao Ensino Médio Regular e a EJA e Concomitante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j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Ensino Técnico –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 Cursos Subsequentes de Nível Médio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j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effectLst/>
                          <a:latin typeface="+mj-lt"/>
                        </a:rPr>
                        <a:t>2011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  <a:tr h="21078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2016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251520" y="1064776"/>
            <a:ext cx="276139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. No ensino técnico integrado e concomitante, predomina a oferta pelas redes estaduais, com redução de participação no período. Houve crescimento na rede privada. A participação da rede federal ficou proporcionalmente estável.</a:t>
            </a:r>
          </a:p>
          <a:p>
            <a:endParaRPr lang="pt-BR" sz="1200" dirty="0" smtClean="0"/>
          </a:p>
          <a:p>
            <a:r>
              <a:rPr lang="pt-BR" sz="1200" dirty="0" smtClean="0"/>
              <a:t>. No ensino técnico subsequente, há claro predomínio da rede privada, embora tanto esta quanto as redes estaduais tenham reduzido sua participação, face ao crescimento da oferta na rede federal.</a:t>
            </a:r>
          </a:p>
          <a:p>
            <a:endParaRPr lang="pt-BR" sz="1200" dirty="0" smtClean="0"/>
          </a:p>
          <a:p>
            <a:r>
              <a:rPr lang="pt-BR" sz="1200" dirty="0" smtClean="0"/>
              <a:t>. No geral, houve crescimento da participação da União, redução nos estados e certa estabilidade da iniciativa particular.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63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31576"/>
            <a:ext cx="8520600" cy="69962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De 2011 a 2016</a:t>
            </a:r>
            <a:r>
              <a:rPr lang="pt-BR" sz="3000" dirty="0" smtClean="0"/>
              <a:t>:</a:t>
            </a:r>
            <a:endParaRPr lang="pt-BR" sz="3000" dirty="0"/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3232" y="1144645"/>
            <a:ext cx="84890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1. A </a:t>
            </a:r>
            <a:r>
              <a:rPr lang="pt-BR" dirty="0"/>
              <a:t>maior parte dessa expansão se deu na rede privada: 150,4 mil matrículas,</a:t>
            </a:r>
          </a:p>
          <a:p>
            <a:r>
              <a:rPr lang="pt-BR" dirty="0"/>
              <a:t>      correspondendo a 47% do total de 316,6 matrículas acrescidas.</a:t>
            </a:r>
          </a:p>
          <a:p>
            <a:endParaRPr lang="pt-BR" dirty="0"/>
          </a:p>
          <a:p>
            <a:r>
              <a:rPr lang="pt-BR" dirty="0" smtClean="0"/>
              <a:t>2. As </a:t>
            </a:r>
            <a:r>
              <a:rPr lang="pt-BR" dirty="0"/>
              <a:t>taxas de crescimento, porém, foram diferenciadas:</a:t>
            </a:r>
          </a:p>
          <a:p>
            <a:endParaRPr lang="pt-BR" dirty="0"/>
          </a:p>
          <a:p>
            <a:r>
              <a:rPr lang="pt-BR" dirty="0"/>
              <a:t>. 67% na rede federal, mas que responde por apenas 19% das </a:t>
            </a:r>
            <a:r>
              <a:rPr lang="pt-BR" dirty="0" smtClean="0"/>
              <a:t>matrículas</a:t>
            </a:r>
          </a:p>
          <a:p>
            <a:endParaRPr lang="pt-BR" dirty="0"/>
          </a:p>
          <a:p>
            <a:r>
              <a:rPr lang="pt-BR" dirty="0"/>
              <a:t>. 7% nas redes estaduais e 25% na rede privada que, contudo, respondem, respectivamente,</a:t>
            </a:r>
          </a:p>
          <a:p>
            <a:r>
              <a:rPr lang="pt-BR" dirty="0"/>
              <a:t>  por 37% e 42% das matrículas.</a:t>
            </a:r>
          </a:p>
        </p:txBody>
      </p:sp>
    </p:spTree>
    <p:extLst>
      <p:ext uri="{BB962C8B-B14F-4D97-AF65-F5344CB8AC3E}">
        <p14:creationId xmlns:p14="http://schemas.microsoft.com/office/powerpoint/2010/main" val="237481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31576"/>
            <a:ext cx="8520600" cy="69962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3000" dirty="0"/>
              <a:t>Na segunda metade do período houve desaceleração do crescimento. De 2013 a 2016: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8170394" y="0"/>
            <a:ext cx="973607" cy="320975"/>
            <a:chOff x="8170394" y="0"/>
            <a:chExt cx="973607" cy="320975"/>
          </a:xfrm>
        </p:grpSpPr>
        <p:sp>
          <p:nvSpPr>
            <p:cNvPr id="9" name="Retângulo 8"/>
            <p:cNvSpPr/>
            <p:nvPr/>
          </p:nvSpPr>
          <p:spPr>
            <a:xfrm>
              <a:off x="8170394" y="0"/>
              <a:ext cx="973607" cy="320975"/>
            </a:xfrm>
            <a:prstGeom prst="rect">
              <a:avLst/>
            </a:prstGeom>
            <a:solidFill>
              <a:srgbClr val="00A4B5"/>
            </a:solidFill>
            <a:ln>
              <a:solidFill>
                <a:srgbClr val="00A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94"/>
            <a:stretch/>
          </p:blipFill>
          <p:spPr>
            <a:xfrm>
              <a:off x="8303103" y="68169"/>
              <a:ext cx="722181" cy="17183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43232" y="1644606"/>
            <a:ext cx="84890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1. A </a:t>
            </a:r>
            <a:r>
              <a:rPr lang="pt-BR" dirty="0"/>
              <a:t>expansão total das matrículas foi da ordem de 11% (172,4 mil matrículas</a:t>
            </a:r>
            <a:r>
              <a:rPr lang="pt-BR" dirty="0" smtClean="0"/>
              <a:t>)</a:t>
            </a:r>
          </a:p>
          <a:p>
            <a:endParaRPr lang="pt-BR" dirty="0"/>
          </a:p>
          <a:p>
            <a:r>
              <a:rPr lang="pt-BR" dirty="0" smtClean="0"/>
              <a:t>2. A </a:t>
            </a:r>
            <a:r>
              <a:rPr lang="pt-BR" dirty="0"/>
              <a:t>maior parte dessa expansão se deu na rede federal: 101 mil matrículas</a:t>
            </a:r>
            <a:r>
              <a:rPr lang="pt-BR" dirty="0" smtClean="0"/>
              <a:t>, correspondendo </a:t>
            </a:r>
            <a:r>
              <a:rPr lang="pt-BR" dirty="0"/>
              <a:t>a 59% do crescimento total de 172,4 mil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3. As </a:t>
            </a:r>
            <a:r>
              <a:rPr lang="pt-BR" dirty="0"/>
              <a:t>redes estaduais e a rede privada responderam por parcelas similares na </a:t>
            </a:r>
            <a:r>
              <a:rPr lang="pt-BR" dirty="0" smtClean="0"/>
              <a:t>expansão: aproximadamente </a:t>
            </a:r>
            <a:r>
              <a:rPr lang="pt-BR" dirty="0"/>
              <a:t>39 mil matrículas (ou 23% do crescimento) em cada uma.</a:t>
            </a:r>
          </a:p>
          <a:p>
            <a:endParaRPr lang="pt-BR" dirty="0"/>
          </a:p>
          <a:p>
            <a:r>
              <a:rPr lang="pt-BR" dirty="0"/>
              <a:t>4.  As taxas de crescimento continuaram diferenciadas:</a:t>
            </a:r>
          </a:p>
          <a:p>
            <a:endParaRPr lang="pt-BR" dirty="0"/>
          </a:p>
          <a:p>
            <a:r>
              <a:rPr lang="pt-BR" dirty="0"/>
              <a:t>. 42% na rede federal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. 6% nas redes estaduais e privada.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64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1589</Words>
  <Application>Microsoft Office PowerPoint</Application>
  <PresentationFormat>Apresentação na tela (16:9)</PresentationFormat>
  <Paragraphs>323</Paragraphs>
  <Slides>15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simple-light-2</vt:lpstr>
      <vt:lpstr>Pronatec Impacto sobre o ensino técnico nas redes públicas estaduais</vt:lpstr>
      <vt:lpstr>A instituição do Pronatec, pela Lei nº 12.513, de 2011, previu:</vt:lpstr>
      <vt:lpstr>A mensagem que encaminhou o projeto de lei ao Congresso Nacional reconhecia a  necessidade de expansão: </vt:lpstr>
      <vt:lpstr>Apresentação do PowerPoint</vt:lpstr>
      <vt:lpstr>Considerações iniciais para análise:</vt:lpstr>
      <vt:lpstr>Apresentação do PowerPoint</vt:lpstr>
      <vt:lpstr>Apresentação do PowerPoint</vt:lpstr>
      <vt:lpstr>De 2011 a 2016:</vt:lpstr>
      <vt:lpstr>Na segunda metade do período houve desaceleração do crescimento. De 2013 a 2016:</vt:lpstr>
      <vt:lpstr>Apresentação do PowerPoint</vt:lpstr>
      <vt:lpstr>Apresentação do PowerPoint</vt:lpstr>
      <vt:lpstr>Considerações finais</vt:lpstr>
      <vt:lpstr>Apresentação do PowerPoint</vt:lpstr>
      <vt:lpstr>Na segunda metade do período houve desaceleração do crescimento. De 2013 a 2016:</vt:lpstr>
      <vt:lpstr>José Gomes da Silva Secretário de Educação e Desporto de Roraima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Nacional Comum Curricular – BNCC Novas Perspectivas para a Educação Brasileira</dc:title>
  <dc:creator>Eduardo Colin</dc:creator>
  <cp:lastModifiedBy>Fernanda Regina de Jesus</cp:lastModifiedBy>
  <cp:revision>23</cp:revision>
  <cp:lastPrinted>2017-09-25T14:37:43Z</cp:lastPrinted>
  <dcterms:modified xsi:type="dcterms:W3CDTF">2017-09-25T14:43:28Z</dcterms:modified>
</cp:coreProperties>
</file>