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sldIdLst>
    <p:sldId id="389" r:id="rId5"/>
    <p:sldId id="16784" r:id="rId6"/>
    <p:sldId id="16788" r:id="rId7"/>
    <p:sldId id="16790" r:id="rId8"/>
    <p:sldId id="16791" r:id="rId9"/>
    <p:sldId id="16792" r:id="rId10"/>
    <p:sldId id="16825" r:id="rId11"/>
    <p:sldId id="16826" r:id="rId12"/>
    <p:sldId id="260" r:id="rId1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3252000-C374-AAF5-5E1C-B9EBC8E6A64E}" name="Roberta Rodrigues - BMAS" initials="RR" userId="S::robertarodrigues@bmas.com.br::34dff74d-e464-4423-b44b-e48e146a3f2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F0D9"/>
    <a:srgbClr val="003B4A"/>
    <a:srgbClr val="006600"/>
    <a:srgbClr val="CCFFCC"/>
    <a:srgbClr val="272B5D"/>
    <a:srgbClr val="171C66"/>
    <a:srgbClr val="4966AD"/>
    <a:srgbClr val="843C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8F3F890-99DC-4011-8244-C6AB934DA207}" v="254" dt="2024-09-10T19:29:41.43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221" autoAdjust="0"/>
    <p:restoredTop sz="95033" autoAdjust="0"/>
  </p:normalViewPr>
  <p:slideViewPr>
    <p:cSldViewPr snapToGrid="0">
      <p:cViewPr varScale="1">
        <p:scale>
          <a:sx n="90" d="100"/>
          <a:sy n="90" d="100"/>
        </p:scale>
        <p:origin x="37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AA8922-A474-43E3-B1B1-00114EE6F0C7}" type="datetimeFigureOut">
              <a:rPr lang="pt-BR" smtClean="0"/>
              <a:t>12/11/2024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749E55-57DD-4575-8FEF-315B9AB0582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25485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3.svg"/><Relationship Id="rId7" Type="http://schemas.openxmlformats.org/officeDocument/2006/relationships/image" Target="../media/image15.sv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4.png"/><Relationship Id="rId5" Type="http://schemas.openxmlformats.org/officeDocument/2006/relationships/image" Target="../media/image10.svg"/><Relationship Id="rId4" Type="http://schemas.openxmlformats.org/officeDocument/2006/relationships/image" Target="../media/image9.png"/><Relationship Id="rId9" Type="http://schemas.openxmlformats.org/officeDocument/2006/relationships/image" Target="../media/image17.sv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image" Target="../media/image18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image" Target="../media/image18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F5C847-CED2-90DD-E259-3295DD7981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8329A56-DE32-219E-369F-4D99A0FDD1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4ED78A6-15F6-7E47-CDF1-B090095F0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8808E-22D6-4B30-AEE7-974E57C6A374}" type="datetimeFigureOut">
              <a:rPr lang="pt-BR" smtClean="0"/>
              <a:t>12/11/2024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E8046DF-4150-A6B0-D479-E34B1BD74F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9D3E355-4BAA-7145-D2D3-835F2BFB0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ABD7E-D11A-4964-8D15-5DBB6821E0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19177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2">
            <a:extLst>
              <a:ext uri="{FF2B5EF4-FFF2-40B4-BE49-F238E27FC236}">
                <a16:creationId xmlns:a16="http://schemas.microsoft.com/office/drawing/2014/main" id="{4AEB56EC-ED75-B9D9-497B-9557033D8B6E}"/>
              </a:ext>
            </a:extLst>
          </p:cNvPr>
          <p:cNvSpPr/>
          <p:nvPr userDrawn="1"/>
        </p:nvSpPr>
        <p:spPr>
          <a:xfrm>
            <a:off x="428" y="0"/>
            <a:ext cx="12191144" cy="6857615"/>
          </a:xfrm>
          <a:custGeom>
            <a:avLst/>
            <a:gdLst/>
            <a:ahLst/>
            <a:cxnLst/>
            <a:rect l="l" t="t" r="r" b="b"/>
            <a:pathLst>
              <a:path w="20104100" h="11308715">
                <a:moveTo>
                  <a:pt x="20104099" y="0"/>
                </a:moveTo>
                <a:lnTo>
                  <a:pt x="0" y="0"/>
                </a:lnTo>
                <a:lnTo>
                  <a:pt x="0" y="11308556"/>
                </a:lnTo>
                <a:lnTo>
                  <a:pt x="20104099" y="11308556"/>
                </a:lnTo>
                <a:lnTo>
                  <a:pt x="20104099" y="0"/>
                </a:lnTo>
                <a:close/>
              </a:path>
            </a:pathLst>
          </a:custGeom>
          <a:solidFill>
            <a:srgbClr val="161C66"/>
          </a:solidFill>
        </p:spPr>
        <p:txBody>
          <a:bodyPr wrap="square" lIns="0" tIns="0" rIns="0" bIns="0" rtlCol="0"/>
          <a:lstStyle/>
          <a:p>
            <a:endParaRPr sz="1092"/>
          </a:p>
        </p:txBody>
      </p:sp>
      <p:grpSp>
        <p:nvGrpSpPr>
          <p:cNvPr id="7" name="object 3">
            <a:extLst>
              <a:ext uri="{FF2B5EF4-FFF2-40B4-BE49-F238E27FC236}">
                <a16:creationId xmlns:a16="http://schemas.microsoft.com/office/drawing/2014/main" id="{CB3CA616-9E38-B815-5FB7-31E22CAD73C0}"/>
              </a:ext>
            </a:extLst>
          </p:cNvPr>
          <p:cNvGrpSpPr/>
          <p:nvPr userDrawn="1"/>
        </p:nvGrpSpPr>
        <p:grpSpPr>
          <a:xfrm>
            <a:off x="428" y="-5714"/>
            <a:ext cx="11675343" cy="6868948"/>
            <a:chOff x="0" y="-9424"/>
            <a:chExt cx="19253505" cy="11327404"/>
          </a:xfrm>
        </p:grpSpPr>
        <p:pic>
          <p:nvPicPr>
            <p:cNvPr id="8" name="object 4">
              <a:extLst>
                <a:ext uri="{FF2B5EF4-FFF2-40B4-BE49-F238E27FC236}">
                  <a16:creationId xmlns:a16="http://schemas.microsoft.com/office/drawing/2014/main" id="{057E8299-C097-C165-2853-0E112F3C9DD6}"/>
                </a:ext>
              </a:extLst>
            </p:cNvPr>
            <p:cNvPicPr/>
            <p:nvPr userDrawn="1"/>
          </p:nvPicPr>
          <p:blipFill>
            <a:blip r:embed="rId2" cstate="print"/>
            <a:stretch>
              <a:fillRect/>
            </a:stretch>
          </p:blipFill>
          <p:spPr>
            <a:xfrm>
              <a:off x="187895" y="-9424"/>
              <a:ext cx="19065610" cy="11327404"/>
            </a:xfrm>
            <a:prstGeom prst="rect">
              <a:avLst/>
            </a:prstGeom>
          </p:spPr>
        </p:pic>
        <p:sp>
          <p:nvSpPr>
            <p:cNvPr id="9" name="object 5">
              <a:extLst>
                <a:ext uri="{FF2B5EF4-FFF2-40B4-BE49-F238E27FC236}">
                  <a16:creationId xmlns:a16="http://schemas.microsoft.com/office/drawing/2014/main" id="{88718C1E-54AE-BA25-4285-BAB9291CEE4A}"/>
                </a:ext>
              </a:extLst>
            </p:cNvPr>
            <p:cNvSpPr/>
            <p:nvPr/>
          </p:nvSpPr>
          <p:spPr>
            <a:xfrm>
              <a:off x="6035157" y="1683869"/>
              <a:ext cx="3573779" cy="1696720"/>
            </a:xfrm>
            <a:custGeom>
              <a:avLst/>
              <a:gdLst/>
              <a:ahLst/>
              <a:cxnLst/>
              <a:rect l="l" t="t" r="r" b="b"/>
              <a:pathLst>
                <a:path w="3573779" h="1696720">
                  <a:moveTo>
                    <a:pt x="1337781" y="0"/>
                  </a:moveTo>
                  <a:lnTo>
                    <a:pt x="0" y="1137263"/>
                  </a:lnTo>
                  <a:lnTo>
                    <a:pt x="2648537" y="1696335"/>
                  </a:lnTo>
                  <a:lnTo>
                    <a:pt x="2691874" y="1628107"/>
                  </a:lnTo>
                  <a:lnTo>
                    <a:pt x="2625522" y="1628107"/>
                  </a:lnTo>
                  <a:lnTo>
                    <a:pt x="127975" y="1100783"/>
                  </a:lnTo>
                  <a:lnTo>
                    <a:pt x="1349194" y="62521"/>
                  </a:lnTo>
                  <a:lnTo>
                    <a:pt x="1920211" y="62521"/>
                  </a:lnTo>
                  <a:lnTo>
                    <a:pt x="1337781" y="0"/>
                  </a:lnTo>
                  <a:close/>
                </a:path>
                <a:path w="3573779" h="1696720">
                  <a:moveTo>
                    <a:pt x="1920211" y="62521"/>
                  </a:moveTo>
                  <a:lnTo>
                    <a:pt x="1349194" y="62521"/>
                  </a:lnTo>
                  <a:lnTo>
                    <a:pt x="3474983" y="290776"/>
                  </a:lnTo>
                  <a:lnTo>
                    <a:pt x="2625522" y="1628107"/>
                  </a:lnTo>
                  <a:lnTo>
                    <a:pt x="2691874" y="1628107"/>
                  </a:lnTo>
                  <a:lnTo>
                    <a:pt x="3573566" y="240003"/>
                  </a:lnTo>
                  <a:lnTo>
                    <a:pt x="1920211" y="62521"/>
                  </a:lnTo>
                  <a:close/>
                </a:path>
              </a:pathLst>
            </a:custGeom>
            <a:solidFill>
              <a:srgbClr val="5783D0"/>
            </a:solidFill>
          </p:spPr>
          <p:txBody>
            <a:bodyPr wrap="square" lIns="0" tIns="0" rIns="0" bIns="0" rtlCol="0"/>
            <a:lstStyle/>
            <a:p>
              <a:endParaRPr sz="1092"/>
            </a:p>
          </p:txBody>
        </p:sp>
        <p:sp>
          <p:nvSpPr>
            <p:cNvPr id="10" name="object 6">
              <a:extLst>
                <a:ext uri="{FF2B5EF4-FFF2-40B4-BE49-F238E27FC236}">
                  <a16:creationId xmlns:a16="http://schemas.microsoft.com/office/drawing/2014/main" id="{526FC95F-F165-4E53-BD9B-9631AD8FA4DB}"/>
                </a:ext>
              </a:extLst>
            </p:cNvPr>
            <p:cNvSpPr/>
            <p:nvPr/>
          </p:nvSpPr>
          <p:spPr>
            <a:xfrm>
              <a:off x="7263955" y="1894718"/>
              <a:ext cx="2246630" cy="829944"/>
            </a:xfrm>
            <a:custGeom>
              <a:avLst/>
              <a:gdLst/>
              <a:ahLst/>
              <a:cxnLst/>
              <a:rect l="l" t="t" r="r" b="b"/>
              <a:pathLst>
                <a:path w="2246629" h="829944">
                  <a:moveTo>
                    <a:pt x="1266024" y="315772"/>
                  </a:moveTo>
                  <a:lnTo>
                    <a:pt x="440905" y="188887"/>
                  </a:lnTo>
                  <a:lnTo>
                    <a:pt x="0" y="671525"/>
                  </a:lnTo>
                  <a:lnTo>
                    <a:pt x="883526" y="829576"/>
                  </a:lnTo>
                  <a:lnTo>
                    <a:pt x="1266024" y="315772"/>
                  </a:lnTo>
                  <a:close/>
                </a:path>
                <a:path w="2246629" h="829944">
                  <a:moveTo>
                    <a:pt x="2246172" y="79933"/>
                  </a:moveTo>
                  <a:lnTo>
                    <a:pt x="1501076" y="0"/>
                  </a:lnTo>
                  <a:lnTo>
                    <a:pt x="1266024" y="315772"/>
                  </a:lnTo>
                  <a:lnTo>
                    <a:pt x="2022411" y="432054"/>
                  </a:lnTo>
                  <a:lnTo>
                    <a:pt x="2246172" y="79933"/>
                  </a:lnTo>
                  <a:close/>
                </a:path>
              </a:pathLst>
            </a:custGeom>
            <a:solidFill>
              <a:srgbClr val="8E9FD2"/>
            </a:solidFill>
          </p:spPr>
          <p:txBody>
            <a:bodyPr wrap="square" lIns="0" tIns="0" rIns="0" bIns="0" rtlCol="0"/>
            <a:lstStyle/>
            <a:p>
              <a:endParaRPr sz="1092"/>
            </a:p>
          </p:txBody>
        </p:sp>
        <p:sp>
          <p:nvSpPr>
            <p:cNvPr id="11" name="object 7">
              <a:extLst>
                <a:ext uri="{FF2B5EF4-FFF2-40B4-BE49-F238E27FC236}">
                  <a16:creationId xmlns:a16="http://schemas.microsoft.com/office/drawing/2014/main" id="{DB812043-4DF4-89CF-5B11-8D0395CDCFD8}"/>
                </a:ext>
              </a:extLst>
            </p:cNvPr>
            <p:cNvSpPr/>
            <p:nvPr/>
          </p:nvSpPr>
          <p:spPr>
            <a:xfrm>
              <a:off x="6884290" y="3649607"/>
              <a:ext cx="1216660" cy="224790"/>
            </a:xfrm>
            <a:custGeom>
              <a:avLst/>
              <a:gdLst/>
              <a:ahLst/>
              <a:cxnLst/>
              <a:rect l="l" t="t" r="r" b="b"/>
              <a:pathLst>
                <a:path w="1216659" h="224789">
                  <a:moveTo>
                    <a:pt x="22805" y="0"/>
                  </a:moveTo>
                  <a:lnTo>
                    <a:pt x="0" y="16847"/>
                  </a:lnTo>
                  <a:lnTo>
                    <a:pt x="918" y="26339"/>
                  </a:lnTo>
                  <a:lnTo>
                    <a:pt x="683905" y="221982"/>
                  </a:lnTo>
                  <a:lnTo>
                    <a:pt x="712619" y="224296"/>
                  </a:lnTo>
                  <a:lnTo>
                    <a:pt x="728253" y="222674"/>
                  </a:lnTo>
                  <a:lnTo>
                    <a:pt x="1181608" y="72448"/>
                  </a:lnTo>
                  <a:lnTo>
                    <a:pt x="1215219" y="39579"/>
                  </a:lnTo>
                  <a:lnTo>
                    <a:pt x="1216287" y="33035"/>
                  </a:lnTo>
                  <a:lnTo>
                    <a:pt x="1213251" y="28365"/>
                  </a:lnTo>
                  <a:lnTo>
                    <a:pt x="1188372" y="26784"/>
                  </a:lnTo>
                  <a:lnTo>
                    <a:pt x="748898" y="173617"/>
                  </a:lnTo>
                  <a:lnTo>
                    <a:pt x="734994" y="176916"/>
                  </a:lnTo>
                  <a:lnTo>
                    <a:pt x="719348" y="178482"/>
                  </a:lnTo>
                  <a:lnTo>
                    <a:pt x="703928" y="178284"/>
                  </a:lnTo>
                  <a:lnTo>
                    <a:pt x="690701" y="176287"/>
                  </a:lnTo>
                  <a:lnTo>
                    <a:pt x="31412" y="1413"/>
                  </a:lnTo>
                  <a:lnTo>
                    <a:pt x="27098" y="125"/>
                  </a:lnTo>
                  <a:lnTo>
                    <a:pt x="22805" y="0"/>
                  </a:lnTo>
                  <a:close/>
                </a:path>
              </a:pathLst>
            </a:custGeom>
            <a:solidFill>
              <a:srgbClr val="5783D0"/>
            </a:solidFill>
          </p:spPr>
          <p:txBody>
            <a:bodyPr wrap="square" lIns="0" tIns="0" rIns="0" bIns="0" rtlCol="0"/>
            <a:lstStyle/>
            <a:p>
              <a:endParaRPr sz="1092"/>
            </a:p>
          </p:txBody>
        </p:sp>
        <p:sp>
          <p:nvSpPr>
            <p:cNvPr id="12" name="object 8">
              <a:extLst>
                <a:ext uri="{FF2B5EF4-FFF2-40B4-BE49-F238E27FC236}">
                  <a16:creationId xmlns:a16="http://schemas.microsoft.com/office/drawing/2014/main" id="{C831EF8F-FC7B-5709-565C-95F64FC3B2BF}"/>
                </a:ext>
              </a:extLst>
            </p:cNvPr>
            <p:cNvSpPr/>
            <p:nvPr/>
          </p:nvSpPr>
          <p:spPr>
            <a:xfrm>
              <a:off x="6903344" y="3601521"/>
              <a:ext cx="1186815" cy="226695"/>
            </a:xfrm>
            <a:custGeom>
              <a:avLst/>
              <a:gdLst/>
              <a:ahLst/>
              <a:cxnLst/>
              <a:rect l="l" t="t" r="r" b="b"/>
              <a:pathLst>
                <a:path w="1186815" h="226695">
                  <a:moveTo>
                    <a:pt x="126938" y="0"/>
                  </a:moveTo>
                  <a:lnTo>
                    <a:pt x="0" y="48595"/>
                  </a:lnTo>
                  <a:lnTo>
                    <a:pt x="3759" y="48082"/>
                  </a:lnTo>
                  <a:lnTo>
                    <a:pt x="8052" y="48218"/>
                  </a:lnTo>
                  <a:lnTo>
                    <a:pt x="12366" y="49495"/>
                  </a:lnTo>
                  <a:lnTo>
                    <a:pt x="671644" y="224380"/>
                  </a:lnTo>
                  <a:lnTo>
                    <a:pt x="684875" y="226370"/>
                  </a:lnTo>
                  <a:lnTo>
                    <a:pt x="700295" y="226566"/>
                  </a:lnTo>
                  <a:lnTo>
                    <a:pt x="715939" y="224999"/>
                  </a:lnTo>
                  <a:lnTo>
                    <a:pt x="729841" y="221700"/>
                  </a:lnTo>
                  <a:lnTo>
                    <a:pt x="1169325" y="74866"/>
                  </a:lnTo>
                  <a:lnTo>
                    <a:pt x="1176016" y="72479"/>
                  </a:lnTo>
                  <a:lnTo>
                    <a:pt x="1181995" y="72092"/>
                  </a:lnTo>
                  <a:lnTo>
                    <a:pt x="1186539" y="73348"/>
                  </a:lnTo>
                  <a:lnTo>
                    <a:pt x="1048564" y="28198"/>
                  </a:lnTo>
                  <a:lnTo>
                    <a:pt x="1043612" y="35239"/>
                  </a:lnTo>
                  <a:lnTo>
                    <a:pt x="1037532" y="41396"/>
                  </a:lnTo>
                  <a:lnTo>
                    <a:pt x="1030578" y="46344"/>
                  </a:lnTo>
                  <a:lnTo>
                    <a:pt x="1023005" y="49757"/>
                  </a:lnTo>
                  <a:lnTo>
                    <a:pt x="696481" y="165754"/>
                  </a:lnTo>
                  <a:lnTo>
                    <a:pt x="690952" y="168235"/>
                  </a:lnTo>
                  <a:lnTo>
                    <a:pt x="142540" y="25423"/>
                  </a:lnTo>
                  <a:lnTo>
                    <a:pt x="126709" y="8472"/>
                  </a:lnTo>
                  <a:lnTo>
                    <a:pt x="126938" y="0"/>
                  </a:lnTo>
                  <a:close/>
                </a:path>
              </a:pathLst>
            </a:custGeom>
            <a:solidFill>
              <a:srgbClr val="9AB4E2"/>
            </a:solidFill>
          </p:spPr>
          <p:txBody>
            <a:bodyPr wrap="square" lIns="0" tIns="0" rIns="0" bIns="0" rtlCol="0"/>
            <a:lstStyle/>
            <a:p>
              <a:endParaRPr sz="1092"/>
            </a:p>
          </p:txBody>
        </p:sp>
        <p:sp>
          <p:nvSpPr>
            <p:cNvPr id="13" name="object 9">
              <a:extLst>
                <a:ext uri="{FF2B5EF4-FFF2-40B4-BE49-F238E27FC236}">
                  <a16:creationId xmlns:a16="http://schemas.microsoft.com/office/drawing/2014/main" id="{97772CB1-4551-480D-FD3B-9A523E28E964}"/>
                </a:ext>
              </a:extLst>
            </p:cNvPr>
            <p:cNvSpPr/>
            <p:nvPr/>
          </p:nvSpPr>
          <p:spPr>
            <a:xfrm>
              <a:off x="7030046" y="3087921"/>
              <a:ext cx="937260" cy="682625"/>
            </a:xfrm>
            <a:custGeom>
              <a:avLst/>
              <a:gdLst/>
              <a:ahLst/>
              <a:cxnLst/>
              <a:rect l="l" t="t" r="r" b="b"/>
              <a:pathLst>
                <a:path w="937259" h="682625">
                  <a:moveTo>
                    <a:pt x="936904" y="141046"/>
                  </a:moveTo>
                  <a:lnTo>
                    <a:pt x="710819" y="93345"/>
                  </a:lnTo>
                  <a:lnTo>
                    <a:pt x="648589" y="376021"/>
                  </a:lnTo>
                  <a:lnTo>
                    <a:pt x="710806" y="93345"/>
                  </a:lnTo>
                  <a:lnTo>
                    <a:pt x="268947" y="0"/>
                  </a:lnTo>
                  <a:lnTo>
                    <a:pt x="3683" y="503428"/>
                  </a:lnTo>
                  <a:lnTo>
                    <a:pt x="1549" y="506806"/>
                  </a:lnTo>
                  <a:lnTo>
                    <a:pt x="596" y="510476"/>
                  </a:lnTo>
                  <a:lnTo>
                    <a:pt x="241" y="513600"/>
                  </a:lnTo>
                  <a:lnTo>
                    <a:pt x="0" y="522084"/>
                  </a:lnTo>
                  <a:lnTo>
                    <a:pt x="2679" y="529526"/>
                  </a:lnTo>
                  <a:lnTo>
                    <a:pt x="8039" y="535368"/>
                  </a:lnTo>
                  <a:lnTo>
                    <a:pt x="15824" y="539038"/>
                  </a:lnTo>
                  <a:lnTo>
                    <a:pt x="558241" y="682485"/>
                  </a:lnTo>
                  <a:lnTo>
                    <a:pt x="564235" y="681837"/>
                  </a:lnTo>
                  <a:lnTo>
                    <a:pt x="569785" y="679348"/>
                  </a:lnTo>
                  <a:lnTo>
                    <a:pt x="896289" y="563372"/>
                  </a:lnTo>
                  <a:lnTo>
                    <a:pt x="925207" y="536168"/>
                  </a:lnTo>
                  <a:lnTo>
                    <a:pt x="927239" y="523595"/>
                  </a:lnTo>
                  <a:lnTo>
                    <a:pt x="936904" y="141046"/>
                  </a:lnTo>
                  <a:close/>
                </a:path>
              </a:pathLst>
            </a:custGeom>
            <a:solidFill>
              <a:srgbClr val="5783D0"/>
            </a:solidFill>
          </p:spPr>
          <p:txBody>
            <a:bodyPr wrap="square" lIns="0" tIns="0" rIns="0" bIns="0" rtlCol="0"/>
            <a:lstStyle/>
            <a:p>
              <a:endParaRPr sz="1092"/>
            </a:p>
          </p:txBody>
        </p:sp>
        <p:sp>
          <p:nvSpPr>
            <p:cNvPr id="14" name="object 10">
              <a:extLst>
                <a:ext uri="{FF2B5EF4-FFF2-40B4-BE49-F238E27FC236}">
                  <a16:creationId xmlns:a16="http://schemas.microsoft.com/office/drawing/2014/main" id="{3A99B313-FF22-ED71-10A5-502FD0CD42C6}"/>
                </a:ext>
              </a:extLst>
            </p:cNvPr>
            <p:cNvSpPr/>
            <p:nvPr/>
          </p:nvSpPr>
          <p:spPr>
            <a:xfrm>
              <a:off x="6564021" y="1796928"/>
              <a:ext cx="2725420" cy="1351915"/>
            </a:xfrm>
            <a:custGeom>
              <a:avLst/>
              <a:gdLst/>
              <a:ahLst/>
              <a:cxnLst/>
              <a:rect l="l" t="t" r="r" b="b"/>
              <a:pathLst>
                <a:path w="2725420" h="1351914">
                  <a:moveTo>
                    <a:pt x="2724823" y="513753"/>
                  </a:moveTo>
                  <a:lnTo>
                    <a:pt x="1995195" y="401548"/>
                  </a:lnTo>
                  <a:lnTo>
                    <a:pt x="2214080" y="107518"/>
                  </a:lnTo>
                  <a:lnTo>
                    <a:pt x="2187943" y="88061"/>
                  </a:lnTo>
                  <a:lnTo>
                    <a:pt x="1958759" y="395947"/>
                  </a:lnTo>
                  <a:lnTo>
                    <a:pt x="1936750" y="392569"/>
                  </a:lnTo>
                  <a:lnTo>
                    <a:pt x="1936750" y="425513"/>
                  </a:lnTo>
                  <a:lnTo>
                    <a:pt x="1576412" y="909548"/>
                  </a:lnTo>
                  <a:lnTo>
                    <a:pt x="731774" y="758456"/>
                  </a:lnTo>
                  <a:lnTo>
                    <a:pt x="1146898" y="304050"/>
                  </a:lnTo>
                  <a:lnTo>
                    <a:pt x="1936750" y="425513"/>
                  </a:lnTo>
                  <a:lnTo>
                    <a:pt x="1936750" y="392569"/>
                  </a:lnTo>
                  <a:lnTo>
                    <a:pt x="1173302" y="275158"/>
                  </a:lnTo>
                  <a:lnTo>
                    <a:pt x="1404569" y="21996"/>
                  </a:lnTo>
                  <a:lnTo>
                    <a:pt x="1380515" y="0"/>
                  </a:lnTo>
                  <a:lnTo>
                    <a:pt x="1134719" y="269227"/>
                  </a:lnTo>
                  <a:lnTo>
                    <a:pt x="535927" y="177126"/>
                  </a:lnTo>
                  <a:lnTo>
                    <a:pt x="530974" y="209321"/>
                  </a:lnTo>
                  <a:lnTo>
                    <a:pt x="1108316" y="298119"/>
                  </a:lnTo>
                  <a:lnTo>
                    <a:pt x="693889" y="751687"/>
                  </a:lnTo>
                  <a:lnTo>
                    <a:pt x="5740" y="628383"/>
                  </a:lnTo>
                  <a:lnTo>
                    <a:pt x="0" y="660463"/>
                  </a:lnTo>
                  <a:lnTo>
                    <a:pt x="667893" y="780135"/>
                  </a:lnTo>
                  <a:lnTo>
                    <a:pt x="342493" y="1136269"/>
                  </a:lnTo>
                  <a:lnTo>
                    <a:pt x="366560" y="1158252"/>
                  </a:lnTo>
                  <a:lnTo>
                    <a:pt x="705777" y="786917"/>
                  </a:lnTo>
                  <a:lnTo>
                    <a:pt x="1554670" y="938771"/>
                  </a:lnTo>
                  <a:lnTo>
                    <a:pt x="1262354" y="1331874"/>
                  </a:lnTo>
                  <a:lnTo>
                    <a:pt x="1288503" y="1351318"/>
                  </a:lnTo>
                  <a:lnTo>
                    <a:pt x="1590509" y="945197"/>
                  </a:lnTo>
                  <a:lnTo>
                    <a:pt x="2376284" y="1086040"/>
                  </a:lnTo>
                  <a:lnTo>
                    <a:pt x="2382037" y="1053960"/>
                  </a:lnTo>
                  <a:lnTo>
                    <a:pt x="1612265" y="915962"/>
                  </a:lnTo>
                  <a:lnTo>
                    <a:pt x="1973186" y="431126"/>
                  </a:lnTo>
                  <a:lnTo>
                    <a:pt x="2719870" y="545947"/>
                  </a:lnTo>
                  <a:lnTo>
                    <a:pt x="2724823" y="513753"/>
                  </a:lnTo>
                  <a:close/>
                </a:path>
              </a:pathLst>
            </a:custGeom>
            <a:solidFill>
              <a:srgbClr val="9AB4E2"/>
            </a:solidFill>
          </p:spPr>
          <p:txBody>
            <a:bodyPr wrap="square" lIns="0" tIns="0" rIns="0" bIns="0" rtlCol="0"/>
            <a:lstStyle/>
            <a:p>
              <a:endParaRPr sz="1092"/>
            </a:p>
          </p:txBody>
        </p:sp>
        <p:pic>
          <p:nvPicPr>
            <p:cNvPr id="15" name="object 11">
              <a:extLst>
                <a:ext uri="{FF2B5EF4-FFF2-40B4-BE49-F238E27FC236}">
                  <a16:creationId xmlns:a16="http://schemas.microsoft.com/office/drawing/2014/main" id="{A46942F3-6538-BC42-6724-6412108EB48C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796286" y="3873428"/>
              <a:ext cx="173492" cy="178035"/>
            </a:xfrm>
            <a:prstGeom prst="rect">
              <a:avLst/>
            </a:prstGeom>
          </p:spPr>
        </p:pic>
        <p:sp>
          <p:nvSpPr>
            <p:cNvPr id="16" name="object 12">
              <a:extLst>
                <a:ext uri="{FF2B5EF4-FFF2-40B4-BE49-F238E27FC236}">
                  <a16:creationId xmlns:a16="http://schemas.microsoft.com/office/drawing/2014/main" id="{3C08DE93-DB70-04CB-7919-0EF2F4C8C327}"/>
                </a:ext>
              </a:extLst>
            </p:cNvPr>
            <p:cNvSpPr/>
            <p:nvPr/>
          </p:nvSpPr>
          <p:spPr>
            <a:xfrm>
              <a:off x="3114040" y="3983043"/>
              <a:ext cx="1741805" cy="1042669"/>
            </a:xfrm>
            <a:custGeom>
              <a:avLst/>
              <a:gdLst/>
              <a:ahLst/>
              <a:cxnLst/>
              <a:rect l="l" t="t" r="r" b="b"/>
              <a:pathLst>
                <a:path w="1741804" h="1042670">
                  <a:moveTo>
                    <a:pt x="1741373" y="738301"/>
                  </a:moveTo>
                  <a:lnTo>
                    <a:pt x="47917" y="11493"/>
                  </a:lnTo>
                  <a:lnTo>
                    <a:pt x="47180" y="29489"/>
                  </a:lnTo>
                  <a:lnTo>
                    <a:pt x="47917" y="11480"/>
                  </a:lnTo>
                  <a:lnTo>
                    <a:pt x="30924" y="4203"/>
                  </a:lnTo>
                  <a:lnTo>
                    <a:pt x="30924" y="143675"/>
                  </a:lnTo>
                  <a:lnTo>
                    <a:pt x="28460" y="155244"/>
                  </a:lnTo>
                  <a:lnTo>
                    <a:pt x="30924" y="143675"/>
                  </a:lnTo>
                  <a:lnTo>
                    <a:pt x="30924" y="4203"/>
                  </a:lnTo>
                  <a:lnTo>
                    <a:pt x="21132" y="0"/>
                  </a:lnTo>
                  <a:lnTo>
                    <a:pt x="20408" y="17995"/>
                  </a:lnTo>
                  <a:lnTo>
                    <a:pt x="18999" y="36360"/>
                  </a:lnTo>
                  <a:lnTo>
                    <a:pt x="14389" y="74333"/>
                  </a:lnTo>
                  <a:lnTo>
                    <a:pt x="8077" y="112141"/>
                  </a:lnTo>
                  <a:lnTo>
                    <a:pt x="0" y="151841"/>
                  </a:lnTo>
                  <a:lnTo>
                    <a:pt x="25996" y="166801"/>
                  </a:lnTo>
                  <a:lnTo>
                    <a:pt x="1547355" y="1042314"/>
                  </a:lnTo>
                  <a:lnTo>
                    <a:pt x="1700060" y="914692"/>
                  </a:lnTo>
                  <a:lnTo>
                    <a:pt x="40881" y="87541"/>
                  </a:lnTo>
                  <a:lnTo>
                    <a:pt x="1700060" y="914692"/>
                  </a:lnTo>
                  <a:lnTo>
                    <a:pt x="1741373" y="738301"/>
                  </a:lnTo>
                  <a:close/>
                </a:path>
              </a:pathLst>
            </a:custGeom>
            <a:solidFill>
              <a:srgbClr val="6079C0"/>
            </a:solidFill>
          </p:spPr>
          <p:txBody>
            <a:bodyPr wrap="square" lIns="0" tIns="0" rIns="0" bIns="0" rtlCol="0"/>
            <a:lstStyle/>
            <a:p>
              <a:endParaRPr sz="1092"/>
            </a:p>
          </p:txBody>
        </p:sp>
        <p:pic>
          <p:nvPicPr>
            <p:cNvPr id="17" name="object 13">
              <a:extLst>
                <a:ext uri="{FF2B5EF4-FFF2-40B4-BE49-F238E27FC236}">
                  <a16:creationId xmlns:a16="http://schemas.microsoft.com/office/drawing/2014/main" id="{8F077CDF-0D0F-07D9-C9D1-0793378F7D4E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908884" y="3542703"/>
              <a:ext cx="132616" cy="112778"/>
            </a:xfrm>
            <a:prstGeom prst="rect">
              <a:avLst/>
            </a:prstGeom>
          </p:spPr>
        </p:pic>
        <p:pic>
          <p:nvPicPr>
            <p:cNvPr id="18" name="object 14">
              <a:extLst>
                <a:ext uri="{FF2B5EF4-FFF2-40B4-BE49-F238E27FC236}">
                  <a16:creationId xmlns:a16="http://schemas.microsoft.com/office/drawing/2014/main" id="{C4B9EDAD-86D7-DE02-6FF1-A634DF0318F8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657867" y="3765111"/>
              <a:ext cx="225072" cy="190476"/>
            </a:xfrm>
            <a:prstGeom prst="rect">
              <a:avLst/>
            </a:prstGeom>
          </p:spPr>
        </p:pic>
        <p:sp>
          <p:nvSpPr>
            <p:cNvPr id="19" name="object 15">
              <a:extLst>
                <a:ext uri="{FF2B5EF4-FFF2-40B4-BE49-F238E27FC236}">
                  <a16:creationId xmlns:a16="http://schemas.microsoft.com/office/drawing/2014/main" id="{8BC4F3B8-9FEB-E712-AB4D-7999ABD09836}"/>
                </a:ext>
              </a:extLst>
            </p:cNvPr>
            <p:cNvSpPr/>
            <p:nvPr/>
          </p:nvSpPr>
          <p:spPr>
            <a:xfrm>
              <a:off x="2829039" y="3475872"/>
              <a:ext cx="292100" cy="247015"/>
            </a:xfrm>
            <a:custGeom>
              <a:avLst/>
              <a:gdLst/>
              <a:ahLst/>
              <a:cxnLst/>
              <a:rect l="l" t="t" r="r" b="b"/>
              <a:pathLst>
                <a:path w="292100" h="247014">
                  <a:moveTo>
                    <a:pt x="139327" y="0"/>
                  </a:moveTo>
                  <a:lnTo>
                    <a:pt x="96448" y="9262"/>
                  </a:lnTo>
                  <a:lnTo>
                    <a:pt x="57643" y="28969"/>
                  </a:lnTo>
                  <a:lnTo>
                    <a:pt x="26030" y="58444"/>
                  </a:lnTo>
                  <a:lnTo>
                    <a:pt x="23905" y="61156"/>
                  </a:lnTo>
                  <a:lnTo>
                    <a:pt x="21779" y="63795"/>
                  </a:lnTo>
                  <a:lnTo>
                    <a:pt x="20166" y="66894"/>
                  </a:lnTo>
                  <a:lnTo>
                    <a:pt x="11286" y="82010"/>
                  </a:lnTo>
                  <a:lnTo>
                    <a:pt x="5045" y="97574"/>
                  </a:lnTo>
                  <a:lnTo>
                    <a:pt x="1323" y="113342"/>
                  </a:lnTo>
                  <a:lnTo>
                    <a:pt x="0" y="129071"/>
                  </a:lnTo>
                  <a:lnTo>
                    <a:pt x="893" y="144274"/>
                  </a:lnTo>
                  <a:lnTo>
                    <a:pt x="16784" y="187142"/>
                  </a:lnTo>
                  <a:lnTo>
                    <a:pt x="48699" y="219981"/>
                  </a:lnTo>
                  <a:lnTo>
                    <a:pt x="92705" y="240773"/>
                  </a:lnTo>
                  <a:lnTo>
                    <a:pt x="142587" y="246908"/>
                  </a:lnTo>
                  <a:lnTo>
                    <a:pt x="160580" y="245460"/>
                  </a:lnTo>
                  <a:lnTo>
                    <a:pt x="215879" y="228577"/>
                  </a:lnTo>
                  <a:lnTo>
                    <a:pt x="251576" y="203939"/>
                  </a:lnTo>
                  <a:lnTo>
                    <a:pt x="271287" y="179612"/>
                  </a:lnTo>
                  <a:lnTo>
                    <a:pt x="132381" y="179612"/>
                  </a:lnTo>
                  <a:lnTo>
                    <a:pt x="107829" y="171792"/>
                  </a:lnTo>
                  <a:lnTo>
                    <a:pt x="89224" y="156438"/>
                  </a:lnTo>
                  <a:lnTo>
                    <a:pt x="79849" y="136538"/>
                  </a:lnTo>
                  <a:lnTo>
                    <a:pt x="80218" y="114653"/>
                  </a:lnTo>
                  <a:lnTo>
                    <a:pt x="90845" y="93344"/>
                  </a:lnTo>
                  <a:lnTo>
                    <a:pt x="110097" y="76794"/>
                  </a:lnTo>
                  <a:lnTo>
                    <a:pt x="134115" y="67770"/>
                  </a:lnTo>
                  <a:lnTo>
                    <a:pt x="159929" y="66829"/>
                  </a:lnTo>
                  <a:lnTo>
                    <a:pt x="279469" y="66829"/>
                  </a:lnTo>
                  <a:lnTo>
                    <a:pt x="278965" y="65512"/>
                  </a:lnTo>
                  <a:lnTo>
                    <a:pt x="245202" y="27498"/>
                  </a:lnTo>
                  <a:lnTo>
                    <a:pt x="228076" y="16969"/>
                  </a:lnTo>
                  <a:lnTo>
                    <a:pt x="226422" y="16037"/>
                  </a:lnTo>
                  <a:lnTo>
                    <a:pt x="183160" y="1861"/>
                  </a:lnTo>
                  <a:lnTo>
                    <a:pt x="139327" y="0"/>
                  </a:lnTo>
                  <a:close/>
                </a:path>
                <a:path w="292100" h="247014">
                  <a:moveTo>
                    <a:pt x="279469" y="66829"/>
                  </a:moveTo>
                  <a:lnTo>
                    <a:pt x="159929" y="66829"/>
                  </a:lnTo>
                  <a:lnTo>
                    <a:pt x="184570" y="74528"/>
                  </a:lnTo>
                  <a:lnTo>
                    <a:pt x="203090" y="90043"/>
                  </a:lnTo>
                  <a:lnTo>
                    <a:pt x="212463" y="109943"/>
                  </a:lnTo>
                  <a:lnTo>
                    <a:pt x="212127" y="131763"/>
                  </a:lnTo>
                  <a:lnTo>
                    <a:pt x="201522" y="153038"/>
                  </a:lnTo>
                  <a:lnTo>
                    <a:pt x="182247" y="169608"/>
                  </a:lnTo>
                  <a:lnTo>
                    <a:pt x="158194" y="178675"/>
                  </a:lnTo>
                  <a:lnTo>
                    <a:pt x="132381" y="179612"/>
                  </a:lnTo>
                  <a:lnTo>
                    <a:pt x="271287" y="179612"/>
                  </a:lnTo>
                  <a:lnTo>
                    <a:pt x="284241" y="157658"/>
                  </a:lnTo>
                  <a:lnTo>
                    <a:pt x="292068" y="126098"/>
                  </a:lnTo>
                  <a:lnTo>
                    <a:pt x="290194" y="94854"/>
                  </a:lnTo>
                  <a:lnTo>
                    <a:pt x="279469" y="66829"/>
                  </a:lnTo>
                  <a:close/>
                </a:path>
              </a:pathLst>
            </a:custGeom>
            <a:solidFill>
              <a:srgbClr val="5783D0"/>
            </a:solidFill>
          </p:spPr>
          <p:txBody>
            <a:bodyPr wrap="square" lIns="0" tIns="0" rIns="0" bIns="0" rtlCol="0"/>
            <a:lstStyle/>
            <a:p>
              <a:endParaRPr sz="1092"/>
            </a:p>
          </p:txBody>
        </p:sp>
        <p:sp>
          <p:nvSpPr>
            <p:cNvPr id="20" name="object 16">
              <a:extLst>
                <a:ext uri="{FF2B5EF4-FFF2-40B4-BE49-F238E27FC236}">
                  <a16:creationId xmlns:a16="http://schemas.microsoft.com/office/drawing/2014/main" id="{D3592616-6749-3B58-3CF0-BBFD4B8AF22F}"/>
                </a:ext>
              </a:extLst>
            </p:cNvPr>
            <p:cNvSpPr/>
            <p:nvPr/>
          </p:nvSpPr>
          <p:spPr>
            <a:xfrm>
              <a:off x="2701879" y="3663008"/>
              <a:ext cx="252095" cy="255270"/>
            </a:xfrm>
            <a:custGeom>
              <a:avLst/>
              <a:gdLst/>
              <a:ahLst/>
              <a:cxnLst/>
              <a:rect l="l" t="t" r="r" b="b"/>
              <a:pathLst>
                <a:path w="252094" h="255270">
                  <a:moveTo>
                    <a:pt x="143952" y="0"/>
                  </a:moveTo>
                  <a:lnTo>
                    <a:pt x="10909" y="168528"/>
                  </a:lnTo>
                  <a:lnTo>
                    <a:pt x="325" y="189796"/>
                  </a:lnTo>
                  <a:lnTo>
                    <a:pt x="0" y="211624"/>
                  </a:lnTo>
                  <a:lnTo>
                    <a:pt x="9367" y="231524"/>
                  </a:lnTo>
                  <a:lnTo>
                    <a:pt x="27861" y="247008"/>
                  </a:lnTo>
                  <a:lnTo>
                    <a:pt x="52493" y="254730"/>
                  </a:lnTo>
                  <a:lnTo>
                    <a:pt x="78315" y="253807"/>
                  </a:lnTo>
                  <a:lnTo>
                    <a:pt x="102362" y="244786"/>
                  </a:lnTo>
                  <a:lnTo>
                    <a:pt x="121670" y="228212"/>
                  </a:lnTo>
                  <a:lnTo>
                    <a:pt x="251980" y="63108"/>
                  </a:lnTo>
                  <a:lnTo>
                    <a:pt x="251750" y="59369"/>
                  </a:lnTo>
                  <a:lnTo>
                    <a:pt x="235619" y="57296"/>
                  </a:lnTo>
                  <a:lnTo>
                    <a:pt x="219867" y="53635"/>
                  </a:lnTo>
                  <a:lnTo>
                    <a:pt x="175854" y="32844"/>
                  </a:lnTo>
                  <a:lnTo>
                    <a:pt x="152768" y="11860"/>
                  </a:lnTo>
                  <a:lnTo>
                    <a:pt x="143952" y="0"/>
                  </a:lnTo>
                  <a:close/>
                </a:path>
              </a:pathLst>
            </a:custGeom>
            <a:solidFill>
              <a:srgbClr val="4A66B7"/>
            </a:solidFill>
          </p:spPr>
          <p:txBody>
            <a:bodyPr wrap="square" lIns="0" tIns="0" rIns="0" bIns="0" rtlCol="0"/>
            <a:lstStyle/>
            <a:p>
              <a:endParaRPr sz="1092"/>
            </a:p>
          </p:txBody>
        </p:sp>
        <p:sp>
          <p:nvSpPr>
            <p:cNvPr id="21" name="object 17">
              <a:extLst>
                <a:ext uri="{FF2B5EF4-FFF2-40B4-BE49-F238E27FC236}">
                  <a16:creationId xmlns:a16="http://schemas.microsoft.com/office/drawing/2014/main" id="{2FB63439-F678-1013-EFBC-719C802307F5}"/>
                </a:ext>
              </a:extLst>
            </p:cNvPr>
            <p:cNvSpPr/>
            <p:nvPr/>
          </p:nvSpPr>
          <p:spPr>
            <a:xfrm>
              <a:off x="1979053" y="3053568"/>
              <a:ext cx="1941195" cy="1503680"/>
            </a:xfrm>
            <a:custGeom>
              <a:avLst/>
              <a:gdLst/>
              <a:ahLst/>
              <a:cxnLst/>
              <a:rect l="l" t="t" r="r" b="b"/>
              <a:pathLst>
                <a:path w="1941195" h="1503679">
                  <a:moveTo>
                    <a:pt x="870153" y="489216"/>
                  </a:moveTo>
                  <a:lnTo>
                    <a:pt x="41287" y="161594"/>
                  </a:lnTo>
                  <a:lnTo>
                    <a:pt x="13449" y="153631"/>
                  </a:lnTo>
                  <a:lnTo>
                    <a:pt x="0" y="155676"/>
                  </a:lnTo>
                  <a:lnTo>
                    <a:pt x="1663" y="166903"/>
                  </a:lnTo>
                  <a:lnTo>
                    <a:pt x="19177" y="186537"/>
                  </a:lnTo>
                  <a:lnTo>
                    <a:pt x="253936" y="344360"/>
                  </a:lnTo>
                  <a:lnTo>
                    <a:pt x="349885" y="409930"/>
                  </a:lnTo>
                  <a:lnTo>
                    <a:pt x="397078" y="441693"/>
                  </a:lnTo>
                  <a:lnTo>
                    <a:pt x="442874" y="470357"/>
                  </a:lnTo>
                  <a:lnTo>
                    <a:pt x="487883" y="495668"/>
                  </a:lnTo>
                  <a:lnTo>
                    <a:pt x="532752" y="517347"/>
                  </a:lnTo>
                  <a:lnTo>
                    <a:pt x="578116" y="535139"/>
                  </a:lnTo>
                  <a:lnTo>
                    <a:pt x="624586" y="548779"/>
                  </a:lnTo>
                  <a:lnTo>
                    <a:pt x="672820" y="557999"/>
                  </a:lnTo>
                  <a:lnTo>
                    <a:pt x="723430" y="562533"/>
                  </a:lnTo>
                  <a:lnTo>
                    <a:pt x="748626" y="562165"/>
                  </a:lnTo>
                  <a:lnTo>
                    <a:pt x="780415" y="559727"/>
                  </a:lnTo>
                  <a:lnTo>
                    <a:pt x="815340" y="555891"/>
                  </a:lnTo>
                  <a:lnTo>
                    <a:pt x="849985" y="551370"/>
                  </a:lnTo>
                  <a:lnTo>
                    <a:pt x="851306" y="535647"/>
                  </a:lnTo>
                  <a:lnTo>
                    <a:pt x="855027" y="519887"/>
                  </a:lnTo>
                  <a:lnTo>
                    <a:pt x="861263" y="504329"/>
                  </a:lnTo>
                  <a:lnTo>
                    <a:pt x="870153" y="489216"/>
                  </a:lnTo>
                  <a:close/>
                </a:path>
                <a:path w="1941195" h="1503679">
                  <a:moveTo>
                    <a:pt x="1156119" y="929487"/>
                  </a:moveTo>
                  <a:lnTo>
                    <a:pt x="1155179" y="882154"/>
                  </a:lnTo>
                  <a:lnTo>
                    <a:pt x="1148727" y="836637"/>
                  </a:lnTo>
                  <a:lnTo>
                    <a:pt x="1136129" y="792518"/>
                  </a:lnTo>
                  <a:lnTo>
                    <a:pt x="1116761" y="749350"/>
                  </a:lnTo>
                  <a:lnTo>
                    <a:pt x="1086827" y="707504"/>
                  </a:lnTo>
                  <a:lnTo>
                    <a:pt x="1045705" y="659498"/>
                  </a:lnTo>
                  <a:lnTo>
                    <a:pt x="1028344" y="664514"/>
                  </a:lnTo>
                  <a:lnTo>
                    <a:pt x="1010564" y="667766"/>
                  </a:lnTo>
                  <a:lnTo>
                    <a:pt x="992568" y="669213"/>
                  </a:lnTo>
                  <a:lnTo>
                    <a:pt x="974559" y="668807"/>
                  </a:lnTo>
                  <a:lnTo>
                    <a:pt x="983665" y="855167"/>
                  </a:lnTo>
                  <a:lnTo>
                    <a:pt x="983919" y="855281"/>
                  </a:lnTo>
                  <a:lnTo>
                    <a:pt x="986917" y="922807"/>
                  </a:lnTo>
                  <a:lnTo>
                    <a:pt x="987171" y="922972"/>
                  </a:lnTo>
                  <a:lnTo>
                    <a:pt x="990714" y="997902"/>
                  </a:lnTo>
                  <a:lnTo>
                    <a:pt x="990955" y="998067"/>
                  </a:lnTo>
                  <a:lnTo>
                    <a:pt x="1013929" y="1470190"/>
                  </a:lnTo>
                  <a:lnTo>
                    <a:pt x="1018374" y="1494866"/>
                  </a:lnTo>
                  <a:lnTo>
                    <a:pt x="1026579" y="1503553"/>
                  </a:lnTo>
                  <a:lnTo>
                    <a:pt x="1037323" y="1496123"/>
                  </a:lnTo>
                  <a:lnTo>
                    <a:pt x="1049413" y="1472476"/>
                  </a:lnTo>
                  <a:lnTo>
                    <a:pt x="1110056" y="1191602"/>
                  </a:lnTo>
                  <a:lnTo>
                    <a:pt x="1129195" y="1107186"/>
                  </a:lnTo>
                  <a:lnTo>
                    <a:pt x="1139215" y="1061237"/>
                  </a:lnTo>
                  <a:lnTo>
                    <a:pt x="1146467" y="1022464"/>
                  </a:lnTo>
                  <a:lnTo>
                    <a:pt x="1151966" y="984605"/>
                  </a:lnTo>
                  <a:lnTo>
                    <a:pt x="1155395" y="947470"/>
                  </a:lnTo>
                  <a:lnTo>
                    <a:pt x="1156119" y="929487"/>
                  </a:lnTo>
                  <a:close/>
                </a:path>
                <a:path w="1941195" h="1503679">
                  <a:moveTo>
                    <a:pt x="1940712" y="3746"/>
                  </a:moveTo>
                  <a:lnTo>
                    <a:pt x="1928202" y="0"/>
                  </a:lnTo>
                  <a:lnTo>
                    <a:pt x="1898459" y="4191"/>
                  </a:lnTo>
                  <a:lnTo>
                    <a:pt x="1596504" y="109054"/>
                  </a:lnTo>
                  <a:lnTo>
                    <a:pt x="1488198" y="145707"/>
                  </a:lnTo>
                  <a:lnTo>
                    <a:pt x="1429727" y="166166"/>
                  </a:lnTo>
                  <a:lnTo>
                    <a:pt x="1375219" y="186918"/>
                  </a:lnTo>
                  <a:lnTo>
                    <a:pt x="1324610" y="208584"/>
                  </a:lnTo>
                  <a:lnTo>
                    <a:pt x="1277797" y="231749"/>
                  </a:lnTo>
                  <a:lnTo>
                    <a:pt x="1234694" y="257009"/>
                  </a:lnTo>
                  <a:lnTo>
                    <a:pt x="1195235" y="284975"/>
                  </a:lnTo>
                  <a:lnTo>
                    <a:pt x="1159319" y="316217"/>
                  </a:lnTo>
                  <a:lnTo>
                    <a:pt x="1126871" y="351358"/>
                  </a:lnTo>
                  <a:lnTo>
                    <a:pt x="1101839" y="388988"/>
                  </a:lnTo>
                  <a:lnTo>
                    <a:pt x="1074801" y="437832"/>
                  </a:lnTo>
                  <a:lnTo>
                    <a:pt x="1076413" y="438353"/>
                  </a:lnTo>
                  <a:lnTo>
                    <a:pt x="1079487" y="439966"/>
                  </a:lnTo>
                  <a:lnTo>
                    <a:pt x="1095184" y="449808"/>
                  </a:lnTo>
                  <a:lnTo>
                    <a:pt x="1108786" y="461175"/>
                  </a:lnTo>
                  <a:lnTo>
                    <a:pt x="1120178" y="473837"/>
                  </a:lnTo>
                  <a:lnTo>
                    <a:pt x="1129207" y="487565"/>
                  </a:lnTo>
                  <a:lnTo>
                    <a:pt x="1912327" y="31356"/>
                  </a:lnTo>
                  <a:lnTo>
                    <a:pt x="1935568" y="14516"/>
                  </a:lnTo>
                  <a:lnTo>
                    <a:pt x="1940712" y="3746"/>
                  </a:lnTo>
                  <a:close/>
                </a:path>
              </a:pathLst>
            </a:custGeom>
            <a:solidFill>
              <a:srgbClr val="5783D0"/>
            </a:solidFill>
          </p:spPr>
          <p:txBody>
            <a:bodyPr wrap="square" lIns="0" tIns="0" rIns="0" bIns="0" rtlCol="0"/>
            <a:lstStyle/>
            <a:p>
              <a:endParaRPr sz="1092"/>
            </a:p>
          </p:txBody>
        </p:sp>
        <p:sp>
          <p:nvSpPr>
            <p:cNvPr id="22" name="object 18">
              <a:extLst>
                <a:ext uri="{FF2B5EF4-FFF2-40B4-BE49-F238E27FC236}">
                  <a16:creationId xmlns:a16="http://schemas.microsoft.com/office/drawing/2014/main" id="{D9A58B5A-D379-AC4B-66A6-BFB6729139D8}"/>
                </a:ext>
              </a:extLst>
            </p:cNvPr>
            <p:cNvSpPr/>
            <p:nvPr/>
          </p:nvSpPr>
          <p:spPr>
            <a:xfrm>
              <a:off x="4205325" y="2639307"/>
              <a:ext cx="1470660" cy="1988820"/>
            </a:xfrm>
            <a:custGeom>
              <a:avLst/>
              <a:gdLst/>
              <a:ahLst/>
              <a:cxnLst/>
              <a:rect l="l" t="t" r="r" b="b"/>
              <a:pathLst>
                <a:path w="1470660" h="1988820">
                  <a:moveTo>
                    <a:pt x="1470190" y="1728520"/>
                  </a:moveTo>
                  <a:lnTo>
                    <a:pt x="62674" y="60718"/>
                  </a:lnTo>
                  <a:lnTo>
                    <a:pt x="11544" y="0"/>
                  </a:lnTo>
                  <a:lnTo>
                    <a:pt x="7899" y="105092"/>
                  </a:lnTo>
                  <a:lnTo>
                    <a:pt x="5346" y="192646"/>
                  </a:lnTo>
                  <a:lnTo>
                    <a:pt x="45300" y="245935"/>
                  </a:lnTo>
                  <a:lnTo>
                    <a:pt x="5511" y="192913"/>
                  </a:lnTo>
                  <a:lnTo>
                    <a:pt x="0" y="424446"/>
                  </a:lnTo>
                  <a:lnTo>
                    <a:pt x="25590" y="463118"/>
                  </a:lnTo>
                  <a:lnTo>
                    <a:pt x="1035646" y="1988540"/>
                  </a:lnTo>
                  <a:lnTo>
                    <a:pt x="1307617" y="1924088"/>
                  </a:lnTo>
                  <a:lnTo>
                    <a:pt x="45313" y="245960"/>
                  </a:lnTo>
                  <a:lnTo>
                    <a:pt x="46824" y="247929"/>
                  </a:lnTo>
                  <a:lnTo>
                    <a:pt x="1307617" y="1924088"/>
                  </a:lnTo>
                  <a:lnTo>
                    <a:pt x="1470190" y="1728520"/>
                  </a:lnTo>
                  <a:close/>
                </a:path>
              </a:pathLst>
            </a:custGeom>
            <a:solidFill>
              <a:srgbClr val="1D40A6"/>
            </a:solidFill>
          </p:spPr>
          <p:txBody>
            <a:bodyPr wrap="square" lIns="0" tIns="0" rIns="0" bIns="0" rtlCol="0"/>
            <a:lstStyle/>
            <a:p>
              <a:endParaRPr sz="1092"/>
            </a:p>
          </p:txBody>
        </p:sp>
        <p:sp>
          <p:nvSpPr>
            <p:cNvPr id="23" name="object 19">
              <a:extLst>
                <a:ext uri="{FF2B5EF4-FFF2-40B4-BE49-F238E27FC236}">
                  <a16:creationId xmlns:a16="http://schemas.microsoft.com/office/drawing/2014/main" id="{E1F86E9E-75E3-B9E8-C6B8-3D78F84F57BC}"/>
                </a:ext>
              </a:extLst>
            </p:cNvPr>
            <p:cNvSpPr/>
            <p:nvPr/>
          </p:nvSpPr>
          <p:spPr>
            <a:xfrm>
              <a:off x="3891322" y="2007612"/>
              <a:ext cx="327660" cy="1195705"/>
            </a:xfrm>
            <a:custGeom>
              <a:avLst/>
              <a:gdLst/>
              <a:ahLst/>
              <a:cxnLst/>
              <a:rect l="l" t="t" r="r" b="b"/>
              <a:pathLst>
                <a:path w="327660" h="1195705">
                  <a:moveTo>
                    <a:pt x="96018" y="0"/>
                  </a:moveTo>
                  <a:lnTo>
                    <a:pt x="74739" y="11132"/>
                  </a:lnTo>
                  <a:lnTo>
                    <a:pt x="51511" y="19682"/>
                  </a:lnTo>
                  <a:lnTo>
                    <a:pt x="26532" y="25441"/>
                  </a:lnTo>
                  <a:lnTo>
                    <a:pt x="0" y="28198"/>
                  </a:lnTo>
                  <a:lnTo>
                    <a:pt x="200632" y="884904"/>
                  </a:lnTo>
                  <a:lnTo>
                    <a:pt x="262358" y="1148122"/>
                  </a:lnTo>
                  <a:lnTo>
                    <a:pt x="274923" y="1183337"/>
                  </a:lnTo>
                  <a:lnTo>
                    <a:pt x="288421" y="1195659"/>
                  </a:lnTo>
                  <a:lnTo>
                    <a:pt x="301215" y="1185051"/>
                  </a:lnTo>
                  <a:lnTo>
                    <a:pt x="311665" y="1151472"/>
                  </a:lnTo>
                  <a:lnTo>
                    <a:pt x="319519" y="824613"/>
                  </a:lnTo>
                  <a:lnTo>
                    <a:pt x="319362" y="824351"/>
                  </a:lnTo>
                  <a:lnTo>
                    <a:pt x="321910" y="736791"/>
                  </a:lnTo>
                  <a:lnTo>
                    <a:pt x="325550" y="631687"/>
                  </a:lnTo>
                  <a:lnTo>
                    <a:pt x="327036" y="577298"/>
                  </a:lnTo>
                  <a:lnTo>
                    <a:pt x="327179" y="525066"/>
                  </a:lnTo>
                  <a:lnTo>
                    <a:pt x="325648" y="474814"/>
                  </a:lnTo>
                  <a:lnTo>
                    <a:pt x="322115" y="426365"/>
                  </a:lnTo>
                  <a:lnTo>
                    <a:pt x="316247" y="379544"/>
                  </a:lnTo>
                  <a:lnTo>
                    <a:pt x="307717" y="334172"/>
                  </a:lnTo>
                  <a:lnTo>
                    <a:pt x="296192" y="290074"/>
                  </a:lnTo>
                  <a:lnTo>
                    <a:pt x="281343" y="247073"/>
                  </a:lnTo>
                  <a:lnTo>
                    <a:pt x="262841" y="204993"/>
                  </a:lnTo>
                  <a:lnTo>
                    <a:pt x="240354" y="163656"/>
                  </a:lnTo>
                  <a:lnTo>
                    <a:pt x="213553" y="122886"/>
                  </a:lnTo>
                  <a:lnTo>
                    <a:pt x="163353" y="65954"/>
                  </a:lnTo>
                  <a:lnTo>
                    <a:pt x="129958" y="32596"/>
                  </a:lnTo>
                  <a:lnTo>
                    <a:pt x="96018" y="0"/>
                  </a:lnTo>
                  <a:close/>
                </a:path>
              </a:pathLst>
            </a:custGeom>
            <a:solidFill>
              <a:srgbClr val="5783D0"/>
            </a:solidFill>
          </p:spPr>
          <p:txBody>
            <a:bodyPr wrap="square" lIns="0" tIns="0" rIns="0" bIns="0" rtlCol="0"/>
            <a:lstStyle/>
            <a:p>
              <a:endParaRPr sz="1092"/>
            </a:p>
          </p:txBody>
        </p:sp>
        <p:sp>
          <p:nvSpPr>
            <p:cNvPr id="24" name="object 20">
              <a:extLst>
                <a:ext uri="{FF2B5EF4-FFF2-40B4-BE49-F238E27FC236}">
                  <a16:creationId xmlns:a16="http://schemas.microsoft.com/office/drawing/2014/main" id="{05B50B4E-B3BF-C463-28ED-1CDAE53396A5}"/>
                </a:ext>
              </a:extLst>
            </p:cNvPr>
            <p:cNvSpPr/>
            <p:nvPr/>
          </p:nvSpPr>
          <p:spPr>
            <a:xfrm>
              <a:off x="3573348" y="2063857"/>
              <a:ext cx="518795" cy="828675"/>
            </a:xfrm>
            <a:custGeom>
              <a:avLst/>
              <a:gdLst/>
              <a:ahLst/>
              <a:cxnLst/>
              <a:rect l="l" t="t" r="r" b="b"/>
              <a:pathLst>
                <a:path w="518795" h="828675">
                  <a:moveTo>
                    <a:pt x="444119" y="510209"/>
                  </a:moveTo>
                  <a:lnTo>
                    <a:pt x="389204" y="276136"/>
                  </a:lnTo>
                  <a:lnTo>
                    <a:pt x="155181" y="292"/>
                  </a:lnTo>
                  <a:lnTo>
                    <a:pt x="155054" y="0"/>
                  </a:lnTo>
                  <a:lnTo>
                    <a:pt x="121424" y="27051"/>
                  </a:lnTo>
                  <a:lnTo>
                    <a:pt x="91147" y="40995"/>
                  </a:lnTo>
                  <a:lnTo>
                    <a:pt x="444119" y="510209"/>
                  </a:lnTo>
                  <a:close/>
                </a:path>
                <a:path w="518795" h="828675">
                  <a:moveTo>
                    <a:pt x="518604" y="828662"/>
                  </a:moveTo>
                  <a:lnTo>
                    <a:pt x="444119" y="510222"/>
                  </a:lnTo>
                  <a:lnTo>
                    <a:pt x="91147" y="40995"/>
                  </a:lnTo>
                  <a:lnTo>
                    <a:pt x="68795" y="46609"/>
                  </a:lnTo>
                  <a:lnTo>
                    <a:pt x="45910" y="49136"/>
                  </a:lnTo>
                  <a:lnTo>
                    <a:pt x="22860" y="48679"/>
                  </a:lnTo>
                  <a:lnTo>
                    <a:pt x="0" y="45288"/>
                  </a:lnTo>
                  <a:lnTo>
                    <a:pt x="518604" y="828662"/>
                  </a:lnTo>
                  <a:close/>
                </a:path>
              </a:pathLst>
            </a:custGeom>
            <a:solidFill>
              <a:srgbClr val="1D40A6"/>
            </a:solidFill>
          </p:spPr>
          <p:txBody>
            <a:bodyPr wrap="square" lIns="0" tIns="0" rIns="0" bIns="0" rtlCol="0"/>
            <a:lstStyle/>
            <a:p>
              <a:endParaRPr sz="1092"/>
            </a:p>
          </p:txBody>
        </p:sp>
        <p:sp>
          <p:nvSpPr>
            <p:cNvPr id="25" name="object 21">
              <a:extLst>
                <a:ext uri="{FF2B5EF4-FFF2-40B4-BE49-F238E27FC236}">
                  <a16:creationId xmlns:a16="http://schemas.microsoft.com/office/drawing/2014/main" id="{C0E3C7B3-283A-708C-25EE-45F556BB5F0C}"/>
                </a:ext>
              </a:extLst>
            </p:cNvPr>
            <p:cNvSpPr/>
            <p:nvPr/>
          </p:nvSpPr>
          <p:spPr>
            <a:xfrm>
              <a:off x="2395651" y="1069714"/>
              <a:ext cx="2660015" cy="966469"/>
            </a:xfrm>
            <a:custGeom>
              <a:avLst/>
              <a:gdLst/>
              <a:ahLst/>
              <a:cxnLst/>
              <a:rect l="l" t="t" r="r" b="b"/>
              <a:pathLst>
                <a:path w="2660015" h="966469">
                  <a:moveTo>
                    <a:pt x="2659672" y="5308"/>
                  </a:moveTo>
                  <a:lnTo>
                    <a:pt x="2641447" y="0"/>
                  </a:lnTo>
                  <a:lnTo>
                    <a:pt x="2601468" y="6007"/>
                  </a:lnTo>
                  <a:lnTo>
                    <a:pt x="2189188" y="165519"/>
                  </a:lnTo>
                  <a:lnTo>
                    <a:pt x="2070950" y="210045"/>
                  </a:lnTo>
                  <a:lnTo>
                    <a:pt x="2015439" y="231394"/>
                  </a:lnTo>
                  <a:lnTo>
                    <a:pt x="1962861" y="252869"/>
                  </a:lnTo>
                  <a:lnTo>
                    <a:pt x="1913255" y="274789"/>
                  </a:lnTo>
                  <a:lnTo>
                    <a:pt x="1866620" y="297472"/>
                  </a:lnTo>
                  <a:lnTo>
                    <a:pt x="1822983" y="321246"/>
                  </a:lnTo>
                  <a:lnTo>
                    <a:pt x="1782368" y="346417"/>
                  </a:lnTo>
                  <a:lnTo>
                    <a:pt x="1744789" y="373303"/>
                  </a:lnTo>
                  <a:lnTo>
                    <a:pt x="1710258" y="402247"/>
                  </a:lnTo>
                  <a:lnTo>
                    <a:pt x="1678800" y="433539"/>
                  </a:lnTo>
                  <a:lnTo>
                    <a:pt x="1650428" y="467525"/>
                  </a:lnTo>
                  <a:lnTo>
                    <a:pt x="1625168" y="504520"/>
                  </a:lnTo>
                  <a:lnTo>
                    <a:pt x="1596110" y="568655"/>
                  </a:lnTo>
                  <a:lnTo>
                    <a:pt x="1581746" y="609168"/>
                  </a:lnTo>
                  <a:lnTo>
                    <a:pt x="1568665" y="649287"/>
                  </a:lnTo>
                  <a:lnTo>
                    <a:pt x="1557578" y="643547"/>
                  </a:lnTo>
                  <a:lnTo>
                    <a:pt x="1557578" y="791997"/>
                  </a:lnTo>
                  <a:lnTo>
                    <a:pt x="1553184" y="823455"/>
                  </a:lnTo>
                  <a:lnTo>
                    <a:pt x="1535544" y="848893"/>
                  </a:lnTo>
                  <a:lnTo>
                    <a:pt x="1507490" y="865733"/>
                  </a:lnTo>
                  <a:lnTo>
                    <a:pt x="1471828" y="871410"/>
                  </a:lnTo>
                  <a:lnTo>
                    <a:pt x="1434833" y="864412"/>
                  </a:lnTo>
                  <a:lnTo>
                    <a:pt x="1403477" y="846493"/>
                  </a:lnTo>
                  <a:lnTo>
                    <a:pt x="1381010" y="820318"/>
                  </a:lnTo>
                  <a:lnTo>
                    <a:pt x="1370711" y="788581"/>
                  </a:lnTo>
                  <a:lnTo>
                    <a:pt x="1375295" y="757135"/>
                  </a:lnTo>
                  <a:lnTo>
                    <a:pt x="1421104" y="715010"/>
                  </a:lnTo>
                  <a:lnTo>
                    <a:pt x="1493824" y="716280"/>
                  </a:lnTo>
                  <a:lnTo>
                    <a:pt x="1547342" y="760298"/>
                  </a:lnTo>
                  <a:lnTo>
                    <a:pt x="1557578" y="791997"/>
                  </a:lnTo>
                  <a:lnTo>
                    <a:pt x="1557578" y="643547"/>
                  </a:lnTo>
                  <a:lnTo>
                    <a:pt x="1541246" y="635076"/>
                  </a:lnTo>
                  <a:lnTo>
                    <a:pt x="1511757" y="624243"/>
                  </a:lnTo>
                  <a:lnTo>
                    <a:pt x="1480591" y="617232"/>
                  </a:lnTo>
                  <a:lnTo>
                    <a:pt x="1448130" y="614451"/>
                  </a:lnTo>
                  <a:lnTo>
                    <a:pt x="1395133" y="619658"/>
                  </a:lnTo>
                  <a:lnTo>
                    <a:pt x="1348562" y="636244"/>
                  </a:lnTo>
                  <a:lnTo>
                    <a:pt x="1310195" y="662673"/>
                  </a:lnTo>
                  <a:lnTo>
                    <a:pt x="1281823" y="697344"/>
                  </a:lnTo>
                  <a:lnTo>
                    <a:pt x="1271612" y="717651"/>
                  </a:lnTo>
                  <a:lnTo>
                    <a:pt x="1281823" y="697344"/>
                  </a:lnTo>
                  <a:lnTo>
                    <a:pt x="1261973" y="689952"/>
                  </a:lnTo>
                  <a:lnTo>
                    <a:pt x="1261973" y="789673"/>
                  </a:lnTo>
                  <a:lnTo>
                    <a:pt x="1261706" y="788073"/>
                  </a:lnTo>
                  <a:lnTo>
                    <a:pt x="1261846" y="788809"/>
                  </a:lnTo>
                  <a:lnTo>
                    <a:pt x="1261973" y="789673"/>
                  </a:lnTo>
                  <a:lnTo>
                    <a:pt x="1261973" y="689952"/>
                  </a:lnTo>
                  <a:lnTo>
                    <a:pt x="58458" y="241300"/>
                  </a:lnTo>
                  <a:lnTo>
                    <a:pt x="17919" y="230365"/>
                  </a:lnTo>
                  <a:lnTo>
                    <a:pt x="0" y="233413"/>
                  </a:lnTo>
                  <a:lnTo>
                    <a:pt x="5461" y="249351"/>
                  </a:lnTo>
                  <a:lnTo>
                    <a:pt x="35052" y="277050"/>
                  </a:lnTo>
                  <a:lnTo>
                    <a:pt x="416217" y="508723"/>
                  </a:lnTo>
                  <a:lnTo>
                    <a:pt x="551586" y="592505"/>
                  </a:lnTo>
                  <a:lnTo>
                    <a:pt x="599287" y="621703"/>
                  </a:lnTo>
                  <a:lnTo>
                    <a:pt x="645693" y="649147"/>
                  </a:lnTo>
                  <a:lnTo>
                    <a:pt x="691032" y="674725"/>
                  </a:lnTo>
                  <a:lnTo>
                    <a:pt x="735520" y="698360"/>
                  </a:lnTo>
                  <a:lnTo>
                    <a:pt x="779373" y="719937"/>
                  </a:lnTo>
                  <a:lnTo>
                    <a:pt x="822794" y="739381"/>
                  </a:lnTo>
                  <a:lnTo>
                    <a:pt x="866013" y="756577"/>
                  </a:lnTo>
                  <a:lnTo>
                    <a:pt x="909231" y="771423"/>
                  </a:lnTo>
                  <a:lnTo>
                    <a:pt x="952665" y="783844"/>
                  </a:lnTo>
                  <a:lnTo>
                    <a:pt x="996543" y="793724"/>
                  </a:lnTo>
                  <a:lnTo>
                    <a:pt x="1041069" y="800976"/>
                  </a:lnTo>
                  <a:lnTo>
                    <a:pt x="1094143" y="806373"/>
                  </a:lnTo>
                  <a:lnTo>
                    <a:pt x="1109497" y="807046"/>
                  </a:lnTo>
                  <a:lnTo>
                    <a:pt x="1133932" y="806881"/>
                  </a:lnTo>
                  <a:lnTo>
                    <a:pt x="1163472" y="804938"/>
                  </a:lnTo>
                  <a:lnTo>
                    <a:pt x="1196441" y="801649"/>
                  </a:lnTo>
                  <a:lnTo>
                    <a:pt x="1262291" y="793457"/>
                  </a:lnTo>
                  <a:lnTo>
                    <a:pt x="1273149" y="833831"/>
                  </a:lnTo>
                  <a:lnTo>
                    <a:pt x="1293495" y="870839"/>
                  </a:lnTo>
                  <a:lnTo>
                    <a:pt x="1322031" y="903363"/>
                  </a:lnTo>
                  <a:lnTo>
                    <a:pt x="1357477" y="930300"/>
                  </a:lnTo>
                  <a:lnTo>
                    <a:pt x="1357896" y="930452"/>
                  </a:lnTo>
                  <a:lnTo>
                    <a:pt x="1385671" y="945210"/>
                  </a:lnTo>
                  <a:lnTo>
                    <a:pt x="1415618" y="956398"/>
                  </a:lnTo>
                  <a:lnTo>
                    <a:pt x="1447317" y="963612"/>
                  </a:lnTo>
                  <a:lnTo>
                    <a:pt x="1480324" y="966457"/>
                  </a:lnTo>
                  <a:lnTo>
                    <a:pt x="1485455" y="966457"/>
                  </a:lnTo>
                  <a:lnTo>
                    <a:pt x="1547177" y="957592"/>
                  </a:lnTo>
                  <a:lnTo>
                    <a:pt x="1591691" y="937895"/>
                  </a:lnTo>
                  <a:lnTo>
                    <a:pt x="1625498" y="910907"/>
                  </a:lnTo>
                  <a:lnTo>
                    <a:pt x="1650250" y="877112"/>
                  </a:lnTo>
                  <a:lnTo>
                    <a:pt x="1652308" y="871410"/>
                  </a:lnTo>
                  <a:lnTo>
                    <a:pt x="1664500" y="837742"/>
                  </a:lnTo>
                  <a:lnTo>
                    <a:pt x="1666836" y="793991"/>
                  </a:lnTo>
                  <a:lnTo>
                    <a:pt x="1657616" y="753249"/>
                  </a:lnTo>
                  <a:lnTo>
                    <a:pt x="1638414" y="715873"/>
                  </a:lnTo>
                  <a:lnTo>
                    <a:pt x="2627541" y="44653"/>
                  </a:lnTo>
                  <a:lnTo>
                    <a:pt x="2655316" y="20637"/>
                  </a:lnTo>
                  <a:lnTo>
                    <a:pt x="2659672" y="5308"/>
                  </a:lnTo>
                  <a:close/>
                </a:path>
              </a:pathLst>
            </a:custGeom>
            <a:solidFill>
              <a:srgbClr val="5783D0"/>
            </a:solidFill>
          </p:spPr>
          <p:txBody>
            <a:bodyPr wrap="square" lIns="0" tIns="0" rIns="0" bIns="0" rtlCol="0"/>
            <a:lstStyle/>
            <a:p>
              <a:endParaRPr sz="1092"/>
            </a:p>
          </p:txBody>
        </p:sp>
        <p:pic>
          <p:nvPicPr>
            <p:cNvPr id="26" name="object 22">
              <a:extLst>
                <a:ext uri="{FF2B5EF4-FFF2-40B4-BE49-F238E27FC236}">
                  <a16:creationId xmlns:a16="http://schemas.microsoft.com/office/drawing/2014/main" id="{7EF5703D-204E-A695-2B0C-41A3DAB94EF2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502783" y="1863168"/>
              <a:ext cx="250346" cy="195876"/>
            </a:xfrm>
            <a:prstGeom prst="rect">
              <a:avLst/>
            </a:prstGeom>
          </p:spPr>
        </p:pic>
        <p:sp>
          <p:nvSpPr>
            <p:cNvPr id="27" name="object 23">
              <a:extLst>
                <a:ext uri="{FF2B5EF4-FFF2-40B4-BE49-F238E27FC236}">
                  <a16:creationId xmlns:a16="http://schemas.microsoft.com/office/drawing/2014/main" id="{B87DEC30-02E0-2575-3277-4D3551687C74}"/>
                </a:ext>
              </a:extLst>
            </p:cNvPr>
            <p:cNvSpPr/>
            <p:nvPr/>
          </p:nvSpPr>
          <p:spPr>
            <a:xfrm>
              <a:off x="3440227" y="1867122"/>
              <a:ext cx="313690" cy="246379"/>
            </a:xfrm>
            <a:custGeom>
              <a:avLst/>
              <a:gdLst/>
              <a:ahLst/>
              <a:cxnLst/>
              <a:rect l="l" t="t" r="r" b="b"/>
              <a:pathLst>
                <a:path w="313689" h="246380">
                  <a:moveTo>
                    <a:pt x="186565" y="0"/>
                  </a:moveTo>
                  <a:lnTo>
                    <a:pt x="151878" y="4226"/>
                  </a:lnTo>
                  <a:lnTo>
                    <a:pt x="118909" y="7527"/>
                  </a:lnTo>
                  <a:lnTo>
                    <a:pt x="89361" y="9475"/>
                  </a:lnTo>
                  <a:lnTo>
                    <a:pt x="64935" y="9643"/>
                  </a:lnTo>
                  <a:lnTo>
                    <a:pt x="57270" y="9476"/>
                  </a:lnTo>
                  <a:lnTo>
                    <a:pt x="49563" y="8963"/>
                  </a:lnTo>
                  <a:lnTo>
                    <a:pt x="41888" y="8093"/>
                  </a:lnTo>
                  <a:lnTo>
                    <a:pt x="13145" y="42584"/>
                  </a:lnTo>
                  <a:lnTo>
                    <a:pt x="0" y="83870"/>
                  </a:lnTo>
                  <a:lnTo>
                    <a:pt x="3377" y="128366"/>
                  </a:lnTo>
                  <a:lnTo>
                    <a:pt x="24203" y="172486"/>
                  </a:lnTo>
                  <a:lnTo>
                    <a:pt x="72082" y="217435"/>
                  </a:lnTo>
                  <a:lnTo>
                    <a:pt x="133132" y="242013"/>
                  </a:lnTo>
                  <a:lnTo>
                    <a:pt x="179042" y="245870"/>
                  </a:lnTo>
                  <a:lnTo>
                    <a:pt x="201930" y="243334"/>
                  </a:lnTo>
                  <a:lnTo>
                    <a:pt x="240416" y="231186"/>
                  </a:lnTo>
                  <a:lnTo>
                    <a:pt x="278496" y="206490"/>
                  </a:lnTo>
                  <a:lnTo>
                    <a:pt x="306857" y="167142"/>
                  </a:lnTo>
                  <a:lnTo>
                    <a:pt x="313325" y="133043"/>
                  </a:lnTo>
                  <a:lnTo>
                    <a:pt x="312906" y="132875"/>
                  </a:lnTo>
                  <a:lnTo>
                    <a:pt x="205611" y="183219"/>
                  </a:lnTo>
                  <a:lnTo>
                    <a:pt x="171023" y="191922"/>
                  </a:lnTo>
                  <a:lnTo>
                    <a:pt x="135152" y="188190"/>
                  </a:lnTo>
                  <a:lnTo>
                    <a:pt x="102188" y="173177"/>
                  </a:lnTo>
                  <a:lnTo>
                    <a:pt x="76317" y="148037"/>
                  </a:lnTo>
                  <a:lnTo>
                    <a:pt x="62553" y="116963"/>
                  </a:lnTo>
                  <a:lnTo>
                    <a:pt x="63254" y="86051"/>
                  </a:lnTo>
                  <a:lnTo>
                    <a:pt x="77424" y="58816"/>
                  </a:lnTo>
                  <a:lnTo>
                    <a:pt x="104064" y="38773"/>
                  </a:lnTo>
                  <a:lnTo>
                    <a:pt x="186565" y="0"/>
                  </a:lnTo>
                  <a:close/>
                </a:path>
              </a:pathLst>
            </a:custGeom>
            <a:solidFill>
              <a:srgbClr val="1D40A6"/>
            </a:solidFill>
          </p:spPr>
          <p:txBody>
            <a:bodyPr wrap="square" lIns="0" tIns="0" rIns="0" bIns="0" rtlCol="0"/>
            <a:lstStyle/>
            <a:p>
              <a:endParaRPr sz="1092"/>
            </a:p>
          </p:txBody>
        </p:sp>
        <p:pic>
          <p:nvPicPr>
            <p:cNvPr id="28" name="object 24">
              <a:extLst>
                <a:ext uri="{FF2B5EF4-FFF2-40B4-BE49-F238E27FC236}">
                  <a16:creationId xmlns:a16="http://schemas.microsoft.com/office/drawing/2014/main" id="{147CCA73-A601-650D-7C9E-C0A085701FF1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766375" y="1779009"/>
              <a:ext cx="186873" cy="162110"/>
            </a:xfrm>
            <a:prstGeom prst="rect">
              <a:avLst/>
            </a:prstGeom>
          </p:spPr>
        </p:pic>
        <p:pic>
          <p:nvPicPr>
            <p:cNvPr id="29" name="object 25">
              <a:extLst>
                <a:ext uri="{FF2B5EF4-FFF2-40B4-BE49-F238E27FC236}">
                  <a16:creationId xmlns:a16="http://schemas.microsoft.com/office/drawing/2014/main" id="{8CC1BC6B-F4F5-8417-676A-A1D0635EF65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071455" y="1977571"/>
              <a:ext cx="230013" cy="204746"/>
            </a:xfrm>
            <a:prstGeom prst="rect">
              <a:avLst/>
            </a:prstGeom>
          </p:spPr>
        </p:pic>
        <p:sp>
          <p:nvSpPr>
            <p:cNvPr id="30" name="object 26">
              <a:extLst>
                <a:ext uri="{FF2B5EF4-FFF2-40B4-BE49-F238E27FC236}">
                  <a16:creationId xmlns:a16="http://schemas.microsoft.com/office/drawing/2014/main" id="{E6B17A04-CA47-E5E5-89E0-5A726814C526}"/>
                </a:ext>
              </a:extLst>
            </p:cNvPr>
            <p:cNvSpPr/>
            <p:nvPr/>
          </p:nvSpPr>
          <p:spPr>
            <a:xfrm>
              <a:off x="5162321" y="1393729"/>
              <a:ext cx="587375" cy="1367155"/>
            </a:xfrm>
            <a:custGeom>
              <a:avLst/>
              <a:gdLst/>
              <a:ahLst/>
              <a:cxnLst/>
              <a:rect l="l" t="t" r="r" b="b"/>
              <a:pathLst>
                <a:path w="587375" h="1367155">
                  <a:moveTo>
                    <a:pt x="338340" y="9385"/>
                  </a:moveTo>
                  <a:lnTo>
                    <a:pt x="335648" y="0"/>
                  </a:lnTo>
                  <a:lnTo>
                    <a:pt x="325412" y="1168"/>
                  </a:lnTo>
                  <a:lnTo>
                    <a:pt x="308406" y="13462"/>
                  </a:lnTo>
                  <a:lnTo>
                    <a:pt x="170180" y="183705"/>
                  </a:lnTo>
                  <a:lnTo>
                    <a:pt x="120269" y="243967"/>
                  </a:lnTo>
                  <a:lnTo>
                    <a:pt x="85255" y="287718"/>
                  </a:lnTo>
                  <a:lnTo>
                    <a:pt x="55346" y="329958"/>
                  </a:lnTo>
                  <a:lnTo>
                    <a:pt x="31203" y="371767"/>
                  </a:lnTo>
                  <a:lnTo>
                    <a:pt x="13500" y="414185"/>
                  </a:lnTo>
                  <a:lnTo>
                    <a:pt x="2870" y="458266"/>
                  </a:lnTo>
                  <a:lnTo>
                    <a:pt x="0" y="505079"/>
                  </a:lnTo>
                  <a:lnTo>
                    <a:pt x="1473" y="520636"/>
                  </a:lnTo>
                  <a:lnTo>
                    <a:pt x="4838" y="540105"/>
                  </a:lnTo>
                  <a:lnTo>
                    <a:pt x="9499" y="561746"/>
                  </a:lnTo>
                  <a:lnTo>
                    <a:pt x="14833" y="583844"/>
                  </a:lnTo>
                  <a:lnTo>
                    <a:pt x="17627" y="583946"/>
                  </a:lnTo>
                  <a:lnTo>
                    <a:pt x="34848" y="586193"/>
                  </a:lnTo>
                  <a:lnTo>
                    <a:pt x="50152" y="590207"/>
                  </a:lnTo>
                  <a:lnTo>
                    <a:pt x="64719" y="595884"/>
                  </a:lnTo>
                  <a:lnTo>
                    <a:pt x="78422" y="603059"/>
                  </a:lnTo>
                  <a:lnTo>
                    <a:pt x="332676" y="28803"/>
                  </a:lnTo>
                  <a:lnTo>
                    <a:pt x="338340" y="9385"/>
                  </a:lnTo>
                  <a:close/>
                </a:path>
                <a:path w="587375" h="1367155">
                  <a:moveTo>
                    <a:pt x="587032" y="1358265"/>
                  </a:moveTo>
                  <a:lnTo>
                    <a:pt x="581685" y="1337525"/>
                  </a:lnTo>
                  <a:lnTo>
                    <a:pt x="467791" y="1125372"/>
                  </a:lnTo>
                  <a:lnTo>
                    <a:pt x="427786" y="1049439"/>
                  </a:lnTo>
                  <a:lnTo>
                    <a:pt x="402628" y="1002665"/>
                  </a:lnTo>
                  <a:lnTo>
                    <a:pt x="377190" y="959535"/>
                  </a:lnTo>
                  <a:lnTo>
                    <a:pt x="350685" y="919962"/>
                  </a:lnTo>
                  <a:lnTo>
                    <a:pt x="322300" y="883831"/>
                  </a:lnTo>
                  <a:lnTo>
                    <a:pt x="291249" y="851065"/>
                  </a:lnTo>
                  <a:lnTo>
                    <a:pt x="256730" y="821563"/>
                  </a:lnTo>
                  <a:lnTo>
                    <a:pt x="217944" y="795235"/>
                  </a:lnTo>
                  <a:lnTo>
                    <a:pt x="174713" y="774331"/>
                  </a:lnTo>
                  <a:lnTo>
                    <a:pt x="120586" y="752665"/>
                  </a:lnTo>
                  <a:lnTo>
                    <a:pt x="112242" y="761834"/>
                  </a:lnTo>
                  <a:lnTo>
                    <a:pt x="102577" y="769759"/>
                  </a:lnTo>
                  <a:lnTo>
                    <a:pt x="91668" y="776389"/>
                  </a:lnTo>
                  <a:lnTo>
                    <a:pt x="79616" y="781634"/>
                  </a:lnTo>
                  <a:lnTo>
                    <a:pt x="557149" y="1346898"/>
                  </a:lnTo>
                  <a:lnTo>
                    <a:pt x="573976" y="1363319"/>
                  </a:lnTo>
                  <a:lnTo>
                    <a:pt x="584200" y="1366989"/>
                  </a:lnTo>
                  <a:lnTo>
                    <a:pt x="587032" y="1358265"/>
                  </a:lnTo>
                  <a:close/>
                </a:path>
              </a:pathLst>
            </a:custGeom>
            <a:solidFill>
              <a:srgbClr val="5783D0"/>
            </a:solidFill>
          </p:spPr>
          <p:txBody>
            <a:bodyPr wrap="square" lIns="0" tIns="0" rIns="0" bIns="0" rtlCol="0"/>
            <a:lstStyle/>
            <a:p>
              <a:endParaRPr sz="1092"/>
            </a:p>
          </p:txBody>
        </p:sp>
        <p:sp>
          <p:nvSpPr>
            <p:cNvPr id="31" name="object 27">
              <a:extLst>
                <a:ext uri="{FF2B5EF4-FFF2-40B4-BE49-F238E27FC236}">
                  <a16:creationId xmlns:a16="http://schemas.microsoft.com/office/drawing/2014/main" id="{7E002850-23EA-4B28-9D51-22759A884566}"/>
                </a:ext>
              </a:extLst>
            </p:cNvPr>
            <p:cNvSpPr/>
            <p:nvPr/>
          </p:nvSpPr>
          <p:spPr>
            <a:xfrm>
              <a:off x="4988293" y="2173433"/>
              <a:ext cx="1053465" cy="1588135"/>
            </a:xfrm>
            <a:custGeom>
              <a:avLst/>
              <a:gdLst/>
              <a:ahLst/>
              <a:cxnLst/>
              <a:rect l="l" t="t" r="r" b="b"/>
              <a:pathLst>
                <a:path w="1053464" h="1588135">
                  <a:moveTo>
                    <a:pt x="1053007" y="1470088"/>
                  </a:moveTo>
                  <a:lnTo>
                    <a:pt x="91528" y="0"/>
                  </a:lnTo>
                  <a:lnTo>
                    <a:pt x="55600" y="11798"/>
                  </a:lnTo>
                  <a:lnTo>
                    <a:pt x="52311" y="12623"/>
                  </a:lnTo>
                  <a:lnTo>
                    <a:pt x="49110" y="12928"/>
                  </a:lnTo>
                  <a:lnTo>
                    <a:pt x="41262" y="13512"/>
                  </a:lnTo>
                  <a:lnTo>
                    <a:pt x="33337" y="12966"/>
                  </a:lnTo>
                  <a:lnTo>
                    <a:pt x="25488" y="11366"/>
                  </a:lnTo>
                  <a:lnTo>
                    <a:pt x="17856" y="8763"/>
                  </a:lnTo>
                  <a:lnTo>
                    <a:pt x="6032" y="12928"/>
                  </a:lnTo>
                  <a:lnTo>
                    <a:pt x="0" y="14668"/>
                  </a:lnTo>
                  <a:lnTo>
                    <a:pt x="787730" y="1587792"/>
                  </a:lnTo>
                  <a:lnTo>
                    <a:pt x="946873" y="1569897"/>
                  </a:lnTo>
                  <a:lnTo>
                    <a:pt x="1053007" y="1470088"/>
                  </a:lnTo>
                  <a:close/>
                </a:path>
              </a:pathLst>
            </a:custGeom>
            <a:solidFill>
              <a:srgbClr val="1D40A6"/>
            </a:solidFill>
          </p:spPr>
          <p:txBody>
            <a:bodyPr wrap="square" lIns="0" tIns="0" rIns="0" bIns="0" rtlCol="0"/>
            <a:lstStyle/>
            <a:p>
              <a:endParaRPr sz="1092"/>
            </a:p>
          </p:txBody>
        </p:sp>
        <p:pic>
          <p:nvPicPr>
            <p:cNvPr id="32" name="object 28">
              <a:extLst>
                <a:ext uri="{FF2B5EF4-FFF2-40B4-BE49-F238E27FC236}">
                  <a16:creationId xmlns:a16="http://schemas.microsoft.com/office/drawing/2014/main" id="{FFD5CBFF-E611-2FA5-42A6-DDFC191E809F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33401" y="2032873"/>
              <a:ext cx="106091" cy="94018"/>
            </a:xfrm>
            <a:prstGeom prst="rect">
              <a:avLst/>
            </a:prstGeom>
          </p:spPr>
        </p:pic>
        <p:sp>
          <p:nvSpPr>
            <p:cNvPr id="33" name="object 29">
              <a:extLst>
                <a:ext uri="{FF2B5EF4-FFF2-40B4-BE49-F238E27FC236}">
                  <a16:creationId xmlns:a16="http://schemas.microsoft.com/office/drawing/2014/main" id="{2A75738D-F87E-15DF-AD69-827CBFD78942}"/>
                </a:ext>
              </a:extLst>
            </p:cNvPr>
            <p:cNvSpPr/>
            <p:nvPr/>
          </p:nvSpPr>
          <p:spPr>
            <a:xfrm>
              <a:off x="4315957" y="2078544"/>
              <a:ext cx="809625" cy="125730"/>
            </a:xfrm>
            <a:custGeom>
              <a:avLst/>
              <a:gdLst/>
              <a:ahLst/>
              <a:cxnLst/>
              <a:rect l="l" t="t" r="r" b="b"/>
              <a:pathLst>
                <a:path w="809625" h="125730">
                  <a:moveTo>
                    <a:pt x="756207" y="0"/>
                  </a:moveTo>
                  <a:lnTo>
                    <a:pt x="30030" y="23695"/>
                  </a:lnTo>
                  <a:lnTo>
                    <a:pt x="7542" y="26726"/>
                  </a:lnTo>
                  <a:lnTo>
                    <a:pt x="0" y="32377"/>
                  </a:lnTo>
                  <a:lnTo>
                    <a:pt x="7472" y="39891"/>
                  </a:lnTo>
                  <a:lnTo>
                    <a:pt x="30030" y="48511"/>
                  </a:lnTo>
                  <a:lnTo>
                    <a:pt x="259793" y="86646"/>
                  </a:lnTo>
                  <a:lnTo>
                    <a:pt x="371716" y="105965"/>
                  </a:lnTo>
                  <a:lnTo>
                    <a:pt x="429710" y="115411"/>
                  </a:lnTo>
                  <a:lnTo>
                    <a:pt x="483946" y="122200"/>
                  </a:lnTo>
                  <a:lnTo>
                    <a:pt x="534875" y="125670"/>
                  </a:lnTo>
                  <a:lnTo>
                    <a:pt x="582949" y="125160"/>
                  </a:lnTo>
                  <a:lnTo>
                    <a:pt x="628622" y="120009"/>
                  </a:lnTo>
                  <a:lnTo>
                    <a:pt x="672346" y="109556"/>
                  </a:lnTo>
                  <a:lnTo>
                    <a:pt x="678366" y="107808"/>
                  </a:lnTo>
                  <a:lnTo>
                    <a:pt x="690198" y="103651"/>
                  </a:lnTo>
                  <a:lnTo>
                    <a:pt x="697833" y="106245"/>
                  </a:lnTo>
                  <a:lnTo>
                    <a:pt x="705685" y="107854"/>
                  </a:lnTo>
                  <a:lnTo>
                    <a:pt x="713608" y="108400"/>
                  </a:lnTo>
                  <a:lnTo>
                    <a:pt x="724658" y="107525"/>
                  </a:lnTo>
                  <a:lnTo>
                    <a:pt x="727935" y="106677"/>
                  </a:lnTo>
                  <a:lnTo>
                    <a:pt x="809127" y="79997"/>
                  </a:lnTo>
                  <a:lnTo>
                    <a:pt x="789368" y="63860"/>
                  </a:lnTo>
                  <a:lnTo>
                    <a:pt x="773498" y="44726"/>
                  </a:lnTo>
                  <a:lnTo>
                    <a:pt x="762212" y="23228"/>
                  </a:lnTo>
                  <a:lnTo>
                    <a:pt x="756207" y="0"/>
                  </a:lnTo>
                  <a:close/>
                </a:path>
              </a:pathLst>
            </a:custGeom>
            <a:solidFill>
              <a:srgbClr val="5783D0"/>
            </a:solidFill>
          </p:spPr>
          <p:txBody>
            <a:bodyPr wrap="square" lIns="0" tIns="0" rIns="0" bIns="0" rtlCol="0"/>
            <a:lstStyle/>
            <a:p>
              <a:endParaRPr sz="1092"/>
            </a:p>
          </p:txBody>
        </p:sp>
        <p:sp>
          <p:nvSpPr>
            <p:cNvPr id="34" name="object 30">
              <a:extLst>
                <a:ext uri="{FF2B5EF4-FFF2-40B4-BE49-F238E27FC236}">
                  <a16:creationId xmlns:a16="http://schemas.microsoft.com/office/drawing/2014/main" id="{67A662C2-9DE0-559E-3BD4-B517793B6100}"/>
                </a:ext>
              </a:extLst>
            </p:cNvPr>
            <p:cNvSpPr/>
            <p:nvPr/>
          </p:nvSpPr>
          <p:spPr>
            <a:xfrm>
              <a:off x="0" y="8680377"/>
              <a:ext cx="12733020" cy="2628265"/>
            </a:xfrm>
            <a:custGeom>
              <a:avLst/>
              <a:gdLst/>
              <a:ahLst/>
              <a:cxnLst/>
              <a:rect l="l" t="t" r="r" b="b"/>
              <a:pathLst>
                <a:path w="12733020" h="2628265">
                  <a:moveTo>
                    <a:pt x="12732633" y="2628178"/>
                  </a:moveTo>
                  <a:lnTo>
                    <a:pt x="12728771" y="2587723"/>
                  </a:lnTo>
                  <a:lnTo>
                    <a:pt x="12723996" y="2543305"/>
                  </a:lnTo>
                  <a:lnTo>
                    <a:pt x="12718702" y="2499056"/>
                  </a:lnTo>
                  <a:lnTo>
                    <a:pt x="12712887" y="2454981"/>
                  </a:lnTo>
                  <a:lnTo>
                    <a:pt x="12706549" y="2411087"/>
                  </a:lnTo>
                  <a:lnTo>
                    <a:pt x="12699688" y="2367380"/>
                  </a:lnTo>
                  <a:lnTo>
                    <a:pt x="12692302" y="2323868"/>
                  </a:lnTo>
                  <a:lnTo>
                    <a:pt x="12684390" y="2280556"/>
                  </a:lnTo>
                  <a:lnTo>
                    <a:pt x="12675950" y="2237452"/>
                  </a:lnTo>
                  <a:lnTo>
                    <a:pt x="12666982" y="2194562"/>
                  </a:lnTo>
                  <a:lnTo>
                    <a:pt x="12657484" y="2151892"/>
                  </a:lnTo>
                  <a:lnTo>
                    <a:pt x="12647454" y="2109450"/>
                  </a:lnTo>
                  <a:lnTo>
                    <a:pt x="12636892" y="2067242"/>
                  </a:lnTo>
                  <a:lnTo>
                    <a:pt x="12625796" y="2025274"/>
                  </a:lnTo>
                  <a:lnTo>
                    <a:pt x="12614165" y="1983553"/>
                  </a:lnTo>
                  <a:lnTo>
                    <a:pt x="12601997" y="1942086"/>
                  </a:lnTo>
                  <a:lnTo>
                    <a:pt x="12589292" y="1900879"/>
                  </a:lnTo>
                  <a:lnTo>
                    <a:pt x="12576047" y="1859939"/>
                  </a:lnTo>
                  <a:lnTo>
                    <a:pt x="12562263" y="1819273"/>
                  </a:lnTo>
                  <a:lnTo>
                    <a:pt x="12547937" y="1778886"/>
                  </a:lnTo>
                  <a:lnTo>
                    <a:pt x="12533068" y="1738787"/>
                  </a:lnTo>
                  <a:lnTo>
                    <a:pt x="12517655" y="1698981"/>
                  </a:lnTo>
                  <a:lnTo>
                    <a:pt x="12501697" y="1659475"/>
                  </a:lnTo>
                  <a:lnTo>
                    <a:pt x="12485191" y="1620276"/>
                  </a:lnTo>
                  <a:lnTo>
                    <a:pt x="12468138" y="1581389"/>
                  </a:lnTo>
                  <a:lnTo>
                    <a:pt x="12450536" y="1542823"/>
                  </a:lnTo>
                  <a:lnTo>
                    <a:pt x="12432383" y="1504583"/>
                  </a:lnTo>
                  <a:lnTo>
                    <a:pt x="12413679" y="1466676"/>
                  </a:lnTo>
                  <a:lnTo>
                    <a:pt x="12394421" y="1429109"/>
                  </a:lnTo>
                  <a:lnTo>
                    <a:pt x="12374609" y="1391889"/>
                  </a:lnTo>
                  <a:lnTo>
                    <a:pt x="12354242" y="1355021"/>
                  </a:lnTo>
                  <a:lnTo>
                    <a:pt x="12333317" y="1318513"/>
                  </a:lnTo>
                  <a:lnTo>
                    <a:pt x="12311834" y="1282370"/>
                  </a:lnTo>
                  <a:lnTo>
                    <a:pt x="12289792" y="1246601"/>
                  </a:lnTo>
                  <a:lnTo>
                    <a:pt x="12267189" y="1211211"/>
                  </a:lnTo>
                  <a:lnTo>
                    <a:pt x="12244024" y="1176207"/>
                  </a:lnTo>
                  <a:lnTo>
                    <a:pt x="12220295" y="1141596"/>
                  </a:lnTo>
                  <a:lnTo>
                    <a:pt x="12196002" y="1107383"/>
                  </a:lnTo>
                  <a:lnTo>
                    <a:pt x="12171143" y="1073577"/>
                  </a:lnTo>
                  <a:lnTo>
                    <a:pt x="12145717" y="1040183"/>
                  </a:lnTo>
                  <a:lnTo>
                    <a:pt x="12119723" y="1007208"/>
                  </a:lnTo>
                  <a:lnTo>
                    <a:pt x="12093158" y="974659"/>
                  </a:lnTo>
                  <a:lnTo>
                    <a:pt x="12066023" y="942542"/>
                  </a:lnTo>
                  <a:lnTo>
                    <a:pt x="12038315" y="910864"/>
                  </a:lnTo>
                  <a:lnTo>
                    <a:pt x="12010034" y="879632"/>
                  </a:lnTo>
                  <a:lnTo>
                    <a:pt x="11981178" y="848851"/>
                  </a:lnTo>
                  <a:lnTo>
                    <a:pt x="11951746" y="818530"/>
                  </a:lnTo>
                  <a:lnTo>
                    <a:pt x="11921736" y="788674"/>
                  </a:lnTo>
                  <a:lnTo>
                    <a:pt x="11891148" y="759289"/>
                  </a:lnTo>
                  <a:lnTo>
                    <a:pt x="11859979" y="730384"/>
                  </a:lnTo>
                  <a:lnTo>
                    <a:pt x="11828230" y="701963"/>
                  </a:lnTo>
                  <a:lnTo>
                    <a:pt x="11795897" y="674035"/>
                  </a:lnTo>
                  <a:lnTo>
                    <a:pt x="11760309" y="644451"/>
                  </a:lnTo>
                  <a:lnTo>
                    <a:pt x="11724166" y="615614"/>
                  </a:lnTo>
                  <a:lnTo>
                    <a:pt x="11687479" y="587516"/>
                  </a:lnTo>
                  <a:lnTo>
                    <a:pt x="11650258" y="560152"/>
                  </a:lnTo>
                  <a:lnTo>
                    <a:pt x="11612515" y="533518"/>
                  </a:lnTo>
                  <a:lnTo>
                    <a:pt x="11574260" y="507607"/>
                  </a:lnTo>
                  <a:lnTo>
                    <a:pt x="11535503" y="482414"/>
                  </a:lnTo>
                  <a:lnTo>
                    <a:pt x="11496256" y="457934"/>
                  </a:lnTo>
                  <a:lnTo>
                    <a:pt x="11456529" y="434161"/>
                  </a:lnTo>
                  <a:lnTo>
                    <a:pt x="11416333" y="411089"/>
                  </a:lnTo>
                  <a:lnTo>
                    <a:pt x="11375678" y="388713"/>
                  </a:lnTo>
                  <a:lnTo>
                    <a:pt x="11334576" y="367028"/>
                  </a:lnTo>
                  <a:lnTo>
                    <a:pt x="11293037" y="346028"/>
                  </a:lnTo>
                  <a:lnTo>
                    <a:pt x="11251072" y="325708"/>
                  </a:lnTo>
                  <a:lnTo>
                    <a:pt x="11208691" y="306062"/>
                  </a:lnTo>
                  <a:lnTo>
                    <a:pt x="11165906" y="287084"/>
                  </a:lnTo>
                  <a:lnTo>
                    <a:pt x="11122726" y="268770"/>
                  </a:lnTo>
                  <a:lnTo>
                    <a:pt x="11079163" y="251113"/>
                  </a:lnTo>
                  <a:lnTo>
                    <a:pt x="11035228" y="234108"/>
                  </a:lnTo>
                  <a:lnTo>
                    <a:pt x="10990930" y="217750"/>
                  </a:lnTo>
                  <a:lnTo>
                    <a:pt x="10946282" y="202033"/>
                  </a:lnTo>
                  <a:lnTo>
                    <a:pt x="10901293" y="186952"/>
                  </a:lnTo>
                  <a:lnTo>
                    <a:pt x="10855974" y="172501"/>
                  </a:lnTo>
                  <a:lnTo>
                    <a:pt x="10810336" y="158675"/>
                  </a:lnTo>
                  <a:lnTo>
                    <a:pt x="10764390" y="145468"/>
                  </a:lnTo>
                  <a:lnTo>
                    <a:pt x="10718147" y="132875"/>
                  </a:lnTo>
                  <a:lnTo>
                    <a:pt x="10671617" y="120890"/>
                  </a:lnTo>
                  <a:lnTo>
                    <a:pt x="10624810" y="109508"/>
                  </a:lnTo>
                  <a:lnTo>
                    <a:pt x="10577739" y="98723"/>
                  </a:lnTo>
                  <a:lnTo>
                    <a:pt x="10530412" y="88530"/>
                  </a:lnTo>
                  <a:lnTo>
                    <a:pt x="10482842" y="78923"/>
                  </a:lnTo>
                  <a:lnTo>
                    <a:pt x="10435039" y="69898"/>
                  </a:lnTo>
                  <a:lnTo>
                    <a:pt x="10387013" y="61447"/>
                  </a:lnTo>
                  <a:lnTo>
                    <a:pt x="10338775" y="53566"/>
                  </a:lnTo>
                  <a:lnTo>
                    <a:pt x="10290336" y="46250"/>
                  </a:lnTo>
                  <a:lnTo>
                    <a:pt x="10241707" y="39493"/>
                  </a:lnTo>
                  <a:lnTo>
                    <a:pt x="10192898" y="33289"/>
                  </a:lnTo>
                  <a:lnTo>
                    <a:pt x="10143921" y="27633"/>
                  </a:lnTo>
                  <a:lnTo>
                    <a:pt x="10094785" y="22519"/>
                  </a:lnTo>
                  <a:lnTo>
                    <a:pt x="10045502" y="17942"/>
                  </a:lnTo>
                  <a:lnTo>
                    <a:pt x="9996083" y="13897"/>
                  </a:lnTo>
                  <a:lnTo>
                    <a:pt x="9946537" y="10378"/>
                  </a:lnTo>
                  <a:lnTo>
                    <a:pt x="9896876" y="7379"/>
                  </a:lnTo>
                  <a:lnTo>
                    <a:pt x="9847110" y="4895"/>
                  </a:lnTo>
                  <a:lnTo>
                    <a:pt x="9797251" y="2921"/>
                  </a:lnTo>
                  <a:lnTo>
                    <a:pt x="9747309" y="1450"/>
                  </a:lnTo>
                  <a:lnTo>
                    <a:pt x="9697294" y="478"/>
                  </a:lnTo>
                  <a:lnTo>
                    <a:pt x="9647218" y="0"/>
                  </a:lnTo>
                  <a:lnTo>
                    <a:pt x="9597090" y="8"/>
                  </a:lnTo>
                  <a:lnTo>
                    <a:pt x="9546923" y="499"/>
                  </a:lnTo>
                  <a:lnTo>
                    <a:pt x="9496726" y="1466"/>
                  </a:lnTo>
                  <a:lnTo>
                    <a:pt x="9446510" y="2905"/>
                  </a:lnTo>
                  <a:lnTo>
                    <a:pt x="9396287" y="4809"/>
                  </a:lnTo>
                  <a:lnTo>
                    <a:pt x="9346066" y="7173"/>
                  </a:lnTo>
                  <a:lnTo>
                    <a:pt x="9295858" y="9992"/>
                  </a:lnTo>
                  <a:lnTo>
                    <a:pt x="9245675" y="13260"/>
                  </a:lnTo>
                  <a:lnTo>
                    <a:pt x="9195526" y="16972"/>
                  </a:lnTo>
                  <a:lnTo>
                    <a:pt x="9145423" y="21121"/>
                  </a:lnTo>
                  <a:lnTo>
                    <a:pt x="9095377" y="25704"/>
                  </a:lnTo>
                  <a:lnTo>
                    <a:pt x="9045397" y="30713"/>
                  </a:lnTo>
                  <a:lnTo>
                    <a:pt x="8995495" y="36145"/>
                  </a:lnTo>
                  <a:lnTo>
                    <a:pt x="8945682" y="41992"/>
                  </a:lnTo>
                  <a:lnTo>
                    <a:pt x="8895968" y="48251"/>
                  </a:lnTo>
                  <a:lnTo>
                    <a:pt x="8846364" y="54914"/>
                  </a:lnTo>
                  <a:lnTo>
                    <a:pt x="8796880" y="61977"/>
                  </a:lnTo>
                  <a:lnTo>
                    <a:pt x="8747528" y="69435"/>
                  </a:lnTo>
                  <a:lnTo>
                    <a:pt x="8698318" y="77281"/>
                  </a:lnTo>
                  <a:lnTo>
                    <a:pt x="8649261" y="85511"/>
                  </a:lnTo>
                  <a:lnTo>
                    <a:pt x="8600367" y="94118"/>
                  </a:lnTo>
                  <a:lnTo>
                    <a:pt x="8551648" y="103098"/>
                  </a:lnTo>
                  <a:lnTo>
                    <a:pt x="8503113" y="112444"/>
                  </a:lnTo>
                  <a:lnTo>
                    <a:pt x="8454775" y="122152"/>
                  </a:lnTo>
                  <a:lnTo>
                    <a:pt x="8406643" y="132216"/>
                  </a:lnTo>
                  <a:lnTo>
                    <a:pt x="8358727" y="142630"/>
                  </a:lnTo>
                  <a:lnTo>
                    <a:pt x="8311040" y="153389"/>
                  </a:lnTo>
                  <a:lnTo>
                    <a:pt x="8263592" y="164488"/>
                  </a:lnTo>
                  <a:lnTo>
                    <a:pt x="8216393" y="175920"/>
                  </a:lnTo>
                  <a:lnTo>
                    <a:pt x="8169453" y="187681"/>
                  </a:lnTo>
                  <a:lnTo>
                    <a:pt x="8122785" y="199764"/>
                  </a:lnTo>
                  <a:lnTo>
                    <a:pt x="8076398" y="212165"/>
                  </a:lnTo>
                  <a:lnTo>
                    <a:pt x="8030303" y="224878"/>
                  </a:lnTo>
                  <a:lnTo>
                    <a:pt x="7984512" y="237898"/>
                  </a:lnTo>
                  <a:lnTo>
                    <a:pt x="7939034" y="251218"/>
                  </a:lnTo>
                  <a:lnTo>
                    <a:pt x="7893880" y="264834"/>
                  </a:lnTo>
                  <a:lnTo>
                    <a:pt x="7849061" y="278740"/>
                  </a:lnTo>
                  <a:lnTo>
                    <a:pt x="7804589" y="292931"/>
                  </a:lnTo>
                  <a:lnTo>
                    <a:pt x="7760472" y="307401"/>
                  </a:lnTo>
                  <a:lnTo>
                    <a:pt x="7716724" y="322144"/>
                  </a:lnTo>
                  <a:lnTo>
                    <a:pt x="7673353" y="337155"/>
                  </a:lnTo>
                  <a:lnTo>
                    <a:pt x="7625971" y="353945"/>
                  </a:lnTo>
                  <a:lnTo>
                    <a:pt x="7578711" y="371032"/>
                  </a:lnTo>
                  <a:lnTo>
                    <a:pt x="7531570" y="388408"/>
                  </a:lnTo>
                  <a:lnTo>
                    <a:pt x="7484544" y="406065"/>
                  </a:lnTo>
                  <a:lnTo>
                    <a:pt x="7437631" y="423995"/>
                  </a:lnTo>
                  <a:lnTo>
                    <a:pt x="7390826" y="442191"/>
                  </a:lnTo>
                  <a:lnTo>
                    <a:pt x="7344128" y="460644"/>
                  </a:lnTo>
                  <a:lnTo>
                    <a:pt x="7297532" y="479347"/>
                  </a:lnTo>
                  <a:lnTo>
                    <a:pt x="7251035" y="498293"/>
                  </a:lnTo>
                  <a:lnTo>
                    <a:pt x="7204635" y="517473"/>
                  </a:lnTo>
                  <a:lnTo>
                    <a:pt x="7158329" y="536879"/>
                  </a:lnTo>
                  <a:lnTo>
                    <a:pt x="7112112" y="556504"/>
                  </a:lnTo>
                  <a:lnTo>
                    <a:pt x="7065982" y="576340"/>
                  </a:lnTo>
                  <a:lnTo>
                    <a:pt x="7019935" y="596379"/>
                  </a:lnTo>
                  <a:lnTo>
                    <a:pt x="6973970" y="616614"/>
                  </a:lnTo>
                  <a:lnTo>
                    <a:pt x="6928081" y="637036"/>
                  </a:lnTo>
                  <a:lnTo>
                    <a:pt x="6882266" y="657638"/>
                  </a:lnTo>
                  <a:lnTo>
                    <a:pt x="6836523" y="678412"/>
                  </a:lnTo>
                  <a:lnTo>
                    <a:pt x="6790847" y="699351"/>
                  </a:lnTo>
                  <a:lnTo>
                    <a:pt x="6745236" y="720445"/>
                  </a:lnTo>
                  <a:lnTo>
                    <a:pt x="6699686" y="741689"/>
                  </a:lnTo>
                  <a:lnTo>
                    <a:pt x="6654194" y="763073"/>
                  </a:lnTo>
                  <a:lnTo>
                    <a:pt x="6608757" y="784591"/>
                  </a:lnTo>
                  <a:lnTo>
                    <a:pt x="6563372" y="806233"/>
                  </a:lnTo>
                  <a:lnTo>
                    <a:pt x="6518036" y="827994"/>
                  </a:lnTo>
                  <a:lnTo>
                    <a:pt x="6472745" y="849864"/>
                  </a:lnTo>
                  <a:lnTo>
                    <a:pt x="6427497" y="871836"/>
                  </a:lnTo>
                  <a:lnTo>
                    <a:pt x="6382287" y="893902"/>
                  </a:lnTo>
                  <a:lnTo>
                    <a:pt x="6337114" y="916054"/>
                  </a:lnTo>
                  <a:lnTo>
                    <a:pt x="6291973" y="938285"/>
                  </a:lnTo>
                  <a:lnTo>
                    <a:pt x="6246862" y="960587"/>
                  </a:lnTo>
                  <a:lnTo>
                    <a:pt x="6201777" y="982951"/>
                  </a:lnTo>
                  <a:lnTo>
                    <a:pt x="6156716" y="1005371"/>
                  </a:lnTo>
                  <a:lnTo>
                    <a:pt x="6111674" y="1027839"/>
                  </a:lnTo>
                  <a:lnTo>
                    <a:pt x="6066650" y="1050346"/>
                  </a:lnTo>
                  <a:lnTo>
                    <a:pt x="6021639" y="1072885"/>
                  </a:lnTo>
                  <a:lnTo>
                    <a:pt x="5976638" y="1095448"/>
                  </a:lnTo>
                  <a:lnTo>
                    <a:pt x="5931645" y="1118027"/>
                  </a:lnTo>
                  <a:lnTo>
                    <a:pt x="5886656" y="1140614"/>
                  </a:lnTo>
                  <a:lnTo>
                    <a:pt x="5841668" y="1163203"/>
                  </a:lnTo>
                  <a:lnTo>
                    <a:pt x="5796678" y="1185784"/>
                  </a:lnTo>
                  <a:lnTo>
                    <a:pt x="5751682" y="1208350"/>
                  </a:lnTo>
                  <a:lnTo>
                    <a:pt x="5706678" y="1230894"/>
                  </a:lnTo>
                  <a:lnTo>
                    <a:pt x="5661662" y="1253407"/>
                  </a:lnTo>
                  <a:lnTo>
                    <a:pt x="5616631" y="1275882"/>
                  </a:lnTo>
                  <a:lnTo>
                    <a:pt x="5571582" y="1298311"/>
                  </a:lnTo>
                  <a:lnTo>
                    <a:pt x="5526512" y="1320686"/>
                  </a:lnTo>
                  <a:lnTo>
                    <a:pt x="5481417" y="1342999"/>
                  </a:lnTo>
                  <a:lnTo>
                    <a:pt x="5436295" y="1365243"/>
                  </a:lnTo>
                  <a:lnTo>
                    <a:pt x="5391141" y="1387410"/>
                  </a:lnTo>
                  <a:lnTo>
                    <a:pt x="5345954" y="1409492"/>
                  </a:lnTo>
                  <a:lnTo>
                    <a:pt x="5300729" y="1431481"/>
                  </a:lnTo>
                  <a:lnTo>
                    <a:pt x="5255465" y="1453369"/>
                  </a:lnTo>
                  <a:lnTo>
                    <a:pt x="5210156" y="1475149"/>
                  </a:lnTo>
                  <a:lnTo>
                    <a:pt x="5164801" y="1496813"/>
                  </a:lnTo>
                  <a:lnTo>
                    <a:pt x="5119396" y="1518353"/>
                  </a:lnTo>
                  <a:lnTo>
                    <a:pt x="5073938" y="1539762"/>
                  </a:lnTo>
                  <a:lnTo>
                    <a:pt x="5028423" y="1561030"/>
                  </a:lnTo>
                  <a:lnTo>
                    <a:pt x="4982849" y="1582152"/>
                  </a:lnTo>
                  <a:lnTo>
                    <a:pt x="4937212" y="1603118"/>
                  </a:lnTo>
                  <a:lnTo>
                    <a:pt x="4891510" y="1623922"/>
                  </a:lnTo>
                  <a:lnTo>
                    <a:pt x="4845739" y="1644555"/>
                  </a:lnTo>
                  <a:lnTo>
                    <a:pt x="4799895" y="1665009"/>
                  </a:lnTo>
                  <a:lnTo>
                    <a:pt x="4753976" y="1685278"/>
                  </a:lnTo>
                  <a:lnTo>
                    <a:pt x="4707979" y="1705352"/>
                  </a:lnTo>
                  <a:lnTo>
                    <a:pt x="4661899" y="1725224"/>
                  </a:lnTo>
                  <a:lnTo>
                    <a:pt x="4615735" y="1744887"/>
                  </a:lnTo>
                  <a:lnTo>
                    <a:pt x="4569483" y="1764332"/>
                  </a:lnTo>
                  <a:lnTo>
                    <a:pt x="4523140" y="1783552"/>
                  </a:lnTo>
                  <a:lnTo>
                    <a:pt x="4476702" y="1802540"/>
                  </a:lnTo>
                  <a:lnTo>
                    <a:pt x="4430166" y="1821286"/>
                  </a:lnTo>
                  <a:lnTo>
                    <a:pt x="4383530" y="1839784"/>
                  </a:lnTo>
                  <a:lnTo>
                    <a:pt x="4336790" y="1858026"/>
                  </a:lnTo>
                  <a:lnTo>
                    <a:pt x="4289943" y="1876003"/>
                  </a:lnTo>
                  <a:lnTo>
                    <a:pt x="4242985" y="1893709"/>
                  </a:lnTo>
                  <a:lnTo>
                    <a:pt x="4195914" y="1911134"/>
                  </a:lnTo>
                  <a:lnTo>
                    <a:pt x="4148726" y="1928273"/>
                  </a:lnTo>
                  <a:lnTo>
                    <a:pt x="4101418" y="1945116"/>
                  </a:lnTo>
                  <a:lnTo>
                    <a:pt x="4053987" y="1961656"/>
                  </a:lnTo>
                  <a:lnTo>
                    <a:pt x="4006430" y="1977885"/>
                  </a:lnTo>
                  <a:lnTo>
                    <a:pt x="3958743" y="1993796"/>
                  </a:lnTo>
                  <a:lnTo>
                    <a:pt x="3913117" y="2008621"/>
                  </a:lnTo>
                  <a:lnTo>
                    <a:pt x="3867255" y="2023076"/>
                  </a:lnTo>
                  <a:lnTo>
                    <a:pt x="3821167" y="2037158"/>
                  </a:lnTo>
                  <a:lnTo>
                    <a:pt x="3774861" y="2050861"/>
                  </a:lnTo>
                  <a:lnTo>
                    <a:pt x="3728346" y="2064179"/>
                  </a:lnTo>
                  <a:lnTo>
                    <a:pt x="3681631" y="2077107"/>
                  </a:lnTo>
                  <a:lnTo>
                    <a:pt x="3634725" y="2089642"/>
                  </a:lnTo>
                  <a:lnTo>
                    <a:pt x="3587637" y="2101776"/>
                  </a:lnTo>
                  <a:lnTo>
                    <a:pt x="3540375" y="2113506"/>
                  </a:lnTo>
                  <a:lnTo>
                    <a:pt x="3492948" y="2124827"/>
                  </a:lnTo>
                  <a:lnTo>
                    <a:pt x="3445366" y="2135732"/>
                  </a:lnTo>
                  <a:lnTo>
                    <a:pt x="3397637" y="2146218"/>
                  </a:lnTo>
                  <a:lnTo>
                    <a:pt x="3349769" y="2156279"/>
                  </a:lnTo>
                  <a:lnTo>
                    <a:pt x="3301773" y="2165910"/>
                  </a:lnTo>
                  <a:lnTo>
                    <a:pt x="3253655" y="2175105"/>
                  </a:lnTo>
                  <a:lnTo>
                    <a:pt x="3205427" y="2183861"/>
                  </a:lnTo>
                  <a:lnTo>
                    <a:pt x="3157095" y="2192171"/>
                  </a:lnTo>
                  <a:lnTo>
                    <a:pt x="3108669" y="2200032"/>
                  </a:lnTo>
                  <a:lnTo>
                    <a:pt x="3060159" y="2207436"/>
                  </a:lnTo>
                  <a:lnTo>
                    <a:pt x="3011571" y="2214381"/>
                  </a:lnTo>
                  <a:lnTo>
                    <a:pt x="2962917" y="2220860"/>
                  </a:lnTo>
                  <a:lnTo>
                    <a:pt x="2914204" y="2226868"/>
                  </a:lnTo>
                  <a:lnTo>
                    <a:pt x="2865441" y="2232400"/>
                  </a:lnTo>
                  <a:lnTo>
                    <a:pt x="2816637" y="2237452"/>
                  </a:lnTo>
                  <a:lnTo>
                    <a:pt x="2767801" y="2242018"/>
                  </a:lnTo>
                  <a:lnTo>
                    <a:pt x="2718941" y="2246094"/>
                  </a:lnTo>
                  <a:lnTo>
                    <a:pt x="2670068" y="2249673"/>
                  </a:lnTo>
                  <a:lnTo>
                    <a:pt x="2621188" y="2252751"/>
                  </a:lnTo>
                  <a:lnTo>
                    <a:pt x="2572312" y="2255323"/>
                  </a:lnTo>
                  <a:lnTo>
                    <a:pt x="2523448" y="2257384"/>
                  </a:lnTo>
                  <a:lnTo>
                    <a:pt x="2474605" y="2258929"/>
                  </a:lnTo>
                  <a:lnTo>
                    <a:pt x="2425791" y="2259953"/>
                  </a:lnTo>
                  <a:lnTo>
                    <a:pt x="2377016" y="2260450"/>
                  </a:lnTo>
                  <a:lnTo>
                    <a:pt x="2328289" y="2260415"/>
                  </a:lnTo>
                  <a:lnTo>
                    <a:pt x="2279618" y="2259845"/>
                  </a:lnTo>
                  <a:lnTo>
                    <a:pt x="2231011" y="2258732"/>
                  </a:lnTo>
                  <a:lnTo>
                    <a:pt x="2182479" y="2257073"/>
                  </a:lnTo>
                  <a:lnTo>
                    <a:pt x="2134030" y="2254862"/>
                  </a:lnTo>
                  <a:lnTo>
                    <a:pt x="2085672" y="2252094"/>
                  </a:lnTo>
                  <a:lnTo>
                    <a:pt x="2037414" y="2248765"/>
                  </a:lnTo>
                  <a:lnTo>
                    <a:pt x="1989266" y="2244868"/>
                  </a:lnTo>
                  <a:lnTo>
                    <a:pt x="1941236" y="2240400"/>
                  </a:lnTo>
                  <a:lnTo>
                    <a:pt x="1893332" y="2235354"/>
                  </a:lnTo>
                  <a:lnTo>
                    <a:pt x="1845565" y="2229726"/>
                  </a:lnTo>
                  <a:lnTo>
                    <a:pt x="1797942" y="2223511"/>
                  </a:lnTo>
                  <a:lnTo>
                    <a:pt x="1750472" y="2216703"/>
                  </a:lnTo>
                  <a:lnTo>
                    <a:pt x="1703165" y="2209298"/>
                  </a:lnTo>
                  <a:lnTo>
                    <a:pt x="1656029" y="2201291"/>
                  </a:lnTo>
                  <a:lnTo>
                    <a:pt x="1609073" y="2192676"/>
                  </a:lnTo>
                  <a:lnTo>
                    <a:pt x="1562305" y="2183448"/>
                  </a:lnTo>
                  <a:lnTo>
                    <a:pt x="1515736" y="2173603"/>
                  </a:lnTo>
                  <a:lnTo>
                    <a:pt x="1469372" y="2163135"/>
                  </a:lnTo>
                  <a:lnTo>
                    <a:pt x="1423224" y="2152039"/>
                  </a:lnTo>
                  <a:lnTo>
                    <a:pt x="1377300" y="2140310"/>
                  </a:lnTo>
                  <a:lnTo>
                    <a:pt x="1331609" y="2127944"/>
                  </a:lnTo>
                  <a:lnTo>
                    <a:pt x="1286160" y="2114934"/>
                  </a:lnTo>
                  <a:lnTo>
                    <a:pt x="1240961" y="2101276"/>
                  </a:lnTo>
                  <a:lnTo>
                    <a:pt x="1196022" y="2086965"/>
                  </a:lnTo>
                  <a:lnTo>
                    <a:pt x="1151351" y="2071995"/>
                  </a:lnTo>
                  <a:lnTo>
                    <a:pt x="1106958" y="2056362"/>
                  </a:lnTo>
                  <a:lnTo>
                    <a:pt x="1062850" y="2040061"/>
                  </a:lnTo>
                  <a:lnTo>
                    <a:pt x="1019037" y="2023086"/>
                  </a:lnTo>
                  <a:lnTo>
                    <a:pt x="975528" y="2005433"/>
                  </a:lnTo>
                  <a:lnTo>
                    <a:pt x="932331" y="1987096"/>
                  </a:lnTo>
                  <a:lnTo>
                    <a:pt x="889455" y="1968070"/>
                  </a:lnTo>
                  <a:lnTo>
                    <a:pt x="846910" y="1948351"/>
                  </a:lnTo>
                  <a:lnTo>
                    <a:pt x="804704" y="1927932"/>
                  </a:lnTo>
                  <a:lnTo>
                    <a:pt x="762845" y="1906810"/>
                  </a:lnTo>
                  <a:lnTo>
                    <a:pt x="721343" y="1884978"/>
                  </a:lnTo>
                  <a:lnTo>
                    <a:pt x="680207" y="1862433"/>
                  </a:lnTo>
                  <a:lnTo>
                    <a:pt x="639445" y="1839168"/>
                  </a:lnTo>
                  <a:lnTo>
                    <a:pt x="599066" y="1815180"/>
                  </a:lnTo>
                  <a:lnTo>
                    <a:pt x="559079" y="1790461"/>
                  </a:lnTo>
                  <a:lnTo>
                    <a:pt x="519493" y="1765009"/>
                  </a:lnTo>
                  <a:lnTo>
                    <a:pt x="480316" y="1738817"/>
                  </a:lnTo>
                  <a:lnTo>
                    <a:pt x="441559" y="1711880"/>
                  </a:lnTo>
                  <a:lnTo>
                    <a:pt x="403228" y="1684194"/>
                  </a:lnTo>
                  <a:lnTo>
                    <a:pt x="365334" y="1655753"/>
                  </a:lnTo>
                  <a:lnTo>
                    <a:pt x="327884" y="1626553"/>
                  </a:lnTo>
                  <a:lnTo>
                    <a:pt x="290889" y="1596588"/>
                  </a:lnTo>
                  <a:lnTo>
                    <a:pt x="254356" y="1565852"/>
                  </a:lnTo>
                  <a:lnTo>
                    <a:pt x="218294" y="1534342"/>
                  </a:lnTo>
                  <a:lnTo>
                    <a:pt x="182713" y="1502052"/>
                  </a:lnTo>
                  <a:lnTo>
                    <a:pt x="147622" y="1468977"/>
                  </a:lnTo>
                  <a:lnTo>
                    <a:pt x="113028" y="1435111"/>
                  </a:lnTo>
                  <a:lnTo>
                    <a:pt x="80603" y="1402193"/>
                  </a:lnTo>
                  <a:lnTo>
                    <a:pt x="48887" y="1368860"/>
                  </a:lnTo>
                  <a:lnTo>
                    <a:pt x="17870" y="1335118"/>
                  </a:lnTo>
                  <a:lnTo>
                    <a:pt x="0" y="1315000"/>
                  </a:lnTo>
                </a:path>
              </a:pathLst>
            </a:custGeom>
            <a:ln w="18847">
              <a:solidFill>
                <a:srgbClr val="00BF6B"/>
              </a:solidFill>
            </a:ln>
          </p:spPr>
          <p:txBody>
            <a:bodyPr wrap="square" lIns="0" tIns="0" rIns="0" bIns="0" rtlCol="0"/>
            <a:lstStyle/>
            <a:p>
              <a:endParaRPr sz="1092"/>
            </a:p>
          </p:txBody>
        </p:sp>
      </p:grpSp>
      <p:pic>
        <p:nvPicPr>
          <p:cNvPr id="37" name="Gráfico 36">
            <a:extLst>
              <a:ext uri="{FF2B5EF4-FFF2-40B4-BE49-F238E27FC236}">
                <a16:creationId xmlns:a16="http://schemas.microsoft.com/office/drawing/2014/main" id="{669729C1-C055-E209-9DE0-BF1B27910A8B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9007088" y="5524218"/>
            <a:ext cx="2288425" cy="492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0503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54911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>
            <a:extLst>
              <a:ext uri="{FF2B5EF4-FFF2-40B4-BE49-F238E27FC236}">
                <a16:creationId xmlns:a16="http://schemas.microsoft.com/office/drawing/2014/main" id="{1D5D152A-B9CC-5A90-56F8-8F7036476F4F}"/>
              </a:ext>
            </a:extLst>
          </p:cNvPr>
          <p:cNvSpPr/>
          <p:nvPr userDrawn="1"/>
        </p:nvSpPr>
        <p:spPr>
          <a:xfrm>
            <a:off x="428" y="0"/>
            <a:ext cx="12191144" cy="6858000"/>
          </a:xfrm>
          <a:prstGeom prst="rect">
            <a:avLst/>
          </a:prstGeom>
          <a:solidFill>
            <a:srgbClr val="272B5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92"/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662CEC6F-A96F-1FBF-9423-A2100282FC7C}"/>
              </a:ext>
            </a:extLst>
          </p:cNvPr>
          <p:cNvSpPr/>
          <p:nvPr userDrawn="1"/>
        </p:nvSpPr>
        <p:spPr>
          <a:xfrm>
            <a:off x="-37399" y="11265"/>
            <a:ext cx="12191144" cy="6858000"/>
          </a:xfrm>
          <a:prstGeom prst="rect">
            <a:avLst/>
          </a:prstGeom>
          <a:solidFill>
            <a:srgbClr val="272B5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92"/>
          </a:p>
        </p:txBody>
      </p:sp>
      <p:pic>
        <p:nvPicPr>
          <p:cNvPr id="8" name="Gráfico 7">
            <a:extLst>
              <a:ext uri="{FF2B5EF4-FFF2-40B4-BE49-F238E27FC236}">
                <a16:creationId xmlns:a16="http://schemas.microsoft.com/office/drawing/2014/main" id="{FC2CCC98-17BB-FD6C-AF50-5F77C5EE27A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8255" y="10880"/>
            <a:ext cx="12153318" cy="6836241"/>
          </a:xfrm>
          <a:prstGeom prst="rect">
            <a:avLst/>
          </a:prstGeom>
        </p:spPr>
      </p:pic>
      <p:sp>
        <p:nvSpPr>
          <p:cNvPr id="9" name="CaixaDeTexto 8">
            <a:extLst>
              <a:ext uri="{FF2B5EF4-FFF2-40B4-BE49-F238E27FC236}">
                <a16:creationId xmlns:a16="http://schemas.microsoft.com/office/drawing/2014/main" id="{2A54ACC9-835F-110B-1ABC-1A0E53E5FD02}"/>
              </a:ext>
            </a:extLst>
          </p:cNvPr>
          <p:cNvSpPr txBox="1"/>
          <p:nvPr userDrawn="1"/>
        </p:nvSpPr>
        <p:spPr>
          <a:xfrm>
            <a:off x="5079430" y="5981306"/>
            <a:ext cx="2413353" cy="2976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334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somoscooperativismo.coop.br</a:t>
            </a:r>
            <a:endParaRPr lang="pt-BR" sz="1334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10" name="Agrupar 9">
            <a:extLst>
              <a:ext uri="{FF2B5EF4-FFF2-40B4-BE49-F238E27FC236}">
                <a16:creationId xmlns:a16="http://schemas.microsoft.com/office/drawing/2014/main" id="{66E5E1CE-5C73-E968-78D4-07070D1C56D3}"/>
              </a:ext>
            </a:extLst>
          </p:cNvPr>
          <p:cNvGrpSpPr/>
          <p:nvPr userDrawn="1"/>
        </p:nvGrpSpPr>
        <p:grpSpPr>
          <a:xfrm>
            <a:off x="9149647" y="2631363"/>
            <a:ext cx="2206596" cy="1130990"/>
            <a:chOff x="1557931" y="9921875"/>
            <a:chExt cx="2184400" cy="1119613"/>
          </a:xfrm>
          <a:solidFill>
            <a:schemeClr val="bg1"/>
          </a:solidFill>
        </p:grpSpPr>
        <p:pic>
          <p:nvPicPr>
            <p:cNvPr id="11" name="Gráfico 10">
              <a:extLst>
                <a:ext uri="{FF2B5EF4-FFF2-40B4-BE49-F238E27FC236}">
                  <a16:creationId xmlns:a16="http://schemas.microsoft.com/office/drawing/2014/main" id="{F89B1E3B-2853-30D6-6326-7C1998961A2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557931" y="9921875"/>
              <a:ext cx="2184400" cy="469900"/>
            </a:xfrm>
            <a:prstGeom prst="rect">
              <a:avLst/>
            </a:prstGeom>
          </p:spPr>
        </p:pic>
        <p:pic>
          <p:nvPicPr>
            <p:cNvPr id="12" name="Gráfico 11">
              <a:extLst>
                <a:ext uri="{FF2B5EF4-FFF2-40B4-BE49-F238E27FC236}">
                  <a16:creationId xmlns:a16="http://schemas.microsoft.com/office/drawing/2014/main" id="{9959F551-A099-E979-61A0-91782B47E36B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924580" y="10737323"/>
              <a:ext cx="1796022" cy="304165"/>
            </a:xfrm>
            <a:prstGeom prst="rect">
              <a:avLst/>
            </a:prstGeom>
          </p:spPr>
        </p:pic>
      </p:grpSp>
      <p:pic>
        <p:nvPicPr>
          <p:cNvPr id="13" name="Gráfico 12">
            <a:extLst>
              <a:ext uri="{FF2B5EF4-FFF2-40B4-BE49-F238E27FC236}">
                <a16:creationId xmlns:a16="http://schemas.microsoft.com/office/drawing/2014/main" id="{A6FAC097-E035-31A0-BF23-6AD2A74E94AA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843719" y="5965903"/>
            <a:ext cx="3172932" cy="292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9294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lide d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ço Reservado para Texto 13">
            <a:extLst>
              <a:ext uri="{FF2B5EF4-FFF2-40B4-BE49-F238E27FC236}">
                <a16:creationId xmlns:a16="http://schemas.microsoft.com/office/drawing/2014/main" id="{FE61C95B-D61B-76C1-F03B-70BC14AE26E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68339" y="3025083"/>
            <a:ext cx="5935661" cy="609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400" b="1" i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pt-BR" dirty="0"/>
              <a:t>Reforma Tributária</a:t>
            </a:r>
          </a:p>
        </p:txBody>
      </p:sp>
      <p:sp>
        <p:nvSpPr>
          <p:cNvPr id="10" name="Espaço Reservado para Texto 13">
            <a:extLst>
              <a:ext uri="{FF2B5EF4-FFF2-40B4-BE49-F238E27FC236}">
                <a16:creationId xmlns:a16="http://schemas.microsoft.com/office/drawing/2014/main" id="{6835AD87-0429-4DF7-703C-D16E451F167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68339" y="3643150"/>
            <a:ext cx="5935661" cy="609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="1" i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pt-BR" dirty="0"/>
              <a:t>Sociedades Cooperativas e Operadoras de Planos de Saúde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C5753DF7-907B-E788-98DC-974FFD1030E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68339" y="626534"/>
            <a:ext cx="1572721" cy="402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67613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5FA755DC-4D00-6F92-0B58-1A90267C1D9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934" y="0"/>
            <a:ext cx="1218706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5075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uas Partes de Conteúd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ço Reservado para Texto 9">
            <a:extLst>
              <a:ext uri="{FF2B5EF4-FFF2-40B4-BE49-F238E27FC236}">
                <a16:creationId xmlns:a16="http://schemas.microsoft.com/office/drawing/2014/main" id="{D68DF935-9833-2638-412A-77C534BDA76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62038" y="364067"/>
            <a:ext cx="10700765" cy="5254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pt-BR" dirty="0"/>
              <a:t>Título</a:t>
            </a:r>
          </a:p>
        </p:txBody>
      </p:sp>
      <p:sp>
        <p:nvSpPr>
          <p:cNvPr id="10" name="Espaço Reservado para Texto 11">
            <a:extLst>
              <a:ext uri="{FF2B5EF4-FFF2-40B4-BE49-F238E27FC236}">
                <a16:creationId xmlns:a16="http://schemas.microsoft.com/office/drawing/2014/main" id="{3EFE3532-91BA-ECCA-76C1-417B055667B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62039" y="1253596"/>
            <a:ext cx="10700765" cy="52403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latin typeface="+mj-lt"/>
              </a:defRPr>
            </a:lvl1pPr>
          </a:lstStyle>
          <a:p>
            <a:pPr lvl="0"/>
            <a:r>
              <a:rPr lang="pt-BR" dirty="0"/>
              <a:t>Texto</a:t>
            </a:r>
          </a:p>
        </p:txBody>
      </p:sp>
    </p:spTree>
    <p:extLst>
      <p:ext uri="{BB962C8B-B14F-4D97-AF65-F5344CB8AC3E}">
        <p14:creationId xmlns:p14="http://schemas.microsoft.com/office/powerpoint/2010/main" val="392872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3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6089EFA-51C0-6C6A-4D94-18EFB395F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5817171-C4F8-8AC8-CDE3-675C78494D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1E30C92-39E9-2ED0-2A2F-9BE3BEBAA1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03744-1B6D-9D4E-A185-7E59E5DF0A8C}" type="datetimeFigureOut">
              <a:rPr lang="pt-BR" smtClean="0"/>
              <a:t>12/11/2024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75763AD-7018-4FD0-4488-B45BE6CFDC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71A06D5-FF87-6662-6C2F-95B742DC6D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81791-BCDE-1946-B7F3-6B6FEEEADA9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33188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mparaçã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ço Reservado para Texto 13">
            <a:extLst>
              <a:ext uri="{FF2B5EF4-FFF2-40B4-BE49-F238E27FC236}">
                <a16:creationId xmlns:a16="http://schemas.microsoft.com/office/drawing/2014/main" id="{E05A09D9-AB32-81D0-0B3C-C8FD68ACD7E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68339" y="2819400"/>
            <a:ext cx="6138861" cy="609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400" b="1" i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pt-BR" dirty="0"/>
              <a:t>Obrigado!</a:t>
            </a:r>
          </a:p>
        </p:txBody>
      </p:sp>
      <p:sp>
        <p:nvSpPr>
          <p:cNvPr id="12" name="Espaço Reservado para Texto 13">
            <a:extLst>
              <a:ext uri="{FF2B5EF4-FFF2-40B4-BE49-F238E27FC236}">
                <a16:creationId xmlns:a16="http://schemas.microsoft.com/office/drawing/2014/main" id="{4B224F45-7AC8-7276-3FD3-7F109A3D7C5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68339" y="3437467"/>
            <a:ext cx="6138861" cy="3894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 i="1">
                <a:solidFill>
                  <a:srgbClr val="004D4B"/>
                </a:solidFill>
                <a:latin typeface="+mj-lt"/>
              </a:defRPr>
            </a:lvl1pPr>
          </a:lstStyle>
          <a:p>
            <a:pPr lvl="0"/>
            <a:r>
              <a:rPr lang="pt-BR" dirty="0"/>
              <a:t>João Caetano Muzzi Filho	</a:t>
            </a:r>
          </a:p>
        </p:txBody>
      </p:sp>
      <p:sp>
        <p:nvSpPr>
          <p:cNvPr id="13" name="Espaço Reservado para Texto 13">
            <a:extLst>
              <a:ext uri="{FF2B5EF4-FFF2-40B4-BE49-F238E27FC236}">
                <a16:creationId xmlns:a16="http://schemas.microsoft.com/office/drawing/2014/main" id="{0E2D1014-55B7-9603-54AE-7AD93EEAA17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68339" y="3835400"/>
            <a:ext cx="6138861" cy="3894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1">
                <a:solidFill>
                  <a:srgbClr val="004D4B"/>
                </a:solidFill>
                <a:latin typeface="+mj-lt"/>
              </a:defRPr>
            </a:lvl1pPr>
          </a:lstStyle>
          <a:p>
            <a:pPr lvl="0"/>
            <a:r>
              <a:rPr lang="pt-BR" dirty="0"/>
              <a:t>bmas@bmas.com.br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32E3FAA4-D983-0DC8-80D2-4C38A4E44CB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68339" y="626534"/>
            <a:ext cx="1572721" cy="402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915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3E5AC539-2C62-2A46-34CC-0E99C22AE3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8F1CB24-BDAE-D0F1-8A56-4FB00CBDD6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720ABAC-7E70-C459-9E49-CEBEF19959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58808E-22D6-4B30-AEE7-974E57C6A374}" type="datetimeFigureOut">
              <a:rPr lang="pt-BR" smtClean="0"/>
              <a:t>12/11/2024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8F755EA-D320-620E-6243-E1AFEC0FD0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211B29D-FEA8-9CA0-461B-28BD796E8F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EABD7E-D11A-4964-8D15-5DBB6821E0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1032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55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>
            <a:extLst>
              <a:ext uri="{FF2B5EF4-FFF2-40B4-BE49-F238E27FC236}">
                <a16:creationId xmlns:a16="http://schemas.microsoft.com/office/drawing/2014/main" id="{8F53F198-4B62-8F47-EB1D-9BB34DE0007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41271" y="2868019"/>
            <a:ext cx="7600230" cy="1121962"/>
          </a:xfrm>
        </p:spPr>
        <p:txBody>
          <a:bodyPr>
            <a:noAutofit/>
          </a:bodyPr>
          <a:lstStyle/>
          <a:p>
            <a:r>
              <a:rPr lang="pt-BR" sz="4000" dirty="0">
                <a:solidFill>
                  <a:schemeClr val="accent6">
                    <a:lumMod val="50000"/>
                  </a:schemeClr>
                </a:solidFill>
                <a:latin typeface="Tenorite" panose="00000500000000000000" pitchFamily="2" charset="0"/>
              </a:rPr>
              <a:t>REFORMA TRIBUTÁRIA </a:t>
            </a:r>
          </a:p>
          <a:p>
            <a:r>
              <a:rPr lang="pt-BR" sz="2500" b="0" i="1" dirty="0">
                <a:solidFill>
                  <a:schemeClr val="accent6">
                    <a:lumMod val="50000"/>
                  </a:schemeClr>
                </a:solidFill>
                <a:latin typeface="Tenorite" panose="00000500000000000000" pitchFamily="2" charset="0"/>
              </a:rPr>
              <a:t>Cooperativas - Operadoras de Planos de Saúde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C5B9CA9-301F-FB87-9AF4-42F4E3CB292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0" y="6461760"/>
            <a:ext cx="6872329" cy="609600"/>
          </a:xfrm>
        </p:spPr>
        <p:txBody>
          <a:bodyPr>
            <a:normAutofit/>
          </a:bodyPr>
          <a:lstStyle/>
          <a:p>
            <a:r>
              <a:rPr lang="pt-BR" sz="2000" b="0" i="0" dirty="0">
                <a:latin typeface="Tenorite" panose="00000500000000000000" pitchFamily="2" charset="0"/>
              </a:rPr>
              <a:t>João Caetano Muzzi Filho</a:t>
            </a:r>
          </a:p>
        </p:txBody>
      </p:sp>
    </p:spTree>
    <p:extLst>
      <p:ext uri="{BB962C8B-B14F-4D97-AF65-F5344CB8AC3E}">
        <p14:creationId xmlns:p14="http://schemas.microsoft.com/office/powerpoint/2010/main" val="32391145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532B5D-33A6-A9D8-BB61-71E2348E4E21}"/>
              </a:ext>
            </a:extLst>
          </p:cNvPr>
          <p:cNvSpPr txBox="1">
            <a:spLocks/>
          </p:cNvSpPr>
          <p:nvPr/>
        </p:nvSpPr>
        <p:spPr>
          <a:xfrm>
            <a:off x="521919" y="191542"/>
            <a:ext cx="11148162" cy="4839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500" b="1" dirty="0">
                <a:solidFill>
                  <a:schemeClr val="accent6">
                    <a:lumMod val="50000"/>
                  </a:schemeClr>
                </a:solidFill>
                <a:latin typeface="Tenorite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A REFORMA TRIBUTÁRIA NA CONSTITUIÇÃO FEDERAL – EC 132/2023</a:t>
            </a:r>
          </a:p>
        </p:txBody>
      </p:sp>
      <p:grpSp>
        <p:nvGrpSpPr>
          <p:cNvPr id="10" name="Agrupar 9">
            <a:extLst>
              <a:ext uri="{FF2B5EF4-FFF2-40B4-BE49-F238E27FC236}">
                <a16:creationId xmlns:a16="http://schemas.microsoft.com/office/drawing/2014/main" id="{DBAFE1BB-2A75-40D6-7292-CA29A03BA470}"/>
              </a:ext>
            </a:extLst>
          </p:cNvPr>
          <p:cNvGrpSpPr/>
          <p:nvPr/>
        </p:nvGrpSpPr>
        <p:grpSpPr>
          <a:xfrm>
            <a:off x="521919" y="895778"/>
            <a:ext cx="4863598" cy="2593018"/>
            <a:chOff x="276059" y="1046892"/>
            <a:chExt cx="4863598" cy="2593018"/>
          </a:xfrm>
        </p:grpSpPr>
        <p:sp>
          <p:nvSpPr>
            <p:cNvPr id="3" name="CaixaDeTexto 2">
              <a:extLst>
                <a:ext uri="{FF2B5EF4-FFF2-40B4-BE49-F238E27FC236}">
                  <a16:creationId xmlns:a16="http://schemas.microsoft.com/office/drawing/2014/main" id="{873EC464-69BB-5A65-4B79-C52C560230C9}"/>
                </a:ext>
              </a:extLst>
            </p:cNvPr>
            <p:cNvSpPr txBox="1"/>
            <p:nvPr/>
          </p:nvSpPr>
          <p:spPr>
            <a:xfrm>
              <a:off x="276059" y="1046892"/>
              <a:ext cx="4863598" cy="259301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1250" b="1" i="0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enorite" panose="00000500000000000000" pitchFamily="2" charset="0"/>
                  <a:ea typeface="Tahoma" panose="020B0604030504040204" pitchFamily="34" charset="0"/>
                  <a:cs typeface="Tahoma" panose="020B0604030504040204" pitchFamily="34" charset="0"/>
                </a:rPr>
                <a:t>PARA AS COOPERATIVAS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25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enorite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pPr marL="0" marR="0" lvl="0" indent="0" algn="ju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125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enorite" panose="00000500000000000000" pitchFamily="2" charset="0"/>
                  <a:ea typeface="Tahoma" panose="020B0604030504040204" pitchFamily="34" charset="0"/>
                  <a:cs typeface="Tahoma" panose="020B0604030504040204" pitchFamily="34" charset="0"/>
                </a:rPr>
                <a:t>Art. 156-A. (...)</a:t>
              </a:r>
            </a:p>
            <a:p>
              <a:pPr marL="0" marR="0" lvl="0" indent="0" algn="ju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125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enorite" panose="00000500000000000000" pitchFamily="2" charset="0"/>
                  <a:ea typeface="Tahoma" panose="020B0604030504040204" pitchFamily="34" charset="0"/>
                  <a:cs typeface="Tahoma" panose="020B0604030504040204" pitchFamily="34" charset="0"/>
                </a:rPr>
                <a:t>§ 6° Lei complementar disporá sobre os regimes específicos de tributação para: (...)</a:t>
              </a:r>
            </a:p>
            <a:p>
              <a:pPr marL="0" marR="0" lvl="0" indent="0" algn="ju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125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enorite" panose="00000500000000000000" pitchFamily="2" charset="0"/>
                  <a:ea typeface="Tahoma" panose="020B0604030504040204" pitchFamily="34" charset="0"/>
                  <a:cs typeface="Tahoma" panose="020B0604030504040204" pitchFamily="34" charset="0"/>
                </a:rPr>
                <a:t>III. sociedades cooperativas, que será optativo, com  vistas a assegurar sua competitividade, observados os princípios da livre concorrência e da isonomia tributária, definindo, inclusive:</a:t>
              </a:r>
            </a:p>
            <a:p>
              <a:pPr marL="0" marR="0" lvl="0" indent="0" algn="ju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125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enorite" panose="00000500000000000000" pitchFamily="2" charset="0"/>
                  <a:ea typeface="Tahoma" panose="020B0604030504040204" pitchFamily="34" charset="0"/>
                  <a:cs typeface="Tahoma" panose="020B0604030504040204" pitchFamily="34" charset="0"/>
                </a:rPr>
                <a:t>a) as hipóteses em que o imposto não incidirá sobre as operações realizadas entre a sociedade cooperativa e seus associados, entre estes e aquela e pelas sociedades cooperativas entre si quando associadas para a consecução dos objetivos sociais; e</a:t>
              </a:r>
            </a:p>
            <a:p>
              <a:pPr marL="0" marR="0" lvl="0" indent="0" algn="ju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125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enorite" panose="00000500000000000000" pitchFamily="2" charset="0"/>
                  <a:ea typeface="Tahoma" panose="020B0604030504040204" pitchFamily="34" charset="0"/>
                  <a:cs typeface="Tahoma" panose="020B0604030504040204" pitchFamily="34" charset="0"/>
                </a:rPr>
                <a:t>b) o regime de aproveitamento do crédito das etapas anteriores</a:t>
              </a:r>
              <a:endParaRPr kumimoji="0" lang="pt-BR" sz="125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enorite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cxnSp>
          <p:nvCxnSpPr>
            <p:cNvPr id="9" name="Conector reto 8">
              <a:extLst>
                <a:ext uri="{FF2B5EF4-FFF2-40B4-BE49-F238E27FC236}">
                  <a16:creationId xmlns:a16="http://schemas.microsoft.com/office/drawing/2014/main" id="{D9C6AE1C-CE9B-F320-1FC9-2700C17C1B5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68552" y="1360369"/>
              <a:ext cx="4627312" cy="0"/>
            </a:xfrm>
            <a:prstGeom prst="line">
              <a:avLst/>
            </a:prstGeom>
            <a:ln>
              <a:solidFill>
                <a:srgbClr val="00995D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13" name="Agrupar 12">
            <a:extLst>
              <a:ext uri="{FF2B5EF4-FFF2-40B4-BE49-F238E27FC236}">
                <a16:creationId xmlns:a16="http://schemas.microsoft.com/office/drawing/2014/main" id="{EA8A7337-CCD7-10E0-94A6-4D1716B954B1}"/>
              </a:ext>
            </a:extLst>
          </p:cNvPr>
          <p:cNvGrpSpPr/>
          <p:nvPr/>
        </p:nvGrpSpPr>
        <p:grpSpPr>
          <a:xfrm>
            <a:off x="6248402" y="874454"/>
            <a:ext cx="4863598" cy="3801041"/>
            <a:chOff x="6096000" y="1154613"/>
            <a:chExt cx="4863598" cy="3801041"/>
          </a:xfrm>
        </p:grpSpPr>
        <p:sp>
          <p:nvSpPr>
            <p:cNvPr id="11" name="CaixaDeTexto 10">
              <a:extLst>
                <a:ext uri="{FF2B5EF4-FFF2-40B4-BE49-F238E27FC236}">
                  <a16:creationId xmlns:a16="http://schemas.microsoft.com/office/drawing/2014/main" id="{289CD0E0-D4B8-4390-E301-1BEA7337E109}"/>
                </a:ext>
              </a:extLst>
            </p:cNvPr>
            <p:cNvSpPr txBox="1"/>
            <p:nvPr/>
          </p:nvSpPr>
          <p:spPr>
            <a:xfrm>
              <a:off x="6096000" y="1154613"/>
              <a:ext cx="4863598" cy="380104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1250" b="1" i="0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enorite" panose="00000500000000000000" pitchFamily="2" charset="0"/>
                  <a:ea typeface="Tahoma" panose="020B0604030504040204" pitchFamily="34" charset="0"/>
                  <a:cs typeface="Tahoma" panose="020B0604030504040204" pitchFamily="34" charset="0"/>
                </a:rPr>
                <a:t>PARA AS OPERADORAS DE PLANOS DE SAÚDE</a:t>
              </a:r>
            </a:p>
            <a:p>
              <a:pPr marL="0" marR="0" lvl="0" indent="0" algn="ju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2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enorite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pPr marL="0" marR="0" lvl="0" indent="0" algn="ju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125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enorite" panose="00000500000000000000" pitchFamily="2" charset="0"/>
                  <a:ea typeface="Tahoma" panose="020B0604030504040204" pitchFamily="34" charset="0"/>
                  <a:cs typeface="Tahoma" panose="020B0604030504040204" pitchFamily="34" charset="0"/>
                </a:rPr>
                <a:t>Art. 156-A. (...)</a:t>
              </a:r>
            </a:p>
            <a:p>
              <a:pPr marL="0" marR="0" lvl="0" indent="0" algn="ju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125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enorite" panose="00000500000000000000" pitchFamily="2" charset="0"/>
                  <a:ea typeface="Tahoma" panose="020B0604030504040204" pitchFamily="34" charset="0"/>
                  <a:cs typeface="Tahoma" panose="020B0604030504040204" pitchFamily="34" charset="0"/>
                </a:rPr>
                <a:t>§ 6° Lei complementar disporá sobre os regimes específicos de tributação para: (...)</a:t>
              </a:r>
            </a:p>
            <a:p>
              <a:pPr marL="0" marR="0" lvl="0" indent="0" algn="ju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125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enorite" panose="00000500000000000000" pitchFamily="2" charset="0"/>
                  <a:ea typeface="Tahoma" panose="020B0604030504040204" pitchFamily="34" charset="0"/>
                  <a:cs typeface="Tahoma" panose="020B0604030504040204" pitchFamily="34" charset="0"/>
                </a:rPr>
                <a:t>II - serviços financeiros, operações com bens imóveis,</a:t>
              </a:r>
              <a:r>
                <a:rPr kumimoji="0" lang="pt-BR" sz="125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enorite" panose="00000500000000000000" pitchFamily="2" charset="0"/>
                  <a:ea typeface="Tahoma" panose="020B0604030504040204" pitchFamily="34" charset="0"/>
                  <a:cs typeface="Tahoma" panose="020B0604030504040204" pitchFamily="34" charset="0"/>
                </a:rPr>
                <a:t> planos de assistência à saúde </a:t>
              </a:r>
              <a:r>
                <a:rPr kumimoji="0" lang="pt-BR" sz="125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enorite" panose="00000500000000000000" pitchFamily="2" charset="0"/>
                  <a:ea typeface="Tahoma" panose="020B0604030504040204" pitchFamily="34" charset="0"/>
                  <a:cs typeface="Tahoma" panose="020B0604030504040204" pitchFamily="34" charset="0"/>
                </a:rPr>
                <a:t>e concursos de prognósticos, </a:t>
              </a:r>
              <a:r>
                <a:rPr kumimoji="0" lang="pt-BR" sz="125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enorite" panose="00000500000000000000" pitchFamily="2" charset="0"/>
                  <a:ea typeface="Tahoma" panose="020B0604030504040204" pitchFamily="34" charset="0"/>
                  <a:cs typeface="Tahoma" panose="020B0604030504040204" pitchFamily="34" charset="0"/>
                </a:rPr>
                <a:t>podendo</a:t>
              </a:r>
              <a:r>
                <a:rPr kumimoji="0" lang="pt-BR" sz="125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enorite" panose="00000500000000000000" pitchFamily="2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kumimoji="0" lang="pt-BR" sz="125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enorite" panose="00000500000000000000" pitchFamily="2" charset="0"/>
                  <a:ea typeface="Tahoma" panose="020B0604030504040204" pitchFamily="34" charset="0"/>
                  <a:cs typeface="Tahoma" panose="020B0604030504040204" pitchFamily="34" charset="0"/>
                </a:rPr>
                <a:t>prever</a:t>
              </a:r>
              <a:r>
                <a:rPr kumimoji="0" lang="pt-BR" sz="125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enorite" panose="00000500000000000000" pitchFamily="2" charset="0"/>
                  <a:ea typeface="Tahoma" panose="020B0604030504040204" pitchFamily="34" charset="0"/>
                  <a:cs typeface="Tahoma" panose="020B0604030504040204" pitchFamily="34" charset="0"/>
                </a:rPr>
                <a:t>:</a:t>
              </a:r>
            </a:p>
            <a:p>
              <a:pPr marL="0" marR="0" lvl="0" indent="0" algn="ju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125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enorite" panose="00000500000000000000" pitchFamily="2" charset="0"/>
                  <a:ea typeface="Tahoma" panose="020B0604030504040204" pitchFamily="34" charset="0"/>
                  <a:cs typeface="Tahoma" panose="020B0604030504040204" pitchFamily="34" charset="0"/>
                </a:rPr>
                <a:t>a) alterações nas alíquotas, nas </a:t>
              </a:r>
              <a:r>
                <a:rPr kumimoji="0" lang="pt-BR" sz="1250" i="0" u="sng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enorite" panose="00000500000000000000" pitchFamily="2" charset="0"/>
                  <a:ea typeface="Tahoma" panose="020B0604030504040204" pitchFamily="34" charset="0"/>
                  <a:cs typeface="Tahoma" panose="020B0604030504040204" pitchFamily="34" charset="0"/>
                </a:rPr>
                <a:t>regras de creditamento </a:t>
              </a:r>
              <a:r>
                <a:rPr kumimoji="0" lang="pt-BR" sz="125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enorite" panose="00000500000000000000" pitchFamily="2" charset="0"/>
                  <a:ea typeface="Tahoma" panose="020B0604030504040204" pitchFamily="34" charset="0"/>
                  <a:cs typeface="Tahoma" panose="020B0604030504040204" pitchFamily="34" charset="0"/>
                </a:rPr>
                <a:t>e na base de cálculo, admitida, em relação aos adquirentes dos bens e serviços de que trata este inciso, a não aplicação do disposto no § 1º, VIII;</a:t>
              </a:r>
            </a:p>
            <a:p>
              <a:pPr marL="0" marR="0" lvl="0" indent="0" algn="ju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125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enorite" panose="00000500000000000000" pitchFamily="2" charset="0"/>
                  <a:ea typeface="Tahoma" panose="020B0604030504040204" pitchFamily="34" charset="0"/>
                  <a:cs typeface="Tahoma" panose="020B0604030504040204" pitchFamily="34" charset="0"/>
                </a:rPr>
                <a:t>b) hipóteses em que o imposto incidirá sobre a </a:t>
              </a:r>
              <a:r>
                <a:rPr kumimoji="0" lang="pt-BR" sz="1250" i="0" u="sng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enorite" panose="00000500000000000000" pitchFamily="2" charset="0"/>
                  <a:ea typeface="Tahoma" panose="020B0604030504040204" pitchFamily="34" charset="0"/>
                  <a:cs typeface="Tahoma" panose="020B0604030504040204" pitchFamily="34" charset="0"/>
                </a:rPr>
                <a:t>receita ou o faturamento</a:t>
              </a:r>
              <a:r>
                <a:rPr kumimoji="0" lang="pt-BR" sz="125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enorite" panose="00000500000000000000" pitchFamily="2" charset="0"/>
                  <a:ea typeface="Tahoma" panose="020B0604030504040204" pitchFamily="34" charset="0"/>
                  <a:cs typeface="Tahoma" panose="020B0604030504040204" pitchFamily="34" charset="0"/>
                </a:rPr>
                <a:t>, com alíquota uniforme em todo o território nacional, admitida a não aplicação do disposto no § 1º, V a VII, e, em relação aos adquirentes dos bens e serviços de que trata este inciso, também do disposto no § 1º, VIII;</a:t>
              </a:r>
            </a:p>
            <a:p>
              <a:pPr marL="0" marR="0" lvl="0" indent="0" algn="ju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pt-BR" sz="500" dirty="0">
                <a:solidFill>
                  <a:srgbClr val="000000"/>
                </a:solidFill>
                <a:latin typeface="Tenorite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pPr marL="0" marR="0" lvl="0" indent="0" algn="ju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2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enorite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pPr marL="0" marR="0" lvl="0" indent="0" algn="ju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pt-BR" sz="1200" dirty="0">
                <a:solidFill>
                  <a:srgbClr val="000000"/>
                </a:solidFill>
                <a:latin typeface="Tenorite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enorite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cxnSp>
          <p:nvCxnSpPr>
            <p:cNvPr id="12" name="Conector reto 11">
              <a:extLst>
                <a:ext uri="{FF2B5EF4-FFF2-40B4-BE49-F238E27FC236}">
                  <a16:creationId xmlns:a16="http://schemas.microsoft.com/office/drawing/2014/main" id="{CD19A3A5-A86A-920D-8EA8-C67988BAD3E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210300" y="1468090"/>
              <a:ext cx="4627312" cy="0"/>
            </a:xfrm>
            <a:prstGeom prst="line">
              <a:avLst/>
            </a:prstGeom>
            <a:ln>
              <a:solidFill>
                <a:srgbClr val="00995D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15" name="Espaço Reservado para Texto 2">
            <a:extLst>
              <a:ext uri="{FF2B5EF4-FFF2-40B4-BE49-F238E27FC236}">
                <a16:creationId xmlns:a16="http://schemas.microsoft.com/office/drawing/2014/main" id="{4A799923-F665-51E3-FDC1-4FB367B979E2}"/>
              </a:ext>
            </a:extLst>
          </p:cNvPr>
          <p:cNvSpPr txBox="1">
            <a:spLocks/>
          </p:cNvSpPr>
          <p:nvPr/>
        </p:nvSpPr>
        <p:spPr>
          <a:xfrm>
            <a:off x="418242" y="4018792"/>
            <a:ext cx="5398717" cy="249299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180000" tIns="180000" rIns="180000" bIns="18000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pt-BR" sz="20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pt-BR" sz="20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pt-BR" sz="20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pt-BR" sz="20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pt-BR" sz="20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pt-BR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pt-BR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pt-BR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pt-BR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marR="0" lvl="0" indent="-28575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6">
                  <a:lumMod val="50000"/>
                </a:schemeClr>
              </a:buClr>
              <a:buSzPct val="150000"/>
              <a:buFont typeface="Arial" panose="020B0604020202020204" pitchFamily="34" charset="0"/>
              <a:buChar char="•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95000"/>
                    <a:lumOff val="5000"/>
                  </a:srgbClr>
                </a:solidFill>
                <a:effectLst/>
                <a:uLnTx/>
                <a:uFillTx/>
                <a:latin typeface="Tenorite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Será optativo </a:t>
            </a:r>
            <a:r>
              <a:rPr kumimoji="0" lang="pt-BR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95000"/>
                    <a:lumOff val="5000"/>
                  </a:srgbClr>
                </a:solidFill>
                <a:effectLst/>
                <a:uLnTx/>
                <a:uFillTx/>
                <a:latin typeface="Tenorite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para as cooperativas</a:t>
            </a: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95000"/>
                    <a:lumOff val="5000"/>
                  </a:srgbClr>
                </a:solidFill>
                <a:effectLst/>
                <a:uLnTx/>
                <a:uFillTx/>
                <a:latin typeface="Tenorite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;</a:t>
            </a:r>
          </a:p>
          <a:p>
            <a:pPr marL="285750" indent="-285750" algn="just">
              <a:buClr>
                <a:schemeClr val="accent6">
                  <a:lumMod val="50000"/>
                </a:schemeClr>
              </a:buClr>
              <a:buSzPct val="150000"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95000"/>
                    <a:lumOff val="5000"/>
                  </a:srgbClr>
                </a:solidFill>
                <a:effectLst/>
                <a:uLnTx/>
                <a:uFillTx/>
                <a:latin typeface="Tenorite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Respeitará a competitividade </a:t>
            </a:r>
            <a:r>
              <a:rPr kumimoji="0" lang="pt-BR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95000"/>
                    <a:lumOff val="5000"/>
                  </a:srgbClr>
                </a:solidFill>
                <a:effectLst/>
                <a:uLnTx/>
                <a:uFillTx/>
                <a:latin typeface="Tenorite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das cooperativas</a:t>
            </a:r>
          </a:p>
          <a:p>
            <a:pPr marL="285750" indent="-285750" algn="just">
              <a:buClr>
                <a:schemeClr val="accent6">
                  <a:lumMod val="50000"/>
                </a:schemeClr>
              </a:buClr>
              <a:buSzPct val="150000"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95000"/>
                    <a:lumOff val="5000"/>
                  </a:srgbClr>
                </a:solidFill>
                <a:effectLst/>
                <a:uLnTx/>
                <a:uFillTx/>
                <a:latin typeface="Tenorite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Não incidirá sobre o ato cooperativo </a:t>
            </a:r>
            <a:r>
              <a:rPr kumimoji="0" lang="pt-BR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95000"/>
                    <a:lumOff val="5000"/>
                  </a:srgbClr>
                </a:solidFill>
                <a:effectLst/>
                <a:uLnTx/>
                <a:uFillTx/>
                <a:latin typeface="Tenorite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das cooperativas </a:t>
            </a: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95000"/>
                    <a:lumOff val="5000"/>
                  </a:srgbClr>
                </a:solidFill>
                <a:effectLst/>
                <a:uLnTx/>
                <a:uFillTx/>
                <a:latin typeface="Tenorite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(constitucionalização do conceito)</a:t>
            </a:r>
          </a:p>
          <a:p>
            <a:pPr marL="285750" indent="-285750" algn="just">
              <a:buClr>
                <a:schemeClr val="accent6">
                  <a:lumMod val="50000"/>
                </a:schemeClr>
              </a:buClr>
              <a:buSzPct val="150000"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95000"/>
                    <a:lumOff val="5000"/>
                  </a:srgbClr>
                </a:solidFill>
                <a:effectLst/>
                <a:uLnTx/>
                <a:uFillTx/>
                <a:latin typeface="Tenorite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Possibilidade de aproveitamento de crédito das etapas anteriores</a:t>
            </a:r>
          </a:p>
          <a:p>
            <a:pPr marL="285750" indent="-285750" algn="just">
              <a:buClr>
                <a:schemeClr val="accent6">
                  <a:lumMod val="50000"/>
                </a:schemeClr>
              </a:buClr>
              <a:buSzPct val="150000"/>
              <a:defRPr/>
            </a:pPr>
            <a:r>
              <a:rPr kumimoji="0" lang="pt-BR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95000"/>
                    <a:lumOff val="5000"/>
                  </a:srgbClr>
                </a:solidFill>
                <a:effectLst/>
                <a:uLnTx/>
                <a:uFillTx/>
                <a:latin typeface="Tenorite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Objetivo fundamental: </a:t>
            </a: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95000"/>
                    <a:lumOff val="5000"/>
                  </a:srgbClr>
                </a:solidFill>
                <a:effectLst/>
                <a:uLnTx/>
                <a:uFillTx/>
                <a:latin typeface="Tenorite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Evitar que o ato cooperativo seja duplamente tributado (tanto na cooperativa, quanto no cooperado)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C000"/>
              </a:buClr>
              <a:buSzPct val="150000"/>
              <a:buFont typeface="Arial" panose="020B0604020202020204" pitchFamily="34" charset="0"/>
              <a:buChar char="•"/>
              <a:tabLst/>
              <a:defRPr/>
            </a:pPr>
            <a:endParaRPr kumimoji="0" lang="pt-BR" sz="14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95000"/>
                  <a:lumOff val="5000"/>
                </a:srgbClr>
              </a:solidFill>
              <a:effectLst/>
              <a:uLnTx/>
              <a:uFillTx/>
              <a:latin typeface="Tenorite" panose="00000500000000000000" pitchFamily="2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81FA64F9-C171-DB0A-2846-E7001374990D}"/>
              </a:ext>
            </a:extLst>
          </p:cNvPr>
          <p:cNvSpPr txBox="1"/>
          <p:nvPr/>
        </p:nvSpPr>
        <p:spPr>
          <a:xfrm>
            <a:off x="2339567" y="3802273"/>
            <a:ext cx="1487391" cy="307777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>
                <a:solidFill>
                  <a:schemeClr val="bg1"/>
                </a:solidFill>
                <a:latin typeface="Tenorite" panose="00000500000000000000" pitchFamily="2" charset="0"/>
              </a:rPr>
              <a:t> IVA</a:t>
            </a:r>
          </a:p>
        </p:txBody>
      </p:sp>
    </p:spTree>
    <p:extLst>
      <p:ext uri="{BB962C8B-B14F-4D97-AF65-F5344CB8AC3E}">
        <p14:creationId xmlns:p14="http://schemas.microsoft.com/office/powerpoint/2010/main" val="22975381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D1470F26-3807-3F87-1319-50B462F90D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id="{77711829-B403-EEE7-7CAB-BDC04C5E4F60}"/>
              </a:ext>
            </a:extLst>
          </p:cNvPr>
          <p:cNvSpPr txBox="1">
            <a:spLocks/>
          </p:cNvSpPr>
          <p:nvPr/>
        </p:nvSpPr>
        <p:spPr>
          <a:xfrm>
            <a:off x="564810" y="192355"/>
            <a:ext cx="10641670" cy="4839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100" b="1" dirty="0">
                <a:solidFill>
                  <a:schemeClr val="accent6">
                    <a:lumMod val="50000"/>
                  </a:schemeClr>
                </a:solidFill>
                <a:latin typeface="Tenorite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PROJETO DE LEI 68/2024  - COOPERATIVAS OPERADORAS DE PLANOS DE SAÚDE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88C2472D-358D-068F-26B1-22231DD12971}"/>
              </a:ext>
            </a:extLst>
          </p:cNvPr>
          <p:cNvSpPr txBox="1"/>
          <p:nvPr/>
        </p:nvSpPr>
        <p:spPr>
          <a:xfrm>
            <a:off x="396092" y="843423"/>
            <a:ext cx="4951188" cy="103105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enorite" panose="00000500000000000000" pitchFamily="2" charset="0"/>
                <a:ea typeface="+mn-ea"/>
                <a:cs typeface="+mn-cs"/>
              </a:rPr>
              <a:t>Opção pela não incidência no cooperado, tributada a operação na cooperativa - inversão da lógica para evitar a dupla incidência.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tabLst/>
              <a:defRPr/>
            </a:pPr>
            <a:endParaRPr kumimoji="0" lang="pt-BR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enorite" panose="00000500000000000000" pitchFamily="2" charset="0"/>
              <a:ea typeface="+mn-ea"/>
              <a:cs typeface="+mn-cs"/>
            </a:endParaRPr>
          </a:p>
        </p:txBody>
      </p:sp>
      <p:grpSp>
        <p:nvGrpSpPr>
          <p:cNvPr id="2" name="Agrupar 1">
            <a:extLst>
              <a:ext uri="{FF2B5EF4-FFF2-40B4-BE49-F238E27FC236}">
                <a16:creationId xmlns:a16="http://schemas.microsoft.com/office/drawing/2014/main" id="{642701E8-7888-C531-4785-1860FB972CFF}"/>
              </a:ext>
            </a:extLst>
          </p:cNvPr>
          <p:cNvGrpSpPr/>
          <p:nvPr/>
        </p:nvGrpSpPr>
        <p:grpSpPr>
          <a:xfrm>
            <a:off x="396092" y="1826401"/>
            <a:ext cx="5317014" cy="4861441"/>
            <a:chOff x="564904" y="906488"/>
            <a:chExt cx="5341858" cy="5445206"/>
          </a:xfr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grpSpPr>
        <p:sp>
          <p:nvSpPr>
            <p:cNvPr id="11" name="Retângulo de cantos arredondados 1">
              <a:extLst>
                <a:ext uri="{FF2B5EF4-FFF2-40B4-BE49-F238E27FC236}">
                  <a16:creationId xmlns:a16="http://schemas.microsoft.com/office/drawing/2014/main" id="{D8E2D576-D238-0582-FECD-606E1263F449}"/>
                </a:ext>
              </a:extLst>
            </p:cNvPr>
            <p:cNvSpPr/>
            <p:nvPr/>
          </p:nvSpPr>
          <p:spPr>
            <a:xfrm>
              <a:off x="564904" y="906488"/>
              <a:ext cx="5341858" cy="5445206"/>
            </a:xfrm>
            <a:prstGeom prst="roundRect">
              <a:avLst>
                <a:gd name="adj" fmla="val 5892"/>
              </a:avLst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marL="0" marR="0" lvl="0" indent="0" algn="ju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3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enorite" panose="00000500000000000000" pitchFamily="2" charset="0"/>
                <a:ea typeface="+mn-ea"/>
                <a:cs typeface="+mn-cs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pt-BR" sz="1500" b="1" dirty="0">
                  <a:solidFill>
                    <a:schemeClr val="tx1"/>
                  </a:solidFill>
                  <a:latin typeface="Tenorite" panose="00000500000000000000" pitchFamily="2" charset="0"/>
                </a:rPr>
                <a:t>REGIME ESPECÍFICO DAS COOPERATIVAS</a:t>
              </a:r>
            </a:p>
            <a:p>
              <a:pPr marL="0" marR="0" lvl="0" indent="0" algn="ju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3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enorite" panose="00000500000000000000" pitchFamily="2" charset="0"/>
                <a:ea typeface="+mn-ea"/>
                <a:cs typeface="+mn-cs"/>
              </a:endParaRPr>
            </a:p>
            <a:p>
              <a:pPr marL="0" marR="0" lvl="0" indent="0" algn="ju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13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enorite" panose="00000500000000000000" pitchFamily="2" charset="0"/>
                  <a:ea typeface="+mn-ea"/>
                  <a:cs typeface="+mn-cs"/>
                </a:rPr>
                <a:t>Art. 270. As sociedades cooperativas poderão optar por regime específico do IBS e da CBS </a:t>
              </a:r>
              <a:r>
                <a:rPr kumimoji="0" lang="pt-BR" sz="1300" b="1" i="0" u="sng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enorite" panose="00000500000000000000" pitchFamily="2" charset="0"/>
                  <a:ea typeface="+mn-ea"/>
                  <a:cs typeface="+mn-cs"/>
                </a:rPr>
                <a:t>no qual ficam reduzidas a zero as alíquotas do IBS e da CBS incidentes na operação em que:</a:t>
              </a:r>
            </a:p>
            <a:p>
              <a:pPr marL="0" marR="0" lvl="0" indent="0" algn="ju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1300" b="1" i="0" u="sng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enorite" panose="00000500000000000000" pitchFamily="2" charset="0"/>
                  <a:ea typeface="+mn-ea"/>
                  <a:cs typeface="+mn-cs"/>
                </a:rPr>
                <a:t>I - o associado destina bem ou serviço à cooperativa de que participa; e</a:t>
              </a:r>
            </a:p>
            <a:p>
              <a:pPr marL="0" marR="0" lvl="0" indent="0" algn="ju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1300" b="1" i="0" u="sng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enorite" panose="00000500000000000000" pitchFamily="2" charset="0"/>
                  <a:ea typeface="+mn-ea"/>
                  <a:cs typeface="+mn-cs"/>
                </a:rPr>
                <a:t>II - a cooperativa fornece bem ou serviço a associado sujeito ao regime regular do IBS e da CBS.</a:t>
              </a:r>
            </a:p>
            <a:p>
              <a:pPr marL="0" marR="0" lvl="0" indent="0" algn="ju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pt-BR" sz="1300" dirty="0">
                  <a:solidFill>
                    <a:srgbClr val="000000"/>
                  </a:solidFill>
                  <a:latin typeface="Tenorite" panose="00000500000000000000" pitchFamily="2" charset="0"/>
                </a:rPr>
                <a:t>(...)</a:t>
              </a:r>
              <a:endParaRPr kumimoji="0" lang="pt-BR" sz="13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enorite" panose="00000500000000000000" pitchFamily="2" charset="0"/>
                <a:ea typeface="+mn-ea"/>
                <a:cs typeface="+mn-cs"/>
              </a:endParaRPr>
            </a:p>
            <a:p>
              <a:pPr marL="0" marR="0" lvl="0" indent="0" algn="ju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13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enorite" panose="00000500000000000000" pitchFamily="2" charset="0"/>
                  <a:ea typeface="Tahoma" panose="020B0604030504040204" pitchFamily="34" charset="0"/>
                  <a:cs typeface="Tahoma" panose="020B0604030504040204" pitchFamily="34" charset="0"/>
                </a:rPr>
                <a:t>Art. 271. O associado sujeito ao regime regular do IBS e da CBS, inclusive as cooperativas singulares, que realizar operações com a redução de alíquota de que trata o inciso I do caput do art. 270 poderá transferir os créditos das operações antecedentes às operações em que fornece bens e serviços e os créditos presumidos à cooperativa de que participa, não se aplicando o disposto no </a:t>
              </a:r>
              <a:r>
                <a:rPr kumimoji="0" lang="pt-BR" sz="13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enorite" panose="00000500000000000000" pitchFamily="2" charset="0"/>
                  <a:ea typeface="Tahoma" panose="020B0604030504040204" pitchFamily="34" charset="0"/>
                  <a:cs typeface="Tahoma" panose="020B0604030504040204" pitchFamily="34" charset="0"/>
                </a:rPr>
                <a:t>art. 36 </a:t>
              </a:r>
              <a:r>
                <a:rPr kumimoji="0" lang="pt-BR" sz="13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enorite" panose="00000500000000000000" pitchFamily="2" charset="0"/>
                  <a:ea typeface="Tahoma" panose="020B0604030504040204" pitchFamily="34" charset="0"/>
                  <a:cs typeface="Tahoma" panose="020B0604030504040204" pitchFamily="34" charset="0"/>
                </a:rPr>
                <a:t>desta Lei Complementar.</a:t>
              </a:r>
            </a:p>
            <a:p>
              <a:pPr marL="0" marR="0" lvl="0" indent="0" algn="ju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13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enorite" panose="00000500000000000000" pitchFamily="2" charset="0"/>
                  <a:ea typeface="Tahoma" panose="020B0604030504040204" pitchFamily="34" charset="0"/>
                  <a:cs typeface="Tahoma" panose="020B0604030504040204" pitchFamily="34" charset="0"/>
                </a:rPr>
                <a:t>Parágrafo único. A transferência de créditos de que trata o caput deste artigo alcança apenas os bens e serviços utilizados para produção do bem ou prestação do serviço fornecidos pelo associado à cooperativa de que participa, nos termos do regulamento.</a:t>
              </a:r>
            </a:p>
          </p:txBody>
        </p:sp>
        <p:cxnSp>
          <p:nvCxnSpPr>
            <p:cNvPr id="13" name="Conector reto 12">
              <a:extLst>
                <a:ext uri="{FF2B5EF4-FFF2-40B4-BE49-F238E27FC236}">
                  <a16:creationId xmlns:a16="http://schemas.microsoft.com/office/drawing/2014/main" id="{9E29AA43-F182-20FC-092C-A43B207140B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85173" y="1550072"/>
              <a:ext cx="4501319" cy="0"/>
            </a:xfrm>
            <a:prstGeom prst="line">
              <a:avLst/>
            </a:prstGeom>
            <a:ln>
              <a:solidFill>
                <a:srgbClr val="00995D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7" name="Agrupar 6">
            <a:extLst>
              <a:ext uri="{FF2B5EF4-FFF2-40B4-BE49-F238E27FC236}">
                <a16:creationId xmlns:a16="http://schemas.microsoft.com/office/drawing/2014/main" id="{E234DED9-3B4D-40EA-7915-0939CBF79746}"/>
              </a:ext>
            </a:extLst>
          </p:cNvPr>
          <p:cNvGrpSpPr/>
          <p:nvPr/>
        </p:nvGrpSpPr>
        <p:grpSpPr>
          <a:xfrm>
            <a:off x="6096000" y="1777398"/>
            <a:ext cx="5317014" cy="4839244"/>
            <a:chOff x="564904" y="906488"/>
            <a:chExt cx="5341858" cy="4984052"/>
          </a:xfr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grpSpPr>
        <p:sp>
          <p:nvSpPr>
            <p:cNvPr id="10" name="Retângulo de cantos arredondados 1">
              <a:extLst>
                <a:ext uri="{FF2B5EF4-FFF2-40B4-BE49-F238E27FC236}">
                  <a16:creationId xmlns:a16="http://schemas.microsoft.com/office/drawing/2014/main" id="{EF7A5045-DEDB-DD7A-FD52-1B8657C4AFBD}"/>
                </a:ext>
              </a:extLst>
            </p:cNvPr>
            <p:cNvSpPr/>
            <p:nvPr/>
          </p:nvSpPr>
          <p:spPr>
            <a:xfrm>
              <a:off x="564904" y="906488"/>
              <a:ext cx="5341858" cy="4984052"/>
            </a:xfrm>
            <a:prstGeom prst="roundRect">
              <a:avLst>
                <a:gd name="adj" fmla="val 5892"/>
              </a:avLst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marL="0" marR="0" lvl="0" indent="0" algn="ju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3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enorite" panose="00000500000000000000" pitchFamily="2" charset="0"/>
                <a:ea typeface="+mn-ea"/>
                <a:cs typeface="+mn-cs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pt-BR" sz="1500" b="1" dirty="0">
                  <a:solidFill>
                    <a:schemeClr val="tx1"/>
                  </a:solidFill>
                  <a:latin typeface="Tenorite" panose="00000500000000000000" pitchFamily="2" charset="0"/>
                </a:rPr>
                <a:t>REGIME ESPECÍFICO DAS OPS</a:t>
              </a:r>
            </a:p>
            <a:p>
              <a:pPr marL="0" marR="0" lvl="0" indent="0" algn="ju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3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enorite" panose="00000500000000000000" pitchFamily="2" charset="0"/>
                <a:ea typeface="+mn-ea"/>
                <a:cs typeface="+mn-cs"/>
              </a:endParaRPr>
            </a:p>
            <a:p>
              <a:pPr marL="0" marR="0" lvl="0" indent="0" algn="ju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13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enorite" panose="00000500000000000000" pitchFamily="2" charset="0"/>
                  <a:ea typeface="+mn-ea"/>
                  <a:cs typeface="+mn-cs"/>
                </a:rPr>
                <a:t>Art. 229. A base de cálculo do IBS e da CBS no regime específico de planos de assistência de saúde será composta:</a:t>
              </a:r>
            </a:p>
            <a:p>
              <a:pPr marL="0" marR="0" lvl="0" indent="0" algn="ju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pt-BR" sz="1300" dirty="0">
                  <a:solidFill>
                    <a:srgbClr val="000000"/>
                  </a:solidFill>
                  <a:latin typeface="Tenorite" panose="00000500000000000000" pitchFamily="2" charset="0"/>
                </a:rPr>
                <a:t>(...)</a:t>
              </a:r>
            </a:p>
            <a:p>
              <a:pPr marL="0" marR="0" lvl="0" indent="0" algn="ju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pt-BR" sz="1300" dirty="0">
                  <a:solidFill>
                    <a:srgbClr val="000000"/>
                  </a:solidFill>
                  <a:latin typeface="Tenorite" panose="00000500000000000000" pitchFamily="2" charset="0"/>
                </a:rPr>
                <a:t>§ 1º Para fins do disposto na alínea a do inciso II do caput deste artigo, considera-se indenizações correspondentes a eventos ocorridos o total dos custos assistenciais decorrentes da utilização, pelos beneficiários, da cobertura oferecida pelos planos de saúde, compreendendo:</a:t>
              </a:r>
            </a:p>
            <a:p>
              <a:pPr marL="0" marR="0" lvl="0" indent="0" algn="ju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pt-BR" sz="1300" dirty="0">
                  <a:solidFill>
                    <a:srgbClr val="000000"/>
                  </a:solidFill>
                  <a:latin typeface="Tenorite" panose="00000500000000000000" pitchFamily="2" charset="0"/>
                </a:rPr>
                <a:t>I - bens e serviços adquiridos diretamente pela entidade de pessoas físicas e jurídicas; e</a:t>
              </a:r>
            </a:p>
            <a:p>
              <a:pPr marL="0" marR="0" lvl="0" indent="0" algn="ju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pt-BR" sz="1300" dirty="0">
                  <a:solidFill>
                    <a:srgbClr val="000000"/>
                  </a:solidFill>
                  <a:latin typeface="Tenorite" panose="00000500000000000000" pitchFamily="2" charset="0"/>
                </a:rPr>
                <a:t>(...)</a:t>
              </a:r>
            </a:p>
            <a:p>
              <a:pPr marL="0" marR="0" lvl="0" indent="0" algn="ju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13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enorite" panose="00000500000000000000" pitchFamily="2" charset="0"/>
                  <a:ea typeface="Tahoma" panose="020B0604030504040204" pitchFamily="34" charset="0"/>
                  <a:cs typeface="Tahoma" panose="020B0604030504040204" pitchFamily="34" charset="0"/>
                </a:rPr>
                <a:t>§ 3º </a:t>
              </a:r>
              <a:r>
                <a:rPr kumimoji="0" lang="pt-BR" sz="13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enorite" panose="00000500000000000000" pitchFamily="2" charset="0"/>
                  <a:ea typeface="Tahoma" panose="020B0604030504040204" pitchFamily="34" charset="0"/>
                  <a:cs typeface="Tahoma" panose="020B0604030504040204" pitchFamily="34" charset="0"/>
                </a:rPr>
                <a:t>A dedução estabelecida no inciso I do § 1º deste artigo fica reduzida em 50% (cinquenta por cento) na hipótese de valores pagos por cooperativas de saúde a seus associados, caso a operação seja beneficiada pela redução de alíquotas estabelecida no inciso I do caput do art. 270 desta Lei Complementar</a:t>
              </a:r>
              <a:r>
                <a:rPr kumimoji="0" lang="pt-BR" sz="13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enorite" panose="00000500000000000000" pitchFamily="2" charset="0"/>
                  <a:ea typeface="Tahoma" panose="020B0604030504040204" pitchFamily="34" charset="0"/>
                  <a:cs typeface="Tahoma" panose="020B0604030504040204" pitchFamily="34" charset="0"/>
                </a:rPr>
                <a:t>.</a:t>
              </a:r>
            </a:p>
            <a:p>
              <a:pPr marL="0" marR="0" lvl="0" indent="0" algn="ju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3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enorite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cxnSp>
          <p:nvCxnSpPr>
            <p:cNvPr id="14" name="Conector reto 13">
              <a:extLst>
                <a:ext uri="{FF2B5EF4-FFF2-40B4-BE49-F238E27FC236}">
                  <a16:creationId xmlns:a16="http://schemas.microsoft.com/office/drawing/2014/main" id="{ABC419EE-A9E0-C9A1-4D2B-001D8845696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85173" y="1550072"/>
              <a:ext cx="4501319" cy="0"/>
            </a:xfrm>
            <a:prstGeom prst="line">
              <a:avLst/>
            </a:prstGeom>
            <a:ln>
              <a:solidFill>
                <a:srgbClr val="00995D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A38B8FC3-CF55-3F42-F200-B3343C44395A}"/>
              </a:ext>
            </a:extLst>
          </p:cNvPr>
          <p:cNvSpPr txBox="1"/>
          <p:nvPr/>
        </p:nvSpPr>
        <p:spPr>
          <a:xfrm>
            <a:off x="6011599" y="823291"/>
            <a:ext cx="4951188" cy="95410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t-BR" sz="1400" dirty="0">
                <a:latin typeface="Tenorite" panose="00000500000000000000" pitchFamily="2" charset="0"/>
              </a:rPr>
              <a:t>Limitação de 50% da dedução dos repasses de honorários caso a Operadora de Planos de Saúde seja cooperativa e esteja no regime específico de cooperativas (alíquota zero – art. 270).</a:t>
            </a:r>
            <a:endParaRPr kumimoji="0" lang="pt-BR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enorite" panose="00000500000000000000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961481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E48B46D1-2464-DB8B-5C4E-E58511EACD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4B2B71A6-BFD3-E0CD-4429-D749E4E33A2C}"/>
              </a:ext>
            </a:extLst>
          </p:cNvPr>
          <p:cNvSpPr txBox="1"/>
          <p:nvPr/>
        </p:nvSpPr>
        <p:spPr>
          <a:xfrm>
            <a:off x="5916870" y="1331282"/>
            <a:ext cx="5499965" cy="3293209"/>
          </a:xfrm>
          <a:prstGeom prst="rect">
            <a:avLst/>
          </a:prstGeom>
          <a:solidFill>
            <a:schemeClr val="bg1"/>
          </a:solidFill>
          <a:ln>
            <a:solidFill>
              <a:schemeClr val="accent2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288000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sz="1600" dirty="0">
              <a:latin typeface="Tenorite" panose="00000500000000000000" pitchFamily="2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1600" dirty="0">
                <a:latin typeface="Tenorite" panose="00000500000000000000" pitchFamily="2" charset="0"/>
              </a:rPr>
              <a:t>Ingresso de: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pt-BR" sz="1600" dirty="0">
                <a:latin typeface="Tenorite" panose="00000500000000000000" pitchFamily="2" charset="0"/>
              </a:rPr>
              <a:t>Prêmios e corresponsabilidades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pt-BR" sz="1600" dirty="0">
                <a:latin typeface="Tenorite" panose="00000500000000000000" pitchFamily="2" charset="0"/>
              </a:rPr>
              <a:t>Receitas financeiras de ativos garantidores das reservas técnicas (quando liquidadas)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sz="1600" dirty="0">
              <a:latin typeface="Tenorite" panose="00000500000000000000" pitchFamily="2" charset="0"/>
            </a:endParaRPr>
          </a:p>
          <a:p>
            <a:pPr algn="ctr"/>
            <a:r>
              <a:rPr lang="pt-BR" sz="1600" b="1" dirty="0">
                <a:solidFill>
                  <a:srgbClr val="C00000"/>
                </a:solidFill>
                <a:latin typeface="Tenorite" panose="00000500000000000000" pitchFamily="2" charset="0"/>
              </a:rPr>
              <a:t>DEDUÇÕES</a:t>
            </a:r>
          </a:p>
          <a:p>
            <a:pPr algn="ctr"/>
            <a:endParaRPr lang="pt-BR" sz="1600" b="1" dirty="0">
              <a:solidFill>
                <a:srgbClr val="C00000"/>
              </a:solidFill>
              <a:latin typeface="Tenorite" panose="00000500000000000000" pitchFamily="2" charset="0"/>
            </a:endParaRPr>
          </a:p>
          <a:p>
            <a:pPr marL="342900" indent="-342900" algn="just">
              <a:buAutoNum type="arabicPeriod"/>
            </a:pPr>
            <a:r>
              <a:rPr lang="pt-BR" sz="1600" dirty="0">
                <a:latin typeface="Tenorite" panose="00000500000000000000" pitchFamily="2" charset="0"/>
              </a:rPr>
              <a:t>Custos assistenciais</a:t>
            </a:r>
          </a:p>
          <a:p>
            <a:pPr marL="342900" indent="-342900" algn="just">
              <a:buAutoNum type="arabicPeriod"/>
            </a:pPr>
            <a:r>
              <a:rPr lang="pt-BR" sz="1600" dirty="0">
                <a:latin typeface="Tenorite" panose="00000500000000000000" pitchFamily="2" charset="0"/>
              </a:rPr>
              <a:t>Cancelamentos de prêmios</a:t>
            </a:r>
          </a:p>
          <a:p>
            <a:pPr marL="342900" indent="-342900" algn="just">
              <a:buAutoNum type="arabicPeriod"/>
            </a:pPr>
            <a:r>
              <a:rPr lang="pt-BR" sz="1600" dirty="0">
                <a:latin typeface="Tenorite" panose="00000500000000000000" pitchFamily="2" charset="0"/>
              </a:rPr>
              <a:t>Serviços de intermediação</a:t>
            </a:r>
          </a:p>
          <a:p>
            <a:pPr marL="342900" indent="-342900" algn="just">
              <a:buAutoNum type="arabicPeriod"/>
            </a:pPr>
            <a:r>
              <a:rPr lang="pt-BR" sz="1600" dirty="0">
                <a:latin typeface="Tenorite" panose="00000500000000000000" pitchFamily="2" charset="0"/>
              </a:rPr>
              <a:t>Taxa de administração pagas à administradoras de benefícios e valores pagos a entidades do artigo 228.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A4C4076D-EB3C-2FCA-FAA5-E2231BA4BFCB}"/>
              </a:ext>
            </a:extLst>
          </p:cNvPr>
          <p:cNvSpPr txBox="1"/>
          <p:nvPr/>
        </p:nvSpPr>
        <p:spPr>
          <a:xfrm>
            <a:off x="6589648" y="942695"/>
            <a:ext cx="4154408" cy="646331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none" rtlCol="0">
            <a:noAutofit/>
          </a:bodyPr>
          <a:lstStyle/>
          <a:p>
            <a:pPr algn="ctr"/>
            <a:r>
              <a:rPr lang="pt-BR" b="1" dirty="0">
                <a:solidFill>
                  <a:schemeClr val="bg1"/>
                </a:solidFill>
                <a:latin typeface="Tenorite" panose="00000500000000000000" pitchFamily="2" charset="0"/>
              </a:rPr>
              <a:t>Base de cálculo no modelo IVA</a:t>
            </a:r>
          </a:p>
          <a:p>
            <a:pPr algn="ctr"/>
            <a:r>
              <a:rPr lang="pt-BR" b="1" dirty="0">
                <a:solidFill>
                  <a:schemeClr val="bg1"/>
                </a:solidFill>
                <a:latin typeface="Tenorite" panose="00000500000000000000" pitchFamily="2" charset="0"/>
              </a:rPr>
              <a:t>(Receita Bruta – PLP 68/2024)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D49076C1-DEA1-2DB3-A75D-35CE834C1E97}"/>
              </a:ext>
            </a:extLst>
          </p:cNvPr>
          <p:cNvSpPr txBox="1"/>
          <p:nvPr/>
        </p:nvSpPr>
        <p:spPr>
          <a:xfrm>
            <a:off x="412435" y="1331282"/>
            <a:ext cx="5047919" cy="3303790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180000" tIns="72000" rIns="216000" rtlCol="0">
            <a:no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sz="1600" dirty="0">
              <a:latin typeface="Tenorite" panose="00000500000000000000" pitchFamily="2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sz="1600" dirty="0">
              <a:latin typeface="Tenorite" panose="00000500000000000000" pitchFamily="2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1600" dirty="0">
                <a:latin typeface="Tenorite" panose="00000500000000000000" pitchFamily="2" charset="0"/>
              </a:rPr>
              <a:t>Ingresso de: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pt-BR" sz="1600" dirty="0">
                <a:latin typeface="Tenorite" panose="00000500000000000000" pitchFamily="2" charset="0"/>
              </a:rPr>
              <a:t>Vendas de planos</a:t>
            </a:r>
          </a:p>
          <a:p>
            <a:pPr algn="ctr"/>
            <a:endParaRPr lang="pt-BR" sz="1600" b="1" dirty="0">
              <a:solidFill>
                <a:srgbClr val="C00000"/>
              </a:solidFill>
              <a:latin typeface="Tenorite" panose="00000500000000000000" pitchFamily="2" charset="0"/>
            </a:endParaRPr>
          </a:p>
          <a:p>
            <a:pPr algn="ctr"/>
            <a:endParaRPr lang="pt-BR" sz="1600" b="1" dirty="0">
              <a:solidFill>
                <a:srgbClr val="C00000"/>
              </a:solidFill>
              <a:latin typeface="Tenorite" panose="00000500000000000000" pitchFamily="2" charset="0"/>
            </a:endParaRPr>
          </a:p>
          <a:p>
            <a:pPr algn="ctr"/>
            <a:r>
              <a:rPr lang="pt-BR" sz="1600" b="1" dirty="0">
                <a:solidFill>
                  <a:srgbClr val="C00000"/>
                </a:solidFill>
                <a:latin typeface="Tenorite" panose="00000500000000000000" pitchFamily="2" charset="0"/>
              </a:rPr>
              <a:t>DEDUÇÕES</a:t>
            </a:r>
          </a:p>
          <a:p>
            <a:pPr algn="ctr"/>
            <a:endParaRPr lang="pt-BR" sz="1600" b="1" dirty="0">
              <a:solidFill>
                <a:srgbClr val="C00000"/>
              </a:solidFill>
              <a:latin typeface="Tenorite" panose="00000500000000000000" pitchFamily="2" charset="0"/>
            </a:endParaRPr>
          </a:p>
          <a:p>
            <a:pPr marL="342900" indent="-342900" algn="just">
              <a:buAutoNum type="arabicPeriod"/>
            </a:pPr>
            <a:r>
              <a:rPr lang="pt-BR" sz="1600" dirty="0">
                <a:latin typeface="Tenorite" panose="00000500000000000000" pitchFamily="2" charset="0"/>
              </a:rPr>
              <a:t>Corresponsabilidades cedidas</a:t>
            </a:r>
          </a:p>
          <a:p>
            <a:pPr marL="342900" indent="-342900" algn="just">
              <a:buAutoNum type="arabicPeriod"/>
            </a:pPr>
            <a:r>
              <a:rPr lang="pt-BR" sz="1600" dirty="0">
                <a:latin typeface="Tenorite" panose="00000500000000000000" pitchFamily="2" charset="0"/>
              </a:rPr>
              <a:t>Parcelas das provisões técnicas</a:t>
            </a:r>
          </a:p>
          <a:p>
            <a:pPr marL="342900" indent="-342900" algn="just">
              <a:buAutoNum type="arabicPeriod"/>
            </a:pPr>
            <a:r>
              <a:rPr lang="pt-BR" sz="1600" dirty="0">
                <a:latin typeface="Tenorite" panose="00000500000000000000" pitchFamily="2" charset="0"/>
              </a:rPr>
              <a:t>Custos assistenciais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B61D49C3-14F1-3238-CF43-D46D711B3E9C}"/>
              </a:ext>
            </a:extLst>
          </p:cNvPr>
          <p:cNvSpPr txBox="1"/>
          <p:nvPr/>
        </p:nvSpPr>
        <p:spPr>
          <a:xfrm>
            <a:off x="814320" y="1008116"/>
            <a:ext cx="4154408" cy="646331"/>
          </a:xfrm>
          <a:prstGeom prst="rect">
            <a:avLst/>
          </a:prstGeom>
          <a:solidFill>
            <a:srgbClr val="003B4A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solidFill>
                  <a:schemeClr val="bg1"/>
                </a:solidFill>
                <a:latin typeface="Tenorite" panose="00000500000000000000" pitchFamily="2" charset="0"/>
              </a:rPr>
              <a:t>Base de cálculo no modelo PIS/COFINS</a:t>
            </a:r>
          </a:p>
          <a:p>
            <a:pPr algn="ctr"/>
            <a:r>
              <a:rPr lang="pt-BR" b="1" dirty="0">
                <a:solidFill>
                  <a:schemeClr val="bg1"/>
                </a:solidFill>
                <a:latin typeface="Tenorite" panose="00000500000000000000" pitchFamily="2" charset="0"/>
              </a:rPr>
              <a:t>(Receita Bruta – Lei 9.718/98)</a:t>
            </a:r>
          </a:p>
        </p:txBody>
      </p:sp>
      <p:sp>
        <p:nvSpPr>
          <p:cNvPr id="39" name="CaixaDeTexto 38">
            <a:extLst>
              <a:ext uri="{FF2B5EF4-FFF2-40B4-BE49-F238E27FC236}">
                <a16:creationId xmlns:a16="http://schemas.microsoft.com/office/drawing/2014/main" id="{300E33EC-8534-5081-F913-55107627CC9A}"/>
              </a:ext>
            </a:extLst>
          </p:cNvPr>
          <p:cNvSpPr txBox="1"/>
          <p:nvPr/>
        </p:nvSpPr>
        <p:spPr>
          <a:xfrm>
            <a:off x="1705860" y="4891310"/>
            <a:ext cx="7832716" cy="1608133"/>
          </a:xfrm>
          <a:prstGeom prst="rect">
            <a:avLst/>
          </a:prstGeom>
          <a:solidFill>
            <a:schemeClr val="bg1"/>
          </a:solidFill>
          <a:ln>
            <a:noFill/>
            <a:prstDash val="sysDot"/>
          </a:ln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latin typeface="Tenorite" panose="00000500000000000000" pitchFamily="2" charset="0"/>
              </a:rPr>
              <a:t>IBS/CBS “MODELO” PIS/COFINS</a:t>
            </a:r>
          </a:p>
          <a:p>
            <a:endParaRPr lang="pt-BR" sz="1050" b="1" dirty="0">
              <a:latin typeface="Tenorite" panose="00000500000000000000" pitchFamily="2" charset="0"/>
            </a:endParaRPr>
          </a:p>
          <a:p>
            <a:r>
              <a:rPr lang="pt-BR" sz="1400" dirty="0">
                <a:latin typeface="Tenorite" panose="00000500000000000000" pitchFamily="2" charset="0"/>
              </a:rPr>
              <a:t>	- Tributo sobre receita bruta</a:t>
            </a:r>
          </a:p>
          <a:p>
            <a:r>
              <a:rPr lang="pt-BR" sz="1400" dirty="0">
                <a:latin typeface="Tenorite" panose="00000500000000000000" pitchFamily="2" charset="0"/>
              </a:rPr>
              <a:t>	- Aumento no escopo do ingresso (receitas financeiras dos ativos garantidores)</a:t>
            </a:r>
          </a:p>
          <a:p>
            <a:r>
              <a:rPr lang="pt-BR" sz="1400" dirty="0">
                <a:latin typeface="Tenorite" panose="00000500000000000000" pitchFamily="2" charset="0"/>
              </a:rPr>
              <a:t>	- Vedação à dedução de provisões</a:t>
            </a:r>
          </a:p>
          <a:p>
            <a:r>
              <a:rPr lang="pt-BR" sz="1400" dirty="0">
                <a:latin typeface="Tenorite" panose="00000500000000000000" pitchFamily="2" charset="0"/>
              </a:rPr>
              <a:t>	- Possibilidade de dedução dos serviços de intermediação</a:t>
            </a:r>
          </a:p>
          <a:p>
            <a:r>
              <a:rPr lang="pt-BR" sz="1400" dirty="0">
                <a:latin typeface="Tenorite" panose="00000500000000000000" pitchFamily="2" charset="0"/>
              </a:rPr>
              <a:t>	- “crédito” somente da taxa de administração e limitação do crédito do adquirente.</a:t>
            </a:r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B751C1C0-0BD7-9ED4-DE16-6C41F131FA2D}"/>
              </a:ext>
            </a:extLst>
          </p:cNvPr>
          <p:cNvSpPr txBox="1">
            <a:spLocks/>
          </p:cNvSpPr>
          <p:nvPr/>
        </p:nvSpPr>
        <p:spPr>
          <a:xfrm>
            <a:off x="596035" y="191934"/>
            <a:ext cx="10641670" cy="4839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000" b="1" dirty="0">
                <a:solidFill>
                  <a:schemeClr val="accent6">
                    <a:lumMod val="50000"/>
                  </a:schemeClr>
                </a:solidFill>
                <a:latin typeface="Tenorite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PROJETO DE LEI 68/2024  - OPERADORAS DE PLANOS DE SAÚDE</a:t>
            </a:r>
          </a:p>
          <a:p>
            <a:pPr algn="ctr"/>
            <a:r>
              <a:rPr lang="pt-BR" sz="2000" dirty="0">
                <a:solidFill>
                  <a:schemeClr val="accent6">
                    <a:lumMod val="50000"/>
                  </a:schemeClr>
                </a:solidFill>
                <a:latin typeface="Tenorite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ANÁLISE COMPARATIVA AO MODELO ATUAL</a:t>
            </a:r>
          </a:p>
        </p:txBody>
      </p:sp>
    </p:spTree>
    <p:extLst>
      <p:ext uri="{BB962C8B-B14F-4D97-AF65-F5344CB8AC3E}">
        <p14:creationId xmlns:p14="http://schemas.microsoft.com/office/powerpoint/2010/main" val="10056280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8B104C-B632-E321-EA00-1301779B48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133678-C039-3C25-B676-5CA127B8E085}"/>
              </a:ext>
            </a:extLst>
          </p:cNvPr>
          <p:cNvSpPr txBox="1">
            <a:spLocks/>
          </p:cNvSpPr>
          <p:nvPr/>
        </p:nvSpPr>
        <p:spPr>
          <a:xfrm>
            <a:off x="168069" y="155345"/>
            <a:ext cx="11268194" cy="7553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2000" b="1" dirty="0">
                <a:solidFill>
                  <a:schemeClr val="accent6">
                    <a:lumMod val="50000"/>
                  </a:schemeClr>
                </a:solidFill>
                <a:latin typeface="Tenorite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1) DA LIMITAÇÃO DA DEDUÇÃO DOS REPASSES DE HONORÁRIOS MÉDICOS </a:t>
            </a:r>
            <a:r>
              <a:rPr lang="pt-BR" sz="1800" b="1" dirty="0">
                <a:solidFill>
                  <a:schemeClr val="accent6">
                    <a:lumMod val="50000"/>
                  </a:schemeClr>
                </a:solidFill>
                <a:latin typeface="Tenorite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- </a:t>
            </a:r>
            <a:r>
              <a:rPr lang="pt-BR" sz="1600" i="1" dirty="0">
                <a:solidFill>
                  <a:schemeClr val="accent6">
                    <a:lumMod val="50000"/>
                  </a:schemeClr>
                </a:solidFill>
                <a:latin typeface="Tenorite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art. 229, § 3º do PLP 68/24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83D5E45E-505C-4E54-D9FC-0D696857A211}"/>
              </a:ext>
            </a:extLst>
          </p:cNvPr>
          <p:cNvSpPr txBox="1"/>
          <p:nvPr/>
        </p:nvSpPr>
        <p:spPr>
          <a:xfrm>
            <a:off x="168069" y="1205479"/>
            <a:ext cx="3388037" cy="4586691"/>
          </a:xfrm>
          <a:prstGeom prst="roundRect">
            <a:avLst/>
          </a:prstGeom>
          <a:solidFill>
            <a:schemeClr val="bg1"/>
          </a:solidFill>
          <a:ln>
            <a:solidFill>
              <a:srgbClr val="0066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 anchor="ctr" anchorCtr="0">
            <a:no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b="1" kern="100" dirty="0">
                <a:solidFill>
                  <a:srgbClr val="000000"/>
                </a:solidFill>
                <a:latin typeface="Tenorite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Art. 229. (...)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i="0" u="none" strike="noStrike" kern="1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enorite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b="1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enorite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§ 3º A dedução estabelecida no inciso I do § 1º deste artigo fica reduzida em 50% (cinquenta por cento) na hipótese de valores pagos por cooperativas de saúde a seus associados, caso a operação seja beneficiada pela redução de alíquotas estabelecida no inciso I do caput do art. 270 desta Lei Complementar.</a:t>
            </a:r>
          </a:p>
        </p:txBody>
      </p:sp>
      <p:cxnSp>
        <p:nvCxnSpPr>
          <p:cNvPr id="10" name="Conector: Angulado 9">
            <a:extLst>
              <a:ext uri="{FF2B5EF4-FFF2-40B4-BE49-F238E27FC236}">
                <a16:creationId xmlns:a16="http://schemas.microsoft.com/office/drawing/2014/main" id="{D84357C8-0551-D99A-58A3-2D1956C274A6}"/>
              </a:ext>
            </a:extLst>
          </p:cNvPr>
          <p:cNvCxnSpPr>
            <a:cxnSpLocks/>
          </p:cNvCxnSpPr>
          <p:nvPr/>
        </p:nvCxnSpPr>
        <p:spPr>
          <a:xfrm flipV="1">
            <a:off x="3556106" y="2026283"/>
            <a:ext cx="1584000" cy="1440000"/>
          </a:xfrm>
          <a:prstGeom prst="bentConnector3">
            <a:avLst>
              <a:gd name="adj1" fmla="val 52402"/>
            </a:avLst>
          </a:prstGeom>
          <a:ln w="19050">
            <a:solidFill>
              <a:srgbClr val="006600"/>
            </a:solidFill>
            <a:prstDash val="lg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: Angulado 10">
            <a:extLst>
              <a:ext uri="{FF2B5EF4-FFF2-40B4-BE49-F238E27FC236}">
                <a16:creationId xmlns:a16="http://schemas.microsoft.com/office/drawing/2014/main" id="{5F31741F-4193-37D1-5A98-9443B1B1BF6A}"/>
              </a:ext>
            </a:extLst>
          </p:cNvPr>
          <p:cNvCxnSpPr>
            <a:cxnSpLocks/>
          </p:cNvCxnSpPr>
          <p:nvPr/>
        </p:nvCxnSpPr>
        <p:spPr>
          <a:xfrm>
            <a:off x="3556106" y="3470342"/>
            <a:ext cx="1584000" cy="1440000"/>
          </a:xfrm>
          <a:prstGeom prst="bentConnector3">
            <a:avLst>
              <a:gd name="adj1" fmla="val 52402"/>
            </a:avLst>
          </a:prstGeom>
          <a:ln w="19050">
            <a:solidFill>
              <a:srgbClr val="006600"/>
            </a:solidFill>
            <a:prstDash val="lg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8831213C-B32D-CFA2-2184-D7CAAEEC1D47}"/>
              </a:ext>
            </a:extLst>
          </p:cNvPr>
          <p:cNvSpPr txBox="1"/>
          <p:nvPr/>
        </p:nvSpPr>
        <p:spPr>
          <a:xfrm>
            <a:off x="5140106" y="1792482"/>
            <a:ext cx="183768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>
                <a:latin typeface="Tenorite" panose="00000500000000000000" pitchFamily="2" charset="0"/>
              </a:rPr>
              <a:t>Se optar pelo regime de cooperativas </a:t>
            </a:r>
          </a:p>
          <a:p>
            <a:pPr algn="ctr"/>
            <a:r>
              <a:rPr lang="pt-BR" sz="1400" dirty="0">
                <a:latin typeface="Tenorite" panose="00000500000000000000" pitchFamily="2" charset="0"/>
              </a:rPr>
              <a:t>(art. 270)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27F6E408-2440-9C96-2C0A-6C8944292707}"/>
              </a:ext>
            </a:extLst>
          </p:cNvPr>
          <p:cNvSpPr txBox="1"/>
          <p:nvPr/>
        </p:nvSpPr>
        <p:spPr>
          <a:xfrm>
            <a:off x="5140106" y="4541010"/>
            <a:ext cx="200049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>
                <a:latin typeface="Tenorite" panose="00000500000000000000" pitchFamily="2" charset="0"/>
              </a:rPr>
              <a:t>Se </a:t>
            </a:r>
            <a:r>
              <a:rPr lang="pt-BR" sz="1400" b="1" dirty="0">
                <a:latin typeface="Tenorite" panose="00000500000000000000" pitchFamily="2" charset="0"/>
              </a:rPr>
              <a:t>NÃO</a:t>
            </a:r>
            <a:r>
              <a:rPr lang="pt-BR" sz="1400" dirty="0">
                <a:latin typeface="Tenorite" panose="00000500000000000000" pitchFamily="2" charset="0"/>
              </a:rPr>
              <a:t> optar pelo regime de cooperativas </a:t>
            </a:r>
          </a:p>
          <a:p>
            <a:pPr algn="ctr"/>
            <a:r>
              <a:rPr lang="pt-BR" sz="1400" dirty="0">
                <a:latin typeface="Tenorite" panose="00000500000000000000" pitchFamily="2" charset="0"/>
              </a:rPr>
              <a:t>(art. 270)</a:t>
            </a:r>
          </a:p>
        </p:txBody>
      </p:sp>
      <p:grpSp>
        <p:nvGrpSpPr>
          <p:cNvPr id="14" name="Agrupar 13">
            <a:extLst>
              <a:ext uri="{FF2B5EF4-FFF2-40B4-BE49-F238E27FC236}">
                <a16:creationId xmlns:a16="http://schemas.microsoft.com/office/drawing/2014/main" id="{E363665C-47E5-2AB0-7C58-BC0373DB78A6}"/>
              </a:ext>
            </a:extLst>
          </p:cNvPr>
          <p:cNvGrpSpPr/>
          <p:nvPr/>
        </p:nvGrpSpPr>
        <p:grpSpPr>
          <a:xfrm>
            <a:off x="7638498" y="996910"/>
            <a:ext cx="3797763" cy="2432090"/>
            <a:chOff x="7922096" y="1424262"/>
            <a:chExt cx="4000475" cy="2432090"/>
          </a:xfrm>
        </p:grpSpPr>
        <p:sp>
          <p:nvSpPr>
            <p:cNvPr id="15" name="CaixaDeTexto 14">
              <a:extLst>
                <a:ext uri="{FF2B5EF4-FFF2-40B4-BE49-F238E27FC236}">
                  <a16:creationId xmlns:a16="http://schemas.microsoft.com/office/drawing/2014/main" id="{936C84C4-29E8-7BE9-BE3C-124E7D210404}"/>
                </a:ext>
              </a:extLst>
            </p:cNvPr>
            <p:cNvSpPr txBox="1"/>
            <p:nvPr/>
          </p:nvSpPr>
          <p:spPr>
            <a:xfrm>
              <a:off x="7922096" y="1608928"/>
              <a:ext cx="4000475" cy="2247424"/>
            </a:xfrm>
            <a:prstGeom prst="roundRect">
              <a:avLst/>
            </a:prstGeom>
            <a:noFill/>
            <a:ln>
              <a:solidFill>
                <a:srgbClr val="006600"/>
              </a:solidFill>
              <a:prstDash val="lgDashDotDot"/>
            </a:ln>
          </p:spPr>
          <p:txBody>
            <a:bodyPr wrap="square" rtlCol="0">
              <a:spAutoFit/>
            </a:bodyPr>
            <a:lstStyle/>
            <a:p>
              <a:pPr marL="285750" indent="-285750" algn="just">
                <a:buFontTx/>
                <a:buChar char="-"/>
              </a:pPr>
              <a:endParaRPr lang="pt-BR" sz="1400" dirty="0">
                <a:latin typeface="Tenorite" panose="00000500000000000000" pitchFamily="2" charset="0"/>
              </a:endParaRPr>
            </a:p>
            <a:p>
              <a:pPr marL="285750" indent="-285750" algn="just">
                <a:buFontTx/>
                <a:buChar char="-"/>
              </a:pPr>
              <a:r>
                <a:rPr lang="pt-BR" sz="1400" dirty="0">
                  <a:latin typeface="Tenorite" panose="00000500000000000000" pitchFamily="2" charset="0"/>
                </a:rPr>
                <a:t>Os valores repassados a título de honorários médicos somente poderão ser deduzidos em 50%</a:t>
              </a:r>
            </a:p>
            <a:p>
              <a:pPr marL="285750" indent="-285750" algn="just">
                <a:buFontTx/>
                <a:buChar char="-"/>
              </a:pPr>
              <a:endParaRPr lang="pt-BR" sz="1400" dirty="0">
                <a:latin typeface="Tenorite" panose="00000500000000000000" pitchFamily="2" charset="0"/>
              </a:endParaRPr>
            </a:p>
            <a:p>
              <a:pPr marL="285750" indent="-285750" algn="just">
                <a:buFontTx/>
                <a:buChar char="-"/>
              </a:pPr>
              <a:r>
                <a:rPr lang="pt-BR" sz="1400" dirty="0">
                  <a:latin typeface="Tenorite" panose="00000500000000000000" pitchFamily="2" charset="0"/>
                </a:rPr>
                <a:t>Torna a contratação de cooperativas mais cara do que uma operadora de planos de saúde comercial, eis que o encarecerá o produto.</a:t>
              </a:r>
            </a:p>
          </p:txBody>
        </p:sp>
        <p:sp>
          <p:nvSpPr>
            <p:cNvPr id="16" name="CaixaDeTexto 15">
              <a:extLst>
                <a:ext uri="{FF2B5EF4-FFF2-40B4-BE49-F238E27FC236}">
                  <a16:creationId xmlns:a16="http://schemas.microsoft.com/office/drawing/2014/main" id="{5437EDC5-9F9B-9566-6B7E-3D8D2FA7947C}"/>
                </a:ext>
              </a:extLst>
            </p:cNvPr>
            <p:cNvSpPr txBox="1"/>
            <p:nvPr/>
          </p:nvSpPr>
          <p:spPr>
            <a:xfrm>
              <a:off x="9079603" y="1424262"/>
              <a:ext cx="1685459" cy="369332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6600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pt-BR" b="1" kern="1500" cap="small" spc="100" dirty="0">
                  <a:solidFill>
                    <a:srgbClr val="003B4A"/>
                  </a:solidFill>
                  <a:latin typeface="Tenorite" panose="00000500000000000000" pitchFamily="2" charset="0"/>
                </a:rPr>
                <a:t>consequência</a:t>
              </a:r>
            </a:p>
          </p:txBody>
        </p:sp>
      </p:grpSp>
      <p:grpSp>
        <p:nvGrpSpPr>
          <p:cNvPr id="17" name="Agrupar 16">
            <a:extLst>
              <a:ext uri="{FF2B5EF4-FFF2-40B4-BE49-F238E27FC236}">
                <a16:creationId xmlns:a16="http://schemas.microsoft.com/office/drawing/2014/main" id="{B8FD8376-5163-B560-4F00-12845F02EBAA}"/>
              </a:ext>
            </a:extLst>
          </p:cNvPr>
          <p:cNvGrpSpPr/>
          <p:nvPr/>
        </p:nvGrpSpPr>
        <p:grpSpPr>
          <a:xfrm>
            <a:off x="7638500" y="3565592"/>
            <a:ext cx="3797763" cy="2193727"/>
            <a:chOff x="7922096" y="1424262"/>
            <a:chExt cx="4000475" cy="2193727"/>
          </a:xfrm>
        </p:grpSpPr>
        <p:sp>
          <p:nvSpPr>
            <p:cNvPr id="18" name="CaixaDeTexto 17">
              <a:extLst>
                <a:ext uri="{FF2B5EF4-FFF2-40B4-BE49-F238E27FC236}">
                  <a16:creationId xmlns:a16="http://schemas.microsoft.com/office/drawing/2014/main" id="{69EB463E-B1C6-86E3-6EBB-1D9246A1903C}"/>
                </a:ext>
              </a:extLst>
            </p:cNvPr>
            <p:cNvSpPr txBox="1"/>
            <p:nvPr/>
          </p:nvSpPr>
          <p:spPr>
            <a:xfrm>
              <a:off x="7922096" y="1608928"/>
              <a:ext cx="4000475" cy="2009061"/>
            </a:xfrm>
            <a:prstGeom prst="roundRect">
              <a:avLst/>
            </a:prstGeom>
            <a:noFill/>
            <a:ln>
              <a:solidFill>
                <a:srgbClr val="006600"/>
              </a:solidFill>
              <a:prstDash val="lgDashDotDot"/>
            </a:ln>
          </p:spPr>
          <p:txBody>
            <a:bodyPr wrap="square" rtlCol="0">
              <a:spAutoFit/>
            </a:bodyPr>
            <a:lstStyle/>
            <a:p>
              <a:pPr marL="285750" indent="-285750" algn="just">
                <a:buFontTx/>
                <a:buChar char="-"/>
              </a:pPr>
              <a:endParaRPr lang="pt-BR" sz="1400" dirty="0">
                <a:latin typeface="Tenorite" panose="00000500000000000000" pitchFamily="2" charset="0"/>
              </a:endParaRPr>
            </a:p>
            <a:p>
              <a:pPr marL="285750" indent="-285750" algn="just">
                <a:buFontTx/>
                <a:buChar char="-"/>
              </a:pPr>
              <a:r>
                <a:rPr lang="pt-BR" sz="1400" dirty="0">
                  <a:latin typeface="Tenorite" panose="00000500000000000000" pitchFamily="2" charset="0"/>
                </a:rPr>
                <a:t>Afasta a condição de cooperativa;</a:t>
              </a:r>
            </a:p>
            <a:p>
              <a:pPr marL="285750" indent="-285750" algn="just">
                <a:buFontTx/>
                <a:buChar char="-"/>
              </a:pPr>
              <a:endParaRPr lang="pt-BR" sz="1400" dirty="0">
                <a:latin typeface="Tenorite" panose="00000500000000000000" pitchFamily="2" charset="0"/>
              </a:endParaRPr>
            </a:p>
            <a:p>
              <a:pPr marL="285750" indent="-285750" algn="just">
                <a:buFontTx/>
                <a:buChar char="-"/>
              </a:pPr>
              <a:r>
                <a:rPr lang="pt-BR" sz="1400" dirty="0">
                  <a:latin typeface="Tenorite" panose="00000500000000000000" pitchFamily="2" charset="0"/>
                </a:rPr>
                <a:t>Reflexo na tributação do cooperado</a:t>
              </a:r>
            </a:p>
            <a:p>
              <a:pPr marL="285750" indent="-285750" algn="just">
                <a:buFontTx/>
                <a:buChar char="-"/>
              </a:pPr>
              <a:endParaRPr lang="pt-BR" sz="1400" dirty="0">
                <a:latin typeface="Tenorite" panose="00000500000000000000" pitchFamily="2" charset="0"/>
              </a:endParaRPr>
            </a:p>
            <a:p>
              <a:pPr marL="285750" indent="-285750" algn="just">
                <a:buFontTx/>
                <a:buChar char="-"/>
              </a:pPr>
              <a:r>
                <a:rPr lang="pt-BR" sz="1400" dirty="0">
                  <a:latin typeface="Tenorite" panose="00000500000000000000" pitchFamily="2" charset="0"/>
                </a:rPr>
                <a:t>Incidência dúplice do IVA (na cooperativa e no cooperado, em desrespeito ao ato cooperativo)</a:t>
              </a:r>
            </a:p>
          </p:txBody>
        </p:sp>
        <p:sp>
          <p:nvSpPr>
            <p:cNvPr id="19" name="CaixaDeTexto 18">
              <a:extLst>
                <a:ext uri="{FF2B5EF4-FFF2-40B4-BE49-F238E27FC236}">
                  <a16:creationId xmlns:a16="http://schemas.microsoft.com/office/drawing/2014/main" id="{70F46C5A-6205-A0EF-A87B-D6355547A221}"/>
                </a:ext>
              </a:extLst>
            </p:cNvPr>
            <p:cNvSpPr txBox="1"/>
            <p:nvPr/>
          </p:nvSpPr>
          <p:spPr>
            <a:xfrm>
              <a:off x="9079603" y="1424262"/>
              <a:ext cx="1685459" cy="369332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6600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pt-BR" b="1" kern="1500" cap="small" spc="100" dirty="0">
                  <a:solidFill>
                    <a:srgbClr val="003B4A"/>
                  </a:solidFill>
                  <a:latin typeface="Tenorite" panose="00000500000000000000" pitchFamily="2" charset="0"/>
                </a:rPr>
                <a:t>consequência</a:t>
              </a:r>
            </a:p>
          </p:txBody>
        </p:sp>
      </p:grpSp>
      <p:grpSp>
        <p:nvGrpSpPr>
          <p:cNvPr id="21" name="Agrupar 20">
            <a:extLst>
              <a:ext uri="{FF2B5EF4-FFF2-40B4-BE49-F238E27FC236}">
                <a16:creationId xmlns:a16="http://schemas.microsoft.com/office/drawing/2014/main" id="{A40CF867-523B-1C2B-4A7B-999750B09AEB}"/>
              </a:ext>
            </a:extLst>
          </p:cNvPr>
          <p:cNvGrpSpPr/>
          <p:nvPr/>
        </p:nvGrpSpPr>
        <p:grpSpPr>
          <a:xfrm>
            <a:off x="7155550" y="2020481"/>
            <a:ext cx="324000" cy="167040"/>
            <a:chOff x="3882370" y="1085408"/>
            <a:chExt cx="324000" cy="167040"/>
          </a:xfrm>
          <a:solidFill>
            <a:schemeClr val="accent6">
              <a:lumMod val="75000"/>
            </a:schemeClr>
          </a:solidFill>
        </p:grpSpPr>
        <p:cxnSp>
          <p:nvCxnSpPr>
            <p:cNvPr id="22" name="Conector reto 21">
              <a:extLst>
                <a:ext uri="{FF2B5EF4-FFF2-40B4-BE49-F238E27FC236}">
                  <a16:creationId xmlns:a16="http://schemas.microsoft.com/office/drawing/2014/main" id="{F2831848-5DD0-E243-A402-0E4BBFD4C394}"/>
                </a:ext>
              </a:extLst>
            </p:cNvPr>
            <p:cNvCxnSpPr>
              <a:cxnSpLocks/>
            </p:cNvCxnSpPr>
            <p:nvPr/>
          </p:nvCxnSpPr>
          <p:spPr>
            <a:xfrm>
              <a:off x="3882370" y="1142264"/>
              <a:ext cx="252000" cy="0"/>
            </a:xfrm>
            <a:prstGeom prst="line">
              <a:avLst/>
            </a:prstGeom>
            <a:grpFill/>
            <a:ln w="28575" cmpd="sng">
              <a:solidFill>
                <a:srgbClr val="0066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Conector reto 22">
              <a:extLst>
                <a:ext uri="{FF2B5EF4-FFF2-40B4-BE49-F238E27FC236}">
                  <a16:creationId xmlns:a16="http://schemas.microsoft.com/office/drawing/2014/main" id="{EF1E402F-3EF2-D726-3790-A16937805C1D}"/>
                </a:ext>
              </a:extLst>
            </p:cNvPr>
            <p:cNvCxnSpPr>
              <a:cxnSpLocks/>
            </p:cNvCxnSpPr>
            <p:nvPr/>
          </p:nvCxnSpPr>
          <p:spPr>
            <a:xfrm>
              <a:off x="3882370" y="1184919"/>
              <a:ext cx="252000" cy="0"/>
            </a:xfrm>
            <a:prstGeom prst="line">
              <a:avLst/>
            </a:prstGeom>
            <a:grpFill/>
            <a:ln w="28575" cmpd="sng">
              <a:solidFill>
                <a:srgbClr val="0066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riângulo isósceles 23">
              <a:extLst>
                <a:ext uri="{FF2B5EF4-FFF2-40B4-BE49-F238E27FC236}">
                  <a16:creationId xmlns:a16="http://schemas.microsoft.com/office/drawing/2014/main" id="{80CB2C98-E820-C618-A646-C4991A2B7E96}"/>
                </a:ext>
              </a:extLst>
            </p:cNvPr>
            <p:cNvSpPr>
              <a:spLocks noChangeAspect="1"/>
            </p:cNvSpPr>
            <p:nvPr/>
          </p:nvSpPr>
          <p:spPr>
            <a:xfrm rot="5400000">
              <a:off x="4050850" y="1096928"/>
              <a:ext cx="167040" cy="144000"/>
            </a:xfrm>
            <a:prstGeom prst="triangle">
              <a:avLst/>
            </a:prstGeom>
            <a:grpFill/>
            <a:ln>
              <a:solidFill>
                <a:srgbClr val="0066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grpSp>
        <p:nvGrpSpPr>
          <p:cNvPr id="25" name="Agrupar 24">
            <a:extLst>
              <a:ext uri="{FF2B5EF4-FFF2-40B4-BE49-F238E27FC236}">
                <a16:creationId xmlns:a16="http://schemas.microsoft.com/office/drawing/2014/main" id="{F8E9E36E-399D-7A31-C2D9-791EF64DB115}"/>
              </a:ext>
            </a:extLst>
          </p:cNvPr>
          <p:cNvGrpSpPr/>
          <p:nvPr/>
        </p:nvGrpSpPr>
        <p:grpSpPr>
          <a:xfrm>
            <a:off x="7137550" y="4745703"/>
            <a:ext cx="324000" cy="167040"/>
            <a:chOff x="3882370" y="1085408"/>
            <a:chExt cx="324000" cy="167040"/>
          </a:xfrm>
          <a:solidFill>
            <a:schemeClr val="accent6">
              <a:lumMod val="75000"/>
            </a:schemeClr>
          </a:solidFill>
        </p:grpSpPr>
        <p:cxnSp>
          <p:nvCxnSpPr>
            <p:cNvPr id="26" name="Conector reto 25">
              <a:extLst>
                <a:ext uri="{FF2B5EF4-FFF2-40B4-BE49-F238E27FC236}">
                  <a16:creationId xmlns:a16="http://schemas.microsoft.com/office/drawing/2014/main" id="{FB7FC40B-4DC3-261F-EB04-95DC71AEAB47}"/>
                </a:ext>
              </a:extLst>
            </p:cNvPr>
            <p:cNvCxnSpPr>
              <a:cxnSpLocks/>
            </p:cNvCxnSpPr>
            <p:nvPr/>
          </p:nvCxnSpPr>
          <p:spPr>
            <a:xfrm>
              <a:off x="3882370" y="1142264"/>
              <a:ext cx="252000" cy="0"/>
            </a:xfrm>
            <a:prstGeom prst="line">
              <a:avLst/>
            </a:prstGeom>
            <a:grpFill/>
            <a:ln w="28575" cmpd="sng">
              <a:solidFill>
                <a:srgbClr val="0066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Conector reto 26">
              <a:extLst>
                <a:ext uri="{FF2B5EF4-FFF2-40B4-BE49-F238E27FC236}">
                  <a16:creationId xmlns:a16="http://schemas.microsoft.com/office/drawing/2014/main" id="{5561B812-6E26-4DE6-E437-385C09F5AD04}"/>
                </a:ext>
              </a:extLst>
            </p:cNvPr>
            <p:cNvCxnSpPr>
              <a:cxnSpLocks/>
            </p:cNvCxnSpPr>
            <p:nvPr/>
          </p:nvCxnSpPr>
          <p:spPr>
            <a:xfrm>
              <a:off x="3882370" y="1184919"/>
              <a:ext cx="252000" cy="0"/>
            </a:xfrm>
            <a:prstGeom prst="line">
              <a:avLst/>
            </a:prstGeom>
            <a:grpFill/>
            <a:ln w="28575" cmpd="sng">
              <a:solidFill>
                <a:srgbClr val="0066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riângulo isósceles 27">
              <a:extLst>
                <a:ext uri="{FF2B5EF4-FFF2-40B4-BE49-F238E27FC236}">
                  <a16:creationId xmlns:a16="http://schemas.microsoft.com/office/drawing/2014/main" id="{0BECA1CE-883E-07D4-9FA7-7A63193C53AF}"/>
                </a:ext>
              </a:extLst>
            </p:cNvPr>
            <p:cNvSpPr>
              <a:spLocks noChangeAspect="1"/>
            </p:cNvSpPr>
            <p:nvPr/>
          </p:nvSpPr>
          <p:spPr>
            <a:xfrm rot="5400000">
              <a:off x="4050850" y="1096928"/>
              <a:ext cx="167040" cy="144000"/>
            </a:xfrm>
            <a:prstGeom prst="triangle">
              <a:avLst/>
            </a:prstGeom>
            <a:grpFill/>
            <a:ln>
              <a:solidFill>
                <a:srgbClr val="0066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</p:spTree>
    <p:extLst>
      <p:ext uri="{BB962C8B-B14F-4D97-AF65-F5344CB8AC3E}">
        <p14:creationId xmlns:p14="http://schemas.microsoft.com/office/powerpoint/2010/main" val="40107540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C67A4C-EB2F-6CF8-A69A-C3436D4C97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:a16="http://schemas.microsoft.com/office/drawing/2014/main" id="{708842DD-4D9C-95CF-B502-EE504F6E7DB5}"/>
              </a:ext>
            </a:extLst>
          </p:cNvPr>
          <p:cNvSpPr/>
          <p:nvPr/>
        </p:nvSpPr>
        <p:spPr>
          <a:xfrm>
            <a:off x="6555497" y="4127798"/>
            <a:ext cx="1563329" cy="43590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200" b="1" dirty="0">
                <a:solidFill>
                  <a:prstClr val="white"/>
                </a:solidFill>
                <a:latin typeface="Tenorite" panose="00000500000000000000" pitchFamily="2" charset="0"/>
              </a:rPr>
              <a:t>TOTAL</a:t>
            </a:r>
            <a:endParaRPr kumimoji="0" lang="pt-BR" sz="1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enorite" panose="00000500000000000000" pitchFamily="2" charset="0"/>
              <a:ea typeface="+mn-ea"/>
              <a:cs typeface="+mn-cs"/>
            </a:endParaRP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1841181D-2E6A-C3B9-805D-59B0F29844E6}"/>
              </a:ext>
            </a:extLst>
          </p:cNvPr>
          <p:cNvSpPr/>
          <p:nvPr/>
        </p:nvSpPr>
        <p:spPr>
          <a:xfrm>
            <a:off x="123197" y="3982212"/>
            <a:ext cx="1563329" cy="556776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200" b="1" dirty="0">
                <a:solidFill>
                  <a:prstClr val="white"/>
                </a:solidFill>
                <a:latin typeface="Tenorite" panose="00000500000000000000" pitchFamily="2" charset="0"/>
              </a:rPr>
              <a:t>TOTAL</a:t>
            </a:r>
            <a:endParaRPr kumimoji="0" lang="pt-BR" sz="1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enorite" panose="00000500000000000000" pitchFamily="2" charset="0"/>
              <a:ea typeface="+mn-ea"/>
              <a:cs typeface="+mn-cs"/>
            </a:endParaRP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49D3B3D8-D9F1-1A03-1921-C78949C48425}"/>
              </a:ext>
            </a:extLst>
          </p:cNvPr>
          <p:cNvSpPr/>
          <p:nvPr/>
        </p:nvSpPr>
        <p:spPr>
          <a:xfrm>
            <a:off x="152693" y="3018665"/>
            <a:ext cx="1563329" cy="556776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200" b="1" dirty="0">
                <a:solidFill>
                  <a:prstClr val="white"/>
                </a:solidFill>
                <a:latin typeface="Tenorite" panose="00000500000000000000" pitchFamily="2" charset="0"/>
              </a:rPr>
              <a:t>TRIBUTAÇÃO NO COOPERADO</a:t>
            </a:r>
            <a:endParaRPr kumimoji="0" lang="pt-BR" sz="1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enorite" panose="00000500000000000000" pitchFamily="2" charset="0"/>
              <a:ea typeface="+mn-ea"/>
              <a:cs typeface="+mn-cs"/>
            </a:endParaRP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24495D3E-E616-0B43-EB7C-5AB88286FD7D}"/>
              </a:ext>
            </a:extLst>
          </p:cNvPr>
          <p:cNvSpPr/>
          <p:nvPr/>
        </p:nvSpPr>
        <p:spPr>
          <a:xfrm>
            <a:off x="152694" y="2105842"/>
            <a:ext cx="1563329" cy="556776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200" b="1" dirty="0">
                <a:solidFill>
                  <a:prstClr val="white"/>
                </a:solidFill>
                <a:latin typeface="Tenorite" panose="00000500000000000000" pitchFamily="2" charset="0"/>
              </a:rPr>
              <a:t>TRIBUTAÇÃO NA OPS</a:t>
            </a:r>
            <a:endParaRPr kumimoji="0" lang="pt-BR" sz="1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enorite" panose="00000500000000000000" pitchFamily="2" charset="0"/>
              <a:ea typeface="+mn-ea"/>
              <a:cs typeface="+mn-cs"/>
            </a:endParaRPr>
          </a:p>
        </p:txBody>
      </p:sp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9269353F-8216-7F21-674D-17469CDE4A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876849"/>
              </p:ext>
            </p:extLst>
          </p:nvPr>
        </p:nvGraphicFramePr>
        <p:xfrm>
          <a:off x="1607868" y="1279393"/>
          <a:ext cx="4129548" cy="3323227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1876158">
                  <a:extLst>
                    <a:ext uri="{9D8B030D-6E8A-4147-A177-3AD203B41FA5}">
                      <a16:colId xmlns:a16="http://schemas.microsoft.com/office/drawing/2014/main" val="3832722676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657409724"/>
                    </a:ext>
                  </a:extLst>
                </a:gridCol>
                <a:gridCol w="2045110">
                  <a:extLst>
                    <a:ext uri="{9D8B030D-6E8A-4147-A177-3AD203B41FA5}">
                      <a16:colId xmlns:a16="http://schemas.microsoft.com/office/drawing/2014/main" val="3036730238"/>
                    </a:ext>
                  </a:extLst>
                </a:gridCol>
              </a:tblGrid>
              <a:tr h="654809"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>
                          <a:solidFill>
                            <a:schemeClr val="bg1"/>
                          </a:solidFill>
                          <a:latin typeface="Tenorite" panose="00000500000000000000" pitchFamily="2" charset="0"/>
                        </a:rPr>
                        <a:t>Optante pelo regime de cooperativas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400" b="1" dirty="0">
                        <a:solidFill>
                          <a:schemeClr val="tx1"/>
                        </a:solidFill>
                        <a:latin typeface="Tenorite" panose="000005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>
                          <a:solidFill>
                            <a:schemeClr val="bg1"/>
                          </a:solidFill>
                          <a:latin typeface="Tenorite" panose="00000500000000000000" pitchFamily="2" charset="0"/>
                        </a:rPr>
                        <a:t>Não optante pelo regime de cooperativas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2022229"/>
                  </a:ext>
                </a:extLst>
              </a:tr>
              <a:tr h="32231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400" b="1" dirty="0">
                        <a:solidFill>
                          <a:schemeClr val="tx1"/>
                        </a:solidFill>
                        <a:latin typeface="Tenorite" panose="00000500000000000000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dirty="0">
                          <a:solidFill>
                            <a:schemeClr val="tx1"/>
                          </a:solidFill>
                          <a:latin typeface="Tenorite" panose="00000500000000000000" pitchFamily="2" charset="0"/>
                        </a:rPr>
                        <a:t>R$ 44.831.557,00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0" dirty="0">
                          <a:solidFill>
                            <a:srgbClr val="006600"/>
                          </a:solidFill>
                          <a:latin typeface="Tenorite" panose="00000500000000000000" pitchFamily="2" charset="0"/>
                        </a:rPr>
                        <a:t>(IVA 10,6%)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400" b="1" dirty="0">
                        <a:solidFill>
                          <a:schemeClr val="tx1"/>
                        </a:solidFill>
                        <a:latin typeface="Tenorite" panose="000005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400" b="1" dirty="0">
                        <a:solidFill>
                          <a:schemeClr val="tx1"/>
                        </a:solidFill>
                        <a:latin typeface="Tenorite" panose="00000500000000000000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dirty="0">
                          <a:solidFill>
                            <a:schemeClr val="tx1"/>
                          </a:solidFill>
                          <a:latin typeface="Tenorite" panose="00000500000000000000" pitchFamily="2" charset="0"/>
                        </a:rPr>
                        <a:t>R$ 22.829.588,00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Tenorite" panose="00000500000000000000" pitchFamily="2" charset="0"/>
                          <a:ea typeface="+mn-ea"/>
                          <a:cs typeface="+mn-cs"/>
                        </a:rPr>
                        <a:t>(IVA 10,6%)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2866303"/>
                  </a:ext>
                </a:extLst>
              </a:tr>
              <a:tr h="1222069"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>
                          <a:solidFill>
                            <a:schemeClr val="tx1"/>
                          </a:solidFill>
                          <a:latin typeface="Tenorite" panose="00000500000000000000" pitchFamily="2" charset="0"/>
                        </a:rPr>
                        <a:t>R$ 114.161.161,95</a:t>
                      </a:r>
                    </a:p>
                    <a:p>
                      <a:pPr algn="ctr"/>
                      <a:r>
                        <a:rPr lang="pt-BR" sz="1100" dirty="0">
                          <a:solidFill>
                            <a:srgbClr val="006600"/>
                          </a:solidFill>
                          <a:latin typeface="Tenorite" panose="00000500000000000000" pitchFamily="2" charset="0"/>
                        </a:rPr>
                        <a:t> (</a:t>
                      </a:r>
                      <a:r>
                        <a:rPr lang="pt-BR" sz="1100" b="1" dirty="0">
                          <a:solidFill>
                            <a:srgbClr val="006600"/>
                          </a:solidFill>
                          <a:latin typeface="Tenorite" panose="00000500000000000000" pitchFamily="2" charset="0"/>
                        </a:rPr>
                        <a:t>IRPF = 27,5%)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400" b="1" dirty="0">
                        <a:solidFill>
                          <a:schemeClr val="tx1"/>
                        </a:solidFill>
                        <a:latin typeface="Tenorite" panose="000005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400" b="1" dirty="0">
                        <a:solidFill>
                          <a:schemeClr val="tx1"/>
                        </a:solidFill>
                        <a:latin typeface="Tenorite" panose="00000500000000000000" pitchFamily="2" charset="0"/>
                      </a:endParaRPr>
                    </a:p>
                    <a:p>
                      <a:pPr algn="ctr"/>
                      <a:r>
                        <a:rPr lang="pt-BR" sz="1400" b="1" dirty="0">
                          <a:solidFill>
                            <a:schemeClr val="tx1"/>
                          </a:solidFill>
                          <a:latin typeface="Tenorite" panose="00000500000000000000" pitchFamily="2" charset="0"/>
                        </a:rPr>
                        <a:t>R$ 158.165.100,74</a:t>
                      </a:r>
                    </a:p>
                    <a:p>
                      <a:pPr algn="ctr"/>
                      <a:r>
                        <a:rPr lang="fi-FI" sz="1100" b="0" dirty="0">
                          <a:solidFill>
                            <a:srgbClr val="006600"/>
                          </a:solidFill>
                          <a:latin typeface="Tenorite" panose="00000500000000000000" pitchFamily="2" charset="0"/>
                        </a:rPr>
                        <a:t>(IVA 10,6% + </a:t>
                      </a:r>
                    </a:p>
                    <a:p>
                      <a:pPr algn="ctr"/>
                      <a:r>
                        <a:rPr lang="fi-FI" sz="1100" b="0" dirty="0">
                          <a:solidFill>
                            <a:srgbClr val="006600"/>
                          </a:solidFill>
                          <a:latin typeface="Tenorite" panose="00000500000000000000" pitchFamily="2" charset="0"/>
                        </a:rPr>
                        <a:t>IRPF 27,5% = </a:t>
                      </a:r>
                      <a:r>
                        <a:rPr lang="fi-FI" sz="1100" b="1" dirty="0">
                          <a:solidFill>
                            <a:srgbClr val="006600"/>
                          </a:solidFill>
                          <a:latin typeface="Tenorite" panose="00000500000000000000" pitchFamily="2" charset="0"/>
                        </a:rPr>
                        <a:t>38,10%)</a:t>
                      </a:r>
                    </a:p>
                    <a:p>
                      <a:pPr algn="ctr"/>
                      <a:endParaRPr lang="pt-BR" sz="1400" b="1" dirty="0">
                        <a:solidFill>
                          <a:schemeClr val="tx1"/>
                        </a:solidFill>
                        <a:latin typeface="Tenorite" panose="000005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4217735"/>
                  </a:ext>
                </a:extLst>
              </a:tr>
              <a:tr h="76054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dirty="0">
                          <a:solidFill>
                            <a:schemeClr val="tx1"/>
                          </a:solidFill>
                          <a:effectLst/>
                          <a:latin typeface="Tenorite" panose="00000500000000000000" pitchFamily="2" charset="0"/>
                        </a:rPr>
                        <a:t>R$ 158.992.718,95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4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enorite" panose="000005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dirty="0">
                          <a:solidFill>
                            <a:schemeClr val="tx1"/>
                          </a:solidFill>
                          <a:effectLst/>
                          <a:latin typeface="Tenorite" panose="00000500000000000000" pitchFamily="2" charset="0"/>
                        </a:rPr>
                        <a:t>R$ 180.994.688,74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7884928"/>
                  </a:ext>
                </a:extLst>
              </a:tr>
            </a:tbl>
          </a:graphicData>
        </a:graphic>
      </p:graphicFrame>
      <p:sp>
        <p:nvSpPr>
          <p:cNvPr id="20" name="Retângulo 19">
            <a:extLst>
              <a:ext uri="{FF2B5EF4-FFF2-40B4-BE49-F238E27FC236}">
                <a16:creationId xmlns:a16="http://schemas.microsoft.com/office/drawing/2014/main" id="{71CB0D08-8A3E-C61D-F216-2B162BDE683F}"/>
              </a:ext>
            </a:extLst>
          </p:cNvPr>
          <p:cNvSpPr/>
          <p:nvPr/>
        </p:nvSpPr>
        <p:spPr>
          <a:xfrm>
            <a:off x="1342397" y="845051"/>
            <a:ext cx="4660490" cy="434342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enorite" panose="00000500000000000000" pitchFamily="2" charset="0"/>
                <a:ea typeface="+mn-ea"/>
                <a:cs typeface="+mn-cs"/>
              </a:rPr>
              <a:t>OPERADORA COOPERATIVA</a:t>
            </a:r>
          </a:p>
        </p:txBody>
      </p:sp>
      <p:sp>
        <p:nvSpPr>
          <p:cNvPr id="30" name="Retângulo 29">
            <a:extLst>
              <a:ext uri="{FF2B5EF4-FFF2-40B4-BE49-F238E27FC236}">
                <a16:creationId xmlns:a16="http://schemas.microsoft.com/office/drawing/2014/main" id="{678917F6-425F-9A52-F6CF-693F122D8023}"/>
              </a:ext>
            </a:extLst>
          </p:cNvPr>
          <p:cNvSpPr/>
          <p:nvPr/>
        </p:nvSpPr>
        <p:spPr>
          <a:xfrm>
            <a:off x="6555497" y="3308529"/>
            <a:ext cx="1563329" cy="545636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enorite" panose="00000500000000000000" pitchFamily="2" charset="0"/>
                <a:ea typeface="+mn-ea"/>
                <a:cs typeface="+mn-cs"/>
              </a:rPr>
              <a:t>TRIBUTAÇÃO NO CREDENCIADO (PJ</a:t>
            </a:r>
          </a:p>
        </p:txBody>
      </p:sp>
      <p:sp>
        <p:nvSpPr>
          <p:cNvPr id="31" name="Retângulo 30">
            <a:extLst>
              <a:ext uri="{FF2B5EF4-FFF2-40B4-BE49-F238E27FC236}">
                <a16:creationId xmlns:a16="http://schemas.microsoft.com/office/drawing/2014/main" id="{0552F39B-04E9-2303-3ACC-6E6D323E878D}"/>
              </a:ext>
            </a:extLst>
          </p:cNvPr>
          <p:cNvSpPr/>
          <p:nvPr/>
        </p:nvSpPr>
        <p:spPr>
          <a:xfrm>
            <a:off x="6555497" y="2315894"/>
            <a:ext cx="1563329" cy="545636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200" b="1" dirty="0">
                <a:solidFill>
                  <a:prstClr val="white"/>
                </a:solidFill>
                <a:latin typeface="Tenorite" panose="00000500000000000000" pitchFamily="2" charset="0"/>
              </a:rPr>
              <a:t>TRIBUTAÇÃO NO SÓCIO</a:t>
            </a:r>
            <a:endParaRPr kumimoji="0" lang="pt-BR" sz="1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enorite" panose="00000500000000000000" pitchFamily="2" charset="0"/>
              <a:ea typeface="+mn-ea"/>
              <a:cs typeface="+mn-cs"/>
            </a:endParaRPr>
          </a:p>
        </p:txBody>
      </p:sp>
      <p:sp>
        <p:nvSpPr>
          <p:cNvPr id="32" name="Retângulo 31">
            <a:extLst>
              <a:ext uri="{FF2B5EF4-FFF2-40B4-BE49-F238E27FC236}">
                <a16:creationId xmlns:a16="http://schemas.microsoft.com/office/drawing/2014/main" id="{2975C6C6-20A4-19B9-50E1-A2E929B89FEA}"/>
              </a:ext>
            </a:extLst>
          </p:cNvPr>
          <p:cNvSpPr/>
          <p:nvPr/>
        </p:nvSpPr>
        <p:spPr>
          <a:xfrm>
            <a:off x="6555497" y="1458797"/>
            <a:ext cx="1563329" cy="545636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200" b="1" dirty="0">
                <a:solidFill>
                  <a:prstClr val="white"/>
                </a:solidFill>
                <a:latin typeface="Tenorite" panose="00000500000000000000" pitchFamily="2" charset="0"/>
              </a:rPr>
              <a:t>TRIBUTAÇÃO NA OPS</a:t>
            </a:r>
            <a:endParaRPr kumimoji="0" lang="pt-BR" sz="1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enorite" panose="00000500000000000000" pitchFamily="2" charset="0"/>
              <a:ea typeface="+mn-ea"/>
              <a:cs typeface="+mn-cs"/>
            </a:endParaRPr>
          </a:p>
        </p:txBody>
      </p:sp>
      <p:graphicFrame>
        <p:nvGraphicFramePr>
          <p:cNvPr id="33" name="Tabela 32">
            <a:extLst>
              <a:ext uri="{FF2B5EF4-FFF2-40B4-BE49-F238E27FC236}">
                <a16:creationId xmlns:a16="http://schemas.microsoft.com/office/drawing/2014/main" id="{62908D25-C400-6068-62ED-DF2DABACE3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4132219"/>
              </p:ext>
            </p:extLst>
          </p:nvPr>
        </p:nvGraphicFramePr>
        <p:xfrm>
          <a:off x="8010673" y="1279394"/>
          <a:ext cx="1876158" cy="3347943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1876158">
                  <a:extLst>
                    <a:ext uri="{9D8B030D-6E8A-4147-A177-3AD203B41FA5}">
                      <a16:colId xmlns:a16="http://schemas.microsoft.com/office/drawing/2014/main" val="3832722676"/>
                    </a:ext>
                  </a:extLst>
                </a:gridCol>
              </a:tblGrid>
              <a:tr h="71814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400" b="1" dirty="0">
                        <a:solidFill>
                          <a:schemeClr val="tx1"/>
                        </a:solidFill>
                        <a:latin typeface="Tenorite" panose="00000500000000000000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dirty="0">
                          <a:solidFill>
                            <a:schemeClr val="tx1"/>
                          </a:solidFill>
                          <a:latin typeface="Tenorite" panose="00000500000000000000" pitchFamily="2" charset="0"/>
                        </a:rPr>
                        <a:t>R$ 22.829.588,00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Tenorite" panose="00000500000000000000" pitchFamily="2" charset="0"/>
                          <a:ea typeface="+mn-ea"/>
                          <a:cs typeface="+mn-cs"/>
                        </a:rPr>
                        <a:t>(IVA </a:t>
                      </a:r>
                      <a:r>
                        <a:rPr kumimoji="0" lang="pt-BR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Tenorite" panose="00000500000000000000" pitchFamily="2" charset="0"/>
                          <a:ea typeface="+mn-ea"/>
                          <a:cs typeface="+mn-cs"/>
                        </a:rPr>
                        <a:t>10,6%</a:t>
                      </a:r>
                      <a:r>
                        <a:rPr kumimoji="0" lang="pt-B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Tenorite" panose="00000500000000000000" pitchFamily="2" charset="0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2866303"/>
                  </a:ext>
                </a:extLst>
              </a:tr>
              <a:tr h="1002842"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>
                          <a:solidFill>
                            <a:schemeClr val="tx1"/>
                          </a:solidFill>
                          <a:latin typeface="Tenorite" panose="00000500000000000000" pitchFamily="2" charset="0"/>
                        </a:rPr>
                        <a:t>A distribuição de lucros é isenta!</a:t>
                      </a:r>
                    </a:p>
                    <a:p>
                      <a:pPr algn="ctr"/>
                      <a:r>
                        <a:rPr lang="pt-BR" sz="11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enorite" panose="00000500000000000000" pitchFamily="2" charset="0"/>
                        </a:rPr>
                        <a:t> (IRPF = </a:t>
                      </a:r>
                      <a:r>
                        <a:rPr lang="pt-BR" sz="11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enorite" panose="00000500000000000000" pitchFamily="2" charset="0"/>
                        </a:rPr>
                        <a:t>0</a:t>
                      </a:r>
                      <a:r>
                        <a:rPr lang="pt-BR" sz="11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enorite" panose="00000500000000000000" pitchFamily="2" charset="0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4217735"/>
                  </a:ext>
                </a:extLst>
              </a:tr>
              <a:tr h="1002842"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>
                          <a:solidFill>
                            <a:schemeClr val="tx1"/>
                          </a:solidFill>
                          <a:latin typeface="Tenorite" panose="00000500000000000000" pitchFamily="2" charset="0"/>
                        </a:rPr>
                        <a:t>R$ 75.886.037,83</a:t>
                      </a:r>
                    </a:p>
                    <a:p>
                      <a:pPr algn="ctr"/>
                      <a:r>
                        <a:rPr lang="pt-BR" sz="11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enorite" panose="00000500000000000000" pitchFamily="2" charset="0"/>
                        </a:rPr>
                        <a:t>(IRPJ 4,8% + CSLL 2,88% + IVA 10,6% = </a:t>
                      </a:r>
                      <a:r>
                        <a:rPr lang="pt-BR" sz="11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enorite" panose="00000500000000000000" pitchFamily="2" charset="0"/>
                        </a:rPr>
                        <a:t>18,28%</a:t>
                      </a:r>
                      <a:r>
                        <a:rPr lang="pt-BR" sz="11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enorite" panose="00000500000000000000" pitchFamily="2" charset="0"/>
                        </a:rPr>
                        <a:t>)</a:t>
                      </a:r>
                    </a:p>
                    <a:p>
                      <a:pPr algn="ctr"/>
                      <a:endParaRPr lang="pt-BR" sz="1100" b="1" dirty="0">
                        <a:solidFill>
                          <a:srgbClr val="006600"/>
                        </a:solidFill>
                        <a:latin typeface="Tenorite" panose="000005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6404996"/>
                  </a:ext>
                </a:extLst>
              </a:tr>
              <a:tr h="62411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dirty="0">
                          <a:solidFill>
                            <a:schemeClr val="tx1"/>
                          </a:solidFill>
                          <a:effectLst/>
                          <a:latin typeface="Tenorite" panose="00000500000000000000" pitchFamily="2" charset="0"/>
                        </a:rPr>
                        <a:t>R$ 98.715.625,83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7884928"/>
                  </a:ext>
                </a:extLst>
              </a:tr>
            </a:tbl>
          </a:graphicData>
        </a:graphic>
      </p:graphicFrame>
      <p:sp>
        <p:nvSpPr>
          <p:cNvPr id="34" name="Retângulo 33">
            <a:extLst>
              <a:ext uri="{FF2B5EF4-FFF2-40B4-BE49-F238E27FC236}">
                <a16:creationId xmlns:a16="http://schemas.microsoft.com/office/drawing/2014/main" id="{FA6B7BE0-E674-4F35-4A32-312218D440BC}"/>
              </a:ext>
            </a:extLst>
          </p:cNvPr>
          <p:cNvSpPr/>
          <p:nvPr/>
        </p:nvSpPr>
        <p:spPr>
          <a:xfrm>
            <a:off x="6372700" y="845051"/>
            <a:ext cx="3755923" cy="42565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enorite" panose="00000500000000000000" pitchFamily="2" charset="0"/>
                <a:ea typeface="+mn-ea"/>
                <a:cs typeface="+mn-cs"/>
              </a:rPr>
              <a:t>OPERADORA COMERCIAL</a:t>
            </a:r>
          </a:p>
        </p:txBody>
      </p:sp>
      <p:grpSp>
        <p:nvGrpSpPr>
          <p:cNvPr id="35" name="Agrupar 34">
            <a:extLst>
              <a:ext uri="{FF2B5EF4-FFF2-40B4-BE49-F238E27FC236}">
                <a16:creationId xmlns:a16="http://schemas.microsoft.com/office/drawing/2014/main" id="{03638627-2546-81B7-3426-B92257DC68EA}"/>
              </a:ext>
            </a:extLst>
          </p:cNvPr>
          <p:cNvGrpSpPr/>
          <p:nvPr/>
        </p:nvGrpSpPr>
        <p:grpSpPr>
          <a:xfrm>
            <a:off x="587892" y="4701681"/>
            <a:ext cx="4737586" cy="1831699"/>
            <a:chOff x="338112" y="5251485"/>
            <a:chExt cx="4737586" cy="1831699"/>
          </a:xfrm>
        </p:grpSpPr>
        <p:sp>
          <p:nvSpPr>
            <p:cNvPr id="36" name="Seta: para a Direita 35">
              <a:extLst>
                <a:ext uri="{FF2B5EF4-FFF2-40B4-BE49-F238E27FC236}">
                  <a16:creationId xmlns:a16="http://schemas.microsoft.com/office/drawing/2014/main" id="{68A85757-B73F-4FAD-57FF-3C7D01A94BF8}"/>
                </a:ext>
              </a:extLst>
            </p:cNvPr>
            <p:cNvSpPr/>
            <p:nvPr/>
          </p:nvSpPr>
          <p:spPr>
            <a:xfrm>
              <a:off x="338112" y="5393420"/>
              <a:ext cx="1165392" cy="920750"/>
            </a:xfrm>
            <a:prstGeom prst="rightArrow">
              <a:avLst>
                <a:gd name="adj1" fmla="val 62050"/>
                <a:gd name="adj2" fmla="val 46987"/>
              </a:avLst>
            </a:prstGeom>
            <a:solidFill>
              <a:schemeClr val="accent6">
                <a:lumMod val="75000"/>
              </a:schemeClr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11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enorite" panose="00000500000000000000" pitchFamily="2" charset="0"/>
                  <a:ea typeface="+mn-ea"/>
                  <a:cs typeface="+mn-cs"/>
                </a:rPr>
                <a:t>RETIRADA 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11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enorite" panose="00000500000000000000" pitchFamily="2" charset="0"/>
                  <a:ea typeface="+mn-ea"/>
                  <a:cs typeface="+mn-cs"/>
                </a:rPr>
                <a:t>§ 3º 229</a:t>
              </a:r>
            </a:p>
          </p:txBody>
        </p:sp>
        <p:sp>
          <p:nvSpPr>
            <p:cNvPr id="37" name="Retângulo 36">
              <a:extLst>
                <a:ext uri="{FF2B5EF4-FFF2-40B4-BE49-F238E27FC236}">
                  <a16:creationId xmlns:a16="http://schemas.microsoft.com/office/drawing/2014/main" id="{13C0D115-AD33-B802-EC6E-79344E8B068C}"/>
                </a:ext>
              </a:extLst>
            </p:cNvPr>
            <p:cNvSpPr/>
            <p:nvPr/>
          </p:nvSpPr>
          <p:spPr>
            <a:xfrm>
              <a:off x="1619308" y="5251485"/>
              <a:ext cx="1580573" cy="1204620"/>
            </a:xfrm>
            <a:prstGeom prst="rect">
              <a:avLst/>
            </a:prstGeom>
            <a:noFill/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enorite" panose="00000500000000000000" pitchFamily="2" charset="0"/>
                  <a:ea typeface="+mn-ea"/>
                  <a:cs typeface="+mn-cs"/>
                </a:rPr>
                <a:t>OPS optando pelo regime de cooperativas ou não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enorite" panose="00000500000000000000" pitchFamily="2" charset="0"/>
                <a:ea typeface="+mn-ea"/>
                <a:cs typeface="+mn-cs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enorite" panose="00000500000000000000" pitchFamily="2" charset="0"/>
                  <a:ea typeface="+mn-ea"/>
                  <a:cs typeface="+mn-cs"/>
                </a:rPr>
                <a:t>R$ 22.829.588,00 </a:t>
              </a:r>
            </a:p>
          </p:txBody>
        </p:sp>
        <p:sp>
          <p:nvSpPr>
            <p:cNvPr id="38" name="CaixaDeTexto 37">
              <a:extLst>
                <a:ext uri="{FF2B5EF4-FFF2-40B4-BE49-F238E27FC236}">
                  <a16:creationId xmlns:a16="http://schemas.microsoft.com/office/drawing/2014/main" id="{989E9D68-7EEA-FE32-78B2-0960CCA82B47}"/>
                </a:ext>
              </a:extLst>
            </p:cNvPr>
            <p:cNvSpPr txBox="1"/>
            <p:nvPr/>
          </p:nvSpPr>
          <p:spPr>
            <a:xfrm>
              <a:off x="3133747" y="5653740"/>
              <a:ext cx="42751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70AD47">
                      <a:lumMod val="50000"/>
                    </a:srgbClr>
                  </a:solidFill>
                  <a:effectLst/>
                  <a:uLnTx/>
                  <a:uFillTx/>
                  <a:latin typeface="Tenorite" panose="00000500000000000000" pitchFamily="2" charset="0"/>
                  <a:ea typeface="+mn-ea"/>
                  <a:cs typeface="+mn-cs"/>
                </a:rPr>
                <a:t>+</a:t>
              </a:r>
            </a:p>
          </p:txBody>
        </p:sp>
        <p:sp>
          <p:nvSpPr>
            <p:cNvPr id="39" name="Retângulo 38">
              <a:extLst>
                <a:ext uri="{FF2B5EF4-FFF2-40B4-BE49-F238E27FC236}">
                  <a16:creationId xmlns:a16="http://schemas.microsoft.com/office/drawing/2014/main" id="{2DD557AC-7AF3-A9B5-E668-AA3C9709894D}"/>
                </a:ext>
              </a:extLst>
            </p:cNvPr>
            <p:cNvSpPr/>
            <p:nvPr/>
          </p:nvSpPr>
          <p:spPr>
            <a:xfrm>
              <a:off x="3495125" y="5251485"/>
              <a:ext cx="1580573" cy="1204620"/>
            </a:xfrm>
            <a:prstGeom prst="rect">
              <a:avLst/>
            </a:prstGeom>
            <a:noFill/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enorite" panose="00000500000000000000" pitchFamily="2" charset="0"/>
                  <a:ea typeface="+mn-ea"/>
                  <a:cs typeface="+mn-cs"/>
                </a:rPr>
                <a:t>Cooperado pessoa física paga </a:t>
              </a:r>
              <a:endParaRPr kumimoji="0" lang="pt-BR" sz="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enorite" panose="00000500000000000000" pitchFamily="2" charset="0"/>
                <a:ea typeface="+mn-ea"/>
                <a:cs typeface="+mn-cs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enorite" panose="00000500000000000000" pitchFamily="2" charset="0"/>
                  <a:ea typeface="+mn-ea"/>
                  <a:cs typeface="+mn-cs"/>
                </a:rPr>
                <a:t> IRPF – 27,5% 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enorite" panose="00000500000000000000" pitchFamily="2" charset="0"/>
                <a:ea typeface="+mn-ea"/>
                <a:cs typeface="+mn-cs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1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enorite" panose="00000500000000000000" pitchFamily="2" charset="0"/>
                  <a:ea typeface="+mn-ea"/>
                  <a:cs typeface="+mn-cs"/>
                </a:rPr>
                <a:t>R$</a:t>
              </a:r>
              <a:r>
                <a:rPr kumimoji="0" lang="pt-BR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enorite" panose="00000500000000000000" pitchFamily="2" charset="0"/>
                  <a:ea typeface="+mn-ea"/>
                  <a:cs typeface="+mn-cs"/>
                </a:rPr>
                <a:t> 114.161.161,95</a:t>
              </a:r>
            </a:p>
          </p:txBody>
        </p:sp>
        <p:sp>
          <p:nvSpPr>
            <p:cNvPr id="40" name="Retângulo 39">
              <a:extLst>
                <a:ext uri="{FF2B5EF4-FFF2-40B4-BE49-F238E27FC236}">
                  <a16:creationId xmlns:a16="http://schemas.microsoft.com/office/drawing/2014/main" id="{5C534588-4B43-458C-CBF4-D12AC1F2C01A}"/>
                </a:ext>
              </a:extLst>
            </p:cNvPr>
            <p:cNvSpPr/>
            <p:nvPr/>
          </p:nvSpPr>
          <p:spPr>
            <a:xfrm>
              <a:off x="2557216" y="6555166"/>
              <a:ext cx="1580573" cy="528018"/>
            </a:xfrm>
            <a:prstGeom prst="rect">
              <a:avLst/>
            </a:prstGeom>
            <a:noFill/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uLnTx/>
                  <a:uFillTx/>
                  <a:latin typeface="Tenorite" panose="00000500000000000000" pitchFamily="2" charset="0"/>
                  <a:ea typeface="+mn-ea"/>
                  <a:cs typeface="+mn-cs"/>
                </a:rPr>
                <a:t>R$ 136.990.749,00</a:t>
              </a:r>
            </a:p>
          </p:txBody>
        </p:sp>
        <p:sp>
          <p:nvSpPr>
            <p:cNvPr id="41" name="CaixaDeTexto 40">
              <a:extLst>
                <a:ext uri="{FF2B5EF4-FFF2-40B4-BE49-F238E27FC236}">
                  <a16:creationId xmlns:a16="http://schemas.microsoft.com/office/drawing/2014/main" id="{7CC8F541-2CB6-C09D-DD96-A57EEC26882C}"/>
                </a:ext>
              </a:extLst>
            </p:cNvPr>
            <p:cNvSpPr txBox="1"/>
            <p:nvPr/>
          </p:nvSpPr>
          <p:spPr>
            <a:xfrm>
              <a:off x="2129704" y="6571056"/>
              <a:ext cx="42751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70AD47">
                      <a:lumMod val="50000"/>
                    </a:srgbClr>
                  </a:solidFill>
                  <a:effectLst/>
                  <a:uLnTx/>
                  <a:uFillTx/>
                  <a:latin typeface="Tenorite" panose="00000500000000000000" pitchFamily="2" charset="0"/>
                  <a:ea typeface="+mn-ea"/>
                  <a:cs typeface="+mn-cs"/>
                </a:rPr>
                <a:t>=</a:t>
              </a:r>
            </a:p>
          </p:txBody>
        </p:sp>
      </p:grpSp>
      <p:sp>
        <p:nvSpPr>
          <p:cNvPr id="42" name="CaixaDeTexto 41">
            <a:extLst>
              <a:ext uri="{FF2B5EF4-FFF2-40B4-BE49-F238E27FC236}">
                <a16:creationId xmlns:a16="http://schemas.microsoft.com/office/drawing/2014/main" id="{07F30626-CA3E-6395-D9D9-852623EA2233}"/>
              </a:ext>
            </a:extLst>
          </p:cNvPr>
          <p:cNvSpPr txBox="1"/>
          <p:nvPr/>
        </p:nvSpPr>
        <p:spPr>
          <a:xfrm>
            <a:off x="6055057" y="5074336"/>
            <a:ext cx="537784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600" b="1" u="none" strike="noStrike" kern="1200" cap="none" spc="0" normalizeH="0" baseline="0" noProof="0" dirty="0">
                <a:ln>
                  <a:noFill/>
                </a:ln>
                <a:solidFill>
                  <a:srgbClr val="843C0C"/>
                </a:solidFill>
                <a:effectLst/>
                <a:uLnTx/>
                <a:uFillTx/>
                <a:latin typeface="Tenorite" panose="00000500000000000000" pitchFamily="2" charset="0"/>
                <a:ea typeface="+mn-ea"/>
                <a:cs typeface="+mn-cs"/>
              </a:rPr>
              <a:t>CONCLUSÃO:  </a:t>
            </a:r>
          </a:p>
          <a:p>
            <a:pPr marL="1200150" lvl="2" indent="-285750" algn="just">
              <a:buFont typeface="Arial" panose="020B0604020202020204" pitchFamily="34" charset="0"/>
              <a:buChar char="•"/>
              <a:defRPr/>
            </a:pPr>
            <a:r>
              <a:rPr kumimoji="0" lang="pt-BR" sz="1600" b="1" u="none" strike="noStrike" kern="1200" cap="none" spc="0" normalizeH="0" baseline="0" noProof="0" dirty="0">
                <a:ln>
                  <a:noFill/>
                </a:ln>
                <a:solidFill>
                  <a:srgbClr val="843C0C"/>
                </a:solidFill>
                <a:effectLst/>
                <a:uLnTx/>
                <a:uFillTx/>
                <a:latin typeface="Tenorite" panose="00000500000000000000" pitchFamily="2" charset="0"/>
                <a:ea typeface="+mn-ea"/>
                <a:cs typeface="+mn-cs"/>
              </a:rPr>
              <a:t>Incremento do custo em somente um agente dessa cadeia </a:t>
            </a:r>
          </a:p>
          <a:p>
            <a:pPr marL="1200150" lvl="2" indent="-285750" algn="just">
              <a:buFont typeface="Arial" panose="020B0604020202020204" pitchFamily="34" charset="0"/>
              <a:buChar char="•"/>
              <a:defRPr/>
            </a:pPr>
            <a:r>
              <a:rPr kumimoji="0" lang="pt-BR" sz="1600" b="1" u="none" strike="noStrike" kern="1200" cap="none" spc="0" normalizeH="0" baseline="0" noProof="0" dirty="0">
                <a:ln>
                  <a:noFill/>
                </a:ln>
                <a:solidFill>
                  <a:srgbClr val="843C0C"/>
                </a:solidFill>
                <a:effectLst/>
                <a:uLnTx/>
                <a:uFillTx/>
                <a:latin typeface="Tenorite" panose="00000500000000000000" pitchFamily="2" charset="0"/>
                <a:ea typeface="+mn-ea"/>
                <a:cs typeface="+mn-cs"/>
              </a:rPr>
              <a:t>Des</a:t>
            </a:r>
            <a:r>
              <a:rPr lang="pt-BR" sz="1600" b="1" dirty="0">
                <a:solidFill>
                  <a:srgbClr val="843C0C"/>
                </a:solidFill>
                <a:latin typeface="Tenorite" panose="00000500000000000000" pitchFamily="2" charset="0"/>
              </a:rPr>
              <a:t>equilíbrio concorrencial</a:t>
            </a:r>
          </a:p>
          <a:p>
            <a:pPr marL="1200150" lvl="2" indent="-285750" algn="just">
              <a:buFont typeface="Arial" panose="020B0604020202020204" pitchFamily="34" charset="0"/>
              <a:buChar char="•"/>
              <a:defRPr/>
            </a:pPr>
            <a:r>
              <a:rPr kumimoji="0" lang="pt-BR" sz="1600" b="1" u="none" strike="noStrike" kern="1200" cap="none" spc="0" normalizeH="0" baseline="0" noProof="0" dirty="0">
                <a:ln>
                  <a:noFill/>
                </a:ln>
                <a:solidFill>
                  <a:srgbClr val="843C0C"/>
                </a:solidFill>
                <a:effectLst/>
                <a:uLnTx/>
                <a:uFillTx/>
                <a:latin typeface="Tenorite" panose="00000500000000000000" pitchFamily="2" charset="0"/>
                <a:ea typeface="+mn-ea"/>
                <a:cs typeface="+mn-cs"/>
              </a:rPr>
              <a:t>Desestímulo ao modelo cooperativo</a:t>
            </a:r>
          </a:p>
        </p:txBody>
      </p:sp>
      <p:sp>
        <p:nvSpPr>
          <p:cNvPr id="43" name="CaixaDeTexto 42">
            <a:extLst>
              <a:ext uri="{FF2B5EF4-FFF2-40B4-BE49-F238E27FC236}">
                <a16:creationId xmlns:a16="http://schemas.microsoft.com/office/drawing/2014/main" id="{BC0484FE-8B1B-04E3-DD72-40CDBC02E032}"/>
              </a:ext>
            </a:extLst>
          </p:cNvPr>
          <p:cNvSpPr txBox="1"/>
          <p:nvPr/>
        </p:nvSpPr>
        <p:spPr>
          <a:xfrm>
            <a:off x="10360550" y="845051"/>
            <a:ext cx="1707191" cy="2585323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marL="72000" marR="0" lvl="0" indent="-1714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BR" sz="900" b="0" i="1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uLnTx/>
                <a:uFillTx/>
                <a:latin typeface="Tenorite" panose="00000500000000000000" pitchFamily="2" charset="0"/>
                <a:ea typeface="+mn-ea"/>
                <a:cs typeface="+mn-cs"/>
              </a:rPr>
              <a:t>Com base em projeção preliminar da equipe técnica da Unimed do Brasil, tomando por base operadoras Unimed de grande porte com mais de 100 mil beneficiários</a:t>
            </a:r>
            <a:r>
              <a:rPr lang="pt-BR" sz="900" i="1" dirty="0">
                <a:solidFill>
                  <a:schemeClr val="bg2">
                    <a:lumMod val="50000"/>
                  </a:schemeClr>
                </a:solidFill>
                <a:latin typeface="Tenorite" panose="00000500000000000000" pitchFamily="2" charset="0"/>
              </a:rPr>
              <a:t> (média)</a:t>
            </a:r>
            <a:r>
              <a:rPr kumimoji="0" lang="pt-BR" sz="900" b="0" i="1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uLnTx/>
                <a:uFillTx/>
                <a:latin typeface="Tenorite" panose="00000500000000000000" pitchFamily="2" charset="0"/>
                <a:ea typeface="+mn-ea"/>
                <a:cs typeface="+mn-cs"/>
              </a:rPr>
              <a:t> </a:t>
            </a:r>
          </a:p>
          <a:p>
            <a:pPr marL="72000" marR="0" lvl="0" indent="-1714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BR" sz="900" b="0" i="1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uLnTx/>
                <a:uFillTx/>
                <a:latin typeface="Tenorite" panose="00000500000000000000" pitchFamily="2" charset="0"/>
                <a:ea typeface="+mn-ea"/>
                <a:cs typeface="+mn-cs"/>
              </a:rPr>
              <a:t>Dados de 2023 extraídos da ANS. Foram considerados Ingressos de R$ 1.510.865.223,00; custos assistenciais (Produção médica cooperados: R$ 415.131.497,74 + Outras despesas: R$ 851.058.042,27); 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pt-BR" sz="900" b="0" i="1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uLnTx/>
                <a:uFillTx/>
                <a:latin typeface="Tenorite" panose="00000500000000000000" pitchFamily="2" charset="0"/>
                <a:ea typeface="+mn-ea"/>
                <a:cs typeface="+mn-cs"/>
              </a:rPr>
              <a:t>Provisões Técnicas: R$ 7.970.097,46.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211637D6-1ED9-0904-0729-608870163B59}"/>
              </a:ext>
            </a:extLst>
          </p:cNvPr>
          <p:cNvSpPr txBox="1"/>
          <p:nvPr/>
        </p:nvSpPr>
        <p:spPr>
          <a:xfrm>
            <a:off x="791186" y="219486"/>
            <a:ext cx="101460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pt-BR" sz="20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norite" panose="00000500000000000000" pitchFamily="2" charset="0"/>
                <a:ea typeface="+mj-ea"/>
                <a:cs typeface="Calibri" panose="020F0502020204030204" pitchFamily="34" charset="0"/>
              </a:rPr>
              <a:t>RISCO: </a:t>
            </a:r>
            <a:r>
              <a:rPr lang="pt-BR" sz="2000" b="1" dirty="0">
                <a:solidFill>
                  <a:srgbClr val="006600"/>
                </a:solidFill>
                <a:latin typeface="Tenorite" panose="00000500000000000000" pitchFamily="2" charset="0"/>
                <a:ea typeface="+mj-ea"/>
                <a:cs typeface="Calibri" panose="020F0502020204030204" pitchFamily="34" charset="0"/>
              </a:rPr>
              <a:t>AUMENTO DO CUSTO DOS PLANOS DE SAÚDE E A EVASÃO DOS BENEFICIÁRIOS</a:t>
            </a:r>
          </a:p>
        </p:txBody>
      </p:sp>
    </p:spTree>
    <p:extLst>
      <p:ext uri="{BB962C8B-B14F-4D97-AF65-F5344CB8AC3E}">
        <p14:creationId xmlns:p14="http://schemas.microsoft.com/office/powerpoint/2010/main" val="33891816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642A8C-B03B-C5D1-018B-14681BB679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>
            <a:extLst>
              <a:ext uri="{FF2B5EF4-FFF2-40B4-BE49-F238E27FC236}">
                <a16:creationId xmlns:a16="http://schemas.microsoft.com/office/drawing/2014/main" id="{213676CA-F734-8EFA-5C11-F1787E2EBDBE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1580579" y="-774313"/>
            <a:ext cx="719522" cy="1743458"/>
          </a:xfrm>
          <a:prstGeom prst="rect">
            <a:avLst/>
          </a:prstGeom>
        </p:spPr>
      </p:pic>
      <p:graphicFrame>
        <p:nvGraphicFramePr>
          <p:cNvPr id="32" name="Tabela 31">
            <a:extLst>
              <a:ext uri="{FF2B5EF4-FFF2-40B4-BE49-F238E27FC236}">
                <a16:creationId xmlns:a16="http://schemas.microsoft.com/office/drawing/2014/main" id="{68169D60-F270-E63C-F873-122FF10036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9767772"/>
              </p:ext>
            </p:extLst>
          </p:nvPr>
        </p:nvGraphicFramePr>
        <p:xfrm>
          <a:off x="710024" y="1066291"/>
          <a:ext cx="10771952" cy="5385696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{E8034E78-7F5D-4C2E-B375-FC64B27BC917}</a:tableStyleId>
              </a:tblPr>
              <a:tblGrid>
                <a:gridCol w="3205243">
                  <a:extLst>
                    <a:ext uri="{9D8B030D-6E8A-4147-A177-3AD203B41FA5}">
                      <a16:colId xmlns:a16="http://schemas.microsoft.com/office/drawing/2014/main" val="1467499307"/>
                    </a:ext>
                  </a:extLst>
                </a:gridCol>
                <a:gridCol w="3623333">
                  <a:extLst>
                    <a:ext uri="{9D8B030D-6E8A-4147-A177-3AD203B41FA5}">
                      <a16:colId xmlns:a16="http://schemas.microsoft.com/office/drawing/2014/main" val="1562999977"/>
                    </a:ext>
                  </a:extLst>
                </a:gridCol>
                <a:gridCol w="3943376">
                  <a:extLst>
                    <a:ext uri="{9D8B030D-6E8A-4147-A177-3AD203B41FA5}">
                      <a16:colId xmlns:a16="http://schemas.microsoft.com/office/drawing/2014/main" val="3010101919"/>
                    </a:ext>
                  </a:extLst>
                </a:gridCol>
              </a:tblGrid>
              <a:tr h="404856">
                <a:tc rowSpan="9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3B4A"/>
                          </a:solidFill>
                          <a:effectLst/>
                          <a:uLnTx/>
                          <a:uFillTx/>
                          <a:latin typeface="Tenorite" panose="00000500000000000000" pitchFamily="2" charset="0"/>
                          <a:ea typeface="+mn-ea"/>
                          <a:cs typeface="+mn-cs"/>
                        </a:rPr>
                        <a:t>ART. 229, § 3º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enorite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enorite" panose="00000500000000000000" pitchFamily="2" charset="0"/>
                          <a:ea typeface="+mn-ea"/>
                          <a:cs typeface="+mn-cs"/>
                        </a:rPr>
                        <a:t>O </a:t>
                      </a:r>
                      <a:r>
                        <a:rPr kumimoji="0" lang="pt-BR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B83803">
                              <a:lumMod val="50000"/>
                            </a:srgbClr>
                          </a:solidFill>
                          <a:effectLst/>
                          <a:uLnTx/>
                          <a:uFillTx/>
                          <a:latin typeface="Tenorite" panose="00000500000000000000" pitchFamily="2" charset="0"/>
                          <a:ea typeface="+mn-ea"/>
                          <a:cs typeface="+mn-cs"/>
                        </a:rPr>
                        <a:t>§ 3º do artigo 229 </a:t>
                      </a:r>
                      <a:r>
                        <a:rPr kumimoji="0" lang="pt-B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enorite" panose="00000500000000000000" pitchFamily="2" charset="0"/>
                          <a:ea typeface="+mn-ea"/>
                          <a:cs typeface="+mn-cs"/>
                        </a:rPr>
                        <a:t>cria obstáculos para que uma operadora de planos de saúde cooperativa (formato Unimed, por exemplo) também se submeta ao regime próprio do cooperativismo, vedando que deduza 50% dos repasses de honorários aos médicos cooperados (produção médica).  </a:t>
                      </a:r>
                    </a:p>
                    <a:p>
                      <a:pPr marL="0" algn="l" defTabSz="914400" rtl="0" eaLnBrk="1" latinLnBrk="0" hangingPunct="1"/>
                      <a:endParaRPr lang="pt-BR" sz="1200" b="0" kern="1200" dirty="0">
                        <a:solidFill>
                          <a:schemeClr val="tx1"/>
                        </a:solidFill>
                        <a:latin typeface="Tenorite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 marL="216000" marR="21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1500" b="0" kern="1200" dirty="0">
                          <a:solidFill>
                            <a:schemeClr val="tx1"/>
                          </a:solidFill>
                          <a:latin typeface="Tenorite" panose="00000500000000000000" pitchFamily="2" charset="0"/>
                          <a:ea typeface="+mn-ea"/>
                          <a:cs typeface="+mn-cs"/>
                        </a:rPr>
                        <a:t>Pela supressão integral do § 3º do art. 229.</a:t>
                      </a:r>
                    </a:p>
                  </a:txBody>
                  <a:tcPr marL="216000" marR="21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t-BR" sz="1200" b="1" kern="1200" dirty="0">
                          <a:solidFill>
                            <a:schemeClr val="tx1"/>
                          </a:solidFill>
                          <a:latin typeface="Tenorite" panose="00000500000000000000" pitchFamily="2" charset="0"/>
                          <a:ea typeface="+mn-ea"/>
                          <a:cs typeface="+mn-cs"/>
                        </a:rPr>
                        <a:t>Emenda 63-U </a:t>
                      </a:r>
                      <a:r>
                        <a:rPr lang="pt-BR" sz="1200" b="0" kern="1200" dirty="0">
                          <a:solidFill>
                            <a:schemeClr val="tx1"/>
                          </a:solidFill>
                          <a:latin typeface="Tenorite" panose="00000500000000000000" pitchFamily="2" charset="0"/>
                          <a:ea typeface="+mn-ea"/>
                          <a:cs typeface="+mn-cs"/>
                        </a:rPr>
                        <a:t>- Autor: Sen. Dr. Hiran (PP-RR)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1124006"/>
                  </a:ext>
                </a:extLst>
              </a:tr>
              <a:tr h="404856">
                <a:tc vMerge="1"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pt-BR" sz="1200" b="0" kern="1200" dirty="0">
                        <a:solidFill>
                          <a:schemeClr val="tx1"/>
                        </a:solidFill>
                        <a:latin typeface="Tenorite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 marL="216000" marR="21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pt-BR" sz="1200" b="0" kern="1200" dirty="0">
                        <a:solidFill>
                          <a:schemeClr val="tx1"/>
                        </a:solidFill>
                        <a:latin typeface="Tenorite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 marL="216000" marR="21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t-BR" sz="1200" b="1" kern="1200" dirty="0">
                          <a:solidFill>
                            <a:schemeClr val="tx1"/>
                          </a:solidFill>
                          <a:latin typeface="Tenorite" panose="00000500000000000000" pitchFamily="2" charset="0"/>
                          <a:ea typeface="+mn-ea"/>
                          <a:cs typeface="+mn-cs"/>
                        </a:rPr>
                        <a:t>Emenda 98-U </a:t>
                      </a:r>
                      <a:r>
                        <a:rPr lang="pt-BR" sz="1200" b="0" kern="1200" dirty="0">
                          <a:solidFill>
                            <a:schemeClr val="tx1"/>
                          </a:solidFill>
                          <a:latin typeface="Tenorite" panose="00000500000000000000" pitchFamily="2" charset="0"/>
                          <a:ea typeface="+mn-ea"/>
                          <a:cs typeface="+mn-cs"/>
                        </a:rPr>
                        <a:t>- Autor: Sen. Fabiano </a:t>
                      </a:r>
                      <a:r>
                        <a:rPr lang="pt-BR" sz="1200" b="0" kern="1200" dirty="0" err="1">
                          <a:solidFill>
                            <a:schemeClr val="tx1"/>
                          </a:solidFill>
                          <a:latin typeface="Tenorite" panose="00000500000000000000" pitchFamily="2" charset="0"/>
                          <a:ea typeface="+mn-ea"/>
                          <a:cs typeface="+mn-cs"/>
                        </a:rPr>
                        <a:t>Contarato</a:t>
                      </a:r>
                      <a:r>
                        <a:rPr lang="pt-BR" sz="1200" b="0" kern="1200" dirty="0">
                          <a:solidFill>
                            <a:schemeClr val="tx1"/>
                          </a:solidFill>
                          <a:latin typeface="Tenorite" panose="00000500000000000000" pitchFamily="2" charset="0"/>
                          <a:ea typeface="+mn-ea"/>
                          <a:cs typeface="+mn-cs"/>
                        </a:rPr>
                        <a:t> (PT-ES)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5032638"/>
                  </a:ext>
                </a:extLst>
              </a:tr>
              <a:tr h="438513">
                <a:tc vMerge="1"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pt-BR" sz="1200" b="0" kern="1200" dirty="0">
                        <a:solidFill>
                          <a:schemeClr val="tx1"/>
                        </a:solidFill>
                        <a:latin typeface="Tenorite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 marL="216000" marR="21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pt-BR" sz="1200" b="0" kern="1200" dirty="0">
                        <a:solidFill>
                          <a:schemeClr val="tx1"/>
                        </a:solidFill>
                        <a:latin typeface="Tenorite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 marL="216000" marR="21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t-BR" sz="1200" b="1" kern="1200" dirty="0">
                          <a:solidFill>
                            <a:schemeClr val="tx1"/>
                          </a:solidFill>
                          <a:latin typeface="Tenorite" panose="00000500000000000000" pitchFamily="2" charset="0"/>
                          <a:ea typeface="+mn-ea"/>
                          <a:cs typeface="+mn-cs"/>
                        </a:rPr>
                        <a:t>Emenda 435-U </a:t>
                      </a:r>
                      <a:r>
                        <a:rPr lang="pt-BR" sz="1200" b="0" kern="1200" dirty="0">
                          <a:solidFill>
                            <a:schemeClr val="tx1"/>
                          </a:solidFill>
                          <a:latin typeface="Tenorite" panose="00000500000000000000" pitchFamily="2" charset="0"/>
                          <a:ea typeface="+mn-ea"/>
                          <a:cs typeface="+mn-cs"/>
                        </a:rPr>
                        <a:t>- Autor: Sen. Zequinha Marinho (Podemos-PA)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6832379"/>
                  </a:ext>
                </a:extLst>
              </a:tr>
              <a:tr h="404856">
                <a:tc vMerge="1"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pt-BR" sz="1200" b="0" kern="1200" dirty="0">
                        <a:solidFill>
                          <a:schemeClr val="tx1"/>
                        </a:solidFill>
                        <a:latin typeface="Tenorite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 marL="216000" marR="21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pt-BR" sz="1200" b="0" kern="1200" dirty="0">
                        <a:solidFill>
                          <a:schemeClr val="tx1"/>
                        </a:solidFill>
                        <a:latin typeface="Tenorite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 marL="216000" marR="21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t-BR" sz="1200" b="1" kern="1200" dirty="0">
                          <a:solidFill>
                            <a:schemeClr val="tx1"/>
                          </a:solidFill>
                          <a:latin typeface="Tenorite" panose="00000500000000000000" pitchFamily="2" charset="0"/>
                          <a:ea typeface="+mn-ea"/>
                          <a:cs typeface="+mn-cs"/>
                        </a:rPr>
                        <a:t>Emenda 562-U </a:t>
                      </a:r>
                      <a:r>
                        <a:rPr lang="pt-BR" sz="1200" b="0" kern="1200" dirty="0">
                          <a:solidFill>
                            <a:schemeClr val="tx1"/>
                          </a:solidFill>
                          <a:latin typeface="Tenorite" panose="00000500000000000000" pitchFamily="2" charset="0"/>
                          <a:ea typeface="+mn-ea"/>
                          <a:cs typeface="+mn-cs"/>
                        </a:rPr>
                        <a:t>- Autor: Sen. Luis Carlos Heinze (PP/RS)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4292030"/>
                  </a:ext>
                </a:extLst>
              </a:tr>
              <a:tr h="404856">
                <a:tc vMerge="1">
                  <a:txBody>
                    <a:bodyPr/>
                    <a:lstStyle/>
                    <a:p>
                      <a:endParaRPr lang="pt-BR" sz="1200" dirty="0">
                        <a:solidFill>
                          <a:schemeClr val="tx1"/>
                        </a:solidFill>
                        <a:latin typeface="Tenorite" panose="00000500000000000000" pitchFamily="2" charset="0"/>
                      </a:endParaRPr>
                    </a:p>
                  </a:txBody>
                  <a:tcPr marL="216000" marR="21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/>
                      <a:r>
                        <a:rPr lang="pt-BR" sz="1500" dirty="0">
                          <a:solidFill>
                            <a:schemeClr val="tx1"/>
                          </a:solidFill>
                          <a:latin typeface="Tenorite" panose="00000500000000000000" pitchFamily="2" charset="0"/>
                        </a:rPr>
                        <a:t>Pela alteração do § 3º do art. 229, passando a autorizar a dedução de 100%.</a:t>
                      </a:r>
                    </a:p>
                  </a:txBody>
                  <a:tcPr marL="216000" marR="21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dirty="0">
                          <a:solidFill>
                            <a:schemeClr val="tx1"/>
                          </a:solidFill>
                          <a:latin typeface="Tenorite" panose="00000500000000000000" pitchFamily="2" charset="0"/>
                        </a:rPr>
                        <a:t>Emenda </a:t>
                      </a:r>
                      <a:r>
                        <a:rPr lang="pt-BR" sz="1200" b="1" dirty="0">
                          <a:solidFill>
                            <a:schemeClr val="tx1"/>
                          </a:solidFill>
                          <a:latin typeface="Tenorite" panose="00000500000000000000" pitchFamily="2" charset="0"/>
                        </a:rPr>
                        <a:t>619-U - </a:t>
                      </a:r>
                      <a:r>
                        <a:rPr lang="pt-BR" sz="1200" dirty="0">
                          <a:solidFill>
                            <a:schemeClr val="tx1"/>
                          </a:solidFill>
                          <a:latin typeface="Tenorite" panose="00000500000000000000" pitchFamily="2" charset="0"/>
                        </a:rPr>
                        <a:t>Autor: Sen. Jayme Campos (União-MT)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1289221"/>
                  </a:ext>
                </a:extLst>
              </a:tr>
              <a:tr h="404856">
                <a:tc vMerge="1">
                  <a:txBody>
                    <a:bodyPr/>
                    <a:lstStyle/>
                    <a:p>
                      <a:endParaRPr lang="pt-BR" sz="1200" dirty="0">
                        <a:solidFill>
                          <a:schemeClr val="tx1"/>
                        </a:solidFill>
                        <a:latin typeface="Tenorite" panose="00000500000000000000" pitchFamily="2" charset="0"/>
                      </a:endParaRPr>
                    </a:p>
                  </a:txBody>
                  <a:tcPr marL="216000" marR="21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 sz="1200" dirty="0">
                        <a:solidFill>
                          <a:schemeClr val="tx1"/>
                        </a:solidFill>
                        <a:latin typeface="Tenorite" panose="00000500000000000000" pitchFamily="2" charset="0"/>
                      </a:endParaRPr>
                    </a:p>
                  </a:txBody>
                  <a:tcPr marL="216000" marR="21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200" dirty="0">
                          <a:solidFill>
                            <a:schemeClr val="tx1"/>
                          </a:solidFill>
                          <a:latin typeface="Tenorite" panose="00000500000000000000" pitchFamily="2" charset="0"/>
                        </a:rPr>
                        <a:t>Emenda </a:t>
                      </a:r>
                      <a:r>
                        <a:rPr lang="es-ES" sz="1200" b="1" dirty="0">
                          <a:solidFill>
                            <a:schemeClr val="tx1"/>
                          </a:solidFill>
                          <a:latin typeface="Tenorite" panose="00000500000000000000" pitchFamily="2" charset="0"/>
                        </a:rPr>
                        <a:t>713-U - 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Tenorite" panose="00000500000000000000" pitchFamily="2" charset="0"/>
                        </a:rPr>
                        <a:t>Autor: Sen.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Tenorite" panose="00000500000000000000" pitchFamily="2" charset="0"/>
                        </a:rPr>
                        <a:t>Izalci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Tenorite" panose="00000500000000000000" pitchFamily="2" charset="0"/>
                        </a:rPr>
                        <a:t> Lucas (PL-DF) </a:t>
                      </a:r>
                      <a:endParaRPr lang="pt-BR" sz="1200" dirty="0">
                        <a:solidFill>
                          <a:schemeClr val="tx1"/>
                        </a:solidFill>
                        <a:latin typeface="Tenorite" panose="00000500000000000000" pitchFamily="2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348700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pt-BR" sz="1200" dirty="0">
                        <a:solidFill>
                          <a:schemeClr val="tx1"/>
                        </a:solidFill>
                        <a:latin typeface="Tenorite" panose="00000500000000000000" pitchFamily="2" charset="0"/>
                      </a:endParaRPr>
                    </a:p>
                  </a:txBody>
                  <a:tcPr marL="216000" marR="21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 sz="1200" dirty="0">
                        <a:solidFill>
                          <a:schemeClr val="tx1"/>
                        </a:solidFill>
                        <a:latin typeface="Tenorite" panose="00000500000000000000" pitchFamily="2" charset="0"/>
                      </a:endParaRPr>
                    </a:p>
                  </a:txBody>
                  <a:tcPr marL="216000" marR="21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dirty="0">
                          <a:solidFill>
                            <a:schemeClr val="tx1"/>
                          </a:solidFill>
                          <a:latin typeface="Tenorite" panose="00000500000000000000" pitchFamily="2" charset="0"/>
                        </a:rPr>
                        <a:t>Emenda </a:t>
                      </a:r>
                      <a:r>
                        <a:rPr lang="pt-BR" sz="1200" b="1" dirty="0">
                          <a:solidFill>
                            <a:schemeClr val="tx1"/>
                          </a:solidFill>
                          <a:latin typeface="Tenorite" panose="00000500000000000000" pitchFamily="2" charset="0"/>
                        </a:rPr>
                        <a:t>891-U - </a:t>
                      </a:r>
                      <a:r>
                        <a:rPr lang="pt-BR" sz="1200" dirty="0">
                          <a:solidFill>
                            <a:schemeClr val="tx1"/>
                          </a:solidFill>
                          <a:latin typeface="Tenorite" panose="00000500000000000000" pitchFamily="2" charset="0"/>
                        </a:rPr>
                        <a:t>Autora: Sen. Daniella Ribeiro (PSD-PB) 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8998434"/>
                  </a:ext>
                </a:extLst>
              </a:tr>
              <a:tr h="404856">
                <a:tc vMerge="1">
                  <a:txBody>
                    <a:bodyPr/>
                    <a:lstStyle/>
                    <a:p>
                      <a:endParaRPr lang="pt-BR" sz="1200" dirty="0">
                        <a:solidFill>
                          <a:schemeClr val="tx1"/>
                        </a:solidFill>
                        <a:latin typeface="Tenorite" panose="00000500000000000000" pitchFamily="2" charset="0"/>
                      </a:endParaRPr>
                    </a:p>
                  </a:txBody>
                  <a:tcPr marL="216000" marR="21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 sz="1200" dirty="0">
                        <a:solidFill>
                          <a:schemeClr val="tx1"/>
                        </a:solidFill>
                        <a:latin typeface="Tenorite" panose="00000500000000000000" pitchFamily="2" charset="0"/>
                      </a:endParaRPr>
                    </a:p>
                  </a:txBody>
                  <a:tcPr marL="216000" marR="21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dirty="0">
                          <a:solidFill>
                            <a:schemeClr val="tx1"/>
                          </a:solidFill>
                          <a:latin typeface="Tenorite" panose="00000500000000000000" pitchFamily="2" charset="0"/>
                        </a:rPr>
                        <a:t>Emenda </a:t>
                      </a:r>
                      <a:r>
                        <a:rPr lang="pt-BR" sz="1200" b="1" dirty="0">
                          <a:solidFill>
                            <a:schemeClr val="tx1"/>
                          </a:solidFill>
                          <a:latin typeface="Tenorite" panose="00000500000000000000" pitchFamily="2" charset="0"/>
                        </a:rPr>
                        <a:t>1007-U - </a:t>
                      </a:r>
                      <a:r>
                        <a:rPr lang="pt-BR" sz="1200" dirty="0">
                          <a:solidFill>
                            <a:schemeClr val="tx1"/>
                          </a:solidFill>
                          <a:latin typeface="Tenorite" panose="00000500000000000000" pitchFamily="2" charset="0"/>
                        </a:rPr>
                        <a:t>Autor: Sen. André Amaral (União-PB)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2525301"/>
                  </a:ext>
                </a:extLst>
              </a:tr>
              <a:tr h="584684">
                <a:tc vMerge="1">
                  <a:txBody>
                    <a:bodyPr/>
                    <a:lstStyle/>
                    <a:p>
                      <a:endParaRPr lang="pt-BR" sz="1200" dirty="0">
                        <a:solidFill>
                          <a:schemeClr val="tx1"/>
                        </a:solidFill>
                        <a:latin typeface="Tenorite" panose="00000500000000000000" pitchFamily="2" charset="0"/>
                      </a:endParaRPr>
                    </a:p>
                  </a:txBody>
                  <a:tcPr marL="216000" marR="21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 sz="1200" dirty="0">
                        <a:solidFill>
                          <a:schemeClr val="tx1"/>
                        </a:solidFill>
                        <a:latin typeface="Tenorite" panose="00000500000000000000" pitchFamily="2" charset="0"/>
                      </a:endParaRPr>
                    </a:p>
                  </a:txBody>
                  <a:tcPr marL="216000" marR="21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100" dirty="0">
                        <a:solidFill>
                          <a:schemeClr val="tx1"/>
                        </a:solidFill>
                        <a:latin typeface="Tenorite" panose="00000500000000000000" pitchFamily="2" charset="0"/>
                      </a:endParaRPr>
                    </a:p>
                    <a:p>
                      <a:r>
                        <a:rPr lang="pt-BR" sz="1200" dirty="0">
                          <a:solidFill>
                            <a:schemeClr val="tx1"/>
                          </a:solidFill>
                          <a:latin typeface="Tenorite" panose="00000500000000000000" pitchFamily="2" charset="0"/>
                        </a:rPr>
                        <a:t>Emenda </a:t>
                      </a:r>
                      <a:r>
                        <a:rPr lang="pt-BR" sz="1200" b="1" dirty="0">
                          <a:solidFill>
                            <a:schemeClr val="tx1"/>
                          </a:solidFill>
                          <a:latin typeface="Tenorite" panose="00000500000000000000" pitchFamily="2" charset="0"/>
                        </a:rPr>
                        <a:t>1034-U- </a:t>
                      </a:r>
                      <a:r>
                        <a:rPr lang="pt-BR" sz="1200" dirty="0">
                          <a:solidFill>
                            <a:schemeClr val="tx1"/>
                          </a:solidFill>
                          <a:latin typeface="Tenorite" panose="00000500000000000000" pitchFamily="2" charset="0"/>
                        </a:rPr>
                        <a:t>Autor: Sen. Irajá (PSD-TO) </a:t>
                      </a:r>
                    </a:p>
                    <a:p>
                      <a:endParaRPr lang="pt-BR" sz="1100" dirty="0">
                        <a:solidFill>
                          <a:schemeClr val="tx1"/>
                        </a:solidFill>
                        <a:latin typeface="Tenorite" panose="00000500000000000000" pitchFamily="2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7991491"/>
                  </a:ext>
                </a:extLst>
              </a:tr>
              <a:tr h="522024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3B4A"/>
                          </a:solidFill>
                          <a:effectLst/>
                          <a:uLnTx/>
                          <a:uFillTx/>
                          <a:latin typeface="Tenorite" panose="00000500000000000000" pitchFamily="2" charset="0"/>
                          <a:ea typeface="+mn-ea"/>
                          <a:cs typeface="+mn-cs"/>
                        </a:rPr>
                        <a:t>ART. 39, VI, §2º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3B4A"/>
                        </a:solidFill>
                        <a:effectLst/>
                        <a:uLnTx/>
                        <a:uFillTx/>
                        <a:latin typeface="Tenorite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enorite" panose="00000500000000000000" pitchFamily="2" charset="0"/>
                          <a:ea typeface="+mn-ea"/>
                          <a:cs typeface="+mn-cs"/>
                        </a:rPr>
                        <a:t>Pela redação atual do PLP, os planos de saúde serão considerados bens de uso e consumo, quando não cumpram os requisitos cumulativos de: (i) serem destinados a empregados; e (</a:t>
                      </a:r>
                      <a:r>
                        <a:rPr kumimoji="0" lang="pt-BR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enorite" panose="00000500000000000000" pitchFamily="2" charset="0"/>
                          <a:ea typeface="+mn-ea"/>
                          <a:cs typeface="+mn-cs"/>
                        </a:rPr>
                        <a:t>ii</a:t>
                      </a:r>
                      <a:r>
                        <a:rPr kumimoji="0" lang="pt-B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enorite" panose="00000500000000000000" pitchFamily="2" charset="0"/>
                          <a:ea typeface="+mn-ea"/>
                          <a:cs typeface="+mn-cs"/>
                        </a:rPr>
                        <a:t>) decorram de convenção coletiva de trabalho.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pt-BR" sz="1400" dirty="0">
                          <a:solidFill>
                            <a:schemeClr val="tx1"/>
                          </a:solidFill>
                          <a:latin typeface="Tenorite" panose="00000500000000000000" pitchFamily="2" charset="0"/>
                        </a:rPr>
                        <a:t>Planos de Saúde serão considerados como bem/serviço de uso e consumo, independentemente de CCT e relação de emprego.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1" dirty="0">
                          <a:solidFill>
                            <a:schemeClr val="tx1"/>
                          </a:solidFill>
                          <a:latin typeface="Tenorite" panose="00000500000000000000" pitchFamily="2" charset="0"/>
                        </a:rPr>
                        <a:t>Emenda 621-U </a:t>
                      </a:r>
                      <a:r>
                        <a:rPr lang="pt-BR" sz="1200" b="0" dirty="0">
                          <a:solidFill>
                            <a:schemeClr val="tx1"/>
                          </a:solidFill>
                          <a:latin typeface="Tenorite" panose="00000500000000000000" pitchFamily="2" charset="0"/>
                        </a:rPr>
                        <a:t>-Autor: Sen. Jayme Campos (União-MT)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3713638"/>
                  </a:ext>
                </a:extLst>
              </a:tr>
              <a:tr h="508604">
                <a:tc vMerge="1">
                  <a:txBody>
                    <a:bodyPr/>
                    <a:lstStyle/>
                    <a:p>
                      <a:endParaRPr lang="pt-BR" sz="1100" dirty="0">
                        <a:solidFill>
                          <a:schemeClr val="tx1"/>
                        </a:solidFill>
                        <a:latin typeface="Tenorite" panose="00000500000000000000" pitchFamily="2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 sz="1100" dirty="0">
                        <a:solidFill>
                          <a:schemeClr val="tx1"/>
                        </a:solidFill>
                        <a:latin typeface="Tenorite" panose="00000500000000000000" pitchFamily="2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1" dirty="0">
                          <a:solidFill>
                            <a:schemeClr val="tx1"/>
                          </a:solidFill>
                          <a:latin typeface="Tenorite" panose="00000500000000000000" pitchFamily="2" charset="0"/>
                        </a:rPr>
                        <a:t>Emenda</a:t>
                      </a:r>
                      <a:r>
                        <a:rPr lang="pt-BR" sz="1200" dirty="0">
                          <a:solidFill>
                            <a:schemeClr val="tx1"/>
                          </a:solidFill>
                          <a:latin typeface="Tenorite" panose="00000500000000000000" pitchFamily="2" charset="0"/>
                        </a:rPr>
                        <a:t> </a:t>
                      </a:r>
                      <a:r>
                        <a:rPr lang="pt-BR" sz="1200" b="1" dirty="0">
                          <a:solidFill>
                            <a:schemeClr val="tx1"/>
                          </a:solidFill>
                          <a:latin typeface="Tenorite" panose="00000500000000000000" pitchFamily="2" charset="0"/>
                        </a:rPr>
                        <a:t>892-U</a:t>
                      </a:r>
                      <a:r>
                        <a:rPr lang="pt-BR" sz="1200" dirty="0">
                          <a:solidFill>
                            <a:schemeClr val="tx1"/>
                          </a:solidFill>
                          <a:latin typeface="Tenorite" panose="00000500000000000000" pitchFamily="2" charset="0"/>
                        </a:rPr>
                        <a:t> - Autor: Daniella Ribeiro (PSD-PB)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8812992"/>
                  </a:ext>
                </a:extLst>
              </a:tr>
              <a:tr h="518784">
                <a:tc vMerge="1">
                  <a:txBody>
                    <a:bodyPr/>
                    <a:lstStyle/>
                    <a:p>
                      <a:endParaRPr lang="pt-BR" sz="1100" dirty="0">
                        <a:solidFill>
                          <a:schemeClr val="tx1"/>
                        </a:solidFill>
                        <a:latin typeface="Tenorite" panose="00000500000000000000" pitchFamily="2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 sz="1100" dirty="0">
                        <a:solidFill>
                          <a:schemeClr val="tx1"/>
                        </a:solidFill>
                        <a:latin typeface="Tenorite" panose="00000500000000000000" pitchFamily="2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1" dirty="0">
                          <a:solidFill>
                            <a:schemeClr val="tx1"/>
                          </a:solidFill>
                          <a:latin typeface="Tenorite" panose="00000500000000000000" pitchFamily="2" charset="0"/>
                        </a:rPr>
                        <a:t>Emenda</a:t>
                      </a:r>
                      <a:r>
                        <a:rPr lang="pt-BR" sz="1200" dirty="0">
                          <a:solidFill>
                            <a:schemeClr val="tx1"/>
                          </a:solidFill>
                          <a:latin typeface="Tenorite" panose="00000500000000000000" pitchFamily="2" charset="0"/>
                        </a:rPr>
                        <a:t> </a:t>
                      </a:r>
                      <a:r>
                        <a:rPr lang="pt-BR" sz="1200" b="1" dirty="0">
                          <a:solidFill>
                            <a:schemeClr val="tx1"/>
                          </a:solidFill>
                          <a:latin typeface="Tenorite" panose="00000500000000000000" pitchFamily="2" charset="0"/>
                        </a:rPr>
                        <a:t>994- U</a:t>
                      </a:r>
                      <a:r>
                        <a:rPr lang="pt-BR" sz="1200" dirty="0">
                          <a:solidFill>
                            <a:schemeClr val="tx1"/>
                          </a:solidFill>
                          <a:latin typeface="Tenorite" panose="00000500000000000000" pitchFamily="2" charset="0"/>
                        </a:rPr>
                        <a:t>- Autora: Sen. André Amaral (União-PB)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0726625"/>
                  </a:ext>
                </a:extLst>
              </a:tr>
            </a:tbl>
          </a:graphicData>
        </a:graphic>
      </p:graphicFrame>
      <p:sp>
        <p:nvSpPr>
          <p:cNvPr id="2" name="CaixaDeTexto 1">
            <a:extLst>
              <a:ext uri="{FF2B5EF4-FFF2-40B4-BE49-F238E27FC236}">
                <a16:creationId xmlns:a16="http://schemas.microsoft.com/office/drawing/2014/main" id="{33EF9AB9-E8E2-19D7-F9A7-BC5BB4A632AB}"/>
              </a:ext>
            </a:extLst>
          </p:cNvPr>
          <p:cNvSpPr txBox="1"/>
          <p:nvPr/>
        </p:nvSpPr>
        <p:spPr>
          <a:xfrm>
            <a:off x="7967765" y="762436"/>
            <a:ext cx="3039321" cy="420948"/>
          </a:xfrm>
          <a:prstGeom prst="rect">
            <a:avLst/>
          </a:prstGeom>
          <a:solidFill>
            <a:srgbClr val="004F4C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enorite" panose="00000500000000000000" pitchFamily="2" charset="0"/>
                <a:ea typeface="Calibri" panose="020F0502020204030204" pitchFamily="34" charset="0"/>
                <a:cs typeface="Calibri" panose="020F0502020204030204" pitchFamily="34" charset="0"/>
              </a:rPr>
              <a:t>EMENDAS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C60D1786-71BF-21E4-1805-E13C164B57C5}"/>
              </a:ext>
            </a:extLst>
          </p:cNvPr>
          <p:cNvSpPr txBox="1"/>
          <p:nvPr/>
        </p:nvSpPr>
        <p:spPr>
          <a:xfrm>
            <a:off x="947390" y="762436"/>
            <a:ext cx="2662990" cy="401628"/>
          </a:xfrm>
          <a:prstGeom prst="rect">
            <a:avLst/>
          </a:prstGeom>
          <a:solidFill>
            <a:srgbClr val="004F4C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enorite" panose="00000500000000000000" pitchFamily="2" charset="0"/>
                <a:ea typeface="Calibri" panose="020F0502020204030204" pitchFamily="34" charset="0"/>
                <a:cs typeface="Calibri" panose="020F0502020204030204" pitchFamily="34" charset="0"/>
              </a:rPr>
              <a:t>ARTIGOS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A3A27A0C-C2D2-6198-032E-2599A79C05E5}"/>
              </a:ext>
            </a:extLst>
          </p:cNvPr>
          <p:cNvSpPr txBox="1"/>
          <p:nvPr/>
        </p:nvSpPr>
        <p:spPr>
          <a:xfrm>
            <a:off x="4373187" y="762436"/>
            <a:ext cx="2742959" cy="420948"/>
          </a:xfrm>
          <a:prstGeom prst="rect">
            <a:avLst/>
          </a:prstGeom>
          <a:solidFill>
            <a:srgbClr val="004F4C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enorite" panose="00000500000000000000" pitchFamily="2" charset="0"/>
                <a:ea typeface="Calibri" panose="020F0502020204030204" pitchFamily="34" charset="0"/>
                <a:cs typeface="Calibri" panose="020F0502020204030204" pitchFamily="34" charset="0"/>
              </a:rPr>
              <a:t>PROPOSTAS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FB674384-7323-7D29-EAE7-8C3D0F3039AF}"/>
              </a:ext>
            </a:extLst>
          </p:cNvPr>
          <p:cNvSpPr txBox="1"/>
          <p:nvPr/>
        </p:nvSpPr>
        <p:spPr>
          <a:xfrm>
            <a:off x="0" y="159681"/>
            <a:ext cx="12191999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pt-BR" sz="23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norite" panose="00000500000000000000" pitchFamily="2" charset="0"/>
                <a:ea typeface="+mj-ea"/>
                <a:cs typeface="Calibri" panose="020F0502020204030204" pitchFamily="34" charset="0"/>
              </a:rPr>
              <a:t>RELATÓRIO DA COMISSÃO DE ASSUNTOS ECONÔMICOS - CAE</a:t>
            </a:r>
            <a:endParaRPr lang="pt-BR" sz="2300" b="1" dirty="0">
              <a:solidFill>
                <a:srgbClr val="006600"/>
              </a:solidFill>
              <a:latin typeface="Tenorite" panose="00000500000000000000" pitchFamily="2" charset="0"/>
              <a:ea typeface="+mj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28648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C23F3D-6F8C-846E-1726-B0782B670C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>
            <a:extLst>
              <a:ext uri="{FF2B5EF4-FFF2-40B4-BE49-F238E27FC236}">
                <a16:creationId xmlns:a16="http://schemas.microsoft.com/office/drawing/2014/main" id="{4FA64773-CD33-0F4A-EFF5-C81B32E1EEA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1580579" y="-774313"/>
            <a:ext cx="719522" cy="1743458"/>
          </a:xfrm>
          <a:prstGeom prst="rect">
            <a:avLst/>
          </a:prstGeom>
        </p:spPr>
      </p:pic>
      <p:graphicFrame>
        <p:nvGraphicFramePr>
          <p:cNvPr id="32" name="Tabela 31">
            <a:extLst>
              <a:ext uri="{FF2B5EF4-FFF2-40B4-BE49-F238E27FC236}">
                <a16:creationId xmlns:a16="http://schemas.microsoft.com/office/drawing/2014/main" id="{13B64EC5-EDD7-EECF-EC35-2493504077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726879"/>
              </p:ext>
            </p:extLst>
          </p:nvPr>
        </p:nvGraphicFramePr>
        <p:xfrm>
          <a:off x="302525" y="1975756"/>
          <a:ext cx="11586948" cy="232207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{E8034E78-7F5D-4C2E-B375-FC64B27BC917}</a:tableStyleId>
              </a:tblPr>
              <a:tblGrid>
                <a:gridCol w="1569493">
                  <a:extLst>
                    <a:ext uri="{9D8B030D-6E8A-4147-A177-3AD203B41FA5}">
                      <a16:colId xmlns:a16="http://schemas.microsoft.com/office/drawing/2014/main" val="1467499307"/>
                    </a:ext>
                  </a:extLst>
                </a:gridCol>
                <a:gridCol w="1555845">
                  <a:extLst>
                    <a:ext uri="{9D8B030D-6E8A-4147-A177-3AD203B41FA5}">
                      <a16:colId xmlns:a16="http://schemas.microsoft.com/office/drawing/2014/main" val="1562999977"/>
                    </a:ext>
                  </a:extLst>
                </a:gridCol>
                <a:gridCol w="3343701">
                  <a:extLst>
                    <a:ext uri="{9D8B030D-6E8A-4147-A177-3AD203B41FA5}">
                      <a16:colId xmlns:a16="http://schemas.microsoft.com/office/drawing/2014/main" val="3855685996"/>
                    </a:ext>
                  </a:extLst>
                </a:gridCol>
                <a:gridCol w="2957637">
                  <a:extLst>
                    <a:ext uri="{9D8B030D-6E8A-4147-A177-3AD203B41FA5}">
                      <a16:colId xmlns:a16="http://schemas.microsoft.com/office/drawing/2014/main" val="3010101919"/>
                    </a:ext>
                  </a:extLst>
                </a:gridCol>
                <a:gridCol w="2160272">
                  <a:extLst>
                    <a:ext uri="{9D8B030D-6E8A-4147-A177-3AD203B41FA5}">
                      <a16:colId xmlns:a16="http://schemas.microsoft.com/office/drawing/2014/main" val="1472761526"/>
                    </a:ext>
                  </a:extLst>
                </a:gridCol>
              </a:tblGrid>
              <a:tr h="232207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enorite" panose="00000500000000000000" pitchFamily="2" charset="0"/>
                          <a:ea typeface="+mn-ea"/>
                          <a:cs typeface="+mn-cs"/>
                        </a:rPr>
                        <a:t>63, 98, 435; 562, 619, 713; 891; 1.007; 1.034.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>
                          <a:solidFill>
                            <a:schemeClr val="tx1"/>
                          </a:solidFill>
                          <a:latin typeface="Tenorite" panose="00000500000000000000" pitchFamily="2" charset="0"/>
                        </a:rPr>
                        <a:t>Base de cálculo das cooperativas de saúde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0" dirty="0">
                          <a:solidFill>
                            <a:schemeClr val="tx1"/>
                          </a:solidFill>
                          <a:latin typeface="Tenorite" panose="00000500000000000000" pitchFamily="2" charset="0"/>
                        </a:rPr>
                        <a:t>Enquanto as operadoras de planos de saúde comerciais podem deduzir 100% das despesas com atendimentos médicos, o PLP só permite a dedução de 50% na hipótese de valores pagos por cooperativas de saúde a seus associados, caso a operação seja beneficiada pela redução de alíquotas do regime específico de cooperativas.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0" dirty="0">
                          <a:solidFill>
                            <a:schemeClr val="tx1"/>
                          </a:solidFill>
                          <a:latin typeface="Tenorite" panose="00000500000000000000" pitchFamily="2" charset="0"/>
                        </a:rPr>
                        <a:t>As emendas propõem a alteração da redação ou a supressão integral do § 3º do art. 229, para possibilitar as</a:t>
                      </a:r>
                    </a:p>
                    <a:p>
                      <a:pPr algn="ctr"/>
                      <a:r>
                        <a:rPr lang="pt-BR" sz="1400" b="0" dirty="0">
                          <a:solidFill>
                            <a:schemeClr val="tx1"/>
                          </a:solidFill>
                          <a:latin typeface="Tenorite" panose="00000500000000000000" pitchFamily="2" charset="0"/>
                        </a:rPr>
                        <a:t>cooperativas de saúde a dedução de 100% dos valores repassados aos cooperados.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500" b="1" dirty="0">
                          <a:solidFill>
                            <a:schemeClr val="tx1"/>
                          </a:solidFill>
                          <a:latin typeface="Tenorite" panose="00000500000000000000" pitchFamily="2" charset="0"/>
                        </a:rPr>
                        <a:t>Sugere-se o acolhimento total ou parcial das emendas, nos termos da Emenda nº 1034.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3713638"/>
                  </a:ext>
                </a:extLst>
              </a:tr>
            </a:tbl>
          </a:graphicData>
        </a:graphic>
      </p:graphicFrame>
      <p:sp>
        <p:nvSpPr>
          <p:cNvPr id="2" name="CaixaDeTexto 1">
            <a:extLst>
              <a:ext uri="{FF2B5EF4-FFF2-40B4-BE49-F238E27FC236}">
                <a16:creationId xmlns:a16="http://schemas.microsoft.com/office/drawing/2014/main" id="{CE949D37-E179-929B-E032-45C832C52467}"/>
              </a:ext>
            </a:extLst>
          </p:cNvPr>
          <p:cNvSpPr txBox="1"/>
          <p:nvPr/>
        </p:nvSpPr>
        <p:spPr>
          <a:xfrm>
            <a:off x="3599404" y="1659280"/>
            <a:ext cx="3039321" cy="420948"/>
          </a:xfrm>
          <a:prstGeom prst="rect">
            <a:avLst/>
          </a:prstGeom>
          <a:solidFill>
            <a:srgbClr val="004F4C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enorite" panose="00000500000000000000" pitchFamily="2" charset="0"/>
                <a:ea typeface="Calibri" panose="020F0502020204030204" pitchFamily="34" charset="0"/>
                <a:cs typeface="Calibri" panose="020F0502020204030204" pitchFamily="34" charset="0"/>
              </a:rPr>
              <a:t>PROPOSTA DO PLP 68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3CB8F66D-E52B-FC7F-0579-0FFCD36B7B7F}"/>
              </a:ext>
            </a:extLst>
          </p:cNvPr>
          <p:cNvSpPr txBox="1"/>
          <p:nvPr/>
        </p:nvSpPr>
        <p:spPr>
          <a:xfrm>
            <a:off x="509215" y="1678600"/>
            <a:ext cx="1187827" cy="401628"/>
          </a:xfrm>
          <a:prstGeom prst="rect">
            <a:avLst/>
          </a:prstGeom>
          <a:solidFill>
            <a:srgbClr val="004F4C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enorite" panose="00000500000000000000" pitchFamily="2" charset="0"/>
                <a:ea typeface="Calibri" panose="020F0502020204030204" pitchFamily="34" charset="0"/>
                <a:cs typeface="Calibri" panose="020F0502020204030204" pitchFamily="34" charset="0"/>
              </a:rPr>
              <a:t>EMENDA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D0F5DF2C-6822-7888-339E-FBB58C8B5489}"/>
              </a:ext>
            </a:extLst>
          </p:cNvPr>
          <p:cNvSpPr txBox="1"/>
          <p:nvPr/>
        </p:nvSpPr>
        <p:spPr>
          <a:xfrm>
            <a:off x="0" y="969145"/>
            <a:ext cx="12191999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pt-BR" sz="23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norite" panose="00000500000000000000" pitchFamily="2" charset="0"/>
                <a:ea typeface="+mj-ea"/>
                <a:cs typeface="Calibri" panose="020F0502020204030204" pitchFamily="34" charset="0"/>
              </a:rPr>
              <a:t>RELATÓRIO DA COMISSÃO DE ASSUNTOS ECONÔMICOS - CAE</a:t>
            </a:r>
            <a:endParaRPr lang="pt-BR" sz="2300" b="1" dirty="0">
              <a:solidFill>
                <a:srgbClr val="006600"/>
              </a:solidFill>
              <a:latin typeface="Tenorite" panose="00000500000000000000" pitchFamily="2" charset="0"/>
              <a:ea typeface="+mj-ea"/>
              <a:cs typeface="Calibri" panose="020F0502020204030204" pitchFamily="34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B051035-9E3B-F5CC-05C6-2633AB6ED79A}"/>
              </a:ext>
            </a:extLst>
          </p:cNvPr>
          <p:cNvSpPr txBox="1"/>
          <p:nvPr/>
        </p:nvSpPr>
        <p:spPr>
          <a:xfrm>
            <a:off x="2066734" y="1678600"/>
            <a:ext cx="1187827" cy="401628"/>
          </a:xfrm>
          <a:prstGeom prst="rect">
            <a:avLst/>
          </a:prstGeom>
          <a:solidFill>
            <a:srgbClr val="004F4C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b="1" dirty="0">
                <a:solidFill>
                  <a:srgbClr val="FFFFFF"/>
                </a:solidFill>
                <a:latin typeface="Tenorite" panose="00000500000000000000" pitchFamily="2" charset="0"/>
                <a:ea typeface="Calibri" panose="020F0502020204030204" pitchFamily="34" charset="0"/>
                <a:cs typeface="Calibri" panose="020F0502020204030204" pitchFamily="34" charset="0"/>
              </a:rPr>
              <a:t>TEMA</a:t>
            </a:r>
            <a:endParaRPr kumimoji="0" lang="pt-BR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enorite" panose="00000500000000000000" pitchFamily="2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431484BF-5F4B-6A66-A045-774784B2E772}"/>
              </a:ext>
            </a:extLst>
          </p:cNvPr>
          <p:cNvSpPr txBox="1"/>
          <p:nvPr/>
        </p:nvSpPr>
        <p:spPr>
          <a:xfrm>
            <a:off x="9949007" y="1678600"/>
            <a:ext cx="1698953" cy="401628"/>
          </a:xfrm>
          <a:prstGeom prst="rect">
            <a:avLst/>
          </a:prstGeom>
          <a:solidFill>
            <a:srgbClr val="004F4C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b="1" dirty="0">
                <a:solidFill>
                  <a:srgbClr val="FFFFFF"/>
                </a:solidFill>
                <a:latin typeface="Tenorite" panose="00000500000000000000" pitchFamily="2" charset="0"/>
                <a:ea typeface="Calibri" panose="020F0502020204030204" pitchFamily="34" charset="0"/>
                <a:cs typeface="Calibri" panose="020F0502020204030204" pitchFamily="34" charset="0"/>
              </a:rPr>
              <a:t>COMENTÁRIOS</a:t>
            </a:r>
            <a:endParaRPr kumimoji="0" lang="pt-BR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enorite" panose="00000500000000000000" pitchFamily="2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81C972B4-E88D-A965-80AD-BD61720DEC00}"/>
              </a:ext>
            </a:extLst>
          </p:cNvPr>
          <p:cNvSpPr txBox="1"/>
          <p:nvPr/>
        </p:nvSpPr>
        <p:spPr>
          <a:xfrm>
            <a:off x="6909687" y="1676165"/>
            <a:ext cx="2669628" cy="420948"/>
          </a:xfrm>
          <a:prstGeom prst="rect">
            <a:avLst/>
          </a:prstGeom>
          <a:solidFill>
            <a:srgbClr val="004F4C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enorite" panose="00000500000000000000" pitchFamily="2" charset="0"/>
                <a:ea typeface="Calibri" panose="020F0502020204030204" pitchFamily="34" charset="0"/>
                <a:cs typeface="Calibri" panose="020F0502020204030204" pitchFamily="34" charset="0"/>
              </a:rPr>
              <a:t>PROPOSTA DA EMENDA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FA9B0837-F613-E621-094A-249847DD863E}"/>
              </a:ext>
            </a:extLst>
          </p:cNvPr>
          <p:cNvSpPr txBox="1"/>
          <p:nvPr/>
        </p:nvSpPr>
        <p:spPr>
          <a:xfrm>
            <a:off x="1844722" y="4614302"/>
            <a:ext cx="7832716" cy="746358"/>
          </a:xfrm>
          <a:prstGeom prst="rect">
            <a:avLst/>
          </a:prstGeom>
          <a:solidFill>
            <a:schemeClr val="bg1"/>
          </a:solidFill>
          <a:ln>
            <a:noFill/>
            <a:prstDash val="sysDot"/>
          </a:ln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latin typeface="Tenorite" panose="00000500000000000000" pitchFamily="2" charset="0"/>
              </a:rPr>
              <a:t>EMENDA N.º 1.034</a:t>
            </a:r>
          </a:p>
          <a:p>
            <a:pPr algn="ctr"/>
            <a:endParaRPr lang="pt-BR" sz="1050" b="1" dirty="0">
              <a:latin typeface="Tenorite" panose="00000500000000000000" pitchFamily="2" charset="0"/>
            </a:endParaRPr>
          </a:p>
          <a:p>
            <a:pPr algn="ctr"/>
            <a:r>
              <a:rPr lang="pt-BR" sz="1400" dirty="0">
                <a:latin typeface="Tenorite" panose="00000500000000000000" pitchFamily="2" charset="0"/>
              </a:rPr>
              <a:t>“</a:t>
            </a:r>
            <a:r>
              <a:rPr lang="pt-BR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Suprima-se o § 3º do art. 229 do Projeto.”</a:t>
            </a:r>
          </a:p>
        </p:txBody>
      </p:sp>
    </p:spTree>
    <p:extLst>
      <p:ext uri="{BB962C8B-B14F-4D97-AF65-F5344CB8AC3E}">
        <p14:creationId xmlns:p14="http://schemas.microsoft.com/office/powerpoint/2010/main" val="33706440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>
            <a:extLst>
              <a:ext uri="{FF2B5EF4-FFF2-40B4-BE49-F238E27FC236}">
                <a16:creationId xmlns:a16="http://schemas.microsoft.com/office/drawing/2014/main" id="{6DFAC50A-59FF-1EB6-59C2-29CCEFD2BCA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/>
              <a:t>Obrigado!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821DF41-24CE-7259-043A-5FD4C1DD33D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/>
              <a:t>João Caetano Muzzi Filho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AD4FD65C-18BE-462C-6577-E2746FF805E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pt-BR" dirty="0"/>
              <a:t>bmas@bmas.com.br</a:t>
            </a:r>
          </a:p>
        </p:txBody>
      </p:sp>
    </p:spTree>
    <p:extLst>
      <p:ext uri="{BB962C8B-B14F-4D97-AF65-F5344CB8AC3E}">
        <p14:creationId xmlns:p14="http://schemas.microsoft.com/office/powerpoint/2010/main" val="45447441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0367304B8BDF44DA4AAC04D9DBF39D5" ma:contentTypeVersion="15" ma:contentTypeDescription="Create a new document." ma:contentTypeScope="" ma:versionID="5be2186ea425f0f2a61a45242b430058">
  <xsd:schema xmlns:xsd="http://www.w3.org/2001/XMLSchema" xmlns:xs="http://www.w3.org/2001/XMLSchema" xmlns:p="http://schemas.microsoft.com/office/2006/metadata/properties" xmlns:ns3="5cc7f4d2-bf41-4172-b2f9-ba3ec1a6bad3" xmlns:ns4="cecb4ded-9c7e-4f1a-93fd-bde93643106e" targetNamespace="http://schemas.microsoft.com/office/2006/metadata/properties" ma:root="true" ma:fieldsID="f0b9d1d5978c909455b4997574ef5b2e" ns3:_="" ns4:_="">
    <xsd:import namespace="5cc7f4d2-bf41-4172-b2f9-ba3ec1a6bad3"/>
    <xsd:import namespace="cecb4ded-9c7e-4f1a-93fd-bde93643106e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_activity" minOccurs="0"/>
                <xsd:element ref="ns4:MediaServiceObjectDetectorVersions" minOccurs="0"/>
                <xsd:element ref="ns4:MediaServiceSearchProperties" minOccurs="0"/>
                <xsd:element ref="ns4:MediaLengthInSeconds" minOccurs="0"/>
                <xsd:element ref="ns4:MediaServiceDateTaken" minOccurs="0"/>
                <xsd:element ref="ns4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c7f4d2-bf41-4172-b2f9-ba3ec1a6bad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cb4ded-9c7e-4f1a-93fd-bde93643106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_activity" ma:index="17" nillable="true" ma:displayName="_activity" ma:hidden="true" ma:internalName="_activity">
      <xsd:simpleType>
        <xsd:restriction base="dms:Note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2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ystemTags" ma:index="2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cecb4ded-9c7e-4f1a-93fd-bde93643106e" xsi:nil="true"/>
  </documentManagement>
</p:properties>
</file>

<file path=customXml/itemProps1.xml><?xml version="1.0" encoding="utf-8"?>
<ds:datastoreItem xmlns:ds="http://schemas.openxmlformats.org/officeDocument/2006/customXml" ds:itemID="{C225278F-78EB-47F7-B5CE-2FDAB9C0B22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cc7f4d2-bf41-4172-b2f9-ba3ec1a6bad3"/>
    <ds:schemaRef ds:uri="cecb4ded-9c7e-4f1a-93fd-bde93643106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06D1816-CD39-4CDD-BA8F-393BA014509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10DC373-2664-4874-B27A-9E2AACC95816}">
  <ds:schemaRefs>
    <ds:schemaRef ds:uri="http://purl.org/dc/terms/"/>
    <ds:schemaRef ds:uri="http://www.w3.org/XML/1998/namespace"/>
    <ds:schemaRef ds:uri="http://schemas.microsoft.com/office/2006/documentManagement/types"/>
    <ds:schemaRef ds:uri="http://purl.org/dc/elements/1.1/"/>
    <ds:schemaRef ds:uri="http://purl.org/dc/dcmitype/"/>
    <ds:schemaRef ds:uri="http://schemas.microsoft.com/office/2006/metadata/properties"/>
    <ds:schemaRef ds:uri="5cc7f4d2-bf41-4172-b2f9-ba3ec1a6bad3"/>
    <ds:schemaRef ds:uri="cecb4ded-9c7e-4f1a-93fd-bde93643106e"/>
    <ds:schemaRef ds:uri="http://schemas.microsoft.com/office/infopath/2007/PartnerControls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1021</TotalTime>
  <Words>1841</Words>
  <Application>Microsoft Office PowerPoint</Application>
  <PresentationFormat>Widescreen</PresentationFormat>
  <Paragraphs>199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Tahoma</vt:lpstr>
      <vt:lpstr>Tenorite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Reforma Tributária</dc:title>
  <dc:creator>Roberta Rodrigues - BMAS</dc:creator>
  <cp:lastModifiedBy>Ana Cristina Brasil Monteiro Costa</cp:lastModifiedBy>
  <cp:revision>27</cp:revision>
  <dcterms:created xsi:type="dcterms:W3CDTF">2024-09-10T14:04:47Z</dcterms:created>
  <dcterms:modified xsi:type="dcterms:W3CDTF">2024-11-12T12:37:11Z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0x010100A0367304B8BDF44DA4AAC04D9DBF39D5</vt:lpwstr>
  </property>
</Properties>
</file>