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5" Type="http://schemas.openxmlformats.org/officeDocument/2006/relationships/custom-properties" Target="docProps/custom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1"/>
  </p:notesMasterIdLst>
  <p:sldIdLst>
    <p:sldId id="256" r:id="rId5"/>
    <p:sldId id="257" r:id="rId6"/>
    <p:sldId id="258" r:id="rId7"/>
    <p:sldId id="261" r:id="rId8"/>
    <p:sldId id="259" r:id="rId9"/>
    <p:sldId id="260" r:id="rId10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Estilo Claro 1 - Ênfas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435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 /><Relationship Id="rId13" Type="http://schemas.openxmlformats.org/officeDocument/2006/relationships/viewProps" Target="viewProps.xml" /><Relationship Id="rId3" Type="http://schemas.openxmlformats.org/officeDocument/2006/relationships/customXml" Target="../customXml/item3.xml" /><Relationship Id="rId7" Type="http://schemas.openxmlformats.org/officeDocument/2006/relationships/slide" Target="slides/slide3.xml" /><Relationship Id="rId12" Type="http://schemas.openxmlformats.org/officeDocument/2006/relationships/presProps" Target="presProps.xml" /><Relationship Id="rId2" Type="http://schemas.openxmlformats.org/officeDocument/2006/relationships/customXml" Target="../customXml/item2.xml" /><Relationship Id="rId1" Type="http://schemas.openxmlformats.org/officeDocument/2006/relationships/customXml" Target="../customXml/item1.xml" /><Relationship Id="rId6" Type="http://schemas.openxmlformats.org/officeDocument/2006/relationships/slide" Target="slides/slide2.xml" /><Relationship Id="rId11" Type="http://schemas.openxmlformats.org/officeDocument/2006/relationships/notesMaster" Target="notesMasters/notesMaster1.xml" /><Relationship Id="rId5" Type="http://schemas.openxmlformats.org/officeDocument/2006/relationships/slide" Target="slides/slide1.xml" /><Relationship Id="rId15" Type="http://schemas.openxmlformats.org/officeDocument/2006/relationships/tableStyles" Target="tableStyles.xml" /><Relationship Id="rId10" Type="http://schemas.openxmlformats.org/officeDocument/2006/relationships/slide" Target="slides/slide6.xml" /><Relationship Id="rId4" Type="http://schemas.openxmlformats.org/officeDocument/2006/relationships/slideMaster" Target="slideMasters/slideMaster1.xml" /><Relationship Id="rId9" Type="http://schemas.openxmlformats.org/officeDocument/2006/relationships/slide" Target="slides/slide5.xml" /><Relationship Id="rId14" Type="http://schemas.openxmlformats.org/officeDocument/2006/relationships/theme" Target="theme/theme1.xml" 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A170A2E-1F7D-4032-A94C-3FD8BA90F330}" type="doc">
      <dgm:prSet loTypeId="urn:microsoft.com/office/officeart/2005/8/layout/venn1" loCatId="relationship" qsTypeId="urn:microsoft.com/office/officeart/2005/8/quickstyle/3d3" qsCatId="3D" csTypeId="urn:microsoft.com/office/officeart/2005/8/colors/accent0_1" csCatId="mainScheme" phldr="1"/>
      <dgm:spPr/>
    </dgm:pt>
    <dgm:pt modelId="{6D2CD999-2BFC-408A-AA48-85ABE4005BB4}">
      <dgm:prSet phldrT="[Texto]"/>
      <dgm:spPr/>
      <dgm:t>
        <a:bodyPr/>
        <a:lstStyle/>
        <a:p>
          <a:r>
            <a:rPr lang="pt-BR" dirty="0"/>
            <a:t>219,8 mil trabalhadores diretos, entre formais e informais</a:t>
          </a:r>
        </a:p>
      </dgm:t>
    </dgm:pt>
    <dgm:pt modelId="{7A8BD836-4A3C-482D-9C5F-CAF587E80904}" type="parTrans" cxnId="{993124D0-706C-4123-8256-C655EDB84E56}">
      <dgm:prSet/>
      <dgm:spPr/>
      <dgm:t>
        <a:bodyPr/>
        <a:lstStyle/>
        <a:p>
          <a:endParaRPr lang="pt-BR"/>
        </a:p>
      </dgm:t>
    </dgm:pt>
    <dgm:pt modelId="{D2AAD26D-8406-463F-B781-70F07F828A52}" type="sibTrans" cxnId="{993124D0-706C-4123-8256-C655EDB84E56}">
      <dgm:prSet/>
      <dgm:spPr/>
      <dgm:t>
        <a:bodyPr/>
        <a:lstStyle/>
        <a:p>
          <a:endParaRPr lang="pt-BR"/>
        </a:p>
      </dgm:t>
    </dgm:pt>
    <dgm:pt modelId="{D93DE2A0-478F-405E-AB13-BD4835EF95C7}">
      <dgm:prSet phldrT="[Texto]"/>
      <dgm:spPr/>
      <dgm:t>
        <a:bodyPr/>
        <a:lstStyle/>
        <a:p>
          <a:r>
            <a:rPr lang="pt-BR" dirty="0"/>
            <a:t>11% do PIB </a:t>
          </a:r>
        </a:p>
      </dgm:t>
    </dgm:pt>
    <dgm:pt modelId="{E4A40B2C-4C71-45CD-96F2-36A6DDECF7EB}" type="parTrans" cxnId="{FF94EF46-1C05-4DDC-9FC9-72114BC4084B}">
      <dgm:prSet/>
      <dgm:spPr/>
      <dgm:t>
        <a:bodyPr/>
        <a:lstStyle/>
        <a:p>
          <a:endParaRPr lang="pt-BR"/>
        </a:p>
      </dgm:t>
    </dgm:pt>
    <dgm:pt modelId="{FB8C50F2-CB83-45C1-8465-F1B217562663}" type="sibTrans" cxnId="{FF94EF46-1C05-4DDC-9FC9-72114BC4084B}">
      <dgm:prSet/>
      <dgm:spPr/>
      <dgm:t>
        <a:bodyPr/>
        <a:lstStyle/>
        <a:p>
          <a:endParaRPr lang="pt-BR"/>
        </a:p>
      </dgm:t>
    </dgm:pt>
    <dgm:pt modelId="{B4CD73F9-5846-42E4-968B-1E7AFBAF8B9D}">
      <dgm:prSet phldrT="[Texto]"/>
      <dgm:spPr/>
      <dgm:t>
        <a:bodyPr/>
        <a:lstStyle/>
        <a:p>
          <a:r>
            <a:rPr lang="pt-BR" dirty="0"/>
            <a:t>27,9 mil CNPJ ativos</a:t>
          </a:r>
        </a:p>
      </dgm:t>
    </dgm:pt>
    <dgm:pt modelId="{2B478AA8-9C6F-4F87-9609-8577FA51AA8E}" type="parTrans" cxnId="{FC39E50A-0E73-4C62-BB20-DE946E56646B}">
      <dgm:prSet/>
      <dgm:spPr/>
      <dgm:t>
        <a:bodyPr/>
        <a:lstStyle/>
        <a:p>
          <a:endParaRPr lang="pt-BR"/>
        </a:p>
      </dgm:t>
    </dgm:pt>
    <dgm:pt modelId="{423D7FAB-01D6-41DF-B87D-25AA335065E0}" type="sibTrans" cxnId="{FC39E50A-0E73-4C62-BB20-DE946E56646B}">
      <dgm:prSet/>
      <dgm:spPr/>
      <dgm:t>
        <a:bodyPr/>
        <a:lstStyle/>
        <a:p>
          <a:endParaRPr lang="pt-BR"/>
        </a:p>
      </dgm:t>
    </dgm:pt>
    <dgm:pt modelId="{DF2C05B7-4C2A-4652-BDA5-B1AC5A2726A5}" type="pres">
      <dgm:prSet presAssocID="{9A170A2E-1F7D-4032-A94C-3FD8BA90F330}" presName="compositeShape" presStyleCnt="0">
        <dgm:presLayoutVars>
          <dgm:chMax val="7"/>
          <dgm:dir/>
          <dgm:resizeHandles val="exact"/>
        </dgm:presLayoutVars>
      </dgm:prSet>
      <dgm:spPr/>
    </dgm:pt>
    <dgm:pt modelId="{35889CB0-380E-4252-BC69-CB69810A3413}" type="pres">
      <dgm:prSet presAssocID="{6D2CD999-2BFC-408A-AA48-85ABE4005BB4}" presName="circ1" presStyleLbl="vennNode1" presStyleIdx="0" presStyleCnt="3"/>
      <dgm:spPr/>
    </dgm:pt>
    <dgm:pt modelId="{92566068-5DA3-42DA-9036-7696EF4F719E}" type="pres">
      <dgm:prSet presAssocID="{6D2CD999-2BFC-408A-AA48-85ABE4005BB4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50EF6B18-930F-4F67-80EC-4EA6C70CFF2C}" type="pres">
      <dgm:prSet presAssocID="{D93DE2A0-478F-405E-AB13-BD4835EF95C7}" presName="circ2" presStyleLbl="vennNode1" presStyleIdx="1" presStyleCnt="3"/>
      <dgm:spPr/>
    </dgm:pt>
    <dgm:pt modelId="{92C19FE9-9078-46CA-915B-560DF142642C}" type="pres">
      <dgm:prSet presAssocID="{D93DE2A0-478F-405E-AB13-BD4835EF95C7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4C11735C-9564-4AAD-A2F5-C85C5766B184}" type="pres">
      <dgm:prSet presAssocID="{B4CD73F9-5846-42E4-968B-1E7AFBAF8B9D}" presName="circ3" presStyleLbl="vennNode1" presStyleIdx="2" presStyleCnt="3"/>
      <dgm:spPr/>
    </dgm:pt>
    <dgm:pt modelId="{8E0903D3-7F15-4158-893F-C356FC078D75}" type="pres">
      <dgm:prSet presAssocID="{B4CD73F9-5846-42E4-968B-1E7AFBAF8B9D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FC39E50A-0E73-4C62-BB20-DE946E56646B}" srcId="{9A170A2E-1F7D-4032-A94C-3FD8BA90F330}" destId="{B4CD73F9-5846-42E4-968B-1E7AFBAF8B9D}" srcOrd="2" destOrd="0" parTransId="{2B478AA8-9C6F-4F87-9609-8577FA51AA8E}" sibTransId="{423D7FAB-01D6-41DF-B87D-25AA335065E0}"/>
    <dgm:cxn modelId="{3840565F-64CE-4EA5-B44C-28EB4647EAB3}" type="presOf" srcId="{D93DE2A0-478F-405E-AB13-BD4835EF95C7}" destId="{92C19FE9-9078-46CA-915B-560DF142642C}" srcOrd="1" destOrd="0" presId="urn:microsoft.com/office/officeart/2005/8/layout/venn1"/>
    <dgm:cxn modelId="{FF94EF46-1C05-4DDC-9FC9-72114BC4084B}" srcId="{9A170A2E-1F7D-4032-A94C-3FD8BA90F330}" destId="{D93DE2A0-478F-405E-AB13-BD4835EF95C7}" srcOrd="1" destOrd="0" parTransId="{E4A40B2C-4C71-45CD-96F2-36A6DDECF7EB}" sibTransId="{FB8C50F2-CB83-45C1-8465-F1B217562663}"/>
    <dgm:cxn modelId="{5AD2444A-9DDE-41D1-B3F5-7C7EC96E3FF0}" type="presOf" srcId="{B4CD73F9-5846-42E4-968B-1E7AFBAF8B9D}" destId="{4C11735C-9564-4AAD-A2F5-C85C5766B184}" srcOrd="0" destOrd="0" presId="urn:microsoft.com/office/officeart/2005/8/layout/venn1"/>
    <dgm:cxn modelId="{34087970-0DE1-4A7C-BB3E-07B4872679D9}" type="presOf" srcId="{D93DE2A0-478F-405E-AB13-BD4835EF95C7}" destId="{50EF6B18-930F-4F67-80EC-4EA6C70CFF2C}" srcOrd="0" destOrd="0" presId="urn:microsoft.com/office/officeart/2005/8/layout/venn1"/>
    <dgm:cxn modelId="{E444A471-C325-4D7E-BF31-6965ADC304C7}" type="presOf" srcId="{6D2CD999-2BFC-408A-AA48-85ABE4005BB4}" destId="{35889CB0-380E-4252-BC69-CB69810A3413}" srcOrd="0" destOrd="0" presId="urn:microsoft.com/office/officeart/2005/8/layout/venn1"/>
    <dgm:cxn modelId="{01AF4653-6B37-4AFC-AC17-65ECA9B924C1}" type="presOf" srcId="{9A170A2E-1F7D-4032-A94C-3FD8BA90F330}" destId="{DF2C05B7-4C2A-4652-BDA5-B1AC5A2726A5}" srcOrd="0" destOrd="0" presId="urn:microsoft.com/office/officeart/2005/8/layout/venn1"/>
    <dgm:cxn modelId="{C4DE687F-26CA-4C9A-B1CE-5DB5133CE890}" type="presOf" srcId="{B4CD73F9-5846-42E4-968B-1E7AFBAF8B9D}" destId="{8E0903D3-7F15-4158-893F-C356FC078D75}" srcOrd="1" destOrd="0" presId="urn:microsoft.com/office/officeart/2005/8/layout/venn1"/>
    <dgm:cxn modelId="{F61319B8-A83A-4C8F-B8F3-6157C066577F}" type="presOf" srcId="{6D2CD999-2BFC-408A-AA48-85ABE4005BB4}" destId="{92566068-5DA3-42DA-9036-7696EF4F719E}" srcOrd="1" destOrd="0" presId="urn:microsoft.com/office/officeart/2005/8/layout/venn1"/>
    <dgm:cxn modelId="{993124D0-706C-4123-8256-C655EDB84E56}" srcId="{9A170A2E-1F7D-4032-A94C-3FD8BA90F330}" destId="{6D2CD999-2BFC-408A-AA48-85ABE4005BB4}" srcOrd="0" destOrd="0" parTransId="{7A8BD836-4A3C-482D-9C5F-CAF587E80904}" sibTransId="{D2AAD26D-8406-463F-B781-70F07F828A52}"/>
    <dgm:cxn modelId="{89FB05A1-D00D-4953-8ED8-06D15EA15CD6}" type="presParOf" srcId="{DF2C05B7-4C2A-4652-BDA5-B1AC5A2726A5}" destId="{35889CB0-380E-4252-BC69-CB69810A3413}" srcOrd="0" destOrd="0" presId="urn:microsoft.com/office/officeart/2005/8/layout/venn1"/>
    <dgm:cxn modelId="{5E10967D-3E0C-4438-99E0-A50A4EB7E52B}" type="presParOf" srcId="{DF2C05B7-4C2A-4652-BDA5-B1AC5A2726A5}" destId="{92566068-5DA3-42DA-9036-7696EF4F719E}" srcOrd="1" destOrd="0" presId="urn:microsoft.com/office/officeart/2005/8/layout/venn1"/>
    <dgm:cxn modelId="{27BCE344-4347-4BD2-9197-8E2D418D91EC}" type="presParOf" srcId="{DF2C05B7-4C2A-4652-BDA5-B1AC5A2726A5}" destId="{50EF6B18-930F-4F67-80EC-4EA6C70CFF2C}" srcOrd="2" destOrd="0" presId="urn:microsoft.com/office/officeart/2005/8/layout/venn1"/>
    <dgm:cxn modelId="{253AF05E-082C-4796-AC58-1058A71936FE}" type="presParOf" srcId="{DF2C05B7-4C2A-4652-BDA5-B1AC5A2726A5}" destId="{92C19FE9-9078-46CA-915B-560DF142642C}" srcOrd="3" destOrd="0" presId="urn:microsoft.com/office/officeart/2005/8/layout/venn1"/>
    <dgm:cxn modelId="{0FE710E8-571F-44D5-950B-604EEF8CC82D}" type="presParOf" srcId="{DF2C05B7-4C2A-4652-BDA5-B1AC5A2726A5}" destId="{4C11735C-9564-4AAD-A2F5-C85C5766B184}" srcOrd="4" destOrd="0" presId="urn:microsoft.com/office/officeart/2005/8/layout/venn1"/>
    <dgm:cxn modelId="{32D7C6E2-34F4-478C-9FA3-B7DBB7C6FC04}" type="presParOf" srcId="{DF2C05B7-4C2A-4652-BDA5-B1AC5A2726A5}" destId="{8E0903D3-7F15-4158-893F-C356FC078D75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889CB0-380E-4252-BC69-CB69810A3413}">
      <dsp:nvSpPr>
        <dsp:cNvPr id="0" name=""/>
        <dsp:cNvSpPr/>
      </dsp:nvSpPr>
      <dsp:spPr>
        <a:xfrm>
          <a:off x="2006822" y="55595"/>
          <a:ext cx="2668587" cy="2668587"/>
        </a:xfrm>
        <a:prstGeom prst="ellipse">
          <a:avLst/>
        </a:prstGeom>
        <a:solidFill>
          <a:schemeClr val="l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900" kern="1200" dirty="0"/>
            <a:t>219,8 mil trabalhadores diretos, entre formais e informais</a:t>
          </a:r>
        </a:p>
      </dsp:txBody>
      <dsp:txXfrm>
        <a:off x="2362634" y="522598"/>
        <a:ext cx="1956963" cy="1200864"/>
      </dsp:txXfrm>
    </dsp:sp>
    <dsp:sp modelId="{50EF6B18-930F-4F67-80EC-4EA6C70CFF2C}">
      <dsp:nvSpPr>
        <dsp:cNvPr id="0" name=""/>
        <dsp:cNvSpPr/>
      </dsp:nvSpPr>
      <dsp:spPr>
        <a:xfrm>
          <a:off x="2969737" y="1723462"/>
          <a:ext cx="2668587" cy="2668587"/>
        </a:xfrm>
        <a:prstGeom prst="ellipse">
          <a:avLst/>
        </a:prstGeom>
        <a:solidFill>
          <a:schemeClr val="l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900" kern="1200" dirty="0"/>
            <a:t>11% do PIB </a:t>
          </a:r>
        </a:p>
      </dsp:txBody>
      <dsp:txXfrm>
        <a:off x="3785880" y="2412847"/>
        <a:ext cx="1601152" cy="1467722"/>
      </dsp:txXfrm>
    </dsp:sp>
    <dsp:sp modelId="{4C11735C-9564-4AAD-A2F5-C85C5766B184}">
      <dsp:nvSpPr>
        <dsp:cNvPr id="0" name=""/>
        <dsp:cNvSpPr/>
      </dsp:nvSpPr>
      <dsp:spPr>
        <a:xfrm>
          <a:off x="1043907" y="1723462"/>
          <a:ext cx="2668587" cy="2668587"/>
        </a:xfrm>
        <a:prstGeom prst="ellipse">
          <a:avLst/>
        </a:prstGeom>
        <a:solidFill>
          <a:schemeClr val="l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900" kern="1200" dirty="0"/>
            <a:t>27,9 mil CNPJ ativos</a:t>
          </a:r>
        </a:p>
      </dsp:txBody>
      <dsp:txXfrm>
        <a:off x="1295199" y="2412847"/>
        <a:ext cx="1601152" cy="14677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103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95EA6D-5B75-489F-A1FD-18F2EEEDDDD7}" type="datetimeFigureOut">
              <a:rPr lang="pt-BR" smtClean="0"/>
              <a:t>19/11/2024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AFBECF-7264-46F7-B161-8338E62B46B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08313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B53DCF-9CCE-9A2C-C855-AB137307DA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8E042C5-7D0B-386C-48C7-5DEDF5948F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7B1F28F-935E-EBDB-EA50-DC48662F3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A073E-6777-4FEF-9DA6-8453EE6CF3E0}" type="datetime1">
              <a:rPr lang="pt-BR" smtClean="0"/>
              <a:t>19/11/2024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FC2FCA9-EA3A-4DEF-E0B4-49F79528A8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Prof. Dr. Márcio Holland &amp; Prof. Dr. José Maria Arruda de Andrade</a:t>
            </a: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68095A6-AB35-626C-4135-53CDC108D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7BBFC-F03F-4906-A8B9-A3E8FEA8FB9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34303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88F6B5-5848-2ABE-BE10-41484EA750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D21FEA9B-3E5D-09AC-282E-14463B23C5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F3B69FC-EB79-5C3F-37FC-0FB45A9DE0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CA0BB-5F8C-4EB6-974A-904CCFF057A5}" type="datetime1">
              <a:rPr lang="pt-BR" smtClean="0"/>
              <a:t>19/11/2024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B2A592B-1127-B136-C4BD-26FE52B3DE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Prof. Dr. Márcio Holland &amp; Prof. Dr. José Maria Arruda de Andrade</a:t>
            </a: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CA737AA-63FF-89B1-23CA-300DA6AA29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7BBFC-F03F-4906-A8B9-A3E8FEA8FB9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7453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D4B2EAB-738E-538C-E297-31462BBD31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2CFF434F-FFFC-CD05-09F8-07BC3AD84B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B818916-BF4C-445B-AAF5-CB762BCE9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5A486-1E5B-4E4F-AD32-AF96364A9281}" type="datetime1">
              <a:rPr lang="pt-BR" smtClean="0"/>
              <a:t>19/11/2024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3EA08C1-8383-B8A7-65B6-0F486F9D9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Prof. Dr. Márcio Holland &amp; Prof. Dr. José Maria Arruda de Andrade</a:t>
            </a: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714F7AD-3636-BB5D-FF83-AB6D71D1D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7BBFC-F03F-4906-A8B9-A3E8FEA8FB9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0734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6FA021-77B7-E6A4-1CC7-C3C207FB83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387ED19-09C1-322E-E515-A117974F2E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1E0541D-ECD7-07CE-7123-DFE200401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50E92-2FD8-47AF-9CA6-789D5ABBB0BB}" type="datetime1">
              <a:rPr lang="pt-BR" smtClean="0"/>
              <a:t>19/11/2024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B7D0E46-0276-29A1-E3D2-0312362D90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Prof. Dr. Márcio Holland &amp; Prof. Dr. José Maria Arruda de Andrade</a:t>
            </a: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3A1D8FC-2A28-836D-6AF2-431DE25AF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7BBFC-F03F-4906-A8B9-A3E8FEA8FB9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08081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B81057-E3D8-F160-83B7-FB1585D7BB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76106A5-4216-0DBC-125F-8F92AAA1C8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73A8367-6678-0BBA-E6FB-B5F7F5B6B0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2962C-10E5-4C1D-945E-DA1AC7FE10BE}" type="datetime1">
              <a:rPr lang="pt-BR" smtClean="0"/>
              <a:t>19/11/2024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52A4944-146D-1CEF-11B5-72DC25AAB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Prof. Dr. Márcio Holland &amp; Prof. Dr. José Maria Arruda de Andrade</a:t>
            </a: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C3B164A-B873-4A8B-A2FD-638F03CD70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7BBFC-F03F-4906-A8B9-A3E8FEA8FB9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40294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E04960-56AC-29AA-8C53-631015F316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4C4343C-14E5-EBF1-5F7A-05B26FED54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AC12832-585F-DBB6-0830-4DFDFE327D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F204FE5-B3DA-9D26-2DA7-96D023308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A1182-3587-40CB-B651-9D45759378CD}" type="datetime1">
              <a:rPr lang="pt-BR" smtClean="0"/>
              <a:t>19/11/2024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A98E6A8-1B8A-ED1A-2E11-D151E7D69A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Prof. Dr. Márcio Holland &amp; Prof. Dr. José Maria Arruda de Andrade</a:t>
            </a:r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8906F8C-210A-9005-243E-84EF218ACC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7BBFC-F03F-4906-A8B9-A3E8FEA8FB9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62011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00FCEF-6B3F-58FE-8300-892E8DF74B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7AD6D71-3F3C-4206-1182-0918A4AC3A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5F9600A-4C53-6089-0DCA-647F8FF57C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FAE483A2-BD37-EC17-72FD-EC4C97B91F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687C8D9-D091-3181-4B19-6BE09C2529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EB94EA21-4E92-DEED-5A54-0B969D09C3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0F92C-3CA7-4DFA-9FDF-DB2AC716E3EA}" type="datetime1">
              <a:rPr lang="pt-BR" smtClean="0"/>
              <a:t>19/11/2024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C310B97D-7507-9265-CE96-6890B1B72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Prof. Dr. Márcio Holland &amp; Prof. Dr. José Maria Arruda de Andrade</a:t>
            </a:r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515198D3-AE0A-90D0-BC7C-9711079D92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7BBFC-F03F-4906-A8B9-A3E8FEA8FB9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162212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973FB5-AEDC-5DA8-D42D-3D252D0881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2ECA08C7-4067-CDA2-97A1-B68028448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315A8-A856-4CD9-81DD-EFA2D10B6829}" type="datetime1">
              <a:rPr lang="pt-BR" smtClean="0"/>
              <a:t>19/11/2024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0C70A1DB-BA91-755D-D8F7-1D7132E478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Prof. Dr. Márcio Holland &amp; Prof. Dr. José Maria Arruda de Andrade</a:t>
            </a:r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7E886CE5-B119-54DF-AD1D-EAE1A0018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7BBFC-F03F-4906-A8B9-A3E8FEA8FB9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72068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52BDDAAF-726C-C4FD-2298-C911EB4E51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A2784-FE8A-4F75-B61D-B6F13E5B79AE}" type="datetime1">
              <a:rPr lang="pt-BR" smtClean="0"/>
              <a:t>19/11/2024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D007D5F8-1857-36AB-1A2A-2A2ED1320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Prof. Dr. Márcio Holland &amp; Prof. Dr. José Maria Arruda de Andrade</a:t>
            </a: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47AB48E6-6526-2C8A-28F6-A05572DA9C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7BBFC-F03F-4906-A8B9-A3E8FEA8FB9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3696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5A829C5-A3E1-FE99-8A8C-CEB2AC687E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94FE784-7056-1C66-BAC2-F7D6120ADA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CD6A9BC8-6D22-844D-7D95-567EE4209F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BEE34C5-B630-81AF-BF70-8E55ECC837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57F32-CF66-4CC0-B200-06E3F93C55CB}" type="datetime1">
              <a:rPr lang="pt-BR" smtClean="0"/>
              <a:t>19/11/2024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9218F2D-25EF-A379-87D6-64B3FF1610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Prof. Dr. Márcio Holland &amp; Prof. Dr. José Maria Arruda de Andrade</a:t>
            </a:r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4C46FCD-7FA2-0D8F-2DC2-C9C6591438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7BBFC-F03F-4906-A8B9-A3E8FEA8FB9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09284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362089-3349-463F-DF56-FF683B5ADA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A6FA6D4B-7B51-2C6C-C0F6-9469E1D1CA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22B13E3-208B-868B-65E6-2A8A3FC8B3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E4B9D6D-9AE9-70B4-730D-7AA95C7B8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D45C2-3BDB-4A36-B5DD-9EA21162D43D}" type="datetime1">
              <a:rPr lang="pt-BR" smtClean="0"/>
              <a:t>19/11/2024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9BB30BE-186A-58D0-1B71-F6ADD5CB0E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Prof. Dr. Márcio Holland &amp; Prof. Dr. José Maria Arruda de Andrade</a:t>
            </a:r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6A3C2AB-C7B8-81D7-7A73-9671C516B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7BBFC-F03F-4906-A8B9-A3E8FEA8FB9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6061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3DCCA98C-5318-6252-5FB4-44FE07412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B618355-7CE8-F2C9-4D5F-6C7BC5F595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52921D7-45A0-5CD4-DF4C-9294917CDC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D3CDDF5-E570-456E-91C5-9D627BA075CC}" type="datetime1">
              <a:rPr lang="pt-BR" smtClean="0"/>
              <a:t>19/11/2024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CF12346-F0B3-95A0-B281-D0143F439B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pt-BR"/>
              <a:t>Prof. Dr. Márcio Holland &amp; Prof. Dr. José Maria Arruda de Andrade</a:t>
            </a: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051160B-EC02-50F3-13E1-678670E538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A47BBFC-F03F-4906-A8B9-A3E8FEA8FB9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2253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 /><Relationship Id="rId2" Type="http://schemas.openxmlformats.org/officeDocument/2006/relationships/diagramData" Target="../diagrams/data1.xml" /><Relationship Id="rId1" Type="http://schemas.openxmlformats.org/officeDocument/2006/relationships/slideLayout" Target="../slideLayouts/slideLayout6.xml" /><Relationship Id="rId6" Type="http://schemas.microsoft.com/office/2007/relationships/diagramDrawing" Target="../diagrams/drawing1.xml" /><Relationship Id="rId5" Type="http://schemas.openxmlformats.org/officeDocument/2006/relationships/diagramColors" Target="../diagrams/colors1.xml" /><Relationship Id="rId4" Type="http://schemas.openxmlformats.org/officeDocument/2006/relationships/diagramQuickStyle" Target="../diagrams/quickStyle1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4B2AF9-8856-13CB-CEB3-3A1D61EF4A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9562" y="0"/>
            <a:ext cx="11634158" cy="2387600"/>
          </a:xfrm>
        </p:spPr>
        <p:txBody>
          <a:bodyPr>
            <a:normAutofit/>
          </a:bodyPr>
          <a:lstStyle/>
          <a:p>
            <a:r>
              <a:rPr lang="pt-BR" sz="3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Impactos da Reforma Tributária Para o Comério Varejista na Zona Franca de Manaus (ZFM)</a:t>
            </a:r>
            <a:endParaRPr lang="pt-BR" sz="38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7ECB4D5-91A3-A117-C8BA-F1F1D09D79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2053" y="3827462"/>
            <a:ext cx="11634158" cy="819150"/>
          </a:xfrm>
        </p:spPr>
        <p:txBody>
          <a:bodyPr>
            <a:normAutofit/>
          </a:bodyPr>
          <a:lstStyle/>
          <a:p>
            <a:r>
              <a:rPr lang="pt-BR" sz="1800" b="1" dirty="0"/>
              <a:t>Milton Carlos Silva e Silva </a:t>
            </a:r>
            <a:r>
              <a:rPr lang="pt-BR" sz="1800" dirty="0"/>
              <a:t>– Mestre em Direito Tributário pela PUC/SP e representante da FECOMERCIO/AM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5FCD01CE-8EFD-A7CD-7F84-05CECF76C25C}"/>
              </a:ext>
            </a:extLst>
          </p:cNvPr>
          <p:cNvSpPr txBox="1"/>
          <p:nvPr/>
        </p:nvSpPr>
        <p:spPr>
          <a:xfrm>
            <a:off x="3964733" y="5901808"/>
            <a:ext cx="51339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Brasília, 19 de novembro de 2024</a:t>
            </a:r>
          </a:p>
        </p:txBody>
      </p:sp>
    </p:spTree>
    <p:extLst>
      <p:ext uri="{BB962C8B-B14F-4D97-AF65-F5344CB8AC3E}">
        <p14:creationId xmlns:p14="http://schemas.microsoft.com/office/powerpoint/2010/main" val="14776271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ED5A8D-A75B-6FE3-9ED5-C74EB7129A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0326" y="147510"/>
            <a:ext cx="11551348" cy="933152"/>
          </a:xfrm>
        </p:spPr>
        <p:txBody>
          <a:bodyPr>
            <a:normAutofit/>
          </a:bodyPr>
          <a:lstStyle/>
          <a:p>
            <a:pPr algn="ctr"/>
            <a:r>
              <a:rPr lang="pt-BR" sz="3600" b="1" dirty="0"/>
              <a:t>Setor Varejista no Estado do Amazonas</a:t>
            </a:r>
          </a:p>
        </p:txBody>
      </p:sp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9B20BC1F-F724-CFFD-D256-F27818ED197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82812042"/>
              </p:ext>
            </p:extLst>
          </p:nvPr>
        </p:nvGraphicFramePr>
        <p:xfrm>
          <a:off x="2252536" y="1689736"/>
          <a:ext cx="6682232" cy="44476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Seta: para a Direita 4">
            <a:extLst>
              <a:ext uri="{FF2B5EF4-FFF2-40B4-BE49-F238E27FC236}">
                <a16:creationId xmlns:a16="http://schemas.microsoft.com/office/drawing/2014/main" id="{040A927F-1383-BC42-F08B-AB61468A1C2F}"/>
              </a:ext>
            </a:extLst>
          </p:cNvPr>
          <p:cNvSpPr/>
          <p:nvPr/>
        </p:nvSpPr>
        <p:spPr>
          <a:xfrm>
            <a:off x="7013448" y="2372611"/>
            <a:ext cx="742442" cy="547371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6" name="Elipse 5">
            <a:extLst>
              <a:ext uri="{FF2B5EF4-FFF2-40B4-BE49-F238E27FC236}">
                <a16:creationId xmlns:a16="http://schemas.microsoft.com/office/drawing/2014/main" id="{A16FAA98-C8FC-3517-25F1-2ABB4E13C647}"/>
              </a:ext>
            </a:extLst>
          </p:cNvPr>
          <p:cNvSpPr/>
          <p:nvPr/>
        </p:nvSpPr>
        <p:spPr>
          <a:xfrm>
            <a:off x="8183880" y="1594737"/>
            <a:ext cx="2578862" cy="1733679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>
                <a:solidFill>
                  <a:schemeClr val="tx1"/>
                </a:solidFill>
              </a:rPr>
              <a:t>Mais de 600 mil empregos, entre diretos, indiretos e induzidos</a:t>
            </a:r>
          </a:p>
        </p:txBody>
      </p:sp>
      <p:sp>
        <p:nvSpPr>
          <p:cNvPr id="7" name="Seta: para Baixo 6">
            <a:extLst>
              <a:ext uri="{FF2B5EF4-FFF2-40B4-BE49-F238E27FC236}">
                <a16:creationId xmlns:a16="http://schemas.microsoft.com/office/drawing/2014/main" id="{B69723AA-BB91-3186-9399-1D63BDCD7AD5}"/>
              </a:ext>
            </a:extLst>
          </p:cNvPr>
          <p:cNvSpPr/>
          <p:nvPr/>
        </p:nvSpPr>
        <p:spPr>
          <a:xfrm>
            <a:off x="9392221" y="3601905"/>
            <a:ext cx="374904" cy="503751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Elipse 7">
            <a:extLst>
              <a:ext uri="{FF2B5EF4-FFF2-40B4-BE49-F238E27FC236}">
                <a16:creationId xmlns:a16="http://schemas.microsoft.com/office/drawing/2014/main" id="{227590D1-31E7-F032-D601-13192646601F}"/>
              </a:ext>
            </a:extLst>
          </p:cNvPr>
          <p:cNvSpPr/>
          <p:nvPr/>
        </p:nvSpPr>
        <p:spPr>
          <a:xfrm>
            <a:off x="8309483" y="4261957"/>
            <a:ext cx="2453259" cy="1830787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>
                <a:solidFill>
                  <a:schemeClr val="tx1"/>
                </a:solidFill>
              </a:rPr>
              <a:t>Mais de R$ 16 bilhões anuais de massa salarial</a:t>
            </a:r>
          </a:p>
        </p:txBody>
      </p:sp>
      <p:sp>
        <p:nvSpPr>
          <p:cNvPr id="9" name="Elipse 8">
            <a:extLst>
              <a:ext uri="{FF2B5EF4-FFF2-40B4-BE49-F238E27FC236}">
                <a16:creationId xmlns:a16="http://schemas.microsoft.com/office/drawing/2014/main" id="{62E2796C-9625-4AFC-651F-697C1AE67F26}"/>
              </a:ext>
            </a:extLst>
          </p:cNvPr>
          <p:cNvSpPr/>
          <p:nvPr/>
        </p:nvSpPr>
        <p:spPr>
          <a:xfrm>
            <a:off x="694944" y="3959352"/>
            <a:ext cx="2340864" cy="2011680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>
                <a:solidFill>
                  <a:schemeClr val="tx1"/>
                </a:solidFill>
              </a:rPr>
              <a:t>19,7 mil CNPJ em Manaus </a:t>
            </a:r>
          </a:p>
          <a:p>
            <a:pPr algn="ctr"/>
            <a:r>
              <a:rPr lang="pt-BR" sz="1400" dirty="0">
                <a:solidFill>
                  <a:schemeClr val="tx1"/>
                </a:solidFill>
              </a:rPr>
              <a:t>(70% dos estabelecimentos com CNPJ ativo do estado)</a:t>
            </a:r>
          </a:p>
        </p:txBody>
      </p:sp>
      <p:sp>
        <p:nvSpPr>
          <p:cNvPr id="10" name="Seta: para a Esquerda 9">
            <a:extLst>
              <a:ext uri="{FF2B5EF4-FFF2-40B4-BE49-F238E27FC236}">
                <a16:creationId xmlns:a16="http://schemas.microsoft.com/office/drawing/2014/main" id="{EE75D106-4B69-2672-10C3-2B4CD1EE3EFC}"/>
              </a:ext>
            </a:extLst>
          </p:cNvPr>
          <p:cNvSpPr/>
          <p:nvPr/>
        </p:nvSpPr>
        <p:spPr>
          <a:xfrm>
            <a:off x="3035808" y="4480560"/>
            <a:ext cx="219456" cy="475488"/>
          </a:xfrm>
          <a:prstGeom prst="lef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4937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1A3DD32-9649-1FF4-6377-5145A1F4F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5057" y="-83448"/>
            <a:ext cx="11766430" cy="1325563"/>
          </a:xfrm>
        </p:spPr>
        <p:txBody>
          <a:bodyPr>
            <a:normAutofit/>
          </a:bodyPr>
          <a:lstStyle/>
          <a:p>
            <a:pPr algn="ctr"/>
            <a:r>
              <a:rPr lang="pt-BR" sz="3600" b="1" dirty="0"/>
              <a:t>Impactos da Reforma: Parâmetros Básicos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AEDACCC-74E0-1B91-ED8F-7CABEC1CC2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3734" y="957233"/>
            <a:ext cx="11509075" cy="5616096"/>
          </a:xfrm>
        </p:spPr>
        <p:txBody>
          <a:bodyPr>
            <a:normAutofit/>
          </a:bodyPr>
          <a:lstStyle/>
          <a:p>
            <a:pPr marL="342900" lvl="0" indent="-3429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arenR"/>
            </a:pPr>
            <a:r>
              <a:rPr lang="pt-B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Nos termos do PLP n. 68/2024, nem todos os benefícios da ZFM foram transportados para a apuração da CBS e do IBS.</a:t>
            </a:r>
          </a:p>
          <a:p>
            <a:pPr marL="342900" lvl="0" indent="-3429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arenR"/>
            </a:pPr>
            <a:r>
              <a:rPr lang="pt-BR" sz="18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As operações internas de varejo, por exemplo, atualmente são equiparadas a exportações e não sofrem a incidência de PIS e COFINS, o que não foi reproduzido na operação da CBS sobre operações desse tipo.</a:t>
            </a:r>
          </a:p>
          <a:p>
            <a:pPr marL="342900" lvl="0" indent="-3429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arenR"/>
            </a:pPr>
            <a:r>
              <a:rPr lang="pt-B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 Constituição Federal, no art. 92-B do ADCT, determina a manutenção do diferencial competitivo de forma generalizada, mantida a sua intensidade em maio de 2023, a exclusão do setor de varejo local representa claro exemplo de inconstitucionalidade material, com repercussões sociais e econômicas, a ser sanada antes da promulgação da lei complementar</a:t>
            </a:r>
          </a:p>
          <a:p>
            <a:pPr marL="342900" indent="-3429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arenR"/>
            </a:pPr>
            <a:r>
              <a:rPr lang="pt-B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 estimativa apenas desse ponto (tributação local do PIS e da COFINS) </a:t>
            </a:r>
            <a:r>
              <a:rPr lang="pt-BR" sz="18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acarretará </a:t>
            </a:r>
            <a:r>
              <a:rPr lang="pt-B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aumento de 9,7% sobre o preço final dos produtos, já considerando a retirada do ICMS da base de cálculo do PIS e da COFINS (para estimar o incentivo atual), ajustes por fora e por dentro, e deixando de quantificar a incompletude dos benefícios atuais de ICMS.</a:t>
            </a:r>
          </a:p>
        </p:txBody>
      </p:sp>
    </p:spTree>
    <p:extLst>
      <p:ext uri="{BB962C8B-B14F-4D97-AF65-F5344CB8AC3E}">
        <p14:creationId xmlns:p14="http://schemas.microsoft.com/office/powerpoint/2010/main" val="18381038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3A13E1-6382-0CC7-0657-ECF1DAB5A0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0C71728-7553-F92B-A4D8-E1528705F8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7418" y="1008990"/>
            <a:ext cx="11657163" cy="5598843"/>
          </a:xfrm>
        </p:spPr>
        <p:txBody>
          <a:bodyPr>
            <a:normAutofit/>
          </a:bodyPr>
          <a:lstStyle/>
          <a:p>
            <a:pPr marL="342900" lvl="0" indent="-3429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arenR" startAt="5"/>
            </a:pPr>
            <a:r>
              <a:rPr lang="pt-B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Deve-se esperar repasse de mesma intensidade (9,7%) para os preços finais ao consumidor do estado do Amazonas, em mercadorias comercializadas no varejo, excluindo-se automóveis, peças e partes e  combustíveis. </a:t>
            </a:r>
          </a:p>
          <a:p>
            <a:pPr marL="342900" lvl="0" indent="-3429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arenR" startAt="5"/>
            </a:pPr>
            <a:r>
              <a:rPr lang="pt-B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 emprego total do setor varejista do Estado é estimado em 219,8 mil postos de trabalho, entre formais e informais, conforme a PNAD-C, do segundo trimestre de 2024. </a:t>
            </a:r>
          </a:p>
          <a:p>
            <a:pPr marL="342900" lvl="0" indent="-3429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arenR" startAt="5"/>
            </a:pPr>
            <a:r>
              <a:rPr lang="pt-B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Os estabelecimentos comerciais devem readequar suas operações, com redução de pontos de vendas ou mesmo encerramento de suas atividades, pelo menos na mesma intensidade, se desejarem manter as margens (estreitas) e mesma produtividade. </a:t>
            </a: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C6595A1D-56F3-7894-8BC0-223B7B83E8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5057" y="-83448"/>
            <a:ext cx="11766430" cy="1325563"/>
          </a:xfrm>
        </p:spPr>
        <p:txBody>
          <a:bodyPr>
            <a:normAutofit/>
          </a:bodyPr>
          <a:lstStyle/>
          <a:p>
            <a:pPr algn="ctr"/>
            <a:r>
              <a:rPr lang="pt-BR" sz="3600" b="1" dirty="0"/>
              <a:t>Impactos da Reforma: Parâmetros Básicos</a:t>
            </a:r>
          </a:p>
        </p:txBody>
      </p:sp>
    </p:spTree>
    <p:extLst>
      <p:ext uri="{BB962C8B-B14F-4D97-AF65-F5344CB8AC3E}">
        <p14:creationId xmlns:p14="http://schemas.microsoft.com/office/powerpoint/2010/main" val="16111994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6A59C2-04A1-95C6-C45C-58FAB8528D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527" y="71827"/>
            <a:ext cx="11852695" cy="1325563"/>
          </a:xfrm>
        </p:spPr>
        <p:txBody>
          <a:bodyPr>
            <a:normAutofit/>
          </a:bodyPr>
          <a:lstStyle/>
          <a:p>
            <a:pPr algn="ctr"/>
            <a:r>
              <a:rPr lang="pt-BR" sz="3600" b="1" dirty="0"/>
              <a:t>Impactos da Reforma: efeitos no mercado de trabalho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30A7A61-0943-F456-A51E-7A5BE8F5AC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778" y="1253331"/>
            <a:ext cx="11668664" cy="5302744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pt-BR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Procurou-se identificar três efeitos :</a:t>
            </a:r>
          </a:p>
          <a:p>
            <a:pPr marL="342900" lvl="0" indent="-3429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pt-BR" sz="2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Emprego direto</a:t>
            </a:r>
            <a:r>
              <a:rPr lang="pt-BR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aqueles criados no próprio setor, como vendedores, gerentes e operadores de caixa.</a:t>
            </a:r>
          </a:p>
          <a:p>
            <a:pPr marL="342900" lvl="0" indent="-3429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pt-BR" sz="2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Emprego indireto</a:t>
            </a:r>
            <a:r>
              <a:rPr lang="pt-BR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demanda gerada pelo setor varejista, tais como serviços de logística, tecnologia, publicidade e insumos.</a:t>
            </a:r>
          </a:p>
          <a:p>
            <a:pPr marL="342900" lvl="0" indent="-3429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pt-BR" sz="2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Emprego induzido</a:t>
            </a:r>
            <a:r>
              <a:rPr lang="pt-BR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aumento da demanda por bens e serviços resultante do aumento da renda das pessoas que trabalham nos empregos diretos e indiretos, gerando novos postos de trabalho em setores como comércio e serviços.</a:t>
            </a:r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39911781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1EA7A8-1508-F645-E2E7-BB7D0C558D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1796" y="77578"/>
            <a:ext cx="11582400" cy="1325563"/>
          </a:xfrm>
        </p:spPr>
        <p:txBody>
          <a:bodyPr>
            <a:normAutofit/>
          </a:bodyPr>
          <a:lstStyle/>
          <a:p>
            <a:r>
              <a:rPr lang="pt-BR" sz="3600" b="1" dirty="0"/>
              <a:t>Impactos da Reforma Tributária: Principais Resultados*</a:t>
            </a:r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A6F6A143-CFEC-EB2C-1D6A-29CE1F00E7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0500297"/>
              </p:ext>
            </p:extLst>
          </p:nvPr>
        </p:nvGraphicFramePr>
        <p:xfrm>
          <a:off x="925902" y="1464757"/>
          <a:ext cx="9857118" cy="3416150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4928559">
                  <a:extLst>
                    <a:ext uri="{9D8B030D-6E8A-4147-A177-3AD203B41FA5}">
                      <a16:colId xmlns:a16="http://schemas.microsoft.com/office/drawing/2014/main" val="3264516990"/>
                    </a:ext>
                  </a:extLst>
                </a:gridCol>
                <a:gridCol w="4928559">
                  <a:extLst>
                    <a:ext uri="{9D8B030D-6E8A-4147-A177-3AD203B41FA5}">
                      <a16:colId xmlns:a16="http://schemas.microsoft.com/office/drawing/2014/main" val="3999913912"/>
                    </a:ext>
                  </a:extLst>
                </a:gridCol>
              </a:tblGrid>
              <a:tr h="170807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t-BR" sz="2400" kern="100" dirty="0">
                          <a:effectLst/>
                        </a:rPr>
                        <a:t>Impactos no Emprego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t-BR" sz="2400" kern="100" dirty="0">
                          <a:effectLst/>
                        </a:rPr>
                        <a:t>Impactos na Massa Salarial (anual)</a:t>
                      </a:r>
                      <a:endParaRPr lang="pt-BR" sz="2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01273254"/>
                  </a:ext>
                </a:extLst>
              </a:tr>
              <a:tr h="170807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t-BR" sz="2400" b="1" kern="100" dirty="0">
                          <a:solidFill>
                            <a:schemeClr val="tx1"/>
                          </a:solidFill>
                          <a:effectLst/>
                        </a:rPr>
                        <a:t>Perda de 63,9 mil postos de trabalho.</a:t>
                      </a:r>
                      <a:endParaRPr lang="pt-BR" sz="2400" b="1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t-BR" sz="2400" b="1" kern="100" dirty="0">
                          <a:solidFill>
                            <a:schemeClr val="tx1"/>
                          </a:solidFill>
                          <a:effectLst/>
                        </a:rPr>
                        <a:t>Redução de R$ 1,78 bilhão.</a:t>
                      </a:r>
                      <a:endParaRPr lang="pt-BR" sz="2400" b="1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66521779"/>
                  </a:ext>
                </a:extLst>
              </a:tr>
            </a:tbl>
          </a:graphicData>
        </a:graphic>
      </p:graphicFrame>
      <p:sp>
        <p:nvSpPr>
          <p:cNvPr id="3" name="CaixaDeTexto 2">
            <a:extLst>
              <a:ext uri="{FF2B5EF4-FFF2-40B4-BE49-F238E27FC236}">
                <a16:creationId xmlns:a16="http://schemas.microsoft.com/office/drawing/2014/main" id="{771CAA38-5BED-6216-2BB8-541BEE0DD6EE}"/>
              </a:ext>
            </a:extLst>
          </p:cNvPr>
          <p:cNvSpPr txBox="1"/>
          <p:nvPr/>
        </p:nvSpPr>
        <p:spPr>
          <a:xfrm>
            <a:off x="204159" y="5221857"/>
            <a:ext cx="117836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600" dirty="0"/>
              <a:t>* Estimou-se apenas a repercussão da tributação integral da CBS sobre as operações de varejo internas da ZFM, o que resultaria em repasse a preço final na ordem de 9,7%, ao se descontar o atual benefício de PIS e COFINS.</a:t>
            </a:r>
          </a:p>
        </p:txBody>
      </p:sp>
    </p:spTree>
    <p:extLst>
      <p:ext uri="{BB962C8B-B14F-4D97-AF65-F5344CB8AC3E}">
        <p14:creationId xmlns:p14="http://schemas.microsoft.com/office/powerpoint/2010/main" val="255748946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 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 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igrationWizId xmlns="5ab7a61f-6b53-47af-8a73-034f2a985582" xsi:nil="true"/>
    <MigrationWizIdVersion xmlns="5ab7a61f-6b53-47af-8a73-034f2a985582" xsi:nil="true"/>
    <MigrationWizIdPermissions xmlns="5ab7a61f-6b53-47af-8a73-034f2a985582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782B6ACB3EB9247A09A22C4C2FC21B2" ma:contentTypeVersion="9" ma:contentTypeDescription="Crie um novo documento." ma:contentTypeScope="" ma:versionID="d845b463eff67336c37cd9804c6a9a57">
  <xsd:schema xmlns:xsd="http://www.w3.org/2001/XMLSchema" xmlns:xs="http://www.w3.org/2001/XMLSchema" xmlns:p="http://schemas.microsoft.com/office/2006/metadata/properties" xmlns:ns2="5ab7a61f-6b53-47af-8a73-034f2a985582" xmlns:ns3="377fe1af-c3ee-4a4a-af14-4e2016a9f5dc" targetNamespace="http://schemas.microsoft.com/office/2006/metadata/properties" ma:root="true" ma:fieldsID="158623e85833200cd2cfbf69764357eb" ns2:_="" ns3:_="">
    <xsd:import namespace="5ab7a61f-6b53-47af-8a73-034f2a985582"/>
    <xsd:import namespace="377fe1af-c3ee-4a4a-af14-4e2016a9f5dc"/>
    <xsd:element name="properties">
      <xsd:complexType>
        <xsd:sequence>
          <xsd:element name="documentManagement">
            <xsd:complexType>
              <xsd:all>
                <xsd:element ref="ns2:MigrationWizId" minOccurs="0"/>
                <xsd:element ref="ns2:MigrationWizIdPermissions" minOccurs="0"/>
                <xsd:element ref="ns2:MigrationWizIdVersion" minOccurs="0"/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b7a61f-6b53-47af-8a73-034f2a985582" elementFormDefault="qualified">
    <xsd:import namespace="http://schemas.microsoft.com/office/2006/documentManagement/types"/>
    <xsd:import namespace="http://schemas.microsoft.com/office/infopath/2007/PartnerControls"/>
    <xsd:element name="MigrationWizId" ma:index="8" nillable="true" ma:displayName="MigrationWizId" ma:internalName="MigrationWizId">
      <xsd:simpleType>
        <xsd:restriction base="dms:Text"/>
      </xsd:simpleType>
    </xsd:element>
    <xsd:element name="MigrationWizIdPermissions" ma:index="9" nillable="true" ma:displayName="MigrationWizIdPermissions" ma:internalName="MigrationWizIdPermissions">
      <xsd:simpleType>
        <xsd:restriction base="dms:Text"/>
      </xsd:simpleType>
    </xsd:element>
    <xsd:element name="MigrationWizIdVersion" ma:index="10" nillable="true" ma:displayName="MigrationWizIdVersion" ma:internalName="MigrationWizIdVersion">
      <xsd:simpleType>
        <xsd:restriction base="dms:Text"/>
      </xsd:simple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7fe1af-c3ee-4a4a-af14-4e2016a9f5dc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8C2DEFB-0D47-4DA3-BD1D-52007FDC5CAE}">
  <ds:schemaRefs>
    <ds:schemaRef ds:uri="http://schemas.microsoft.com/office/2006/metadata/properties"/>
    <ds:schemaRef ds:uri="http://www.w3.org/2000/xmlns/"/>
    <ds:schemaRef ds:uri="5ab7a61f-6b53-47af-8a73-034f2a985582"/>
    <ds:schemaRef ds:uri="http://www.w3.org/2001/XMLSchema-instance"/>
  </ds:schemaRefs>
</ds:datastoreItem>
</file>

<file path=customXml/itemProps2.xml><?xml version="1.0" encoding="utf-8"?>
<ds:datastoreItem xmlns:ds="http://schemas.openxmlformats.org/officeDocument/2006/customXml" ds:itemID="{6A17189B-5D01-4689-89F5-5413DF8578C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6C8CC58-A76A-42C2-B265-3F0C66993F2D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5ab7a61f-6b53-47af-8a73-034f2a985582"/>
    <ds:schemaRef ds:uri="377fe1af-c3ee-4a4a-af14-4e2016a9f5d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673</Words>
  <Application>Microsoft Office PowerPoint</Application>
  <PresentationFormat>Widescreen</PresentationFormat>
  <Paragraphs>37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7" baseType="lpstr">
      <vt:lpstr>Tema do Office</vt:lpstr>
      <vt:lpstr>Impactos da Reforma Tributária Para o Comério Varejista na Zona Franca de Manaus (ZFM)</vt:lpstr>
      <vt:lpstr>Setor Varejista no Estado do Amazonas</vt:lpstr>
      <vt:lpstr>Impactos da Reforma: Parâmetros Básicos</vt:lpstr>
      <vt:lpstr>Impactos da Reforma: Parâmetros Básicos</vt:lpstr>
      <vt:lpstr>Impactos da Reforma: efeitos no mercado de trabalho </vt:lpstr>
      <vt:lpstr>Impactos da Reforma Tributária: Principais Resultados*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Impactos da Reforma Tributária Para o Comério Varejista na Zona Franca de Manaus (ZFM)</dc:title>
  <dc:creator>Marcio Holland</dc:creator>
  <cp:lastModifiedBy>Milton Silva</cp:lastModifiedBy>
  <cp:revision>6</cp:revision>
  <dcterms:created xsi:type="dcterms:W3CDTF">2024-11-17T16:27:40Z</dcterms:created>
  <dcterms:modified xsi:type="dcterms:W3CDTF">2024-11-19T13:07:19Z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0x0101009782B6ACB3EB9247A09A22C4C2FC21B2</vt:lpwstr>
  </property>
</Properties>
</file>