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439" y="179831"/>
            <a:ext cx="340360" cy="6507480"/>
          </a:xfrm>
          <a:custGeom>
            <a:avLst/>
            <a:gdLst/>
            <a:ahLst/>
            <a:cxnLst/>
            <a:rect l="l" t="t" r="r" b="b"/>
            <a:pathLst>
              <a:path w="340359" h="6507480">
                <a:moveTo>
                  <a:pt x="339852" y="0"/>
                </a:moveTo>
                <a:lnTo>
                  <a:pt x="0" y="0"/>
                </a:lnTo>
                <a:lnTo>
                  <a:pt x="0" y="6507480"/>
                </a:lnTo>
                <a:lnTo>
                  <a:pt x="339852" y="6507480"/>
                </a:lnTo>
                <a:lnTo>
                  <a:pt x="33985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8928" y="6440112"/>
            <a:ext cx="819847" cy="1636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3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1C4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439" y="179831"/>
            <a:ext cx="340360" cy="6507480"/>
          </a:xfrm>
          <a:custGeom>
            <a:avLst/>
            <a:gdLst/>
            <a:ahLst/>
            <a:cxnLst/>
            <a:rect l="l" t="t" r="r" b="b"/>
            <a:pathLst>
              <a:path w="340359" h="6507480">
                <a:moveTo>
                  <a:pt x="339852" y="0"/>
                </a:moveTo>
                <a:lnTo>
                  <a:pt x="0" y="0"/>
                </a:lnTo>
                <a:lnTo>
                  <a:pt x="0" y="6507480"/>
                </a:lnTo>
                <a:lnTo>
                  <a:pt x="339852" y="6507480"/>
                </a:lnTo>
                <a:lnTo>
                  <a:pt x="339852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1891" y="1956053"/>
            <a:ext cx="1651000" cy="802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1C4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" y="781811"/>
            <a:ext cx="12188951" cy="60761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01545" y="4482795"/>
            <a:ext cx="680085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30" dirty="0">
                <a:solidFill>
                  <a:srgbClr val="FFFFFF"/>
                </a:solidFill>
                <a:latin typeface="Calibri"/>
                <a:cs typeface="Calibri"/>
              </a:rPr>
              <a:t>Internacionalização</a:t>
            </a:r>
            <a:r>
              <a:rPr sz="2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114" dirty="0">
                <a:solidFill>
                  <a:srgbClr val="FFFFFF"/>
                </a:solidFill>
                <a:latin typeface="Calibri"/>
                <a:cs typeface="Calibri"/>
              </a:rPr>
              <a:t>atração</a:t>
            </a:r>
            <a:r>
              <a:rPr sz="2400" b="1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7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b="1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125" dirty="0">
                <a:solidFill>
                  <a:srgbClr val="FFFFFF"/>
                </a:solidFill>
                <a:latin typeface="Calibri"/>
                <a:cs typeface="Calibri"/>
              </a:rPr>
              <a:t>investimentos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1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40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125" dirty="0">
                <a:solidFill>
                  <a:srgbClr val="FFFFFF"/>
                </a:solidFill>
                <a:latin typeface="Calibri"/>
                <a:cs typeface="Calibri"/>
              </a:rPr>
              <a:t>Startups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120" dirty="0">
                <a:solidFill>
                  <a:srgbClr val="FFFFFF"/>
                </a:solidFill>
                <a:latin typeface="Calibri"/>
                <a:cs typeface="Calibri"/>
              </a:rPr>
              <a:t>Julho</a:t>
            </a:r>
            <a:r>
              <a:rPr sz="24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124" y="170510"/>
            <a:ext cx="82715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14" dirty="0">
                <a:solidFill>
                  <a:srgbClr val="3B3B3B"/>
                </a:solidFill>
                <a:latin typeface="Calibri"/>
                <a:cs typeface="Calibri"/>
              </a:rPr>
              <a:t>MARCO</a:t>
            </a:r>
            <a:r>
              <a:rPr sz="2400" b="1" spc="26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b="1" spc="110" dirty="0">
                <a:solidFill>
                  <a:srgbClr val="3B3B3B"/>
                </a:solidFill>
                <a:latin typeface="Calibri"/>
                <a:cs typeface="Calibri"/>
              </a:rPr>
              <a:t>LEGAL</a:t>
            </a:r>
            <a:r>
              <a:rPr sz="2400" b="1" spc="26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2400" b="1" spc="3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B3B3B"/>
                </a:solidFill>
                <a:latin typeface="Calibri"/>
                <a:cs typeface="Calibri"/>
              </a:rPr>
              <a:t>A</a:t>
            </a:r>
            <a:r>
              <a:rPr sz="2400" b="1" spc="29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b="1" spc="130" dirty="0">
                <a:solidFill>
                  <a:srgbClr val="3B3B3B"/>
                </a:solidFill>
                <a:latin typeface="Calibri"/>
                <a:cs typeface="Calibri"/>
              </a:rPr>
              <a:t>INTERNACIONALIZAÇÃO</a:t>
            </a:r>
            <a:r>
              <a:rPr sz="2400" b="1" spc="3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b="1" spc="75" dirty="0">
                <a:solidFill>
                  <a:srgbClr val="3B3B3B"/>
                </a:solidFill>
                <a:latin typeface="Calibri"/>
                <a:cs typeface="Calibri"/>
              </a:rPr>
              <a:t>DAS</a:t>
            </a:r>
            <a:r>
              <a:rPr sz="2400" b="1" spc="29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b="1" spc="95" dirty="0">
                <a:solidFill>
                  <a:srgbClr val="3B3B3B"/>
                </a:solidFill>
                <a:latin typeface="Calibri"/>
                <a:cs typeface="Calibri"/>
              </a:rPr>
              <a:t>STARTUPS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5461" y="906524"/>
            <a:ext cx="3415665" cy="2615565"/>
          </a:xfrm>
          <a:prstGeom prst="rect">
            <a:avLst/>
          </a:prstGeom>
        </p:spPr>
        <p:txBody>
          <a:bodyPr vert="horz" wrap="square" lIns="0" tIns="487680" rIns="0" bIns="0" rtlCol="0">
            <a:spAutoFit/>
          </a:bodyPr>
          <a:lstStyle/>
          <a:p>
            <a:pPr marL="594360">
              <a:lnSpc>
                <a:spcPct val="100000"/>
              </a:lnSpc>
              <a:spcBef>
                <a:spcPts val="3840"/>
              </a:spcBef>
            </a:pPr>
            <a:r>
              <a:rPr sz="6600" b="1" spc="295" dirty="0">
                <a:solidFill>
                  <a:srgbClr val="00B869"/>
                </a:solidFill>
                <a:latin typeface="Calibri"/>
                <a:cs typeface="Calibri"/>
              </a:rPr>
              <a:t>+100</a:t>
            </a:r>
            <a:endParaRPr sz="6600">
              <a:latin typeface="Calibri"/>
              <a:cs typeface="Calibri"/>
            </a:endParaRPr>
          </a:p>
          <a:p>
            <a:pPr marL="340360" marR="331470" algn="ctr">
              <a:lnSpc>
                <a:spcPct val="100000"/>
              </a:lnSpc>
              <a:spcBef>
                <a:spcPts val="1019"/>
              </a:spcBef>
            </a:pPr>
            <a:r>
              <a:rPr sz="1800" b="1" spc="125" dirty="0">
                <a:solidFill>
                  <a:srgbClr val="00B869"/>
                </a:solidFill>
                <a:latin typeface="Calibri"/>
                <a:cs typeface="Calibri"/>
              </a:rPr>
              <a:t>Anúncios</a:t>
            </a:r>
            <a:r>
              <a:rPr sz="1800" b="1" spc="235" dirty="0">
                <a:solidFill>
                  <a:srgbClr val="00B869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00B869"/>
                </a:solidFill>
                <a:latin typeface="Calibri"/>
                <a:cs typeface="Calibri"/>
              </a:rPr>
              <a:t>de</a:t>
            </a:r>
            <a:r>
              <a:rPr sz="1800" b="1" spc="254" dirty="0">
                <a:solidFill>
                  <a:srgbClr val="00B869"/>
                </a:solidFill>
                <a:latin typeface="Calibri"/>
                <a:cs typeface="Calibri"/>
              </a:rPr>
              <a:t> </a:t>
            </a:r>
            <a:r>
              <a:rPr sz="1800" b="1" spc="125" dirty="0">
                <a:solidFill>
                  <a:srgbClr val="00B869"/>
                </a:solidFill>
                <a:latin typeface="Calibri"/>
                <a:cs typeface="Calibri"/>
              </a:rPr>
              <a:t>abertura</a:t>
            </a:r>
            <a:r>
              <a:rPr sz="1800" b="1" spc="235" dirty="0">
                <a:solidFill>
                  <a:srgbClr val="00B869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00B869"/>
                </a:solidFill>
                <a:latin typeface="Calibri"/>
                <a:cs typeface="Calibri"/>
              </a:rPr>
              <a:t>de </a:t>
            </a:r>
            <a:r>
              <a:rPr sz="1800" b="1" spc="-390" dirty="0">
                <a:solidFill>
                  <a:srgbClr val="00B869"/>
                </a:solidFill>
                <a:latin typeface="Calibri"/>
                <a:cs typeface="Calibri"/>
              </a:rPr>
              <a:t> </a:t>
            </a:r>
            <a:r>
              <a:rPr sz="1800" b="1" spc="120" dirty="0">
                <a:solidFill>
                  <a:srgbClr val="00B869"/>
                </a:solidFill>
                <a:latin typeface="Calibri"/>
                <a:cs typeface="Calibri"/>
              </a:rPr>
              <a:t>operações</a:t>
            </a:r>
            <a:r>
              <a:rPr sz="1800" b="1" spc="254" dirty="0">
                <a:solidFill>
                  <a:srgbClr val="00B869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00B869"/>
                </a:solidFill>
                <a:latin typeface="Calibri"/>
                <a:cs typeface="Calibri"/>
              </a:rPr>
              <a:t>no</a:t>
            </a:r>
            <a:r>
              <a:rPr sz="1800" b="1" spc="270" dirty="0">
                <a:solidFill>
                  <a:srgbClr val="00B869"/>
                </a:solidFill>
                <a:latin typeface="Calibri"/>
                <a:cs typeface="Calibri"/>
              </a:rPr>
              <a:t> </a:t>
            </a:r>
            <a:r>
              <a:rPr sz="1800" b="1" spc="120" dirty="0">
                <a:solidFill>
                  <a:srgbClr val="00B869"/>
                </a:solidFill>
                <a:latin typeface="Calibri"/>
                <a:cs typeface="Calibri"/>
              </a:rPr>
              <a:t>exterior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spc="100" dirty="0">
                <a:solidFill>
                  <a:srgbClr val="171717"/>
                </a:solidFill>
                <a:latin typeface="Calibri"/>
                <a:cs typeface="Calibri"/>
              </a:rPr>
              <a:t>por</a:t>
            </a:r>
            <a:r>
              <a:rPr sz="1400" spc="28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125" dirty="0">
                <a:solidFill>
                  <a:srgbClr val="171717"/>
                </a:solidFill>
                <a:latin typeface="Calibri"/>
                <a:cs typeface="Calibri"/>
              </a:rPr>
              <a:t>startups</a:t>
            </a:r>
            <a:r>
              <a:rPr sz="1400" spc="2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171717"/>
                </a:solidFill>
                <a:latin typeface="Calibri"/>
                <a:cs typeface="Calibri"/>
              </a:rPr>
              <a:t>brasileiras</a:t>
            </a:r>
            <a:r>
              <a:rPr sz="1400" spc="26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130" dirty="0">
                <a:solidFill>
                  <a:srgbClr val="171717"/>
                </a:solidFill>
                <a:latin typeface="Calibri"/>
                <a:cs typeface="Calibri"/>
              </a:rPr>
              <a:t>apoiadas</a:t>
            </a:r>
            <a:r>
              <a:rPr sz="1400" spc="27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114" dirty="0">
                <a:solidFill>
                  <a:srgbClr val="171717"/>
                </a:solidFill>
                <a:latin typeface="Calibri"/>
                <a:cs typeface="Calibri"/>
              </a:rPr>
              <a:t>pela</a:t>
            </a:r>
            <a:endParaRPr sz="1400">
              <a:latin typeface="Calibri"/>
              <a:cs typeface="Calibri"/>
            </a:endParaRPr>
          </a:p>
          <a:p>
            <a:pPr marL="6985" algn="ctr">
              <a:lnSpc>
                <a:spcPct val="100000"/>
              </a:lnSpc>
            </a:pPr>
            <a:r>
              <a:rPr sz="1400" spc="160" dirty="0">
                <a:solidFill>
                  <a:srgbClr val="171717"/>
                </a:solidFill>
                <a:latin typeface="Calibri"/>
                <a:cs typeface="Calibri"/>
              </a:rPr>
              <a:t>A</a:t>
            </a:r>
            <a:r>
              <a:rPr sz="1400" spc="150" dirty="0">
                <a:solidFill>
                  <a:srgbClr val="171717"/>
                </a:solidFill>
                <a:latin typeface="Calibri"/>
                <a:cs typeface="Calibri"/>
              </a:rPr>
              <a:t>p</a:t>
            </a:r>
            <a:r>
              <a:rPr sz="1400" spc="125" dirty="0">
                <a:solidFill>
                  <a:srgbClr val="171717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x</a:t>
            </a:r>
            <a:r>
              <a:rPr sz="1400" spc="-1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160" dirty="0">
                <a:solidFill>
                  <a:srgbClr val="171717"/>
                </a:solidFill>
                <a:latin typeface="Calibri"/>
                <a:cs typeface="Calibri"/>
              </a:rPr>
              <a:t>B</a:t>
            </a:r>
            <a:r>
              <a:rPr sz="1400" spc="135" dirty="0">
                <a:solidFill>
                  <a:srgbClr val="171717"/>
                </a:solidFill>
                <a:latin typeface="Calibri"/>
                <a:cs typeface="Calibri"/>
              </a:rPr>
              <a:t>r</a:t>
            </a:r>
            <a:r>
              <a:rPr sz="1400" spc="140" dirty="0">
                <a:solidFill>
                  <a:srgbClr val="171717"/>
                </a:solidFill>
                <a:latin typeface="Calibri"/>
                <a:cs typeface="Calibri"/>
              </a:rPr>
              <a:t>a</a:t>
            </a:r>
            <a:r>
              <a:rPr sz="1400" spc="155" dirty="0">
                <a:solidFill>
                  <a:srgbClr val="171717"/>
                </a:solidFill>
                <a:latin typeface="Calibri"/>
                <a:cs typeface="Calibri"/>
              </a:rPr>
              <a:t>s</a:t>
            </a:r>
            <a:r>
              <a:rPr sz="1400" spc="140" dirty="0">
                <a:solidFill>
                  <a:srgbClr val="171717"/>
                </a:solidFill>
                <a:latin typeface="Calibri"/>
                <a:cs typeface="Calibri"/>
              </a:rPr>
              <a:t>i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l </a:t>
            </a:r>
            <a:r>
              <a:rPr sz="1400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150" dirty="0">
                <a:solidFill>
                  <a:srgbClr val="171717"/>
                </a:solidFill>
                <a:latin typeface="Calibri"/>
                <a:cs typeface="Calibri"/>
              </a:rPr>
              <a:t>d</a:t>
            </a:r>
            <a:r>
              <a:rPr sz="1400" spc="155" dirty="0">
                <a:solidFill>
                  <a:srgbClr val="171717"/>
                </a:solidFill>
                <a:latin typeface="Calibri"/>
                <a:cs typeface="Calibri"/>
              </a:rPr>
              <a:t>es</a:t>
            </a:r>
            <a:r>
              <a:rPr sz="1400" spc="150" dirty="0">
                <a:solidFill>
                  <a:srgbClr val="171717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e </a:t>
            </a:r>
            <a:r>
              <a:rPr sz="1400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400" spc="150" dirty="0">
                <a:solidFill>
                  <a:srgbClr val="171717"/>
                </a:solidFill>
                <a:latin typeface="Calibri"/>
                <a:cs typeface="Calibri"/>
              </a:rPr>
              <a:t>202</a:t>
            </a:r>
            <a:r>
              <a:rPr sz="1400" dirty="0">
                <a:solidFill>
                  <a:srgbClr val="171717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3736" y="1290904"/>
            <a:ext cx="5065395" cy="89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25" dirty="0">
                <a:solidFill>
                  <a:srgbClr val="7E7E7E"/>
                </a:solidFill>
                <a:latin typeface="Calibri Light"/>
                <a:cs typeface="Calibri Light"/>
              </a:rPr>
              <a:t>Conceitualiza</a:t>
            </a:r>
            <a:r>
              <a:rPr sz="2800" spc="-6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o</a:t>
            </a:r>
            <a:r>
              <a:rPr sz="2800" spc="-4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7E7E7E"/>
                </a:solidFill>
                <a:latin typeface="Calibri Light"/>
                <a:cs typeface="Calibri Light"/>
              </a:rPr>
              <a:t>que</a:t>
            </a:r>
            <a:r>
              <a:rPr sz="2800" spc="-5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7E7E7E"/>
                </a:solidFill>
                <a:latin typeface="Calibri Light"/>
                <a:cs typeface="Calibri Light"/>
              </a:rPr>
              <a:t>é</a:t>
            </a:r>
            <a:r>
              <a:rPr sz="2800" spc="-3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7E7E7E"/>
                </a:solidFill>
                <a:latin typeface="Calibri Light"/>
                <a:cs typeface="Calibri Light"/>
              </a:rPr>
              <a:t>uma</a:t>
            </a:r>
            <a:r>
              <a:rPr sz="2800" spc="-6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startup:</a:t>
            </a:r>
            <a:endParaRPr sz="2800">
              <a:latin typeface="Calibri Light"/>
              <a:cs typeface="Calibri Light"/>
            </a:endParaRPr>
          </a:p>
          <a:p>
            <a:pPr marL="184785">
              <a:lnSpc>
                <a:spcPct val="100000"/>
              </a:lnSpc>
              <a:spcBef>
                <a:spcPts val="1340"/>
              </a:spcBef>
            </a:pPr>
            <a:r>
              <a:rPr sz="1800" dirty="0">
                <a:solidFill>
                  <a:srgbClr val="7E7E7E"/>
                </a:solidFill>
                <a:latin typeface="Calibri Light"/>
                <a:cs typeface="Calibri Light"/>
              </a:rPr>
              <a:t>ajuda a </a:t>
            </a:r>
            <a:r>
              <a:rPr sz="1800" spc="-5" dirty="0">
                <a:solidFill>
                  <a:srgbClr val="7E7E7E"/>
                </a:solidFill>
                <a:latin typeface="Calibri Light"/>
                <a:cs typeface="Calibri Light"/>
              </a:rPr>
              <a:t>definir</a:t>
            </a:r>
            <a:r>
              <a:rPr sz="180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 Light"/>
                <a:cs typeface="Calibri Light"/>
              </a:rPr>
              <a:t>o</a:t>
            </a:r>
            <a:r>
              <a:rPr sz="1800" spc="-5" dirty="0">
                <a:solidFill>
                  <a:srgbClr val="7E7E7E"/>
                </a:solidFill>
                <a:latin typeface="Calibri Light"/>
                <a:cs typeface="Calibri Light"/>
              </a:rPr>
              <a:t> público</a:t>
            </a:r>
            <a:r>
              <a:rPr sz="1800" spc="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 Light"/>
                <a:cs typeface="Calibri Light"/>
              </a:rPr>
              <a:t>alvo </a:t>
            </a:r>
            <a:r>
              <a:rPr sz="1800" dirty="0">
                <a:solidFill>
                  <a:srgbClr val="7E7E7E"/>
                </a:solidFill>
                <a:latin typeface="Calibri Light"/>
                <a:cs typeface="Calibri Light"/>
              </a:rPr>
              <a:t>da </a:t>
            </a:r>
            <a:r>
              <a:rPr sz="1800" spc="-10" dirty="0">
                <a:solidFill>
                  <a:srgbClr val="7E7E7E"/>
                </a:solidFill>
                <a:latin typeface="Calibri Light"/>
                <a:cs typeface="Calibri Light"/>
              </a:rPr>
              <a:t>ApexBrasil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3432" y="2838449"/>
            <a:ext cx="5631815" cy="1307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</a:pPr>
            <a:r>
              <a:rPr sz="2800" spc="-75" dirty="0">
                <a:solidFill>
                  <a:srgbClr val="7E7E7E"/>
                </a:solidFill>
                <a:latin typeface="Calibri Light"/>
                <a:cs typeface="Calibri Light"/>
              </a:rPr>
              <a:t>Traz</a:t>
            </a:r>
            <a:r>
              <a:rPr sz="2800" spc="-7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7E7E7E"/>
                </a:solidFill>
                <a:latin typeface="Calibri Light"/>
                <a:cs typeface="Calibri Light"/>
              </a:rPr>
              <a:t>maior</a:t>
            </a:r>
            <a:r>
              <a:rPr sz="2800" spc="-6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segurança</a:t>
            </a:r>
            <a:r>
              <a:rPr sz="2800" spc="-7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para</a:t>
            </a:r>
            <a:r>
              <a:rPr sz="2800" spc="-8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7E7E7E"/>
                </a:solidFill>
                <a:latin typeface="Calibri Light"/>
                <a:cs typeface="Calibri Light"/>
              </a:rPr>
              <a:t>investidores</a:t>
            </a:r>
            <a:endParaRPr sz="2800">
              <a:latin typeface="Calibri Light"/>
              <a:cs typeface="Calibri Light"/>
            </a:endParaRPr>
          </a:p>
          <a:p>
            <a:pPr marL="12700" marR="243204">
              <a:lnSpc>
                <a:spcPct val="150100"/>
              </a:lnSpc>
              <a:spcBef>
                <a:spcPts val="254"/>
              </a:spcBef>
            </a:pPr>
            <a:r>
              <a:rPr sz="1800" spc="-10" dirty="0">
                <a:solidFill>
                  <a:srgbClr val="7E7E7E"/>
                </a:solidFill>
                <a:latin typeface="Calibri Light"/>
                <a:cs typeface="Calibri Light"/>
              </a:rPr>
              <a:t>facilita</a:t>
            </a:r>
            <a:r>
              <a:rPr sz="1800" spc="-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 Light"/>
                <a:cs typeface="Calibri Light"/>
              </a:rPr>
              <a:t>o</a:t>
            </a:r>
            <a:r>
              <a:rPr sz="1800" spc="-5" dirty="0">
                <a:solidFill>
                  <a:srgbClr val="7E7E7E"/>
                </a:solidFill>
                <a:latin typeface="Calibri Light"/>
                <a:cs typeface="Calibri Light"/>
              </a:rPr>
              <a:t> acesso</a:t>
            </a:r>
            <a:r>
              <a:rPr sz="1800" dirty="0">
                <a:solidFill>
                  <a:srgbClr val="7E7E7E"/>
                </a:solidFill>
                <a:latin typeface="Calibri Light"/>
                <a:cs typeface="Calibri Light"/>
              </a:rPr>
              <a:t> das</a:t>
            </a:r>
            <a:r>
              <a:rPr sz="1800" spc="1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 Light"/>
                <a:cs typeface="Calibri Light"/>
              </a:rPr>
              <a:t>startups</a:t>
            </a:r>
            <a:r>
              <a:rPr sz="1800" spc="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 Light"/>
                <a:cs typeface="Calibri Light"/>
              </a:rPr>
              <a:t>a </a:t>
            </a:r>
            <a:r>
              <a:rPr sz="1800" spc="-10" dirty="0">
                <a:solidFill>
                  <a:srgbClr val="7E7E7E"/>
                </a:solidFill>
                <a:latin typeface="Calibri Light"/>
                <a:cs typeface="Calibri Light"/>
              </a:rPr>
              <a:t>recursos</a:t>
            </a:r>
            <a:r>
              <a:rPr sz="18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 Light"/>
                <a:cs typeface="Calibri Light"/>
              </a:rPr>
              <a:t>fundamentais</a:t>
            </a:r>
            <a:r>
              <a:rPr sz="18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 Light"/>
                <a:cs typeface="Calibri Light"/>
              </a:rPr>
              <a:t>para </a:t>
            </a:r>
            <a:r>
              <a:rPr sz="1800" spc="-39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 Light"/>
                <a:cs typeface="Calibri Light"/>
              </a:rPr>
              <a:t>ganhar</a:t>
            </a:r>
            <a:r>
              <a:rPr sz="180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 Light"/>
                <a:cs typeface="Calibri Light"/>
              </a:rPr>
              <a:t>e</a:t>
            </a:r>
            <a:r>
              <a:rPr sz="180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 Light"/>
                <a:cs typeface="Calibri Light"/>
              </a:rPr>
              <a:t>escala </a:t>
            </a:r>
            <a:r>
              <a:rPr sz="1800" dirty="0">
                <a:solidFill>
                  <a:srgbClr val="7E7E7E"/>
                </a:solidFill>
                <a:latin typeface="Calibri Light"/>
                <a:cs typeface="Calibri Light"/>
              </a:rPr>
              <a:t>e</a:t>
            </a:r>
            <a:r>
              <a:rPr sz="1800" spc="1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 Light"/>
                <a:cs typeface="Calibri Light"/>
              </a:rPr>
              <a:t>expandir </a:t>
            </a:r>
            <a:r>
              <a:rPr sz="1800" spc="-10" dirty="0">
                <a:solidFill>
                  <a:srgbClr val="7E7E7E"/>
                </a:solidFill>
                <a:latin typeface="Calibri Light"/>
                <a:cs typeface="Calibri Light"/>
              </a:rPr>
              <a:t>para</a:t>
            </a:r>
            <a:r>
              <a:rPr sz="180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 Light"/>
                <a:cs typeface="Calibri Light"/>
              </a:rPr>
              <a:t>novos</a:t>
            </a:r>
            <a:r>
              <a:rPr sz="1800" spc="5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alibri Light"/>
                <a:cs typeface="Calibri Light"/>
              </a:rPr>
              <a:t>mercados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1052" y="4592192"/>
            <a:ext cx="9972040" cy="20834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Melhorias</a:t>
            </a:r>
            <a:r>
              <a:rPr sz="1800" spc="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em</a:t>
            </a: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 Light"/>
                <a:cs typeface="Calibri Light"/>
              </a:rPr>
              <a:t>questões</a:t>
            </a:r>
            <a:r>
              <a:rPr sz="1800" spc="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tributárias</a:t>
            </a:r>
            <a:r>
              <a:rPr sz="1800" spc="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 Light"/>
                <a:cs typeface="Calibri Light"/>
              </a:rPr>
              <a:t>para</a:t>
            </a:r>
            <a:r>
              <a:rPr sz="1800" spc="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 Light"/>
                <a:cs typeface="Calibri Light"/>
              </a:rPr>
              <a:t>exportação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de</a:t>
            </a:r>
            <a:r>
              <a:rPr sz="1800" spc="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serviços</a:t>
            </a:r>
            <a:endParaRPr sz="1800">
              <a:latin typeface="Calibri Light"/>
              <a:cs typeface="Calibri Light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Conceituação</a:t>
            </a: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 pode</a:t>
            </a:r>
            <a:r>
              <a:rPr sz="1800" spc="1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ser</a:t>
            </a:r>
            <a:r>
              <a:rPr sz="1800" spc="1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influenciada</a:t>
            </a:r>
            <a:r>
              <a:rPr sz="1800" spc="2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por</a:t>
            </a:r>
            <a:r>
              <a:rPr sz="1800" spc="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15" dirty="0">
                <a:solidFill>
                  <a:srgbClr val="171717"/>
                </a:solidFill>
                <a:latin typeface="Calibri Light"/>
                <a:cs typeface="Calibri Light"/>
              </a:rPr>
              <a:t>fatores</a:t>
            </a:r>
            <a:r>
              <a:rPr sz="1800" spc="-10" dirty="0">
                <a:solidFill>
                  <a:srgbClr val="171717"/>
                </a:solidFill>
                <a:latin typeface="Calibri Light"/>
                <a:cs typeface="Calibri Light"/>
              </a:rPr>
              <a:t> setoriais</a:t>
            </a:r>
            <a:r>
              <a:rPr sz="1800" spc="2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(healthtechs,</a:t>
            </a:r>
            <a:r>
              <a:rPr sz="1800" spc="-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por</a:t>
            </a:r>
            <a:r>
              <a:rPr sz="1800" spc="1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20" dirty="0">
                <a:solidFill>
                  <a:srgbClr val="171717"/>
                </a:solidFill>
                <a:latin typeface="Calibri Light"/>
                <a:cs typeface="Calibri Light"/>
              </a:rPr>
              <a:t>exemplo,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 demoram</a:t>
            </a:r>
            <a:r>
              <a:rPr sz="1800" spc="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mais</a:t>
            </a:r>
            <a:r>
              <a:rPr sz="1800" spc="1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de</a:t>
            </a:r>
            <a:r>
              <a:rPr sz="1800" spc="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10</a:t>
            </a:r>
            <a:endParaRPr sz="1800">
              <a:latin typeface="Calibri Light"/>
              <a:cs typeface="Calibri Light"/>
            </a:endParaRPr>
          </a:p>
          <a:p>
            <a:pPr marL="29908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anos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 Light"/>
                <a:cs typeface="Calibri Light"/>
              </a:rPr>
              <a:t>para 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validar soluções)</a:t>
            </a:r>
            <a:endParaRPr sz="1800">
              <a:latin typeface="Calibri Light"/>
              <a:cs typeface="Calibri Light"/>
            </a:endParaRPr>
          </a:p>
          <a:p>
            <a:pPr marL="299085" marR="454659" indent="-287020">
              <a:lnSpc>
                <a:spcPct val="15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Seria </a:t>
            </a:r>
            <a:r>
              <a:rPr sz="1800" spc="-10" dirty="0">
                <a:solidFill>
                  <a:srgbClr val="171717"/>
                </a:solidFill>
                <a:latin typeface="Calibri Light"/>
                <a:cs typeface="Calibri Light"/>
              </a:rPr>
              <a:t>importante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 Light"/>
                <a:cs typeface="Calibri Light"/>
              </a:rPr>
              <a:t>prever</a:t>
            </a: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 Light"/>
                <a:cs typeface="Calibri Light"/>
              </a:rPr>
              <a:t>estímulos</a:t>
            </a:r>
            <a:r>
              <a:rPr sz="1800" spc="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 Light"/>
                <a:cs typeface="Calibri Light"/>
              </a:rPr>
              <a:t>para</a:t>
            </a:r>
            <a:r>
              <a:rPr sz="1800" spc="2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171717"/>
                </a:solidFill>
                <a:latin typeface="Calibri Light"/>
                <a:cs typeface="Calibri Light"/>
              </a:rPr>
              <a:t>investimentos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 em </a:t>
            </a:r>
            <a:r>
              <a:rPr sz="1800" spc="-10" dirty="0">
                <a:solidFill>
                  <a:srgbClr val="171717"/>
                </a:solidFill>
                <a:latin typeface="Calibri Light"/>
                <a:cs typeface="Calibri Light"/>
              </a:rPr>
              <a:t>programas</a:t>
            </a:r>
            <a:r>
              <a:rPr sz="1800" spc="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de 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inovação</a:t>
            </a:r>
            <a:r>
              <a:rPr sz="1800" spc="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aberta</a:t>
            </a:r>
            <a:r>
              <a:rPr sz="1800" dirty="0">
                <a:solidFill>
                  <a:srgbClr val="171717"/>
                </a:solidFill>
                <a:latin typeface="Calibri Light"/>
                <a:cs typeface="Calibri Light"/>
              </a:rPr>
              <a:t> e</a:t>
            </a:r>
            <a:r>
              <a:rPr sz="1800" spc="3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i="1" spc="-5" dirty="0">
                <a:solidFill>
                  <a:srgbClr val="171717"/>
                </a:solidFill>
                <a:latin typeface="Calibri Light"/>
                <a:cs typeface="Calibri Light"/>
              </a:rPr>
              <a:t>corporate </a:t>
            </a:r>
            <a:r>
              <a:rPr sz="1800" i="1" spc="-39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i="1" spc="-5" dirty="0">
                <a:solidFill>
                  <a:srgbClr val="171717"/>
                </a:solidFill>
                <a:latin typeface="Calibri Light"/>
                <a:cs typeface="Calibri Light"/>
              </a:rPr>
              <a:t>venture</a:t>
            </a:r>
            <a:r>
              <a:rPr sz="1800" i="1" spc="5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i="1" spc="-10" dirty="0">
                <a:solidFill>
                  <a:srgbClr val="171717"/>
                </a:solidFill>
                <a:latin typeface="Calibri Light"/>
                <a:cs typeface="Calibri Light"/>
              </a:rPr>
              <a:t>capital</a:t>
            </a:r>
            <a:r>
              <a:rPr sz="1800" i="1" spc="10" dirty="0">
                <a:solidFill>
                  <a:srgbClr val="171717"/>
                </a:solidFill>
                <a:latin typeface="Calibri Light"/>
                <a:cs typeface="Calibri Light"/>
              </a:rPr>
              <a:t> </a:t>
            </a:r>
            <a:r>
              <a:rPr sz="1800" spc="-5" dirty="0">
                <a:solidFill>
                  <a:srgbClr val="171717"/>
                </a:solidFill>
                <a:latin typeface="Calibri Light"/>
                <a:cs typeface="Calibri Light"/>
              </a:rPr>
              <a:t>(CVC)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733" y="5977229"/>
            <a:ext cx="12871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7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7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o m</a:t>
            </a:r>
            <a:r>
              <a:rPr sz="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7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b r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5915" y="3585971"/>
            <a:ext cx="5376672" cy="12664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5733" y="1163193"/>
            <a:ext cx="50469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Agradecemos</a:t>
            </a:r>
            <a:r>
              <a:rPr sz="3200" spc="-40" dirty="0"/>
              <a:t> </a:t>
            </a:r>
            <a:r>
              <a:rPr sz="3200" dirty="0"/>
              <a:t>a</a:t>
            </a:r>
            <a:r>
              <a:rPr sz="3200" spc="-15" dirty="0"/>
              <a:t> </a:t>
            </a:r>
            <a:r>
              <a:rPr sz="3200" spc="-5" dirty="0"/>
              <a:t>oportunidade!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10899891" y="1587330"/>
            <a:ext cx="1269365" cy="410209"/>
            <a:chOff x="10899891" y="1587330"/>
            <a:chExt cx="1269365" cy="410209"/>
          </a:xfrm>
        </p:grpSpPr>
        <p:sp>
          <p:nvSpPr>
            <p:cNvPr id="6" name="object 6"/>
            <p:cNvSpPr/>
            <p:nvPr/>
          </p:nvSpPr>
          <p:spPr>
            <a:xfrm>
              <a:off x="10899891" y="1587330"/>
              <a:ext cx="416559" cy="205740"/>
            </a:xfrm>
            <a:custGeom>
              <a:avLst/>
              <a:gdLst/>
              <a:ahLst/>
              <a:cxnLst/>
              <a:rect l="l" t="t" r="r" b="b"/>
              <a:pathLst>
                <a:path w="416559" h="205739">
                  <a:moveTo>
                    <a:pt x="416058" y="0"/>
                  </a:moveTo>
                  <a:lnTo>
                    <a:pt x="0" y="0"/>
                  </a:lnTo>
                  <a:lnTo>
                    <a:pt x="47744" y="5409"/>
                  </a:lnTo>
                  <a:lnTo>
                    <a:pt x="91572" y="20817"/>
                  </a:lnTo>
                  <a:lnTo>
                    <a:pt x="130235" y="44994"/>
                  </a:lnTo>
                  <a:lnTo>
                    <a:pt x="162482" y="76713"/>
                  </a:lnTo>
                  <a:lnTo>
                    <a:pt x="187063" y="114742"/>
                  </a:lnTo>
                  <a:lnTo>
                    <a:pt x="202728" y="157855"/>
                  </a:lnTo>
                  <a:lnTo>
                    <a:pt x="208228" y="204820"/>
                  </a:lnTo>
                  <a:lnTo>
                    <a:pt x="208228" y="205202"/>
                  </a:lnTo>
                  <a:lnTo>
                    <a:pt x="213638" y="158229"/>
                  </a:lnTo>
                  <a:lnTo>
                    <a:pt x="229220" y="115089"/>
                  </a:lnTo>
                  <a:lnTo>
                    <a:pt x="253727" y="77014"/>
                  </a:lnTo>
                  <a:lnTo>
                    <a:pt x="285912" y="45236"/>
                  </a:lnTo>
                  <a:lnTo>
                    <a:pt x="324527" y="20986"/>
                  </a:lnTo>
                  <a:lnTo>
                    <a:pt x="368325" y="5497"/>
                  </a:lnTo>
                  <a:lnTo>
                    <a:pt x="416058" y="0"/>
                  </a:lnTo>
                  <a:close/>
                </a:path>
              </a:pathLst>
            </a:custGeom>
            <a:solidFill>
              <a:srgbClr val="00B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99891" y="1792151"/>
              <a:ext cx="416559" cy="205104"/>
            </a:xfrm>
            <a:custGeom>
              <a:avLst/>
              <a:gdLst/>
              <a:ahLst/>
              <a:cxnLst/>
              <a:rect l="l" t="t" r="r" b="b"/>
              <a:pathLst>
                <a:path w="416559" h="205105">
                  <a:moveTo>
                    <a:pt x="416554" y="0"/>
                  </a:moveTo>
                  <a:lnTo>
                    <a:pt x="0" y="0"/>
                  </a:lnTo>
                  <a:lnTo>
                    <a:pt x="0" y="204817"/>
                  </a:lnTo>
                  <a:lnTo>
                    <a:pt x="3109" y="204817"/>
                  </a:lnTo>
                  <a:lnTo>
                    <a:pt x="416554" y="71046"/>
                  </a:lnTo>
                  <a:lnTo>
                    <a:pt x="416554" y="0"/>
                  </a:lnTo>
                  <a:close/>
                </a:path>
              </a:pathLst>
            </a:custGeom>
            <a:solidFill>
              <a:srgbClr val="487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08119" y="1587330"/>
              <a:ext cx="208279" cy="205740"/>
            </a:xfrm>
            <a:custGeom>
              <a:avLst/>
              <a:gdLst/>
              <a:ahLst/>
              <a:cxnLst/>
              <a:rect l="l" t="t" r="r" b="b"/>
              <a:pathLst>
                <a:path w="208279" h="205739">
                  <a:moveTo>
                    <a:pt x="208226" y="0"/>
                  </a:moveTo>
                  <a:lnTo>
                    <a:pt x="160482" y="5409"/>
                  </a:lnTo>
                  <a:lnTo>
                    <a:pt x="116654" y="20817"/>
                  </a:lnTo>
                  <a:lnTo>
                    <a:pt x="77992" y="44994"/>
                  </a:lnTo>
                  <a:lnTo>
                    <a:pt x="45745" y="76713"/>
                  </a:lnTo>
                  <a:lnTo>
                    <a:pt x="21164" y="114742"/>
                  </a:lnTo>
                  <a:lnTo>
                    <a:pt x="5499" y="157854"/>
                  </a:lnTo>
                  <a:lnTo>
                    <a:pt x="0" y="205080"/>
                  </a:lnTo>
                  <a:lnTo>
                    <a:pt x="208227" y="205202"/>
                  </a:lnTo>
                  <a:lnTo>
                    <a:pt x="208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9891" y="1587712"/>
              <a:ext cx="208279" cy="205104"/>
            </a:xfrm>
            <a:custGeom>
              <a:avLst/>
              <a:gdLst/>
              <a:ahLst/>
              <a:cxnLst/>
              <a:rect l="l" t="t" r="r" b="b"/>
              <a:pathLst>
                <a:path w="208279" h="205105">
                  <a:moveTo>
                    <a:pt x="0" y="0"/>
                  </a:moveTo>
                  <a:lnTo>
                    <a:pt x="0" y="204820"/>
                  </a:lnTo>
                  <a:lnTo>
                    <a:pt x="208228" y="204820"/>
                  </a:lnTo>
                  <a:lnTo>
                    <a:pt x="202728" y="157857"/>
                  </a:lnTo>
                  <a:lnTo>
                    <a:pt x="187063" y="114746"/>
                  </a:lnTo>
                  <a:lnTo>
                    <a:pt x="162482" y="76716"/>
                  </a:lnTo>
                  <a:lnTo>
                    <a:pt x="130235" y="44997"/>
                  </a:lnTo>
                  <a:lnTo>
                    <a:pt x="91572" y="20818"/>
                  </a:lnTo>
                  <a:lnTo>
                    <a:pt x="47744" y="5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7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08119" y="1792533"/>
              <a:ext cx="208279" cy="124460"/>
            </a:xfrm>
            <a:custGeom>
              <a:avLst/>
              <a:gdLst/>
              <a:ahLst/>
              <a:cxnLst/>
              <a:rect l="l" t="t" r="r" b="b"/>
              <a:pathLst>
                <a:path w="208279" h="124460">
                  <a:moveTo>
                    <a:pt x="208227" y="0"/>
                  </a:moveTo>
                  <a:lnTo>
                    <a:pt x="0" y="0"/>
                  </a:lnTo>
                  <a:lnTo>
                    <a:pt x="5499" y="46965"/>
                  </a:lnTo>
                  <a:lnTo>
                    <a:pt x="21164" y="90078"/>
                  </a:lnTo>
                  <a:lnTo>
                    <a:pt x="43158" y="124105"/>
                  </a:lnTo>
                  <a:lnTo>
                    <a:pt x="208227" y="70696"/>
                  </a:lnTo>
                  <a:lnTo>
                    <a:pt x="208227" y="0"/>
                  </a:lnTo>
                  <a:close/>
                </a:path>
              </a:pathLst>
            </a:custGeom>
            <a:solidFill>
              <a:srgbClr val="1C4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99891" y="1792533"/>
              <a:ext cx="208279" cy="173355"/>
            </a:xfrm>
            <a:custGeom>
              <a:avLst/>
              <a:gdLst/>
              <a:ahLst/>
              <a:cxnLst/>
              <a:rect l="l" t="t" r="r" b="b"/>
              <a:pathLst>
                <a:path w="208279" h="173355">
                  <a:moveTo>
                    <a:pt x="208227" y="0"/>
                  </a:moveTo>
                  <a:lnTo>
                    <a:pt x="0" y="0"/>
                  </a:lnTo>
                  <a:lnTo>
                    <a:pt x="5499" y="46965"/>
                  </a:lnTo>
                  <a:lnTo>
                    <a:pt x="21165" y="90078"/>
                  </a:lnTo>
                  <a:lnTo>
                    <a:pt x="45746" y="128108"/>
                  </a:lnTo>
                  <a:lnTo>
                    <a:pt x="77993" y="159827"/>
                  </a:lnTo>
                  <a:lnTo>
                    <a:pt x="99469" y="173257"/>
                  </a:lnTo>
                  <a:lnTo>
                    <a:pt x="208228" y="138069"/>
                  </a:lnTo>
                  <a:lnTo>
                    <a:pt x="208227" y="0"/>
                  </a:lnTo>
                  <a:close/>
                </a:path>
              </a:pathLst>
            </a:custGeom>
            <a:solidFill>
              <a:srgbClr val="FF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33901" y="1792151"/>
              <a:ext cx="202565" cy="65405"/>
            </a:xfrm>
            <a:custGeom>
              <a:avLst/>
              <a:gdLst/>
              <a:ahLst/>
              <a:cxnLst/>
              <a:rect l="l" t="t" r="r" b="b"/>
              <a:pathLst>
                <a:path w="202565" h="65405">
                  <a:moveTo>
                    <a:pt x="202129" y="0"/>
                  </a:moveTo>
                  <a:lnTo>
                    <a:pt x="0" y="0"/>
                  </a:lnTo>
                  <a:lnTo>
                    <a:pt x="0" y="65399"/>
                  </a:lnTo>
                  <a:lnTo>
                    <a:pt x="202129" y="0"/>
                  </a:lnTo>
                  <a:close/>
                </a:path>
              </a:pathLst>
            </a:custGeom>
            <a:solidFill>
              <a:srgbClr val="00B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42227" y="1587420"/>
              <a:ext cx="208279" cy="203200"/>
            </a:xfrm>
            <a:custGeom>
              <a:avLst/>
              <a:gdLst/>
              <a:ahLst/>
              <a:cxnLst/>
              <a:rect l="l" t="t" r="r" b="b"/>
              <a:pathLst>
                <a:path w="208279" h="203200">
                  <a:moveTo>
                    <a:pt x="208243" y="0"/>
                  </a:moveTo>
                  <a:lnTo>
                    <a:pt x="0" y="0"/>
                  </a:lnTo>
                  <a:lnTo>
                    <a:pt x="0" y="202725"/>
                  </a:lnTo>
                  <a:lnTo>
                    <a:pt x="208243" y="135348"/>
                  </a:lnTo>
                  <a:lnTo>
                    <a:pt x="208243" y="0"/>
                  </a:lnTo>
                  <a:close/>
                </a:path>
              </a:pathLst>
            </a:custGeom>
            <a:solidFill>
              <a:srgbClr val="00D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33900" y="1587331"/>
              <a:ext cx="208279" cy="205104"/>
            </a:xfrm>
            <a:custGeom>
              <a:avLst/>
              <a:gdLst/>
              <a:ahLst/>
              <a:cxnLst/>
              <a:rect l="l" t="t" r="r" b="b"/>
              <a:pathLst>
                <a:path w="208279" h="205105">
                  <a:moveTo>
                    <a:pt x="208227" y="0"/>
                  </a:moveTo>
                  <a:lnTo>
                    <a:pt x="0" y="0"/>
                  </a:lnTo>
                  <a:lnTo>
                    <a:pt x="0" y="204820"/>
                  </a:lnTo>
                  <a:lnTo>
                    <a:pt x="202129" y="204820"/>
                  </a:lnTo>
                  <a:lnTo>
                    <a:pt x="208227" y="202847"/>
                  </a:lnTo>
                  <a:lnTo>
                    <a:pt x="208227" y="0"/>
                  </a:lnTo>
                  <a:close/>
                </a:path>
              </a:pathLst>
            </a:custGeom>
            <a:solidFill>
              <a:srgbClr val="FF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33900" y="1587330"/>
              <a:ext cx="417195" cy="205104"/>
            </a:xfrm>
            <a:custGeom>
              <a:avLst/>
              <a:gdLst/>
              <a:ahLst/>
              <a:cxnLst/>
              <a:rect l="l" t="t" r="r" b="b"/>
              <a:pathLst>
                <a:path w="417195" h="205105">
                  <a:moveTo>
                    <a:pt x="416569" y="382"/>
                  </a:moveTo>
                  <a:lnTo>
                    <a:pt x="44" y="382"/>
                  </a:lnTo>
                  <a:lnTo>
                    <a:pt x="5410" y="46972"/>
                  </a:lnTo>
                  <a:lnTo>
                    <a:pt x="20992" y="90112"/>
                  </a:lnTo>
                  <a:lnTo>
                    <a:pt x="45500" y="128187"/>
                  </a:lnTo>
                  <a:lnTo>
                    <a:pt x="77686" y="159965"/>
                  </a:lnTo>
                  <a:lnTo>
                    <a:pt x="116302" y="184215"/>
                  </a:lnTo>
                  <a:lnTo>
                    <a:pt x="160102" y="199705"/>
                  </a:lnTo>
                  <a:lnTo>
                    <a:pt x="202757" y="204617"/>
                  </a:lnTo>
                  <a:lnTo>
                    <a:pt x="336859" y="161228"/>
                  </a:lnTo>
                  <a:lnTo>
                    <a:pt x="370749" y="128492"/>
                  </a:lnTo>
                  <a:lnTo>
                    <a:pt x="395348" y="90463"/>
                  </a:lnTo>
                  <a:lnTo>
                    <a:pt x="411038" y="47350"/>
                  </a:lnTo>
                  <a:lnTo>
                    <a:pt x="416569" y="382"/>
                  </a:lnTo>
                  <a:close/>
                </a:path>
                <a:path w="417195" h="205105">
                  <a:moveTo>
                    <a:pt x="0" y="0"/>
                  </a:moveTo>
                  <a:lnTo>
                    <a:pt x="0" y="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7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7909" y="1587331"/>
              <a:ext cx="401158" cy="1297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72528" y="9143"/>
            <a:ext cx="4924425" cy="6851015"/>
            <a:chOff x="7272528" y="9143"/>
            <a:chExt cx="4924425" cy="6851015"/>
          </a:xfrm>
        </p:grpSpPr>
        <p:sp>
          <p:nvSpPr>
            <p:cNvPr id="3" name="object 3"/>
            <p:cNvSpPr/>
            <p:nvPr/>
          </p:nvSpPr>
          <p:spPr>
            <a:xfrm>
              <a:off x="11871960" y="3759707"/>
              <a:ext cx="318770" cy="3093720"/>
            </a:xfrm>
            <a:custGeom>
              <a:avLst/>
              <a:gdLst/>
              <a:ahLst/>
              <a:cxnLst/>
              <a:rect l="l" t="t" r="r" b="b"/>
              <a:pathLst>
                <a:path w="318770" h="3093720">
                  <a:moveTo>
                    <a:pt x="318516" y="0"/>
                  </a:moveTo>
                  <a:lnTo>
                    <a:pt x="0" y="0"/>
                  </a:lnTo>
                  <a:lnTo>
                    <a:pt x="0" y="3093720"/>
                  </a:lnTo>
                  <a:lnTo>
                    <a:pt x="318516" y="3093720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00B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71960" y="3759707"/>
              <a:ext cx="318770" cy="3093720"/>
            </a:xfrm>
            <a:custGeom>
              <a:avLst/>
              <a:gdLst/>
              <a:ahLst/>
              <a:cxnLst/>
              <a:rect l="l" t="t" r="r" b="b"/>
              <a:pathLst>
                <a:path w="318770" h="3093720">
                  <a:moveTo>
                    <a:pt x="0" y="3093720"/>
                  </a:moveTo>
                  <a:lnTo>
                    <a:pt x="318516" y="3093720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3093720"/>
                  </a:lnTo>
                  <a:close/>
                </a:path>
              </a:pathLst>
            </a:custGeom>
            <a:ln w="12700">
              <a:solidFill>
                <a:srgbClr val="0085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2528" y="9143"/>
              <a:ext cx="4890516" cy="684885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52727" y="804672"/>
            <a:ext cx="1931035" cy="1187450"/>
          </a:xfrm>
          <a:prstGeom prst="rect">
            <a:avLst/>
          </a:prstGeom>
          <a:solidFill>
            <a:srgbClr val="487EFF"/>
          </a:solidFill>
          <a:ln w="12700">
            <a:solidFill>
              <a:srgbClr val="92B1FF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Quem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nosso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cliente?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727" y="3404615"/>
            <a:ext cx="1931035" cy="1899285"/>
          </a:xfrm>
          <a:prstGeom prst="rect">
            <a:avLst/>
          </a:prstGeom>
          <a:solidFill>
            <a:srgbClr val="487EFF"/>
          </a:solidFill>
          <a:ln w="12700">
            <a:solidFill>
              <a:srgbClr val="92B1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27749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precisa?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2727" y="2112264"/>
            <a:ext cx="1931035" cy="1187450"/>
          </a:xfrm>
          <a:prstGeom prst="rect">
            <a:avLst/>
          </a:prstGeom>
          <a:solidFill>
            <a:srgbClr val="487EFF"/>
          </a:solidFill>
          <a:ln w="12700">
            <a:solidFill>
              <a:srgbClr val="92B1F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27990" marR="422275" indent="13208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Qual sua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ão?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7267" y="804672"/>
            <a:ext cx="2760345" cy="1187450"/>
          </a:xfrm>
          <a:prstGeom prst="rect">
            <a:avLst/>
          </a:prstGeom>
          <a:ln w="12700">
            <a:solidFill>
              <a:srgbClr val="92B1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00330" marR="93980" algn="ctr">
              <a:lnSpc>
                <a:spcPct val="100000"/>
              </a:lnSpc>
              <a:spcBef>
                <a:spcPts val="1060"/>
              </a:spcBef>
            </a:pPr>
            <a:r>
              <a:rPr sz="1200" spc="-5" dirty="0">
                <a:solidFill>
                  <a:srgbClr val="BE8000"/>
                </a:solidFill>
                <a:latin typeface="Calibri"/>
                <a:cs typeface="Calibri"/>
              </a:rPr>
              <a:t>Startup </a:t>
            </a:r>
            <a:r>
              <a:rPr sz="1200" dirty="0">
                <a:solidFill>
                  <a:srgbClr val="BE8000"/>
                </a:solidFill>
                <a:latin typeface="Calibri"/>
                <a:cs typeface="Calibri"/>
              </a:rPr>
              <a:t>de base </a:t>
            </a:r>
            <a:r>
              <a:rPr sz="1200" spc="-5" dirty="0">
                <a:solidFill>
                  <a:srgbClr val="BE8000"/>
                </a:solidFill>
                <a:latin typeface="Calibri"/>
                <a:cs typeface="Calibri"/>
              </a:rPr>
              <a:t>tecnológica, </a:t>
            </a:r>
            <a:r>
              <a:rPr sz="1200" spc="-10" dirty="0">
                <a:solidFill>
                  <a:srgbClr val="BE8000"/>
                </a:solidFill>
                <a:latin typeface="Calibri"/>
                <a:cs typeface="Calibri"/>
              </a:rPr>
              <a:t>com </a:t>
            </a:r>
            <a:r>
              <a:rPr sz="1200" spc="-5" dirty="0">
                <a:solidFill>
                  <a:srgbClr val="BE8000"/>
                </a:solidFill>
                <a:latin typeface="Calibri"/>
                <a:cs typeface="Calibri"/>
              </a:rPr>
              <a:t>solução </a:t>
            </a:r>
            <a:r>
              <a:rPr sz="1200" spc="-26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BE8000"/>
                </a:solidFill>
                <a:latin typeface="Calibri"/>
                <a:cs typeface="Calibri"/>
              </a:rPr>
              <a:t>inovadora </a:t>
            </a:r>
            <a:r>
              <a:rPr sz="1200" dirty="0">
                <a:solidFill>
                  <a:srgbClr val="BE8000"/>
                </a:solidFill>
                <a:latin typeface="Calibri"/>
                <a:cs typeface="Calibri"/>
              </a:rPr>
              <a:t>e </a:t>
            </a:r>
            <a:r>
              <a:rPr sz="1200" spc="-10" dirty="0">
                <a:solidFill>
                  <a:srgbClr val="BE8000"/>
                </a:solidFill>
                <a:latin typeface="Calibri"/>
                <a:cs typeface="Calibri"/>
              </a:rPr>
              <a:t>escalável, </a:t>
            </a:r>
            <a:r>
              <a:rPr sz="1200" dirty="0">
                <a:solidFill>
                  <a:srgbClr val="BE8000"/>
                </a:solidFill>
                <a:latin typeface="Calibri"/>
                <a:cs typeface="Calibri"/>
              </a:rPr>
              <a:t>a partir da </a:t>
            </a:r>
            <a:r>
              <a:rPr sz="1200" spc="-5" dirty="0">
                <a:solidFill>
                  <a:srgbClr val="BE8000"/>
                </a:solidFill>
                <a:latin typeface="Calibri"/>
                <a:cs typeface="Calibri"/>
              </a:rPr>
              <a:t>fase </a:t>
            </a:r>
            <a:r>
              <a:rPr sz="1200" dirty="0">
                <a:solidFill>
                  <a:srgbClr val="BE8000"/>
                </a:solidFill>
                <a:latin typeface="Calibri"/>
                <a:cs typeface="Calibri"/>
              </a:rPr>
              <a:t>de </a:t>
            </a:r>
            <a:r>
              <a:rPr sz="1200" spc="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BE8000"/>
                </a:solidFill>
                <a:latin typeface="Calibri"/>
                <a:cs typeface="Calibri"/>
              </a:rPr>
              <a:t>operação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7267" y="3401567"/>
            <a:ext cx="2760345" cy="1899285"/>
          </a:xfrm>
          <a:prstGeom prst="rect">
            <a:avLst/>
          </a:prstGeom>
          <a:ln w="12700">
            <a:solidFill>
              <a:srgbClr val="92B1FF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560070" indent="-17272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560070" algn="l"/>
                <a:tab pos="560705" algn="l"/>
              </a:tabLst>
            </a:pP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Avaliar</a:t>
            </a:r>
            <a:r>
              <a:rPr sz="1000" spc="-1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oportunidades</a:t>
            </a:r>
            <a:r>
              <a:rPr sz="1000" spc="-2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de expansão</a:t>
            </a:r>
            <a:endParaRPr sz="1000">
              <a:latin typeface="Calibri"/>
              <a:cs typeface="Calibri"/>
            </a:endParaRPr>
          </a:p>
          <a:p>
            <a:pPr marL="1127760">
              <a:lnSpc>
                <a:spcPct val="100000"/>
              </a:lnSpc>
            </a:pP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internacional</a:t>
            </a:r>
            <a:endParaRPr sz="1000">
              <a:latin typeface="Calibri"/>
              <a:cs typeface="Calibri"/>
            </a:endParaRPr>
          </a:p>
          <a:p>
            <a:pPr marL="932180" lvl="1" indent="-172720">
              <a:lnSpc>
                <a:spcPct val="100000"/>
              </a:lnSpc>
              <a:buFont typeface="Arial MT"/>
              <a:buChar char="•"/>
              <a:tabLst>
                <a:tab pos="932180" algn="l"/>
                <a:tab pos="932815" algn="l"/>
              </a:tabLst>
            </a:pP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Selecionar</a:t>
            </a:r>
            <a:r>
              <a:rPr sz="1000" spc="-1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mercados</a:t>
            </a:r>
            <a:endParaRPr sz="1000">
              <a:latin typeface="Calibri"/>
              <a:cs typeface="Calibri"/>
            </a:endParaRPr>
          </a:p>
          <a:p>
            <a:pPr marL="377190" indent="-172720">
              <a:lnSpc>
                <a:spcPct val="100000"/>
              </a:lnSpc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Adaptar</a:t>
            </a:r>
            <a:r>
              <a:rPr sz="1000" spc="-1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solução</a:t>
            </a:r>
            <a:r>
              <a:rPr sz="1000" spc="-1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modelo</a:t>
            </a:r>
            <a:r>
              <a:rPr sz="100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de</a:t>
            </a:r>
            <a:r>
              <a:rPr sz="1000" spc="-1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negócios</a:t>
            </a:r>
            <a:r>
              <a:rPr sz="1000" spc="1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ao</a:t>
            </a:r>
            <a:endParaRPr sz="1000">
              <a:latin typeface="Calibri"/>
              <a:cs typeface="Calibri"/>
            </a:endParaRPr>
          </a:p>
          <a:p>
            <a:pPr marL="1238885">
              <a:lnSpc>
                <a:spcPct val="100000"/>
              </a:lnSpc>
            </a:pP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mercado</a:t>
            </a:r>
            <a:endParaRPr sz="1000">
              <a:latin typeface="Calibri"/>
              <a:cs typeface="Calibri"/>
            </a:endParaRPr>
          </a:p>
          <a:p>
            <a:pPr marL="608965" lvl="1" indent="-172720">
              <a:lnSpc>
                <a:spcPct val="100000"/>
              </a:lnSpc>
              <a:buFont typeface="Arial MT"/>
              <a:buChar char="•"/>
              <a:tabLst>
                <a:tab pos="608965" algn="l"/>
                <a:tab pos="609600" algn="l"/>
              </a:tabLst>
            </a:pPr>
            <a:r>
              <a:rPr sz="1000" spc="-10" dirty="0">
                <a:solidFill>
                  <a:srgbClr val="BE8000"/>
                </a:solidFill>
                <a:latin typeface="Calibri"/>
                <a:cs typeface="Calibri"/>
              </a:rPr>
              <a:t>Desenvolver</a:t>
            </a:r>
            <a:r>
              <a:rPr sz="1000" spc="2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negócios</a:t>
            </a:r>
            <a:r>
              <a:rPr sz="1000" spc="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parcerias</a:t>
            </a:r>
            <a:endParaRPr sz="1000">
              <a:latin typeface="Calibri"/>
              <a:cs typeface="Calibri"/>
            </a:endParaRPr>
          </a:p>
          <a:p>
            <a:pPr marL="1083310" lvl="2" indent="-173355">
              <a:lnSpc>
                <a:spcPct val="100000"/>
              </a:lnSpc>
              <a:buFont typeface="Arial MT"/>
              <a:buChar char="•"/>
              <a:tabLst>
                <a:tab pos="1083310" algn="l"/>
                <a:tab pos="1083945" algn="l"/>
              </a:tabLst>
            </a:pP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Obter</a:t>
            </a:r>
            <a:r>
              <a:rPr sz="1000" spc="-2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recursos</a:t>
            </a:r>
            <a:endParaRPr sz="1000">
              <a:latin typeface="Calibri"/>
              <a:cs typeface="Calibri"/>
            </a:endParaRPr>
          </a:p>
          <a:p>
            <a:pPr marL="474980" indent="-172720">
              <a:lnSpc>
                <a:spcPct val="100000"/>
              </a:lnSpc>
              <a:buFont typeface="Arial MT"/>
              <a:buChar char="•"/>
              <a:tabLst>
                <a:tab pos="474980" algn="l"/>
                <a:tab pos="475615" algn="l"/>
              </a:tabLst>
            </a:pP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Ganhar</a:t>
            </a:r>
            <a:r>
              <a:rPr sz="1000" spc="-1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exposição,</a:t>
            </a:r>
            <a:r>
              <a:rPr sz="100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BE8000"/>
                </a:solidFill>
                <a:latin typeface="Calibri"/>
                <a:cs typeface="Calibri"/>
              </a:rPr>
              <a:t>desenvolver</a:t>
            </a:r>
            <a:r>
              <a:rPr sz="1000" spc="2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pilotos</a:t>
            </a:r>
            <a:endParaRPr sz="1000">
              <a:latin typeface="Calibri"/>
              <a:cs typeface="Calibri"/>
            </a:endParaRPr>
          </a:p>
          <a:p>
            <a:pPr marL="313690" indent="-172720">
              <a:lnSpc>
                <a:spcPct val="100000"/>
              </a:lnSpc>
              <a:buFont typeface="Arial MT"/>
              <a:buChar char="•"/>
              <a:tabLst>
                <a:tab pos="313055" algn="l"/>
                <a:tab pos="313690" algn="l"/>
              </a:tabLst>
            </a:pP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Solucionar:</a:t>
            </a:r>
            <a:r>
              <a:rPr sz="1000" spc="-1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onde</a:t>
            </a:r>
            <a:r>
              <a:rPr sz="1000" spc="-1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BE8000"/>
                </a:solidFill>
                <a:latin typeface="Calibri"/>
                <a:cs typeface="Calibri"/>
              </a:rPr>
              <a:t>me</a:t>
            </a:r>
            <a:r>
              <a:rPr sz="1000" spc="2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instalar?</a:t>
            </a:r>
            <a:r>
              <a:rPr sz="1000" spc="-1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Quanto custa?</a:t>
            </a:r>
            <a:endParaRPr sz="1000">
              <a:latin typeface="Calibri"/>
              <a:cs typeface="Calibri"/>
            </a:endParaRPr>
          </a:p>
          <a:p>
            <a:pPr marL="467359">
              <a:lnSpc>
                <a:spcPct val="100000"/>
              </a:lnSpc>
            </a:pP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Como</a:t>
            </a:r>
            <a:r>
              <a:rPr sz="1000" spc="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BE8000"/>
                </a:solidFill>
                <a:latin typeface="Calibri"/>
                <a:cs typeface="Calibri"/>
              </a:rPr>
              <a:t>abrir</a:t>
            </a:r>
            <a:r>
              <a:rPr sz="1000" spc="-2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BE8000"/>
                </a:solidFill>
                <a:latin typeface="Calibri"/>
                <a:cs typeface="Calibri"/>
              </a:rPr>
              <a:t>empresa?</a:t>
            </a:r>
            <a:r>
              <a:rPr sz="1000" spc="1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Como</a:t>
            </a:r>
            <a:r>
              <a:rPr sz="1000" spc="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BE8000"/>
                </a:solidFill>
                <a:latin typeface="Calibri"/>
                <a:cs typeface="Calibri"/>
              </a:rPr>
              <a:t>expatriar?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2696" y="2125979"/>
            <a:ext cx="2764790" cy="1188720"/>
          </a:xfrm>
          <a:prstGeom prst="rect">
            <a:avLst/>
          </a:prstGeom>
          <a:ln w="12700">
            <a:solidFill>
              <a:srgbClr val="92B1FF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268605" indent="-17272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69240" algn="l"/>
              </a:tabLst>
            </a:pPr>
            <a:r>
              <a:rPr sz="1100" spc="-5" dirty="0">
                <a:solidFill>
                  <a:srgbClr val="BE8000"/>
                </a:solidFill>
                <a:latin typeface="Calibri"/>
                <a:cs typeface="Calibri"/>
              </a:rPr>
              <a:t>Escalar</a:t>
            </a:r>
            <a:r>
              <a:rPr sz="1100" spc="-3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BE8000"/>
                </a:solidFill>
                <a:latin typeface="Calibri"/>
                <a:cs typeface="Calibri"/>
              </a:rPr>
              <a:t>meu</a:t>
            </a:r>
            <a:r>
              <a:rPr sz="1100" spc="-1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BE8000"/>
                </a:solidFill>
                <a:latin typeface="Calibri"/>
                <a:cs typeface="Calibri"/>
              </a:rPr>
              <a:t>negócio,</a:t>
            </a:r>
            <a:r>
              <a:rPr sz="1100" spc="-4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BE8000"/>
                </a:solidFill>
                <a:latin typeface="Calibri"/>
                <a:cs typeface="Calibri"/>
              </a:rPr>
              <a:t>crescer</a:t>
            </a:r>
            <a:r>
              <a:rPr sz="1100" spc="-1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BE8000"/>
                </a:solidFill>
                <a:latin typeface="Calibri"/>
                <a:cs typeface="Calibri"/>
              </a:rPr>
              <a:t>rapidamente</a:t>
            </a:r>
            <a:endParaRPr sz="1100">
              <a:latin typeface="Calibri"/>
              <a:cs typeface="Calibri"/>
            </a:endParaRPr>
          </a:p>
          <a:p>
            <a:pPr marL="898525">
              <a:lnSpc>
                <a:spcPct val="100000"/>
              </a:lnSpc>
            </a:pPr>
            <a:r>
              <a:rPr sz="1100" dirty="0">
                <a:solidFill>
                  <a:srgbClr val="BE8000"/>
                </a:solidFill>
                <a:latin typeface="Calibri"/>
                <a:cs typeface="Calibri"/>
              </a:rPr>
              <a:t>em</a:t>
            </a:r>
            <a:r>
              <a:rPr sz="1100" spc="-2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BE8000"/>
                </a:solidFill>
                <a:latin typeface="Calibri"/>
                <a:cs typeface="Calibri"/>
              </a:rPr>
              <a:t>novos</a:t>
            </a:r>
            <a:r>
              <a:rPr sz="1100" spc="-6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BE8000"/>
                </a:solidFill>
                <a:latin typeface="Calibri"/>
                <a:cs typeface="Calibri"/>
              </a:rPr>
              <a:t>mercados</a:t>
            </a:r>
            <a:endParaRPr sz="1100">
              <a:latin typeface="Calibri"/>
              <a:cs typeface="Calibri"/>
            </a:endParaRPr>
          </a:p>
          <a:p>
            <a:pPr marL="515620" lvl="1" indent="-172720">
              <a:lnSpc>
                <a:spcPct val="100000"/>
              </a:lnSpc>
              <a:buFont typeface="Arial MT"/>
              <a:buChar char="•"/>
              <a:tabLst>
                <a:tab pos="516255" algn="l"/>
              </a:tabLst>
            </a:pPr>
            <a:r>
              <a:rPr sz="1100" dirty="0">
                <a:solidFill>
                  <a:srgbClr val="BE8000"/>
                </a:solidFill>
                <a:latin typeface="Calibri"/>
                <a:cs typeface="Calibri"/>
              </a:rPr>
              <a:t>Acessar</a:t>
            </a:r>
            <a:r>
              <a:rPr sz="1100" spc="-3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BE8000"/>
                </a:solidFill>
                <a:latin typeface="Calibri"/>
                <a:cs typeface="Calibri"/>
              </a:rPr>
              <a:t>redes</a:t>
            </a:r>
            <a:r>
              <a:rPr sz="1100" spc="-1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BE8000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BE8000"/>
                </a:solidFill>
                <a:latin typeface="Calibri"/>
                <a:cs typeface="Calibri"/>
              </a:rPr>
              <a:t>ecossistemas</a:t>
            </a:r>
            <a:r>
              <a:rPr sz="1100" spc="-4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BE8000"/>
                </a:solidFill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  <a:p>
            <a:pPr marL="1213485">
              <a:lnSpc>
                <a:spcPct val="100000"/>
              </a:lnSpc>
            </a:pPr>
            <a:r>
              <a:rPr sz="1100" dirty="0">
                <a:solidFill>
                  <a:srgbClr val="BE8000"/>
                </a:solidFill>
                <a:latin typeface="Calibri"/>
                <a:cs typeface="Calibri"/>
              </a:rPr>
              <a:t>inovação</a:t>
            </a:r>
            <a:endParaRPr sz="1100">
              <a:latin typeface="Calibri"/>
              <a:cs typeface="Calibri"/>
            </a:endParaRPr>
          </a:p>
          <a:p>
            <a:pPr marL="862965" lvl="2" indent="-172720">
              <a:lnSpc>
                <a:spcPct val="100000"/>
              </a:lnSpc>
              <a:buFont typeface="Arial MT"/>
              <a:buChar char="•"/>
              <a:tabLst>
                <a:tab pos="863600" algn="l"/>
              </a:tabLst>
            </a:pPr>
            <a:r>
              <a:rPr sz="1100" dirty="0">
                <a:solidFill>
                  <a:srgbClr val="BE8000"/>
                </a:solidFill>
                <a:latin typeface="Calibri"/>
                <a:cs typeface="Calibri"/>
              </a:rPr>
              <a:t>Captar</a:t>
            </a:r>
            <a:r>
              <a:rPr sz="1100" spc="-3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BE8000"/>
                </a:solidFill>
                <a:latin typeface="Calibri"/>
                <a:cs typeface="Calibri"/>
              </a:rPr>
              <a:t>investimentos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2727" y="5408676"/>
            <a:ext cx="1931035" cy="883919"/>
          </a:xfrm>
          <a:prstGeom prst="rect">
            <a:avLst/>
          </a:prstGeom>
          <a:solidFill>
            <a:srgbClr val="487EFF"/>
          </a:solidFill>
          <a:ln w="12700">
            <a:solidFill>
              <a:srgbClr val="92B1FF"/>
            </a:solidFill>
          </a:ln>
        </p:spPr>
        <p:txBody>
          <a:bodyPr vert="horz" wrap="square" lIns="0" tIns="1530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0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Nosso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posicionamento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82696" y="5404103"/>
            <a:ext cx="2764790" cy="883919"/>
          </a:xfrm>
          <a:prstGeom prst="rect">
            <a:avLst/>
          </a:prstGeom>
          <a:ln w="12700">
            <a:solidFill>
              <a:srgbClr val="92B1F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194310" marR="187960" indent="3175" algn="ctr">
              <a:lnSpc>
                <a:spcPct val="100000"/>
              </a:lnSpc>
            </a:pPr>
            <a:r>
              <a:rPr sz="1200" b="1" spc="-5" dirty="0">
                <a:solidFill>
                  <a:srgbClr val="BE8000"/>
                </a:solidFill>
                <a:latin typeface="Calibri"/>
                <a:cs typeface="Calibri"/>
              </a:rPr>
              <a:t>Promover Brasil tecnológico</a:t>
            </a:r>
            <a:r>
              <a:rPr sz="1200" b="1" dirty="0">
                <a:solidFill>
                  <a:srgbClr val="BE8000"/>
                </a:solidFill>
                <a:latin typeface="Calibri"/>
                <a:cs typeface="Calibri"/>
              </a:rPr>
              <a:t> e </a:t>
            </a:r>
            <a:r>
              <a:rPr sz="1200" b="1" spc="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BE8000"/>
                </a:solidFill>
                <a:latin typeface="Calibri"/>
                <a:cs typeface="Calibri"/>
              </a:rPr>
              <a:t>sustentável, </a:t>
            </a:r>
            <a:r>
              <a:rPr sz="1200" b="1" spc="-5" dirty="0">
                <a:solidFill>
                  <a:srgbClr val="BE8000"/>
                </a:solidFill>
                <a:latin typeface="Calibri"/>
                <a:cs typeface="Calibri"/>
              </a:rPr>
              <a:t>com soluções inovadoras </a:t>
            </a:r>
            <a:r>
              <a:rPr sz="1200" b="1" spc="-26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BE8000"/>
                </a:solidFill>
                <a:latin typeface="Calibri"/>
                <a:cs typeface="Calibri"/>
              </a:rPr>
              <a:t>com</a:t>
            </a:r>
            <a:r>
              <a:rPr sz="1200" b="1" spc="-20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BE8000"/>
                </a:solidFill>
                <a:latin typeface="Calibri"/>
                <a:cs typeface="Calibri"/>
              </a:rPr>
              <a:t>aplicação</a:t>
            </a:r>
            <a:r>
              <a:rPr sz="1200" b="1" spc="15" dirty="0">
                <a:solidFill>
                  <a:srgbClr val="BE8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BE8000"/>
                </a:solidFill>
                <a:latin typeface="Calibri"/>
                <a:cs typeface="Calibri"/>
              </a:rPr>
              <a:t>global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5494" y="342645"/>
            <a:ext cx="14192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20" dirty="0">
                <a:solidFill>
                  <a:srgbClr val="3B3B3B"/>
                </a:solidFill>
                <a:latin typeface="Calibri"/>
                <a:cs typeface="Calibri"/>
              </a:rPr>
              <a:t>NOSSO</a:t>
            </a:r>
            <a:r>
              <a:rPr sz="1400" b="1" spc="2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1400" b="1" spc="125" dirty="0">
                <a:solidFill>
                  <a:srgbClr val="3B3B3B"/>
                </a:solidFill>
                <a:latin typeface="Calibri"/>
                <a:cs typeface="Calibri"/>
              </a:rPr>
              <a:t>CLIENTE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71429" y="6613652"/>
            <a:ext cx="1482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Álvaro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Moreira,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3Wings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6730"/>
            <a:chOff x="0" y="0"/>
            <a:chExt cx="12192000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647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1252" y="4069079"/>
              <a:ext cx="3058795" cy="1224280"/>
            </a:xfrm>
            <a:custGeom>
              <a:avLst/>
              <a:gdLst/>
              <a:ahLst/>
              <a:cxnLst/>
              <a:rect l="l" t="t" r="r" b="b"/>
              <a:pathLst>
                <a:path w="3058795" h="1224279">
                  <a:moveTo>
                    <a:pt x="2446782" y="0"/>
                  </a:moveTo>
                  <a:lnTo>
                    <a:pt x="0" y="0"/>
                  </a:lnTo>
                  <a:lnTo>
                    <a:pt x="611886" y="611886"/>
                  </a:lnTo>
                  <a:lnTo>
                    <a:pt x="0" y="1223772"/>
                  </a:lnTo>
                  <a:lnTo>
                    <a:pt x="2446782" y="1223772"/>
                  </a:lnTo>
                  <a:lnTo>
                    <a:pt x="3058668" y="611886"/>
                  </a:lnTo>
                  <a:lnTo>
                    <a:pt x="2446782" y="0"/>
                  </a:lnTo>
                  <a:close/>
                </a:path>
              </a:pathLst>
            </a:custGeom>
            <a:solidFill>
              <a:srgbClr val="487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252" y="4069079"/>
              <a:ext cx="3058795" cy="1224280"/>
            </a:xfrm>
            <a:custGeom>
              <a:avLst/>
              <a:gdLst/>
              <a:ahLst/>
              <a:cxnLst/>
              <a:rect l="l" t="t" r="r" b="b"/>
              <a:pathLst>
                <a:path w="3058795" h="1224279">
                  <a:moveTo>
                    <a:pt x="0" y="0"/>
                  </a:moveTo>
                  <a:lnTo>
                    <a:pt x="2446782" y="0"/>
                  </a:lnTo>
                  <a:lnTo>
                    <a:pt x="3058668" y="611886"/>
                  </a:lnTo>
                  <a:lnTo>
                    <a:pt x="2446782" y="1223772"/>
                  </a:lnTo>
                  <a:lnTo>
                    <a:pt x="0" y="1223772"/>
                  </a:lnTo>
                  <a:lnTo>
                    <a:pt x="611886" y="61188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41070" y="4253941"/>
            <a:ext cx="1822450" cy="8020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065" marR="5080" indent="-1905" algn="ctr">
              <a:lnSpc>
                <a:spcPct val="91400"/>
              </a:lnSpc>
              <a:spcBef>
                <a:spcPts val="285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Programa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de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ernac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onal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ão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Startups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65805" y="4166361"/>
            <a:ext cx="2552065" cy="1029335"/>
            <a:chOff x="2765805" y="4166361"/>
            <a:chExt cx="2552065" cy="1029335"/>
          </a:xfrm>
        </p:grpSpPr>
        <p:sp>
          <p:nvSpPr>
            <p:cNvPr id="8" name="object 8"/>
            <p:cNvSpPr/>
            <p:nvPr/>
          </p:nvSpPr>
          <p:spPr>
            <a:xfrm>
              <a:off x="2772155" y="4172711"/>
              <a:ext cx="2539365" cy="1016635"/>
            </a:xfrm>
            <a:custGeom>
              <a:avLst/>
              <a:gdLst/>
              <a:ahLst/>
              <a:cxnLst/>
              <a:rect l="l" t="t" r="r" b="b"/>
              <a:pathLst>
                <a:path w="2539365" h="1016635">
                  <a:moveTo>
                    <a:pt x="2030730" y="0"/>
                  </a:moveTo>
                  <a:lnTo>
                    <a:pt x="0" y="0"/>
                  </a:lnTo>
                  <a:lnTo>
                    <a:pt x="508254" y="508254"/>
                  </a:lnTo>
                  <a:lnTo>
                    <a:pt x="0" y="1016507"/>
                  </a:lnTo>
                  <a:lnTo>
                    <a:pt x="2030730" y="1016507"/>
                  </a:lnTo>
                  <a:lnTo>
                    <a:pt x="2538984" y="508254"/>
                  </a:lnTo>
                  <a:lnTo>
                    <a:pt x="203073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2155" y="4172711"/>
              <a:ext cx="2539365" cy="1016635"/>
            </a:xfrm>
            <a:custGeom>
              <a:avLst/>
              <a:gdLst/>
              <a:ahLst/>
              <a:cxnLst/>
              <a:rect l="l" t="t" r="r" b="b"/>
              <a:pathLst>
                <a:path w="2539365" h="1016635">
                  <a:moveTo>
                    <a:pt x="0" y="0"/>
                  </a:moveTo>
                  <a:lnTo>
                    <a:pt x="2030730" y="0"/>
                  </a:lnTo>
                  <a:lnTo>
                    <a:pt x="2538984" y="508254"/>
                  </a:lnTo>
                  <a:lnTo>
                    <a:pt x="2030730" y="1016507"/>
                  </a:lnTo>
                  <a:lnTo>
                    <a:pt x="0" y="1016507"/>
                  </a:lnTo>
                  <a:lnTo>
                    <a:pt x="508254" y="50825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AE6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52621" y="4201414"/>
            <a:ext cx="1191260" cy="7137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lnSpc>
                <a:spcPts val="1210"/>
              </a:lnSpc>
              <a:spcBef>
                <a:spcPts val="235"/>
              </a:spcBef>
            </a:pP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Chamada</a:t>
            </a:r>
            <a:r>
              <a:rPr sz="1100" spc="-55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contínua</a:t>
            </a:r>
            <a:r>
              <a:rPr sz="1100" spc="-55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e </a:t>
            </a:r>
            <a:r>
              <a:rPr sz="1100" spc="-235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C46F3"/>
                </a:solidFill>
                <a:latin typeface="Calibri"/>
                <a:cs typeface="Calibri"/>
              </a:rPr>
              <a:t>diagnóstico de </a:t>
            </a: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 maturidade</a:t>
            </a:r>
            <a:endParaRPr sz="1100">
              <a:latin typeface="Calibri"/>
              <a:cs typeface="Calibri"/>
            </a:endParaRPr>
          </a:p>
          <a:p>
            <a:pPr marL="33655" algn="ctr">
              <a:lnSpc>
                <a:spcPct val="100000"/>
              </a:lnSpc>
              <a:spcBef>
                <a:spcPts val="330"/>
              </a:spcBef>
            </a:pP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Webinars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49697" y="4166361"/>
            <a:ext cx="2550160" cy="1029335"/>
            <a:chOff x="4949697" y="4166361"/>
            <a:chExt cx="2550160" cy="1029335"/>
          </a:xfrm>
        </p:grpSpPr>
        <p:sp>
          <p:nvSpPr>
            <p:cNvPr id="12" name="object 12"/>
            <p:cNvSpPr/>
            <p:nvPr/>
          </p:nvSpPr>
          <p:spPr>
            <a:xfrm>
              <a:off x="4956047" y="4172711"/>
              <a:ext cx="2537460" cy="1016635"/>
            </a:xfrm>
            <a:custGeom>
              <a:avLst/>
              <a:gdLst/>
              <a:ahLst/>
              <a:cxnLst/>
              <a:rect l="l" t="t" r="r" b="b"/>
              <a:pathLst>
                <a:path w="2537459" h="1016635">
                  <a:moveTo>
                    <a:pt x="2029205" y="0"/>
                  </a:moveTo>
                  <a:lnTo>
                    <a:pt x="0" y="0"/>
                  </a:lnTo>
                  <a:lnTo>
                    <a:pt x="508253" y="508254"/>
                  </a:lnTo>
                  <a:lnTo>
                    <a:pt x="0" y="1016507"/>
                  </a:lnTo>
                  <a:lnTo>
                    <a:pt x="2029205" y="1016507"/>
                  </a:lnTo>
                  <a:lnTo>
                    <a:pt x="2537459" y="508254"/>
                  </a:lnTo>
                  <a:lnTo>
                    <a:pt x="202920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56047" y="4172711"/>
              <a:ext cx="2537460" cy="1016635"/>
            </a:xfrm>
            <a:custGeom>
              <a:avLst/>
              <a:gdLst/>
              <a:ahLst/>
              <a:cxnLst/>
              <a:rect l="l" t="t" r="r" b="b"/>
              <a:pathLst>
                <a:path w="2537459" h="1016635">
                  <a:moveTo>
                    <a:pt x="0" y="0"/>
                  </a:moveTo>
                  <a:lnTo>
                    <a:pt x="2029205" y="0"/>
                  </a:lnTo>
                  <a:lnTo>
                    <a:pt x="2537459" y="508254"/>
                  </a:lnTo>
                  <a:lnTo>
                    <a:pt x="2029205" y="1016507"/>
                  </a:lnTo>
                  <a:lnTo>
                    <a:pt x="0" y="1016507"/>
                  </a:lnTo>
                  <a:lnTo>
                    <a:pt x="508253" y="50825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AE6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520054" y="4203293"/>
            <a:ext cx="1423670" cy="8788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1100" spc="-5" dirty="0">
                <a:solidFill>
                  <a:srgbClr val="1C46F3"/>
                </a:solidFill>
                <a:latin typeface="Calibri"/>
                <a:cs typeface="Calibri"/>
              </a:rPr>
              <a:t>EAD</a:t>
            </a:r>
            <a:endParaRPr sz="1100">
              <a:latin typeface="Calibri"/>
              <a:cs typeface="Calibri"/>
            </a:endParaRPr>
          </a:p>
          <a:p>
            <a:pPr marL="12700" marR="5080" algn="ctr">
              <a:lnSpc>
                <a:spcPct val="127299"/>
              </a:lnSpc>
            </a:pPr>
            <a:r>
              <a:rPr sz="1100" spc="-5" dirty="0">
                <a:solidFill>
                  <a:srgbClr val="1C46F3"/>
                </a:solidFill>
                <a:latin typeface="Calibri"/>
                <a:cs typeface="Calibri"/>
              </a:rPr>
              <a:t>Etapa</a:t>
            </a:r>
            <a:r>
              <a:rPr sz="1100" spc="-40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preparação</a:t>
            </a:r>
            <a:r>
              <a:rPr sz="1100" spc="-40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virtual </a:t>
            </a:r>
            <a:r>
              <a:rPr sz="1100" spc="-235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Inteligência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Pitch</a:t>
            </a:r>
            <a:r>
              <a:rPr sz="1100" spc="-35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C46F3"/>
                </a:solidFill>
                <a:latin typeface="Calibri"/>
                <a:cs typeface="Calibri"/>
              </a:rPr>
              <a:t>training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132066" y="4166361"/>
            <a:ext cx="2552065" cy="1029335"/>
            <a:chOff x="7132066" y="4166361"/>
            <a:chExt cx="2552065" cy="1029335"/>
          </a:xfrm>
        </p:grpSpPr>
        <p:sp>
          <p:nvSpPr>
            <p:cNvPr id="16" name="object 16"/>
            <p:cNvSpPr/>
            <p:nvPr/>
          </p:nvSpPr>
          <p:spPr>
            <a:xfrm>
              <a:off x="7138416" y="4172711"/>
              <a:ext cx="2539365" cy="1016635"/>
            </a:xfrm>
            <a:custGeom>
              <a:avLst/>
              <a:gdLst/>
              <a:ahLst/>
              <a:cxnLst/>
              <a:rect l="l" t="t" r="r" b="b"/>
              <a:pathLst>
                <a:path w="2539365" h="1016635">
                  <a:moveTo>
                    <a:pt x="2030729" y="0"/>
                  </a:moveTo>
                  <a:lnTo>
                    <a:pt x="0" y="0"/>
                  </a:lnTo>
                  <a:lnTo>
                    <a:pt x="508253" y="508254"/>
                  </a:lnTo>
                  <a:lnTo>
                    <a:pt x="0" y="1016507"/>
                  </a:lnTo>
                  <a:lnTo>
                    <a:pt x="2030729" y="1016507"/>
                  </a:lnTo>
                  <a:lnTo>
                    <a:pt x="2538983" y="508254"/>
                  </a:lnTo>
                  <a:lnTo>
                    <a:pt x="203072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8416" y="4172711"/>
              <a:ext cx="2539365" cy="1016635"/>
            </a:xfrm>
            <a:custGeom>
              <a:avLst/>
              <a:gdLst/>
              <a:ahLst/>
              <a:cxnLst/>
              <a:rect l="l" t="t" r="r" b="b"/>
              <a:pathLst>
                <a:path w="2539365" h="1016635">
                  <a:moveTo>
                    <a:pt x="0" y="0"/>
                  </a:moveTo>
                  <a:lnTo>
                    <a:pt x="2030729" y="0"/>
                  </a:lnTo>
                  <a:lnTo>
                    <a:pt x="2538983" y="508254"/>
                  </a:lnTo>
                  <a:lnTo>
                    <a:pt x="2030729" y="1016507"/>
                  </a:lnTo>
                  <a:lnTo>
                    <a:pt x="0" y="1016507"/>
                  </a:lnTo>
                  <a:lnTo>
                    <a:pt x="508253" y="50825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AE6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70038" y="4309973"/>
            <a:ext cx="149034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7299"/>
              </a:lnSpc>
              <a:spcBef>
                <a:spcPts val="95"/>
              </a:spcBef>
            </a:pP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Missões</a:t>
            </a:r>
            <a:r>
              <a:rPr sz="1100" spc="-40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–</a:t>
            </a:r>
            <a:r>
              <a:rPr sz="1100" spc="-30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C46F3"/>
                </a:solidFill>
                <a:latin typeface="Calibri"/>
                <a:cs typeface="Calibri"/>
              </a:rPr>
              <a:t>Outreach</a:t>
            </a:r>
            <a:r>
              <a:rPr sz="1100" spc="-35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Brasil </a:t>
            </a:r>
            <a:r>
              <a:rPr sz="1100" spc="-229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C46F3"/>
                </a:solidFill>
                <a:latin typeface="Calibri"/>
                <a:cs typeface="Calibri"/>
              </a:rPr>
              <a:t>Feiras</a:t>
            </a:r>
            <a:r>
              <a:rPr sz="1100" spc="-15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1C46F3"/>
                </a:solidFill>
                <a:latin typeface="Calibri"/>
                <a:cs typeface="Calibri"/>
              </a:rPr>
              <a:t>de</a:t>
            </a: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 inovação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Match</a:t>
            </a:r>
            <a:r>
              <a:rPr sz="1100" spc="-50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making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315957" y="4166361"/>
            <a:ext cx="2550160" cy="1029335"/>
            <a:chOff x="9315957" y="4166361"/>
            <a:chExt cx="2550160" cy="1029335"/>
          </a:xfrm>
        </p:grpSpPr>
        <p:sp>
          <p:nvSpPr>
            <p:cNvPr id="20" name="object 20"/>
            <p:cNvSpPr/>
            <p:nvPr/>
          </p:nvSpPr>
          <p:spPr>
            <a:xfrm>
              <a:off x="9322307" y="4172711"/>
              <a:ext cx="2537460" cy="1016635"/>
            </a:xfrm>
            <a:custGeom>
              <a:avLst/>
              <a:gdLst/>
              <a:ahLst/>
              <a:cxnLst/>
              <a:rect l="l" t="t" r="r" b="b"/>
              <a:pathLst>
                <a:path w="2537459" h="1016635">
                  <a:moveTo>
                    <a:pt x="2029206" y="0"/>
                  </a:moveTo>
                  <a:lnTo>
                    <a:pt x="0" y="0"/>
                  </a:lnTo>
                  <a:lnTo>
                    <a:pt x="508253" y="508254"/>
                  </a:lnTo>
                  <a:lnTo>
                    <a:pt x="0" y="1016507"/>
                  </a:lnTo>
                  <a:lnTo>
                    <a:pt x="2029206" y="1016507"/>
                  </a:lnTo>
                  <a:lnTo>
                    <a:pt x="2537460" y="508254"/>
                  </a:lnTo>
                  <a:lnTo>
                    <a:pt x="202920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22307" y="4172711"/>
              <a:ext cx="2537460" cy="1016635"/>
            </a:xfrm>
            <a:custGeom>
              <a:avLst/>
              <a:gdLst/>
              <a:ahLst/>
              <a:cxnLst/>
              <a:rect l="l" t="t" r="r" b="b"/>
              <a:pathLst>
                <a:path w="2537459" h="1016635">
                  <a:moveTo>
                    <a:pt x="0" y="0"/>
                  </a:moveTo>
                  <a:lnTo>
                    <a:pt x="2029206" y="0"/>
                  </a:lnTo>
                  <a:lnTo>
                    <a:pt x="2537460" y="508254"/>
                  </a:lnTo>
                  <a:lnTo>
                    <a:pt x="2029206" y="1016507"/>
                  </a:lnTo>
                  <a:lnTo>
                    <a:pt x="0" y="1016507"/>
                  </a:lnTo>
                  <a:lnTo>
                    <a:pt x="508253" y="50825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AE6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242042" y="4568190"/>
            <a:ext cx="7131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C46F3"/>
                </a:solidFill>
                <a:latin typeface="Calibri"/>
                <a:cs typeface="Calibri"/>
              </a:rPr>
              <a:t>Acelerações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33548" y="1344461"/>
            <a:ext cx="8145780" cy="2636520"/>
          </a:xfrm>
          <a:custGeom>
            <a:avLst/>
            <a:gdLst/>
            <a:ahLst/>
            <a:cxnLst/>
            <a:rect l="l" t="t" r="r" b="b"/>
            <a:pathLst>
              <a:path w="8145780" h="2636520">
                <a:moveTo>
                  <a:pt x="4281424" y="1089366"/>
                </a:moveTo>
                <a:lnTo>
                  <a:pt x="4281424" y="1318093"/>
                </a:lnTo>
                <a:lnTo>
                  <a:pt x="8145653" y="1318093"/>
                </a:lnTo>
                <a:lnTo>
                  <a:pt x="8145653" y="1546820"/>
                </a:lnTo>
              </a:path>
              <a:path w="8145780" h="2636520">
                <a:moveTo>
                  <a:pt x="4281424" y="1089366"/>
                </a:moveTo>
                <a:lnTo>
                  <a:pt x="4281424" y="1318093"/>
                </a:lnTo>
                <a:lnTo>
                  <a:pt x="5599430" y="1318093"/>
                </a:lnTo>
                <a:lnTo>
                  <a:pt x="5599430" y="1546820"/>
                </a:lnTo>
              </a:path>
              <a:path w="8145780" h="2636520">
                <a:moveTo>
                  <a:pt x="4281297" y="1089366"/>
                </a:moveTo>
                <a:lnTo>
                  <a:pt x="4281297" y="1318093"/>
                </a:lnTo>
                <a:lnTo>
                  <a:pt x="3053079" y="1318093"/>
                </a:lnTo>
                <a:lnTo>
                  <a:pt x="3053079" y="1546820"/>
                </a:lnTo>
              </a:path>
              <a:path w="8145780" h="2636520">
                <a:moveTo>
                  <a:pt x="4280788" y="1089366"/>
                </a:moveTo>
                <a:lnTo>
                  <a:pt x="4280788" y="1318093"/>
                </a:lnTo>
                <a:lnTo>
                  <a:pt x="416559" y="1318093"/>
                </a:lnTo>
                <a:lnTo>
                  <a:pt x="416559" y="1546820"/>
                </a:lnTo>
              </a:path>
              <a:path w="8145780" h="2636520">
                <a:moveTo>
                  <a:pt x="3863340" y="194270"/>
                </a:moveTo>
                <a:lnTo>
                  <a:pt x="3895090" y="159545"/>
                </a:lnTo>
                <a:lnTo>
                  <a:pt x="3929107" y="128172"/>
                </a:lnTo>
                <a:lnTo>
                  <a:pt x="3965160" y="100172"/>
                </a:lnTo>
                <a:lnTo>
                  <a:pt x="4003019" y="75565"/>
                </a:lnTo>
                <a:lnTo>
                  <a:pt x="4042454" y="54371"/>
                </a:lnTo>
                <a:lnTo>
                  <a:pt x="4083233" y="36610"/>
                </a:lnTo>
                <a:lnTo>
                  <a:pt x="4125127" y="22302"/>
                </a:lnTo>
                <a:lnTo>
                  <a:pt x="4167906" y="11467"/>
                </a:lnTo>
                <a:lnTo>
                  <a:pt x="4211338" y="4125"/>
                </a:lnTo>
                <a:lnTo>
                  <a:pt x="4255193" y="296"/>
                </a:lnTo>
                <a:lnTo>
                  <a:pt x="4299242" y="0"/>
                </a:lnTo>
                <a:lnTo>
                  <a:pt x="4343253" y="3256"/>
                </a:lnTo>
                <a:lnTo>
                  <a:pt x="4386996" y="10086"/>
                </a:lnTo>
                <a:lnTo>
                  <a:pt x="4430241" y="20508"/>
                </a:lnTo>
                <a:lnTo>
                  <a:pt x="4472757" y="34544"/>
                </a:lnTo>
                <a:lnTo>
                  <a:pt x="4514315" y="52212"/>
                </a:lnTo>
                <a:lnTo>
                  <a:pt x="4554682" y="73533"/>
                </a:lnTo>
                <a:lnTo>
                  <a:pt x="4593630" y="98527"/>
                </a:lnTo>
                <a:lnTo>
                  <a:pt x="4630928" y="127214"/>
                </a:lnTo>
                <a:lnTo>
                  <a:pt x="4665932" y="159266"/>
                </a:lnTo>
                <a:lnTo>
                  <a:pt x="4682345" y="176417"/>
                </a:lnTo>
                <a:lnTo>
                  <a:pt x="4697983" y="194270"/>
                </a:lnTo>
              </a:path>
              <a:path w="8145780" h="2636520">
                <a:moveTo>
                  <a:pt x="4697983" y="894802"/>
                </a:moveTo>
                <a:lnTo>
                  <a:pt x="4666233" y="929528"/>
                </a:lnTo>
                <a:lnTo>
                  <a:pt x="4632216" y="960901"/>
                </a:lnTo>
                <a:lnTo>
                  <a:pt x="4596163" y="988901"/>
                </a:lnTo>
                <a:lnTo>
                  <a:pt x="4558304" y="1013507"/>
                </a:lnTo>
                <a:lnTo>
                  <a:pt x="4518869" y="1034701"/>
                </a:lnTo>
                <a:lnTo>
                  <a:pt x="4478090" y="1052462"/>
                </a:lnTo>
                <a:lnTo>
                  <a:pt x="4436196" y="1066770"/>
                </a:lnTo>
                <a:lnTo>
                  <a:pt x="4393417" y="1077605"/>
                </a:lnTo>
                <a:lnTo>
                  <a:pt x="4349985" y="1084948"/>
                </a:lnTo>
                <a:lnTo>
                  <a:pt x="4306130" y="1088777"/>
                </a:lnTo>
                <a:lnTo>
                  <a:pt x="4262081" y="1089073"/>
                </a:lnTo>
                <a:lnTo>
                  <a:pt x="4218070" y="1085816"/>
                </a:lnTo>
                <a:lnTo>
                  <a:pt x="4174327" y="1078987"/>
                </a:lnTo>
                <a:lnTo>
                  <a:pt x="4131082" y="1068564"/>
                </a:lnTo>
                <a:lnTo>
                  <a:pt x="4088566" y="1054529"/>
                </a:lnTo>
                <a:lnTo>
                  <a:pt x="4047008" y="1036861"/>
                </a:lnTo>
                <a:lnTo>
                  <a:pt x="4006641" y="1015539"/>
                </a:lnTo>
                <a:lnTo>
                  <a:pt x="3967693" y="990545"/>
                </a:lnTo>
                <a:lnTo>
                  <a:pt x="3930396" y="961858"/>
                </a:lnTo>
                <a:lnTo>
                  <a:pt x="3895391" y="929807"/>
                </a:lnTo>
                <a:lnTo>
                  <a:pt x="3878978" y="912656"/>
                </a:lnTo>
                <a:lnTo>
                  <a:pt x="3863340" y="894802"/>
                </a:lnTo>
              </a:path>
              <a:path w="8145780" h="2636520">
                <a:moveTo>
                  <a:pt x="0" y="1741130"/>
                </a:moveTo>
                <a:lnTo>
                  <a:pt x="31750" y="1706405"/>
                </a:lnTo>
                <a:lnTo>
                  <a:pt x="65767" y="1675032"/>
                </a:lnTo>
                <a:lnTo>
                  <a:pt x="101820" y="1647032"/>
                </a:lnTo>
                <a:lnTo>
                  <a:pt x="139679" y="1622425"/>
                </a:lnTo>
                <a:lnTo>
                  <a:pt x="179114" y="1601231"/>
                </a:lnTo>
                <a:lnTo>
                  <a:pt x="219893" y="1583470"/>
                </a:lnTo>
                <a:lnTo>
                  <a:pt x="261787" y="1569162"/>
                </a:lnTo>
                <a:lnTo>
                  <a:pt x="304566" y="1558327"/>
                </a:lnTo>
                <a:lnTo>
                  <a:pt x="347998" y="1550985"/>
                </a:lnTo>
                <a:lnTo>
                  <a:pt x="391853" y="1547156"/>
                </a:lnTo>
                <a:lnTo>
                  <a:pt x="435902" y="1546859"/>
                </a:lnTo>
                <a:lnTo>
                  <a:pt x="479913" y="1550116"/>
                </a:lnTo>
                <a:lnTo>
                  <a:pt x="523656" y="1556946"/>
                </a:lnTo>
                <a:lnTo>
                  <a:pt x="566901" y="1567368"/>
                </a:lnTo>
                <a:lnTo>
                  <a:pt x="609417" y="1581404"/>
                </a:lnTo>
                <a:lnTo>
                  <a:pt x="650975" y="1599072"/>
                </a:lnTo>
                <a:lnTo>
                  <a:pt x="691342" y="1620393"/>
                </a:lnTo>
                <a:lnTo>
                  <a:pt x="730290" y="1645387"/>
                </a:lnTo>
                <a:lnTo>
                  <a:pt x="767588" y="1674074"/>
                </a:lnTo>
                <a:lnTo>
                  <a:pt x="802592" y="1706126"/>
                </a:lnTo>
                <a:lnTo>
                  <a:pt x="819005" y="1723277"/>
                </a:lnTo>
                <a:lnTo>
                  <a:pt x="834643" y="1741130"/>
                </a:lnTo>
              </a:path>
              <a:path w="8145780" h="2636520">
                <a:moveTo>
                  <a:pt x="834643" y="2441662"/>
                </a:moveTo>
                <a:lnTo>
                  <a:pt x="802893" y="2476388"/>
                </a:lnTo>
                <a:lnTo>
                  <a:pt x="768876" y="2507761"/>
                </a:lnTo>
                <a:lnTo>
                  <a:pt x="732823" y="2535761"/>
                </a:lnTo>
                <a:lnTo>
                  <a:pt x="694964" y="2560367"/>
                </a:lnTo>
                <a:lnTo>
                  <a:pt x="655529" y="2581561"/>
                </a:lnTo>
                <a:lnTo>
                  <a:pt x="614750" y="2599322"/>
                </a:lnTo>
                <a:lnTo>
                  <a:pt x="572856" y="2613630"/>
                </a:lnTo>
                <a:lnTo>
                  <a:pt x="530077" y="2624465"/>
                </a:lnTo>
                <a:lnTo>
                  <a:pt x="486645" y="2631808"/>
                </a:lnTo>
                <a:lnTo>
                  <a:pt x="442790" y="2635637"/>
                </a:lnTo>
                <a:lnTo>
                  <a:pt x="398741" y="2635933"/>
                </a:lnTo>
                <a:lnTo>
                  <a:pt x="354730" y="2632676"/>
                </a:lnTo>
                <a:lnTo>
                  <a:pt x="310987" y="2625847"/>
                </a:lnTo>
                <a:lnTo>
                  <a:pt x="267742" y="2615424"/>
                </a:lnTo>
                <a:lnTo>
                  <a:pt x="225226" y="2601389"/>
                </a:lnTo>
                <a:lnTo>
                  <a:pt x="183668" y="2583721"/>
                </a:lnTo>
                <a:lnTo>
                  <a:pt x="143301" y="2562399"/>
                </a:lnTo>
                <a:lnTo>
                  <a:pt x="104353" y="2537405"/>
                </a:lnTo>
                <a:lnTo>
                  <a:pt x="67056" y="2508718"/>
                </a:lnTo>
                <a:lnTo>
                  <a:pt x="32051" y="2476667"/>
                </a:lnTo>
                <a:lnTo>
                  <a:pt x="15638" y="2459516"/>
                </a:lnTo>
                <a:lnTo>
                  <a:pt x="0" y="2441662"/>
                </a:lnTo>
              </a:path>
              <a:path w="8145780" h="2636520">
                <a:moveTo>
                  <a:pt x="2634996" y="1741130"/>
                </a:moveTo>
                <a:lnTo>
                  <a:pt x="2666746" y="1706405"/>
                </a:lnTo>
                <a:lnTo>
                  <a:pt x="2700763" y="1675032"/>
                </a:lnTo>
                <a:lnTo>
                  <a:pt x="2736816" y="1647032"/>
                </a:lnTo>
                <a:lnTo>
                  <a:pt x="2774675" y="1622425"/>
                </a:lnTo>
                <a:lnTo>
                  <a:pt x="2814110" y="1601231"/>
                </a:lnTo>
                <a:lnTo>
                  <a:pt x="2854889" y="1583470"/>
                </a:lnTo>
                <a:lnTo>
                  <a:pt x="2896783" y="1569162"/>
                </a:lnTo>
                <a:lnTo>
                  <a:pt x="2939562" y="1558327"/>
                </a:lnTo>
                <a:lnTo>
                  <a:pt x="2982994" y="1550985"/>
                </a:lnTo>
                <a:lnTo>
                  <a:pt x="3026849" y="1547156"/>
                </a:lnTo>
                <a:lnTo>
                  <a:pt x="3070898" y="1546859"/>
                </a:lnTo>
                <a:lnTo>
                  <a:pt x="3114909" y="1550116"/>
                </a:lnTo>
                <a:lnTo>
                  <a:pt x="3158652" y="1556946"/>
                </a:lnTo>
                <a:lnTo>
                  <a:pt x="3201897" y="1567368"/>
                </a:lnTo>
                <a:lnTo>
                  <a:pt x="3244413" y="1581404"/>
                </a:lnTo>
                <a:lnTo>
                  <a:pt x="3285971" y="1599072"/>
                </a:lnTo>
                <a:lnTo>
                  <a:pt x="3326338" y="1620393"/>
                </a:lnTo>
                <a:lnTo>
                  <a:pt x="3365286" y="1645387"/>
                </a:lnTo>
                <a:lnTo>
                  <a:pt x="3402584" y="1674074"/>
                </a:lnTo>
                <a:lnTo>
                  <a:pt x="3437588" y="1706126"/>
                </a:lnTo>
                <a:lnTo>
                  <a:pt x="3454001" y="1723277"/>
                </a:lnTo>
                <a:lnTo>
                  <a:pt x="3469640" y="1741130"/>
                </a:lnTo>
              </a:path>
              <a:path w="8145780" h="2636520">
                <a:moveTo>
                  <a:pt x="3469640" y="2441662"/>
                </a:moveTo>
                <a:lnTo>
                  <a:pt x="3437889" y="2476388"/>
                </a:lnTo>
                <a:lnTo>
                  <a:pt x="3403872" y="2507761"/>
                </a:lnTo>
                <a:lnTo>
                  <a:pt x="3367819" y="2535761"/>
                </a:lnTo>
                <a:lnTo>
                  <a:pt x="3329960" y="2560367"/>
                </a:lnTo>
                <a:lnTo>
                  <a:pt x="3290525" y="2581561"/>
                </a:lnTo>
                <a:lnTo>
                  <a:pt x="3249746" y="2599322"/>
                </a:lnTo>
                <a:lnTo>
                  <a:pt x="3207852" y="2613630"/>
                </a:lnTo>
                <a:lnTo>
                  <a:pt x="3165073" y="2624465"/>
                </a:lnTo>
                <a:lnTo>
                  <a:pt x="3121641" y="2631808"/>
                </a:lnTo>
                <a:lnTo>
                  <a:pt x="3077786" y="2635637"/>
                </a:lnTo>
                <a:lnTo>
                  <a:pt x="3033737" y="2635933"/>
                </a:lnTo>
                <a:lnTo>
                  <a:pt x="2989726" y="2632676"/>
                </a:lnTo>
                <a:lnTo>
                  <a:pt x="2945983" y="2625847"/>
                </a:lnTo>
                <a:lnTo>
                  <a:pt x="2902738" y="2615424"/>
                </a:lnTo>
                <a:lnTo>
                  <a:pt x="2860222" y="2601389"/>
                </a:lnTo>
                <a:lnTo>
                  <a:pt x="2818664" y="2583721"/>
                </a:lnTo>
                <a:lnTo>
                  <a:pt x="2778297" y="2562399"/>
                </a:lnTo>
                <a:lnTo>
                  <a:pt x="2739349" y="2537405"/>
                </a:lnTo>
                <a:lnTo>
                  <a:pt x="2702052" y="2508718"/>
                </a:lnTo>
                <a:lnTo>
                  <a:pt x="2667047" y="2476667"/>
                </a:lnTo>
                <a:lnTo>
                  <a:pt x="2650634" y="2459516"/>
                </a:lnTo>
                <a:lnTo>
                  <a:pt x="2634996" y="2441662"/>
                </a:lnTo>
              </a:path>
            </a:pathLst>
          </a:custGeom>
          <a:ln w="12700">
            <a:solidFill>
              <a:srgbClr val="009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82029" y="1619834"/>
            <a:ext cx="1864360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b="1" spc="-10" dirty="0">
                <a:solidFill>
                  <a:srgbClr val="1C46F3"/>
                </a:solidFill>
                <a:latin typeface="Calibri"/>
                <a:cs typeface="Calibri"/>
              </a:rPr>
              <a:t>Portfólio</a:t>
            </a:r>
            <a:r>
              <a:rPr sz="1600" b="1" spc="-30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C46F3"/>
                </a:solidFill>
                <a:latin typeface="Calibri"/>
                <a:cs typeface="Calibri"/>
              </a:rPr>
              <a:t>de </a:t>
            </a:r>
            <a:r>
              <a:rPr sz="1600" b="1" spc="-5" dirty="0">
                <a:solidFill>
                  <a:srgbClr val="1C46F3"/>
                </a:solidFill>
                <a:latin typeface="Calibri"/>
                <a:cs typeface="Calibri"/>
              </a:rPr>
              <a:t>Expansão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ts val="1835"/>
              </a:lnSpc>
            </a:pPr>
            <a:r>
              <a:rPr sz="1600" b="1" spc="-10" dirty="0">
                <a:solidFill>
                  <a:srgbClr val="1C46F3"/>
                </a:solidFill>
                <a:latin typeface="Calibri"/>
                <a:cs typeface="Calibri"/>
              </a:rPr>
              <a:t>Internacional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52826" y="3278581"/>
            <a:ext cx="1193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C46F3"/>
                </a:solidFill>
                <a:latin typeface="Calibri"/>
                <a:cs typeface="Calibri"/>
              </a:rPr>
              <a:t>Se</a:t>
            </a:r>
            <a:r>
              <a:rPr sz="1600" b="1" spc="-15" dirty="0">
                <a:solidFill>
                  <a:srgbClr val="1C46F3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1C46F3"/>
                </a:solidFill>
                <a:latin typeface="Calibri"/>
                <a:cs typeface="Calibri"/>
              </a:rPr>
              <a:t>si</a:t>
            </a:r>
            <a:r>
              <a:rPr sz="1600" b="1" spc="-10" dirty="0">
                <a:solidFill>
                  <a:srgbClr val="1C46F3"/>
                </a:solidFill>
                <a:latin typeface="Calibri"/>
                <a:cs typeface="Calibri"/>
              </a:rPr>
              <a:t>b</a:t>
            </a:r>
            <a:r>
              <a:rPr sz="1600" b="1" spc="-5" dirty="0">
                <a:solidFill>
                  <a:srgbClr val="1C46F3"/>
                </a:solidFill>
                <a:latin typeface="Calibri"/>
                <a:cs typeface="Calibri"/>
              </a:rPr>
              <a:t>ili</a:t>
            </a:r>
            <a:r>
              <a:rPr sz="1600" b="1" spc="-25" dirty="0">
                <a:solidFill>
                  <a:srgbClr val="1C46F3"/>
                </a:solidFill>
                <a:latin typeface="Calibri"/>
                <a:cs typeface="Calibri"/>
              </a:rPr>
              <a:t>z</a:t>
            </a:r>
            <a:r>
              <a:rPr sz="1600" b="1" spc="-5" dirty="0">
                <a:solidFill>
                  <a:srgbClr val="1C46F3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1C46F3"/>
                </a:solidFill>
                <a:latin typeface="Calibri"/>
                <a:cs typeface="Calibri"/>
              </a:rPr>
              <a:t>ç</a:t>
            </a:r>
            <a:r>
              <a:rPr sz="1600" b="1" spc="-5" dirty="0">
                <a:solidFill>
                  <a:srgbClr val="1C46F3"/>
                </a:solidFill>
                <a:latin typeface="Calibri"/>
                <a:cs typeface="Calibri"/>
              </a:rPr>
              <a:t>ão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81346" y="3057804"/>
            <a:ext cx="1227455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 indent="-29209">
              <a:lnSpc>
                <a:spcPct val="126899"/>
              </a:lnSpc>
              <a:spcBef>
                <a:spcPts val="100"/>
              </a:spcBef>
            </a:pPr>
            <a:r>
              <a:rPr sz="1600" b="1" spc="-10" dirty="0">
                <a:solidFill>
                  <a:srgbClr val="1C46F3"/>
                </a:solidFill>
                <a:latin typeface="Calibri"/>
                <a:cs typeface="Calibri"/>
              </a:rPr>
              <a:t>Produtos </a:t>
            </a:r>
            <a:r>
              <a:rPr sz="1600" b="1" spc="-15" dirty="0">
                <a:solidFill>
                  <a:srgbClr val="1C46F3"/>
                </a:solidFill>
                <a:latin typeface="Calibri"/>
                <a:cs typeface="Calibri"/>
              </a:rPr>
              <a:t>para </a:t>
            </a:r>
            <a:r>
              <a:rPr sz="1600" b="1" spc="-350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C46F3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1C46F3"/>
                </a:solidFill>
                <a:latin typeface="Calibri"/>
                <a:cs typeface="Calibri"/>
              </a:rPr>
              <a:t>lanejame</a:t>
            </a:r>
            <a:r>
              <a:rPr sz="1600" b="1" spc="-20" dirty="0">
                <a:solidFill>
                  <a:srgbClr val="1C46F3"/>
                </a:solidFill>
                <a:latin typeface="Calibri"/>
                <a:cs typeface="Calibri"/>
              </a:rPr>
              <a:t>nt</a:t>
            </a:r>
            <a:r>
              <a:rPr sz="1600" b="1" spc="-5" dirty="0">
                <a:solidFill>
                  <a:srgbClr val="1C46F3"/>
                </a:solidFill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1086544"/>
            <a:ext cx="12192000" cy="5760720"/>
            <a:chOff x="0" y="1086544"/>
            <a:chExt cx="12192000" cy="5760720"/>
          </a:xfrm>
        </p:grpSpPr>
        <p:sp>
          <p:nvSpPr>
            <p:cNvPr id="28" name="object 28"/>
            <p:cNvSpPr/>
            <p:nvPr/>
          </p:nvSpPr>
          <p:spPr>
            <a:xfrm>
              <a:off x="7937118" y="2891321"/>
              <a:ext cx="3359785" cy="1089660"/>
            </a:xfrm>
            <a:custGeom>
              <a:avLst/>
              <a:gdLst/>
              <a:ahLst/>
              <a:cxnLst/>
              <a:rect l="l" t="t" r="r" b="b"/>
              <a:pathLst>
                <a:path w="3359784" h="1089660">
                  <a:moveTo>
                    <a:pt x="0" y="212177"/>
                  </a:moveTo>
                  <a:lnTo>
                    <a:pt x="29373" y="174248"/>
                  </a:lnTo>
                  <a:lnTo>
                    <a:pt x="61194" y="139943"/>
                  </a:lnTo>
                  <a:lnTo>
                    <a:pt x="95214" y="109297"/>
                  </a:lnTo>
                  <a:lnTo>
                    <a:pt x="131187" y="82347"/>
                  </a:lnTo>
                  <a:lnTo>
                    <a:pt x="168864" y="59127"/>
                  </a:lnTo>
                  <a:lnTo>
                    <a:pt x="207997" y="39674"/>
                  </a:lnTo>
                  <a:lnTo>
                    <a:pt x="248340" y="24021"/>
                  </a:lnTo>
                  <a:lnTo>
                    <a:pt x="289643" y="12206"/>
                  </a:lnTo>
                  <a:lnTo>
                    <a:pt x="331660" y="4262"/>
                  </a:lnTo>
                  <a:lnTo>
                    <a:pt x="374143" y="227"/>
                  </a:lnTo>
                  <a:lnTo>
                    <a:pt x="416843" y="134"/>
                  </a:lnTo>
                  <a:lnTo>
                    <a:pt x="459514" y="4020"/>
                  </a:lnTo>
                  <a:lnTo>
                    <a:pt x="501907" y="11919"/>
                  </a:lnTo>
                  <a:lnTo>
                    <a:pt x="543775" y="23868"/>
                  </a:lnTo>
                  <a:lnTo>
                    <a:pt x="584870" y="39901"/>
                  </a:lnTo>
                  <a:lnTo>
                    <a:pt x="624944" y="60055"/>
                  </a:lnTo>
                  <a:lnTo>
                    <a:pt x="663750" y="84364"/>
                  </a:lnTo>
                  <a:lnTo>
                    <a:pt x="701039" y="112863"/>
                  </a:lnTo>
                  <a:lnTo>
                    <a:pt x="749585" y="159329"/>
                  </a:lnTo>
                  <a:lnTo>
                    <a:pt x="771691" y="184997"/>
                  </a:lnTo>
                  <a:lnTo>
                    <a:pt x="792226" y="212177"/>
                  </a:lnTo>
                </a:path>
                <a:path w="3359784" h="1089660">
                  <a:moveTo>
                    <a:pt x="792226" y="876895"/>
                  </a:moveTo>
                  <a:lnTo>
                    <a:pt x="762852" y="914825"/>
                  </a:lnTo>
                  <a:lnTo>
                    <a:pt x="731031" y="949130"/>
                  </a:lnTo>
                  <a:lnTo>
                    <a:pt x="697011" y="979775"/>
                  </a:lnTo>
                  <a:lnTo>
                    <a:pt x="661038" y="1006726"/>
                  </a:lnTo>
                  <a:lnTo>
                    <a:pt x="623361" y="1029945"/>
                  </a:lnTo>
                  <a:lnTo>
                    <a:pt x="584228" y="1049399"/>
                  </a:lnTo>
                  <a:lnTo>
                    <a:pt x="543885" y="1065051"/>
                  </a:lnTo>
                  <a:lnTo>
                    <a:pt x="502582" y="1076867"/>
                  </a:lnTo>
                  <a:lnTo>
                    <a:pt x="460565" y="1084810"/>
                  </a:lnTo>
                  <a:lnTo>
                    <a:pt x="418082" y="1088846"/>
                  </a:lnTo>
                  <a:lnTo>
                    <a:pt x="375382" y="1088939"/>
                  </a:lnTo>
                  <a:lnTo>
                    <a:pt x="332711" y="1085053"/>
                  </a:lnTo>
                  <a:lnTo>
                    <a:pt x="290318" y="1077153"/>
                  </a:lnTo>
                  <a:lnTo>
                    <a:pt x="248450" y="1065205"/>
                  </a:lnTo>
                  <a:lnTo>
                    <a:pt x="207355" y="1049171"/>
                  </a:lnTo>
                  <a:lnTo>
                    <a:pt x="167281" y="1029018"/>
                  </a:lnTo>
                  <a:lnTo>
                    <a:pt x="128475" y="1004709"/>
                  </a:lnTo>
                  <a:lnTo>
                    <a:pt x="91185" y="976209"/>
                  </a:lnTo>
                  <a:lnTo>
                    <a:pt x="42640" y="929743"/>
                  </a:lnTo>
                  <a:lnTo>
                    <a:pt x="20534" y="904075"/>
                  </a:lnTo>
                  <a:lnTo>
                    <a:pt x="0" y="876895"/>
                  </a:lnTo>
                </a:path>
                <a:path w="3359784" h="1089660">
                  <a:moveTo>
                    <a:pt x="2524632" y="194270"/>
                  </a:moveTo>
                  <a:lnTo>
                    <a:pt x="2556383" y="159545"/>
                  </a:lnTo>
                  <a:lnTo>
                    <a:pt x="2590400" y="128172"/>
                  </a:lnTo>
                  <a:lnTo>
                    <a:pt x="2626453" y="100172"/>
                  </a:lnTo>
                  <a:lnTo>
                    <a:pt x="2664312" y="75565"/>
                  </a:lnTo>
                  <a:lnTo>
                    <a:pt x="2703747" y="54371"/>
                  </a:lnTo>
                  <a:lnTo>
                    <a:pt x="2744526" y="36610"/>
                  </a:lnTo>
                  <a:lnTo>
                    <a:pt x="2786420" y="22302"/>
                  </a:lnTo>
                  <a:lnTo>
                    <a:pt x="2829199" y="11467"/>
                  </a:lnTo>
                  <a:lnTo>
                    <a:pt x="2872631" y="4125"/>
                  </a:lnTo>
                  <a:lnTo>
                    <a:pt x="2916486" y="296"/>
                  </a:lnTo>
                  <a:lnTo>
                    <a:pt x="2960535" y="0"/>
                  </a:lnTo>
                  <a:lnTo>
                    <a:pt x="3004546" y="3256"/>
                  </a:lnTo>
                  <a:lnTo>
                    <a:pt x="3048289" y="10086"/>
                  </a:lnTo>
                  <a:lnTo>
                    <a:pt x="3091534" y="20508"/>
                  </a:lnTo>
                  <a:lnTo>
                    <a:pt x="3134050" y="34544"/>
                  </a:lnTo>
                  <a:lnTo>
                    <a:pt x="3175608" y="52212"/>
                  </a:lnTo>
                  <a:lnTo>
                    <a:pt x="3215975" y="73533"/>
                  </a:lnTo>
                  <a:lnTo>
                    <a:pt x="3254923" y="98527"/>
                  </a:lnTo>
                  <a:lnTo>
                    <a:pt x="3292221" y="127214"/>
                  </a:lnTo>
                  <a:lnTo>
                    <a:pt x="3327225" y="159266"/>
                  </a:lnTo>
                  <a:lnTo>
                    <a:pt x="3343638" y="176417"/>
                  </a:lnTo>
                  <a:lnTo>
                    <a:pt x="3359277" y="194270"/>
                  </a:lnTo>
                </a:path>
                <a:path w="3359784" h="1089660">
                  <a:moveTo>
                    <a:pt x="3359277" y="894802"/>
                  </a:moveTo>
                  <a:lnTo>
                    <a:pt x="3327526" y="929528"/>
                  </a:lnTo>
                  <a:lnTo>
                    <a:pt x="3293509" y="960901"/>
                  </a:lnTo>
                  <a:lnTo>
                    <a:pt x="3257456" y="988901"/>
                  </a:lnTo>
                  <a:lnTo>
                    <a:pt x="3219597" y="1013507"/>
                  </a:lnTo>
                  <a:lnTo>
                    <a:pt x="3180162" y="1034701"/>
                  </a:lnTo>
                  <a:lnTo>
                    <a:pt x="3139383" y="1052462"/>
                  </a:lnTo>
                  <a:lnTo>
                    <a:pt x="3097489" y="1066770"/>
                  </a:lnTo>
                  <a:lnTo>
                    <a:pt x="3054710" y="1077605"/>
                  </a:lnTo>
                  <a:lnTo>
                    <a:pt x="3011278" y="1084948"/>
                  </a:lnTo>
                  <a:lnTo>
                    <a:pt x="2967423" y="1088777"/>
                  </a:lnTo>
                  <a:lnTo>
                    <a:pt x="2923374" y="1089073"/>
                  </a:lnTo>
                  <a:lnTo>
                    <a:pt x="2879363" y="1085816"/>
                  </a:lnTo>
                  <a:lnTo>
                    <a:pt x="2835620" y="1078987"/>
                  </a:lnTo>
                  <a:lnTo>
                    <a:pt x="2792375" y="1068564"/>
                  </a:lnTo>
                  <a:lnTo>
                    <a:pt x="2749859" y="1054529"/>
                  </a:lnTo>
                  <a:lnTo>
                    <a:pt x="2708301" y="1036861"/>
                  </a:lnTo>
                  <a:lnTo>
                    <a:pt x="2667934" y="1015539"/>
                  </a:lnTo>
                  <a:lnTo>
                    <a:pt x="2628986" y="990545"/>
                  </a:lnTo>
                  <a:lnTo>
                    <a:pt x="2591688" y="961858"/>
                  </a:lnTo>
                  <a:lnTo>
                    <a:pt x="2556684" y="929807"/>
                  </a:lnTo>
                  <a:lnTo>
                    <a:pt x="2540271" y="912656"/>
                  </a:lnTo>
                  <a:lnTo>
                    <a:pt x="2524632" y="894802"/>
                  </a:lnTo>
                </a:path>
              </a:pathLst>
            </a:custGeom>
            <a:ln w="12700">
              <a:solidFill>
                <a:srgbClr val="009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43762" y="1086544"/>
              <a:ext cx="1148715" cy="1122045"/>
            </a:xfrm>
            <a:custGeom>
              <a:avLst/>
              <a:gdLst/>
              <a:ahLst/>
              <a:cxnLst/>
              <a:rect l="l" t="t" r="r" b="b"/>
              <a:pathLst>
                <a:path w="1148715" h="1122045">
                  <a:moveTo>
                    <a:pt x="1143395" y="1121764"/>
                  </a:moveTo>
                  <a:lnTo>
                    <a:pt x="1148237" y="1117013"/>
                  </a:lnTo>
                  <a:lnTo>
                    <a:pt x="1148238" y="0"/>
                  </a:lnTo>
                  <a:lnTo>
                    <a:pt x="0" y="0"/>
                  </a:lnTo>
                  <a:lnTo>
                    <a:pt x="1143395" y="1121764"/>
                  </a:lnTo>
                  <a:close/>
                </a:path>
              </a:pathLst>
            </a:custGeom>
            <a:solidFill>
              <a:srgbClr val="1D7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6190893"/>
              <a:ext cx="673100" cy="655955"/>
            </a:xfrm>
            <a:custGeom>
              <a:avLst/>
              <a:gdLst/>
              <a:ahLst/>
              <a:cxnLst/>
              <a:rect l="l" t="t" r="r" b="b"/>
              <a:pathLst>
                <a:path w="673100" h="655954">
                  <a:moveTo>
                    <a:pt x="2835" y="0"/>
                  </a:moveTo>
                  <a:lnTo>
                    <a:pt x="0" y="2777"/>
                  </a:lnTo>
                  <a:lnTo>
                    <a:pt x="0" y="655820"/>
                  </a:lnTo>
                  <a:lnTo>
                    <a:pt x="672795" y="655820"/>
                  </a:lnTo>
                  <a:lnTo>
                    <a:pt x="2835" y="0"/>
                  </a:lnTo>
                  <a:close/>
                </a:path>
              </a:pathLst>
            </a:custGeom>
            <a:solidFill>
              <a:srgbClr val="00B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727695" y="3167252"/>
            <a:ext cx="1212850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b="1" spc="-10" dirty="0">
                <a:solidFill>
                  <a:srgbClr val="1C46F3"/>
                </a:solidFill>
                <a:latin typeface="Calibri"/>
                <a:cs typeface="Calibri"/>
              </a:rPr>
              <a:t>Produtos</a:t>
            </a:r>
            <a:r>
              <a:rPr sz="1600" b="1" spc="-30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C46F3"/>
                </a:solidFill>
                <a:latin typeface="Calibri"/>
                <a:cs typeface="Calibri"/>
              </a:rPr>
              <a:t>para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</a:pPr>
            <a:r>
              <a:rPr sz="1600" b="1" spc="-10" dirty="0">
                <a:solidFill>
                  <a:srgbClr val="1C46F3"/>
                </a:solidFill>
                <a:latin typeface="Calibri"/>
                <a:cs typeface="Calibri"/>
              </a:rPr>
              <a:t>Abertura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96018" y="3167252"/>
            <a:ext cx="2168525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b="1" spc="-10" dirty="0">
                <a:solidFill>
                  <a:srgbClr val="1C46F3"/>
                </a:solidFill>
                <a:latin typeface="Calibri"/>
                <a:cs typeface="Calibri"/>
              </a:rPr>
              <a:t>Produtos</a:t>
            </a:r>
            <a:r>
              <a:rPr sz="1600" b="1" spc="-30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1C46F3"/>
                </a:solidFill>
                <a:latin typeface="Calibri"/>
                <a:cs typeface="Calibri"/>
              </a:rPr>
              <a:t>para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</a:pPr>
            <a:r>
              <a:rPr sz="1600" b="1" spc="-5" dirty="0">
                <a:solidFill>
                  <a:srgbClr val="1C46F3"/>
                </a:solidFill>
                <a:latin typeface="Calibri"/>
                <a:cs typeface="Calibri"/>
              </a:rPr>
              <a:t>consolidação</a:t>
            </a:r>
            <a:r>
              <a:rPr sz="1600" b="1" spc="-20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C46F3"/>
                </a:solidFill>
                <a:latin typeface="Calibri"/>
                <a:cs typeface="Calibri"/>
              </a:rPr>
              <a:t>no</a:t>
            </a:r>
            <a:r>
              <a:rPr sz="1600" b="1" spc="-20" dirty="0">
                <a:solidFill>
                  <a:srgbClr val="1C46F3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C46F3"/>
                </a:solidFill>
                <a:latin typeface="Calibri"/>
                <a:cs typeface="Calibri"/>
              </a:rPr>
              <a:t>mercado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D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4347" y="6268211"/>
            <a:ext cx="1505711" cy="3550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509" y="338035"/>
            <a:ext cx="1640205" cy="523240"/>
            <a:chOff x="13509" y="338035"/>
            <a:chExt cx="1640205" cy="523240"/>
          </a:xfrm>
        </p:grpSpPr>
        <p:sp>
          <p:nvSpPr>
            <p:cNvPr id="5" name="object 5"/>
            <p:cNvSpPr/>
            <p:nvPr/>
          </p:nvSpPr>
          <p:spPr>
            <a:xfrm>
              <a:off x="13509" y="338035"/>
              <a:ext cx="531495" cy="262255"/>
            </a:xfrm>
            <a:custGeom>
              <a:avLst/>
              <a:gdLst/>
              <a:ahLst/>
              <a:cxnLst/>
              <a:rect l="l" t="t" r="r" b="b"/>
              <a:pathLst>
                <a:path w="531495" h="262255">
                  <a:moveTo>
                    <a:pt x="531156" y="0"/>
                  </a:moveTo>
                  <a:lnTo>
                    <a:pt x="0" y="0"/>
                  </a:lnTo>
                  <a:lnTo>
                    <a:pt x="47783" y="4208"/>
                  </a:lnTo>
                  <a:lnTo>
                    <a:pt x="92756" y="16341"/>
                  </a:lnTo>
                  <a:lnTo>
                    <a:pt x="134169" y="35662"/>
                  </a:lnTo>
                  <a:lnTo>
                    <a:pt x="171271" y="61433"/>
                  </a:lnTo>
                  <a:lnTo>
                    <a:pt x="203311" y="92916"/>
                  </a:lnTo>
                  <a:lnTo>
                    <a:pt x="229537" y="129374"/>
                  </a:lnTo>
                  <a:lnTo>
                    <a:pt x="249200" y="170069"/>
                  </a:lnTo>
                  <a:lnTo>
                    <a:pt x="261549" y="214264"/>
                  </a:lnTo>
                  <a:lnTo>
                    <a:pt x="265832" y="261221"/>
                  </a:lnTo>
                  <a:lnTo>
                    <a:pt x="265832" y="261709"/>
                  </a:lnTo>
                  <a:lnTo>
                    <a:pt x="270025" y="214747"/>
                  </a:lnTo>
                  <a:lnTo>
                    <a:pt x="282289" y="170531"/>
                  </a:lnTo>
                  <a:lnTo>
                    <a:pt x="301873" y="129800"/>
                  </a:lnTo>
                  <a:lnTo>
                    <a:pt x="328029" y="93293"/>
                  </a:lnTo>
                  <a:lnTo>
                    <a:pt x="360007" y="61751"/>
                  </a:lnTo>
                  <a:lnTo>
                    <a:pt x="397058" y="35911"/>
                  </a:lnTo>
                  <a:lnTo>
                    <a:pt x="438433" y="16513"/>
                  </a:lnTo>
                  <a:lnTo>
                    <a:pt x="483382" y="4296"/>
                  </a:lnTo>
                  <a:lnTo>
                    <a:pt x="531156" y="0"/>
                  </a:lnTo>
                  <a:close/>
                </a:path>
              </a:pathLst>
            </a:custGeom>
            <a:solidFill>
              <a:srgbClr val="00B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09" y="599257"/>
              <a:ext cx="532130" cy="261620"/>
            </a:xfrm>
            <a:custGeom>
              <a:avLst/>
              <a:gdLst/>
              <a:ahLst/>
              <a:cxnLst/>
              <a:rect l="l" t="t" r="r" b="b"/>
              <a:pathLst>
                <a:path w="532130" h="261619">
                  <a:moveTo>
                    <a:pt x="531789" y="0"/>
                  </a:moveTo>
                  <a:lnTo>
                    <a:pt x="0" y="0"/>
                  </a:lnTo>
                  <a:lnTo>
                    <a:pt x="0" y="261218"/>
                  </a:lnTo>
                  <a:lnTo>
                    <a:pt x="531789" y="261218"/>
                  </a:lnTo>
                  <a:lnTo>
                    <a:pt x="531789" y="0"/>
                  </a:lnTo>
                  <a:close/>
                </a:path>
              </a:pathLst>
            </a:custGeom>
            <a:solidFill>
              <a:srgbClr val="487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341" y="338035"/>
              <a:ext cx="266065" cy="262255"/>
            </a:xfrm>
            <a:custGeom>
              <a:avLst/>
              <a:gdLst/>
              <a:ahLst/>
              <a:cxnLst/>
              <a:rect l="l" t="t" r="r" b="b"/>
              <a:pathLst>
                <a:path w="266065" h="262255">
                  <a:moveTo>
                    <a:pt x="265831" y="0"/>
                  </a:moveTo>
                  <a:lnTo>
                    <a:pt x="218048" y="4208"/>
                  </a:lnTo>
                  <a:lnTo>
                    <a:pt x="173075" y="16341"/>
                  </a:lnTo>
                  <a:lnTo>
                    <a:pt x="131662" y="35662"/>
                  </a:lnTo>
                  <a:lnTo>
                    <a:pt x="94560" y="61433"/>
                  </a:lnTo>
                  <a:lnTo>
                    <a:pt x="62521" y="92916"/>
                  </a:lnTo>
                  <a:lnTo>
                    <a:pt x="36294" y="129374"/>
                  </a:lnTo>
                  <a:lnTo>
                    <a:pt x="16631" y="170069"/>
                  </a:lnTo>
                  <a:lnTo>
                    <a:pt x="4282" y="214264"/>
                  </a:lnTo>
                  <a:lnTo>
                    <a:pt x="0" y="261553"/>
                  </a:lnTo>
                  <a:lnTo>
                    <a:pt x="265831" y="261708"/>
                  </a:lnTo>
                  <a:lnTo>
                    <a:pt x="265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09" y="338522"/>
              <a:ext cx="266065" cy="261620"/>
            </a:xfrm>
            <a:custGeom>
              <a:avLst/>
              <a:gdLst/>
              <a:ahLst/>
              <a:cxnLst/>
              <a:rect l="l" t="t" r="r" b="b"/>
              <a:pathLst>
                <a:path w="266065" h="261620">
                  <a:moveTo>
                    <a:pt x="0" y="0"/>
                  </a:moveTo>
                  <a:lnTo>
                    <a:pt x="0" y="261221"/>
                  </a:lnTo>
                  <a:lnTo>
                    <a:pt x="265832" y="261221"/>
                  </a:lnTo>
                  <a:lnTo>
                    <a:pt x="261549" y="214267"/>
                  </a:lnTo>
                  <a:lnTo>
                    <a:pt x="249200" y="170074"/>
                  </a:lnTo>
                  <a:lnTo>
                    <a:pt x="229537" y="129379"/>
                  </a:lnTo>
                  <a:lnTo>
                    <a:pt x="203311" y="92921"/>
                  </a:lnTo>
                  <a:lnTo>
                    <a:pt x="171271" y="61437"/>
                  </a:lnTo>
                  <a:lnTo>
                    <a:pt x="134169" y="35665"/>
                  </a:lnTo>
                  <a:lnTo>
                    <a:pt x="92756" y="16343"/>
                  </a:lnTo>
                  <a:lnTo>
                    <a:pt x="47783" y="4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7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9341" y="599744"/>
              <a:ext cx="266065" cy="261620"/>
            </a:xfrm>
            <a:custGeom>
              <a:avLst/>
              <a:gdLst/>
              <a:ahLst/>
              <a:cxnLst/>
              <a:rect l="l" t="t" r="r" b="b"/>
              <a:pathLst>
                <a:path w="266065" h="261619">
                  <a:moveTo>
                    <a:pt x="265831" y="0"/>
                  </a:moveTo>
                  <a:lnTo>
                    <a:pt x="0" y="0"/>
                  </a:lnTo>
                  <a:lnTo>
                    <a:pt x="4282" y="46957"/>
                  </a:lnTo>
                  <a:lnTo>
                    <a:pt x="16631" y="91152"/>
                  </a:lnTo>
                  <a:lnTo>
                    <a:pt x="36294" y="131847"/>
                  </a:lnTo>
                  <a:lnTo>
                    <a:pt x="62521" y="168306"/>
                  </a:lnTo>
                  <a:lnTo>
                    <a:pt x="94560" y="199790"/>
                  </a:lnTo>
                  <a:lnTo>
                    <a:pt x="131662" y="225561"/>
                  </a:lnTo>
                  <a:lnTo>
                    <a:pt x="173075" y="244883"/>
                  </a:lnTo>
                  <a:lnTo>
                    <a:pt x="218048" y="257016"/>
                  </a:lnTo>
                  <a:lnTo>
                    <a:pt x="265831" y="261225"/>
                  </a:lnTo>
                  <a:lnTo>
                    <a:pt x="265831" y="0"/>
                  </a:lnTo>
                  <a:close/>
                </a:path>
              </a:pathLst>
            </a:custGeom>
            <a:solidFill>
              <a:srgbClr val="1C4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09" y="599744"/>
              <a:ext cx="266065" cy="261620"/>
            </a:xfrm>
            <a:custGeom>
              <a:avLst/>
              <a:gdLst/>
              <a:ahLst/>
              <a:cxnLst/>
              <a:rect l="l" t="t" r="r" b="b"/>
              <a:pathLst>
                <a:path w="266065" h="261619">
                  <a:moveTo>
                    <a:pt x="265832" y="0"/>
                  </a:moveTo>
                  <a:lnTo>
                    <a:pt x="0" y="0"/>
                  </a:lnTo>
                  <a:lnTo>
                    <a:pt x="4283" y="46957"/>
                  </a:lnTo>
                  <a:lnTo>
                    <a:pt x="16631" y="91152"/>
                  </a:lnTo>
                  <a:lnTo>
                    <a:pt x="36294" y="131847"/>
                  </a:lnTo>
                  <a:lnTo>
                    <a:pt x="62521" y="168306"/>
                  </a:lnTo>
                  <a:lnTo>
                    <a:pt x="94561" y="199790"/>
                  </a:lnTo>
                  <a:lnTo>
                    <a:pt x="131663" y="225561"/>
                  </a:lnTo>
                  <a:lnTo>
                    <a:pt x="173076" y="244883"/>
                  </a:lnTo>
                  <a:lnTo>
                    <a:pt x="218049" y="257016"/>
                  </a:lnTo>
                  <a:lnTo>
                    <a:pt x="265832" y="261225"/>
                  </a:lnTo>
                  <a:lnTo>
                    <a:pt x="265832" y="0"/>
                  </a:lnTo>
                  <a:close/>
                </a:path>
              </a:pathLst>
            </a:custGeom>
            <a:solidFill>
              <a:srgbClr val="FF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7583" y="599257"/>
              <a:ext cx="266065" cy="261620"/>
            </a:xfrm>
            <a:custGeom>
              <a:avLst/>
              <a:gdLst/>
              <a:ahLst/>
              <a:cxnLst/>
              <a:rect l="l" t="t" r="r" b="b"/>
              <a:pathLst>
                <a:path w="266065" h="261619">
                  <a:moveTo>
                    <a:pt x="265957" y="0"/>
                  </a:moveTo>
                  <a:lnTo>
                    <a:pt x="0" y="0"/>
                  </a:lnTo>
                  <a:lnTo>
                    <a:pt x="0" y="261341"/>
                  </a:lnTo>
                  <a:lnTo>
                    <a:pt x="265957" y="0"/>
                  </a:lnTo>
                  <a:close/>
                </a:path>
              </a:pathLst>
            </a:custGeom>
            <a:solidFill>
              <a:srgbClr val="00B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3414" y="599257"/>
              <a:ext cx="266065" cy="261620"/>
            </a:xfrm>
            <a:custGeom>
              <a:avLst/>
              <a:gdLst/>
              <a:ahLst/>
              <a:cxnLst/>
              <a:rect l="l" t="t" r="r" b="b"/>
              <a:pathLst>
                <a:path w="266065" h="261619">
                  <a:moveTo>
                    <a:pt x="265978" y="0"/>
                  </a:moveTo>
                  <a:lnTo>
                    <a:pt x="0" y="0"/>
                  </a:lnTo>
                  <a:lnTo>
                    <a:pt x="265978" y="261341"/>
                  </a:lnTo>
                  <a:lnTo>
                    <a:pt x="265978" y="0"/>
                  </a:lnTo>
                  <a:close/>
                </a:path>
              </a:pathLst>
            </a:custGeom>
            <a:solidFill>
              <a:srgbClr val="1C4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7575" y="338035"/>
              <a:ext cx="532130" cy="522605"/>
            </a:xfrm>
            <a:custGeom>
              <a:avLst/>
              <a:gdLst/>
              <a:ahLst/>
              <a:cxnLst/>
              <a:rect l="l" t="t" r="r" b="b"/>
              <a:pathLst>
                <a:path w="532130" h="522605">
                  <a:moveTo>
                    <a:pt x="265836" y="12"/>
                  </a:moveTo>
                  <a:lnTo>
                    <a:pt x="0" y="0"/>
                  </a:lnTo>
                  <a:lnTo>
                    <a:pt x="0" y="261226"/>
                  </a:lnTo>
                  <a:lnTo>
                    <a:pt x="265836" y="261226"/>
                  </a:lnTo>
                  <a:lnTo>
                    <a:pt x="265836" y="12"/>
                  </a:lnTo>
                  <a:close/>
                </a:path>
                <a:path w="532130" h="522605">
                  <a:moveTo>
                    <a:pt x="531812" y="522566"/>
                  </a:moveTo>
                  <a:lnTo>
                    <a:pt x="265963" y="261226"/>
                  </a:lnTo>
                  <a:lnTo>
                    <a:pt x="0" y="522566"/>
                  </a:lnTo>
                  <a:lnTo>
                    <a:pt x="265963" y="522566"/>
                  </a:lnTo>
                  <a:lnTo>
                    <a:pt x="531812" y="522566"/>
                  </a:lnTo>
                  <a:close/>
                </a:path>
              </a:pathLst>
            </a:custGeom>
            <a:solidFill>
              <a:srgbClr val="FF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7583" y="338035"/>
              <a:ext cx="532130" cy="262255"/>
            </a:xfrm>
            <a:custGeom>
              <a:avLst/>
              <a:gdLst/>
              <a:ahLst/>
              <a:cxnLst/>
              <a:rect l="l" t="t" r="r" b="b"/>
              <a:pathLst>
                <a:path w="532130" h="262255">
                  <a:moveTo>
                    <a:pt x="531809" y="487"/>
                  </a:moveTo>
                  <a:lnTo>
                    <a:pt x="43" y="487"/>
                  </a:lnTo>
                  <a:lnTo>
                    <a:pt x="4193" y="46962"/>
                  </a:lnTo>
                  <a:lnTo>
                    <a:pt x="16456" y="91178"/>
                  </a:lnTo>
                  <a:lnTo>
                    <a:pt x="36041" y="131908"/>
                  </a:lnTo>
                  <a:lnTo>
                    <a:pt x="62197" y="168415"/>
                  </a:lnTo>
                  <a:lnTo>
                    <a:pt x="94176" y="199957"/>
                  </a:lnTo>
                  <a:lnTo>
                    <a:pt x="131229" y="225797"/>
                  </a:lnTo>
                  <a:lnTo>
                    <a:pt x="172605" y="245195"/>
                  </a:lnTo>
                  <a:lnTo>
                    <a:pt x="217557" y="257412"/>
                  </a:lnTo>
                  <a:lnTo>
                    <a:pt x="265335" y="261709"/>
                  </a:lnTo>
                  <a:lnTo>
                    <a:pt x="265831" y="261709"/>
                  </a:lnTo>
                  <a:lnTo>
                    <a:pt x="313621" y="257501"/>
                  </a:lnTo>
                  <a:lnTo>
                    <a:pt x="358602" y="245368"/>
                  </a:lnTo>
                  <a:lnTo>
                    <a:pt x="400024" y="226048"/>
                  </a:lnTo>
                  <a:lnTo>
                    <a:pt x="437137" y="200279"/>
                  </a:lnTo>
                  <a:lnTo>
                    <a:pt x="469190" y="168796"/>
                  </a:lnTo>
                  <a:lnTo>
                    <a:pt x="495435" y="132339"/>
                  </a:lnTo>
                  <a:lnTo>
                    <a:pt x="515119" y="91643"/>
                  </a:lnTo>
                  <a:lnTo>
                    <a:pt x="527494" y="47447"/>
                  </a:lnTo>
                  <a:lnTo>
                    <a:pt x="531809" y="487"/>
                  </a:lnTo>
                  <a:close/>
                </a:path>
                <a:path w="532130" h="262255">
                  <a:moveTo>
                    <a:pt x="0" y="0"/>
                  </a:move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7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1657" y="338036"/>
              <a:ext cx="266065" cy="261620"/>
            </a:xfrm>
            <a:custGeom>
              <a:avLst/>
              <a:gdLst/>
              <a:ahLst/>
              <a:cxnLst/>
              <a:rect l="l" t="t" r="r" b="b"/>
              <a:pathLst>
                <a:path w="266065" h="261620">
                  <a:moveTo>
                    <a:pt x="265999" y="0"/>
                  </a:moveTo>
                  <a:lnTo>
                    <a:pt x="0" y="0"/>
                  </a:lnTo>
                  <a:lnTo>
                    <a:pt x="0" y="261221"/>
                  </a:lnTo>
                  <a:lnTo>
                    <a:pt x="265999" y="0"/>
                  </a:lnTo>
                  <a:close/>
                </a:path>
              </a:pathLst>
            </a:custGeom>
            <a:solidFill>
              <a:srgbClr val="00D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21657" y="338036"/>
              <a:ext cx="266065" cy="261620"/>
            </a:xfrm>
            <a:custGeom>
              <a:avLst/>
              <a:gdLst/>
              <a:ahLst/>
              <a:cxnLst/>
              <a:rect l="l" t="t" r="r" b="b"/>
              <a:pathLst>
                <a:path w="266065" h="261620">
                  <a:moveTo>
                    <a:pt x="265999" y="0"/>
                  </a:moveTo>
                  <a:lnTo>
                    <a:pt x="0" y="261221"/>
                  </a:lnTo>
                  <a:lnTo>
                    <a:pt x="265999" y="261221"/>
                  </a:lnTo>
                  <a:lnTo>
                    <a:pt x="265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1752" y="338048"/>
              <a:ext cx="532130" cy="522605"/>
            </a:xfrm>
            <a:custGeom>
              <a:avLst/>
              <a:gdLst/>
              <a:ahLst/>
              <a:cxnLst/>
              <a:rect l="l" t="t" r="r" b="b"/>
              <a:pathLst>
                <a:path w="532130" h="522605">
                  <a:moveTo>
                    <a:pt x="531685" y="0"/>
                  </a:moveTo>
                  <a:lnTo>
                    <a:pt x="265899" y="0"/>
                  </a:lnTo>
                  <a:lnTo>
                    <a:pt x="265899" y="261213"/>
                  </a:lnTo>
                  <a:lnTo>
                    <a:pt x="531685" y="261213"/>
                  </a:lnTo>
                  <a:lnTo>
                    <a:pt x="531685" y="0"/>
                  </a:lnTo>
                  <a:close/>
                </a:path>
                <a:path w="532130" h="522605">
                  <a:moveTo>
                    <a:pt x="531787" y="261340"/>
                  </a:moveTo>
                  <a:lnTo>
                    <a:pt x="0" y="261327"/>
                  </a:lnTo>
                  <a:lnTo>
                    <a:pt x="0" y="522554"/>
                  </a:lnTo>
                  <a:lnTo>
                    <a:pt x="531787" y="522554"/>
                  </a:lnTo>
                  <a:lnTo>
                    <a:pt x="531787" y="261340"/>
                  </a:lnTo>
                  <a:close/>
                </a:path>
              </a:pathLst>
            </a:custGeom>
            <a:solidFill>
              <a:srgbClr val="1C4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1657" y="599745"/>
              <a:ext cx="532130" cy="261620"/>
            </a:xfrm>
            <a:custGeom>
              <a:avLst/>
              <a:gdLst/>
              <a:ahLst/>
              <a:cxnLst/>
              <a:rect l="l" t="t" r="r" b="b"/>
              <a:pathLst>
                <a:path w="532130" h="261619">
                  <a:moveTo>
                    <a:pt x="531788" y="0"/>
                  </a:moveTo>
                  <a:lnTo>
                    <a:pt x="0" y="0"/>
                  </a:lnTo>
                  <a:lnTo>
                    <a:pt x="4314" y="46959"/>
                  </a:lnTo>
                  <a:lnTo>
                    <a:pt x="16687" y="91156"/>
                  </a:lnTo>
                  <a:lnTo>
                    <a:pt x="36370" y="131852"/>
                  </a:lnTo>
                  <a:lnTo>
                    <a:pt x="62614" y="168310"/>
                  </a:lnTo>
                  <a:lnTo>
                    <a:pt x="94667" y="199793"/>
                  </a:lnTo>
                  <a:lnTo>
                    <a:pt x="131782" y="225564"/>
                  </a:lnTo>
                  <a:lnTo>
                    <a:pt x="173209" y="244884"/>
                  </a:lnTo>
                  <a:lnTo>
                    <a:pt x="218198" y="257017"/>
                  </a:lnTo>
                  <a:lnTo>
                    <a:pt x="265999" y="261225"/>
                  </a:lnTo>
                  <a:lnTo>
                    <a:pt x="313770" y="257016"/>
                  </a:lnTo>
                  <a:lnTo>
                    <a:pt x="358733" y="244883"/>
                  </a:lnTo>
                  <a:lnTo>
                    <a:pt x="400139" y="225561"/>
                  </a:lnTo>
                  <a:lnTo>
                    <a:pt x="437235" y="199790"/>
                  </a:lnTo>
                  <a:lnTo>
                    <a:pt x="469271" y="168306"/>
                  </a:lnTo>
                  <a:lnTo>
                    <a:pt x="495496" y="131848"/>
                  </a:lnTo>
                  <a:lnTo>
                    <a:pt x="515157" y="91152"/>
                  </a:lnTo>
                  <a:lnTo>
                    <a:pt x="527505" y="46957"/>
                  </a:lnTo>
                  <a:lnTo>
                    <a:pt x="531788" y="0"/>
                  </a:lnTo>
                  <a:close/>
                </a:path>
              </a:pathLst>
            </a:custGeom>
            <a:solidFill>
              <a:srgbClr val="FF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5026" y="599745"/>
              <a:ext cx="266065" cy="130810"/>
            </a:xfrm>
            <a:custGeom>
              <a:avLst/>
              <a:gdLst/>
              <a:ahLst/>
              <a:cxnLst/>
              <a:rect l="l" t="t" r="r" b="b"/>
              <a:pathLst>
                <a:path w="266065" h="130809">
                  <a:moveTo>
                    <a:pt x="265472" y="0"/>
                  </a:moveTo>
                  <a:lnTo>
                    <a:pt x="0" y="0"/>
                  </a:lnTo>
                  <a:lnTo>
                    <a:pt x="6776" y="41304"/>
                  </a:lnTo>
                  <a:lnTo>
                    <a:pt x="25647" y="77176"/>
                  </a:lnTo>
                  <a:lnTo>
                    <a:pt x="54424" y="105462"/>
                  </a:lnTo>
                  <a:lnTo>
                    <a:pt x="90920" y="124011"/>
                  </a:lnTo>
                  <a:lnTo>
                    <a:pt x="132947" y="130673"/>
                  </a:lnTo>
                  <a:lnTo>
                    <a:pt x="184591" y="120294"/>
                  </a:lnTo>
                  <a:lnTo>
                    <a:pt x="226709" y="92262"/>
                  </a:lnTo>
                  <a:lnTo>
                    <a:pt x="255077" y="50767"/>
                  </a:lnTo>
                  <a:lnTo>
                    <a:pt x="265472" y="0"/>
                  </a:lnTo>
                  <a:close/>
                </a:path>
              </a:pathLst>
            </a:custGeom>
            <a:solidFill>
              <a:srgbClr val="1C46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90" dirty="0"/>
              <a:t>4.03</a:t>
            </a:r>
            <a:r>
              <a:rPr dirty="0"/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046602" y="2736595"/>
            <a:ext cx="34969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1400" b="1" spc="125" dirty="0">
                <a:solidFill>
                  <a:srgbClr val="FFFFFF"/>
                </a:solidFill>
                <a:latin typeface="Calibri"/>
                <a:cs typeface="Calibri"/>
              </a:rPr>
              <a:t>Startups</a:t>
            </a:r>
            <a:r>
              <a:rPr sz="1400" b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400" b="1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Calibri"/>
                <a:cs typeface="Calibri"/>
              </a:rPr>
              <a:t>maturidade</a:t>
            </a:r>
            <a:r>
              <a:rPr sz="1400" b="1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0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135" dirty="0">
                <a:solidFill>
                  <a:srgbClr val="FFFFFF"/>
                </a:solidFill>
                <a:latin typeface="Calibri"/>
                <a:cs typeface="Calibri"/>
              </a:rPr>
              <a:t>Internacionalização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400" b="1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05" dirty="0">
                <a:solidFill>
                  <a:srgbClr val="FFFFFF"/>
                </a:solidFill>
                <a:latin typeface="Calibri"/>
                <a:cs typeface="Calibri"/>
              </a:rPr>
              <a:t>Tração</a:t>
            </a:r>
            <a:r>
              <a:rPr sz="1400" b="1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30" dirty="0">
                <a:solidFill>
                  <a:srgbClr val="FFFFFF"/>
                </a:solidFill>
                <a:latin typeface="Calibri"/>
                <a:cs typeface="Calibri"/>
              </a:rPr>
              <a:t>Escala²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04161" y="909066"/>
            <a:ext cx="8725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10" dirty="0">
                <a:solidFill>
                  <a:srgbClr val="FFFFFF"/>
                </a:solidFill>
                <a:latin typeface="Calibri"/>
                <a:cs typeface="Calibri"/>
              </a:rPr>
              <a:t>Startups</a:t>
            </a:r>
            <a:r>
              <a:rPr sz="40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6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4000" spc="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95" dirty="0">
                <a:solidFill>
                  <a:srgbClr val="FFFFFF"/>
                </a:solidFill>
                <a:latin typeface="Calibri"/>
                <a:cs typeface="Calibri"/>
              </a:rPr>
              <a:t>Brasil</a:t>
            </a:r>
            <a:r>
              <a:rPr sz="4000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400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120" dirty="0">
                <a:solidFill>
                  <a:srgbClr val="FFFFFF"/>
                </a:solidFill>
                <a:latin typeface="Calibri"/>
                <a:cs typeface="Calibri"/>
              </a:rPr>
              <a:t>Internacionalização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16926" y="2756153"/>
            <a:ext cx="3194050" cy="142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5994">
              <a:lnSpc>
                <a:spcPct val="100000"/>
              </a:lnSpc>
              <a:spcBef>
                <a:spcPts val="100"/>
              </a:spcBef>
            </a:pPr>
            <a:r>
              <a:rPr sz="5100" spc="290" dirty="0">
                <a:solidFill>
                  <a:srgbClr val="FFFFFF"/>
                </a:solidFill>
                <a:latin typeface="Calibri"/>
                <a:cs typeface="Calibri"/>
              </a:rPr>
              <a:t>742</a:t>
            </a:r>
            <a:endParaRPr sz="5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0"/>
              </a:spcBef>
            </a:pPr>
            <a:r>
              <a:rPr sz="1400" b="1" spc="9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140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7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30" dirty="0">
                <a:solidFill>
                  <a:srgbClr val="FFFFFF"/>
                </a:solidFill>
                <a:latin typeface="Calibri"/>
                <a:cs typeface="Calibri"/>
              </a:rPr>
              <a:t>atendimentos</a:t>
            </a:r>
            <a:r>
              <a:rPr sz="1400" b="1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14" dirty="0">
                <a:solidFill>
                  <a:srgbClr val="FFFFFF"/>
                </a:solidFill>
                <a:latin typeface="Calibri"/>
                <a:cs typeface="Calibri"/>
              </a:rPr>
              <a:t>pela</a:t>
            </a:r>
            <a:r>
              <a:rPr sz="1400" b="1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0" dirty="0">
                <a:solidFill>
                  <a:srgbClr val="FFFFFF"/>
                </a:solidFill>
                <a:latin typeface="Calibri"/>
                <a:cs typeface="Calibri"/>
              </a:rPr>
              <a:t>CEINT</a:t>
            </a:r>
            <a:r>
              <a:rPr sz="140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3293" y="6263765"/>
            <a:ext cx="2481580" cy="4152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¹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Entre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²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Dados</a:t>
            </a:r>
            <a:r>
              <a:rPr sz="1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Startupbase,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ABStartups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9862" y="2473636"/>
            <a:ext cx="2503170" cy="1514475"/>
          </a:xfrm>
          <a:prstGeom prst="rect">
            <a:avLst/>
          </a:prstGeom>
        </p:spPr>
        <p:txBody>
          <a:bodyPr vert="horz" wrap="square" lIns="0" tIns="40259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3170"/>
              </a:spcBef>
            </a:pPr>
            <a:r>
              <a:rPr sz="5100" spc="240" dirty="0">
                <a:solidFill>
                  <a:srgbClr val="FFFFFF"/>
                </a:solidFill>
                <a:latin typeface="Calibri"/>
                <a:cs typeface="Calibri"/>
              </a:rPr>
              <a:t>22.541</a:t>
            </a:r>
            <a:endParaRPr sz="5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sz="1400" b="1" spc="90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7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5" dirty="0">
                <a:solidFill>
                  <a:srgbClr val="FFFFFF"/>
                </a:solidFill>
                <a:latin typeface="Calibri"/>
                <a:cs typeface="Calibri"/>
              </a:rPr>
              <a:t>startups</a:t>
            </a:r>
            <a:r>
              <a:rPr sz="1400" b="1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7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5" dirty="0">
                <a:solidFill>
                  <a:srgbClr val="FFFFFF"/>
                </a:solidFill>
                <a:latin typeface="Calibri"/>
                <a:cs typeface="Calibri"/>
              </a:rPr>
              <a:t>Brasil²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81832" y="3836034"/>
            <a:ext cx="2789555" cy="186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>
              <a:lnSpc>
                <a:spcPct val="100000"/>
              </a:lnSpc>
              <a:spcBef>
                <a:spcPts val="100"/>
              </a:spcBef>
            </a:pPr>
            <a:r>
              <a:rPr sz="5100" spc="229" dirty="0">
                <a:solidFill>
                  <a:srgbClr val="FFFFFF"/>
                </a:solidFill>
                <a:latin typeface="Calibri"/>
                <a:cs typeface="Calibri"/>
              </a:rPr>
              <a:t>3.654</a:t>
            </a:r>
            <a:endParaRPr sz="5100">
              <a:latin typeface="Calibri"/>
              <a:cs typeface="Calibri"/>
            </a:endParaRPr>
          </a:p>
          <a:p>
            <a:pPr marL="79375" marR="71120" indent="-2540" algn="ctr">
              <a:lnSpc>
                <a:spcPct val="100000"/>
              </a:lnSpc>
              <a:spcBef>
                <a:spcPts val="1665"/>
              </a:spcBef>
            </a:pPr>
            <a:r>
              <a:rPr sz="1400" b="1" spc="125" dirty="0">
                <a:solidFill>
                  <a:srgbClr val="FFFFFF"/>
                </a:solidFill>
                <a:latin typeface="Calibri"/>
                <a:cs typeface="Calibri"/>
              </a:rPr>
              <a:t>Startups</a:t>
            </a:r>
            <a:r>
              <a:rPr sz="14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4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25" dirty="0">
                <a:solidFill>
                  <a:srgbClr val="FFFFFF"/>
                </a:solidFill>
                <a:latin typeface="Calibri"/>
                <a:cs typeface="Calibri"/>
              </a:rPr>
              <a:t>Operação² </a:t>
            </a:r>
            <a:r>
              <a:rPr sz="1400" b="1" spc="100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14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40" dirty="0">
                <a:solidFill>
                  <a:srgbClr val="FFFFFF"/>
                </a:solidFill>
                <a:latin typeface="Calibri"/>
                <a:cs typeface="Calibri"/>
              </a:rPr>
              <a:t>possibilidade</a:t>
            </a:r>
            <a:r>
              <a:rPr sz="1400" b="1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7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Calibri"/>
                <a:cs typeface="Calibri"/>
              </a:rPr>
              <a:t>vir</a:t>
            </a:r>
            <a:r>
              <a:rPr sz="1400" b="1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30" dirty="0">
                <a:solidFill>
                  <a:srgbClr val="FFFFFF"/>
                </a:solidFill>
                <a:latin typeface="Calibri"/>
                <a:cs typeface="Calibri"/>
              </a:rPr>
              <a:t>atingir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35" dirty="0">
                <a:solidFill>
                  <a:srgbClr val="FFFFFF"/>
                </a:solidFill>
                <a:latin typeface="Calibri"/>
                <a:cs typeface="Calibri"/>
              </a:rPr>
              <a:t>maturidade</a:t>
            </a:r>
            <a:r>
              <a:rPr sz="1400" b="1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05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135" dirty="0">
                <a:solidFill>
                  <a:srgbClr val="FFFFFF"/>
                </a:solidFill>
                <a:latin typeface="Calibri"/>
                <a:cs typeface="Calibri"/>
              </a:rPr>
              <a:t>Internacionalização</a:t>
            </a:r>
            <a:r>
              <a:rPr sz="140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80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14" dirty="0">
                <a:solidFill>
                  <a:srgbClr val="FFFFFF"/>
                </a:solidFill>
                <a:latin typeface="Calibri"/>
                <a:cs typeface="Calibri"/>
              </a:rPr>
              <a:t>anos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79954" y="2070354"/>
            <a:ext cx="329565" cy="3016250"/>
          </a:xfrm>
          <a:custGeom>
            <a:avLst/>
            <a:gdLst/>
            <a:ahLst/>
            <a:cxnLst/>
            <a:rect l="l" t="t" r="r" b="b"/>
            <a:pathLst>
              <a:path w="329564" h="3016250">
                <a:moveTo>
                  <a:pt x="329183" y="3015996"/>
                </a:moveTo>
                <a:lnTo>
                  <a:pt x="265104" y="3013835"/>
                </a:lnTo>
                <a:lnTo>
                  <a:pt x="212788" y="3007947"/>
                </a:lnTo>
                <a:lnTo>
                  <a:pt x="177522" y="2999226"/>
                </a:lnTo>
                <a:lnTo>
                  <a:pt x="164591" y="2988564"/>
                </a:lnTo>
                <a:lnTo>
                  <a:pt x="164591" y="1535430"/>
                </a:lnTo>
                <a:lnTo>
                  <a:pt x="151661" y="1524767"/>
                </a:lnTo>
                <a:lnTo>
                  <a:pt x="116395" y="1516046"/>
                </a:lnTo>
                <a:lnTo>
                  <a:pt x="64079" y="1510158"/>
                </a:lnTo>
                <a:lnTo>
                  <a:pt x="0" y="1507998"/>
                </a:lnTo>
                <a:lnTo>
                  <a:pt x="64079" y="1505837"/>
                </a:lnTo>
                <a:lnTo>
                  <a:pt x="116395" y="1499949"/>
                </a:lnTo>
                <a:lnTo>
                  <a:pt x="151661" y="1491228"/>
                </a:lnTo>
                <a:lnTo>
                  <a:pt x="164591" y="1480566"/>
                </a:lnTo>
                <a:lnTo>
                  <a:pt x="164591" y="27432"/>
                </a:lnTo>
                <a:lnTo>
                  <a:pt x="177522" y="16769"/>
                </a:lnTo>
                <a:lnTo>
                  <a:pt x="212788" y="8048"/>
                </a:lnTo>
                <a:lnTo>
                  <a:pt x="265104" y="2160"/>
                </a:lnTo>
                <a:lnTo>
                  <a:pt x="329183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4748" y="5402376"/>
            <a:ext cx="1235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5" dirty="0">
                <a:solidFill>
                  <a:srgbClr val="3B3B3B"/>
                </a:solidFill>
                <a:latin typeface="Calibri"/>
                <a:cs typeface="Calibri"/>
              </a:rPr>
              <a:t>Parceiros: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296" y="6255943"/>
            <a:ext cx="547560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17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Ciclo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Santiago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Título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Apresentação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096000" cy="6858000"/>
            <a:chOff x="0" y="0"/>
            <a:chExt cx="6096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83807" cy="42870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35196" y="6123432"/>
              <a:ext cx="1819910" cy="454659"/>
            </a:xfrm>
            <a:custGeom>
              <a:avLst/>
              <a:gdLst/>
              <a:ahLst/>
              <a:cxnLst/>
              <a:rect l="l" t="t" r="r" b="b"/>
              <a:pathLst>
                <a:path w="1819910" h="454659">
                  <a:moveTo>
                    <a:pt x="1819655" y="0"/>
                  </a:moveTo>
                  <a:lnTo>
                    <a:pt x="0" y="0"/>
                  </a:lnTo>
                  <a:lnTo>
                    <a:pt x="0" y="454151"/>
                  </a:lnTo>
                  <a:lnTo>
                    <a:pt x="1819655" y="454151"/>
                  </a:lnTo>
                  <a:lnTo>
                    <a:pt x="1819655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6294120" cy="6858000"/>
            <a:chOff x="0" y="0"/>
            <a:chExt cx="6294120" cy="6858000"/>
          </a:xfrm>
        </p:grpSpPr>
        <p:sp>
          <p:nvSpPr>
            <p:cNvPr id="9" name="object 9"/>
            <p:cNvSpPr/>
            <p:nvPr/>
          </p:nvSpPr>
          <p:spPr>
            <a:xfrm>
              <a:off x="0" y="3331464"/>
              <a:ext cx="6096000" cy="83820"/>
            </a:xfrm>
            <a:custGeom>
              <a:avLst/>
              <a:gdLst/>
              <a:ahLst/>
              <a:cxnLst/>
              <a:rect l="l" t="t" r="r" b="b"/>
              <a:pathLst>
                <a:path w="6096000" h="83820">
                  <a:moveTo>
                    <a:pt x="6096000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6096000" y="8382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0"/>
              <a:ext cx="6286499" cy="6857997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21111" y="2703576"/>
            <a:ext cx="1357883" cy="8016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5016" y="5955791"/>
            <a:ext cx="5244457" cy="50112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825230" y="2738373"/>
            <a:ext cx="1337310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solidFill>
                  <a:srgbClr val="004268"/>
                </a:solidFill>
                <a:latin typeface="Roboto"/>
                <a:cs typeface="Roboto"/>
              </a:rPr>
              <a:t>8º</a:t>
            </a:r>
            <a:endParaRPr sz="33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800" spc="-5" dirty="0">
                <a:solidFill>
                  <a:srgbClr val="17A327"/>
                </a:solidFill>
                <a:latin typeface="Roboto"/>
                <a:cs typeface="Roboto"/>
              </a:rPr>
              <a:t>Ecossistema</a:t>
            </a:r>
            <a:endParaRPr sz="1800">
              <a:latin typeface="Roboto"/>
              <a:cs typeface="Roboto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44180" y="4011933"/>
            <a:ext cx="2044948" cy="74964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13728" y="4041174"/>
            <a:ext cx="2093968" cy="74456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754748" y="717041"/>
            <a:ext cx="46742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013458"/>
                </a:solidFill>
                <a:latin typeface="Calibri Light"/>
                <a:cs typeface="Calibri Light"/>
              </a:rPr>
              <a:t>Programa </a:t>
            </a:r>
            <a:r>
              <a:rPr sz="2400" spc="-10" dirty="0">
                <a:solidFill>
                  <a:srgbClr val="013458"/>
                </a:solidFill>
                <a:latin typeface="Calibri Light"/>
                <a:cs typeface="Calibri Light"/>
              </a:rPr>
              <a:t>de </a:t>
            </a:r>
            <a:r>
              <a:rPr sz="2400" spc="-25" dirty="0">
                <a:solidFill>
                  <a:srgbClr val="013458"/>
                </a:solidFill>
                <a:latin typeface="Calibri Light"/>
                <a:cs typeface="Calibri Light"/>
              </a:rPr>
              <a:t>internacionalização </a:t>
            </a:r>
            <a:r>
              <a:rPr sz="2400" spc="-10" dirty="0">
                <a:solidFill>
                  <a:srgbClr val="013458"/>
                </a:solidFill>
                <a:latin typeface="Calibri Light"/>
                <a:cs typeface="Calibri Light"/>
              </a:rPr>
              <a:t>que </a:t>
            </a:r>
            <a:r>
              <a:rPr sz="2400" spc="-5" dirty="0">
                <a:solidFill>
                  <a:srgbClr val="013458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013458"/>
                </a:solidFill>
                <a:latin typeface="Calibri Light"/>
                <a:cs typeface="Calibri Light"/>
              </a:rPr>
              <a:t>apoia</a:t>
            </a:r>
            <a:r>
              <a:rPr sz="2400" spc="-65" dirty="0">
                <a:solidFill>
                  <a:srgbClr val="013458"/>
                </a:solidFill>
                <a:latin typeface="Calibri Light"/>
                <a:cs typeface="Calibri Light"/>
              </a:rPr>
              <a:t> </a:t>
            </a:r>
            <a:r>
              <a:rPr sz="2400" dirty="0">
                <a:solidFill>
                  <a:srgbClr val="013458"/>
                </a:solidFill>
                <a:latin typeface="Calibri Light"/>
                <a:cs typeface="Calibri Light"/>
              </a:rPr>
              <a:t>a</a:t>
            </a:r>
            <a:r>
              <a:rPr sz="2400" spc="-30" dirty="0">
                <a:solidFill>
                  <a:srgbClr val="013458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013458"/>
                </a:solidFill>
                <a:latin typeface="Calibri Light"/>
                <a:cs typeface="Calibri Light"/>
              </a:rPr>
              <a:t>inserção</a:t>
            </a:r>
            <a:r>
              <a:rPr sz="2400" spc="-80" dirty="0">
                <a:solidFill>
                  <a:srgbClr val="013458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013458"/>
                </a:solidFill>
                <a:latin typeface="Calibri Light"/>
                <a:cs typeface="Calibri Light"/>
              </a:rPr>
              <a:t>de</a:t>
            </a:r>
            <a:r>
              <a:rPr sz="2400" spc="-50" dirty="0">
                <a:solidFill>
                  <a:srgbClr val="013458"/>
                </a:solidFill>
                <a:latin typeface="Calibri Light"/>
                <a:cs typeface="Calibri Light"/>
              </a:rPr>
              <a:t> </a:t>
            </a:r>
            <a:r>
              <a:rPr sz="2400" spc="-25" dirty="0">
                <a:solidFill>
                  <a:srgbClr val="013458"/>
                </a:solidFill>
                <a:latin typeface="Calibri Light"/>
                <a:cs typeface="Calibri Light"/>
              </a:rPr>
              <a:t>startups</a:t>
            </a:r>
            <a:r>
              <a:rPr sz="2400" spc="-65" dirty="0">
                <a:solidFill>
                  <a:srgbClr val="013458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013458"/>
                </a:solidFill>
                <a:latin typeface="Calibri Light"/>
                <a:cs typeface="Calibri Light"/>
              </a:rPr>
              <a:t>brasileiras </a:t>
            </a:r>
            <a:r>
              <a:rPr sz="2400" spc="-530" dirty="0">
                <a:solidFill>
                  <a:srgbClr val="013458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013458"/>
                </a:solidFill>
                <a:latin typeface="Calibri Light"/>
                <a:cs typeface="Calibri Light"/>
              </a:rPr>
              <a:t>nos </a:t>
            </a:r>
            <a:r>
              <a:rPr sz="2400" spc="-5" dirty="0">
                <a:solidFill>
                  <a:srgbClr val="013458"/>
                </a:solidFill>
                <a:latin typeface="Calibri Light"/>
                <a:cs typeface="Calibri Light"/>
              </a:rPr>
              <a:t>mais </a:t>
            </a:r>
            <a:r>
              <a:rPr sz="2400" spc="-25" dirty="0">
                <a:solidFill>
                  <a:srgbClr val="013458"/>
                </a:solidFill>
                <a:latin typeface="Calibri Light"/>
                <a:cs typeface="Calibri Light"/>
              </a:rPr>
              <a:t>promissores ecossistemas </a:t>
            </a:r>
            <a:r>
              <a:rPr sz="2400" spc="-10" dirty="0">
                <a:solidFill>
                  <a:srgbClr val="013458"/>
                </a:solidFill>
                <a:latin typeface="Calibri Light"/>
                <a:cs typeface="Calibri Light"/>
              </a:rPr>
              <a:t>de </a:t>
            </a:r>
            <a:r>
              <a:rPr sz="2400" spc="-530" dirty="0">
                <a:solidFill>
                  <a:srgbClr val="013458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013458"/>
                </a:solidFill>
                <a:latin typeface="Calibri Light"/>
                <a:cs typeface="Calibri Light"/>
              </a:rPr>
              <a:t>inovação</a:t>
            </a:r>
            <a:r>
              <a:rPr sz="2400" spc="-75" dirty="0">
                <a:solidFill>
                  <a:srgbClr val="013458"/>
                </a:solidFill>
                <a:latin typeface="Calibri Light"/>
                <a:cs typeface="Calibri Light"/>
              </a:rPr>
              <a:t> </a:t>
            </a:r>
            <a:r>
              <a:rPr sz="2400" spc="-10" dirty="0">
                <a:solidFill>
                  <a:srgbClr val="013458"/>
                </a:solidFill>
                <a:latin typeface="Calibri Light"/>
                <a:cs typeface="Calibri Light"/>
              </a:rPr>
              <a:t>do</a:t>
            </a:r>
            <a:r>
              <a:rPr sz="2400" spc="-45" dirty="0">
                <a:solidFill>
                  <a:srgbClr val="013458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013458"/>
                </a:solidFill>
                <a:latin typeface="Calibri Light"/>
                <a:cs typeface="Calibri Light"/>
              </a:rPr>
              <a:t>mundo.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308594" y="628696"/>
            <a:ext cx="883919" cy="866775"/>
          </a:xfrm>
          <a:custGeom>
            <a:avLst/>
            <a:gdLst/>
            <a:ahLst/>
            <a:cxnLst/>
            <a:rect l="l" t="t" r="r" b="b"/>
            <a:pathLst>
              <a:path w="883920" h="866775">
                <a:moveTo>
                  <a:pt x="883406" y="866693"/>
                </a:moveTo>
                <a:lnTo>
                  <a:pt x="883406" y="0"/>
                </a:lnTo>
                <a:lnTo>
                  <a:pt x="0" y="0"/>
                </a:lnTo>
                <a:lnTo>
                  <a:pt x="883406" y="866693"/>
                </a:lnTo>
                <a:close/>
              </a:path>
            </a:pathLst>
          </a:custGeom>
          <a:solidFill>
            <a:srgbClr val="1D7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587743" y="2738373"/>
            <a:ext cx="1877695" cy="81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004268"/>
                </a:solidFill>
                <a:latin typeface="Roboto"/>
                <a:cs typeface="Roboto"/>
              </a:rPr>
              <a:t>+250</a:t>
            </a:r>
            <a:endParaRPr sz="33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800" dirty="0">
                <a:solidFill>
                  <a:srgbClr val="17A327"/>
                </a:solidFill>
                <a:latin typeface="Roboto"/>
                <a:cs typeface="Roboto"/>
              </a:rPr>
              <a:t>Staítups</a:t>
            </a:r>
            <a:r>
              <a:rPr sz="1800" spc="-55" dirty="0">
                <a:solidFill>
                  <a:srgbClr val="17A327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17A327"/>
                </a:solidFill>
                <a:latin typeface="Roboto"/>
                <a:cs typeface="Roboto"/>
              </a:rPr>
              <a:t>apoiadas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86393" y="4975936"/>
            <a:ext cx="1845310" cy="814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solidFill>
                  <a:srgbClr val="004268"/>
                </a:solidFill>
                <a:latin typeface="Roboto"/>
                <a:cs typeface="Roboto"/>
              </a:rPr>
              <a:t>14</a:t>
            </a:r>
            <a:endParaRPr sz="33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1800" spc="-5" dirty="0">
                <a:solidFill>
                  <a:srgbClr val="17A327"/>
                </a:solidFill>
                <a:latin typeface="Roboto"/>
                <a:cs typeface="Roboto"/>
              </a:rPr>
              <a:t>Ciclos</a:t>
            </a:r>
            <a:r>
              <a:rPr sz="1800" spc="-35" dirty="0">
                <a:solidFill>
                  <a:srgbClr val="17A327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7A327"/>
                </a:solidFill>
                <a:latin typeface="Roboto"/>
                <a:cs typeface="Roboto"/>
              </a:rPr>
              <a:t>de</a:t>
            </a:r>
            <a:r>
              <a:rPr sz="1800" spc="-35" dirty="0">
                <a:solidFill>
                  <a:srgbClr val="17A327"/>
                </a:solidFill>
                <a:latin typeface="Roboto"/>
                <a:cs typeface="Roboto"/>
              </a:rPr>
              <a:t> </a:t>
            </a:r>
            <a:r>
              <a:rPr sz="1800" spc="20" dirty="0">
                <a:solidFill>
                  <a:srgbClr val="17A327"/>
                </a:solidFill>
                <a:latin typeface="Roboto"/>
                <a:cs typeface="Roboto"/>
              </a:rPr>
              <a:t>imeísão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0"/>
            <a:ext cx="6101080" cy="6859905"/>
            <a:chOff x="6096000" y="0"/>
            <a:chExt cx="6101080" cy="6859905"/>
          </a:xfrm>
        </p:grpSpPr>
        <p:sp>
          <p:nvSpPr>
            <p:cNvPr id="3" name="object 3"/>
            <p:cNvSpPr/>
            <p:nvPr/>
          </p:nvSpPr>
          <p:spPr>
            <a:xfrm>
              <a:off x="11871959" y="3759707"/>
              <a:ext cx="318770" cy="3093720"/>
            </a:xfrm>
            <a:custGeom>
              <a:avLst/>
              <a:gdLst/>
              <a:ahLst/>
              <a:cxnLst/>
              <a:rect l="l" t="t" r="r" b="b"/>
              <a:pathLst>
                <a:path w="318770" h="3093720">
                  <a:moveTo>
                    <a:pt x="0" y="3093720"/>
                  </a:moveTo>
                  <a:lnTo>
                    <a:pt x="318516" y="3093720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3093720"/>
                  </a:lnTo>
                  <a:close/>
                </a:path>
              </a:pathLst>
            </a:custGeom>
            <a:ln w="12700">
              <a:solidFill>
                <a:srgbClr val="0085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0"/>
              <a:ext cx="6096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15492" y="983361"/>
            <a:ext cx="4604385" cy="336740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819"/>
              </a:spcBef>
              <a:buClr>
                <a:srgbClr val="3A3838"/>
              </a:buClr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Seleção</a:t>
            </a:r>
            <a:r>
              <a:rPr sz="1200" spc="-1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dos</a:t>
            </a:r>
            <a:r>
              <a:rPr sz="1200" spc="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A3838"/>
                </a:solidFill>
                <a:latin typeface="Calibri Light"/>
                <a:cs typeface="Calibri Light"/>
              </a:rPr>
              <a:t>eventos 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mais</a:t>
            </a:r>
            <a:r>
              <a:rPr sz="1200" spc="-1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concorridos</a:t>
            </a:r>
            <a:r>
              <a:rPr sz="1200" spc="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e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A3838"/>
                </a:solidFill>
                <a:latin typeface="Calibri Light"/>
                <a:cs typeface="Calibri Light"/>
              </a:rPr>
              <a:t>promissores 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em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A3838"/>
                </a:solidFill>
                <a:latin typeface="Calibri Light"/>
                <a:cs typeface="Calibri Light"/>
              </a:rPr>
              <a:t>todo</a:t>
            </a:r>
            <a:r>
              <a:rPr sz="1200" spc="1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mundo.</a:t>
            </a:r>
            <a:endParaRPr sz="12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Informações</a:t>
            </a:r>
            <a:r>
              <a:rPr sz="1200" spc="2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sobre</a:t>
            </a:r>
            <a:r>
              <a:rPr sz="1200" spc="2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A3838"/>
                </a:solidFill>
                <a:latin typeface="Calibri Light"/>
                <a:cs typeface="Calibri Light"/>
              </a:rPr>
              <a:t>os</a:t>
            </a:r>
            <a:r>
              <a:rPr sz="1200" spc="3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mercados</a:t>
            </a:r>
            <a:r>
              <a:rPr sz="1200" spc="2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de</a:t>
            </a:r>
            <a:r>
              <a:rPr sz="1200" spc="2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destino,</a:t>
            </a:r>
            <a:r>
              <a:rPr sz="1200" spc="2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A3838"/>
                </a:solidFill>
                <a:latin typeface="Calibri Light"/>
                <a:cs typeface="Calibri Light"/>
              </a:rPr>
              <a:t>preparação</a:t>
            </a:r>
            <a:r>
              <a:rPr sz="1200" spc="2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virtual,</a:t>
            </a:r>
            <a:r>
              <a:rPr sz="1200" spc="2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agendas</a:t>
            </a:r>
            <a:endParaRPr sz="1200">
              <a:latin typeface="Calibri Light"/>
              <a:cs typeface="Calibri Light"/>
            </a:endParaRPr>
          </a:p>
          <a:p>
            <a:pPr marL="184785" marR="5715">
              <a:lnSpc>
                <a:spcPct val="150000"/>
              </a:lnSpc>
            </a:pP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de</a:t>
            </a:r>
            <a:r>
              <a:rPr sz="1200" spc="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A3838"/>
                </a:solidFill>
                <a:latin typeface="Calibri Light"/>
                <a:cs typeface="Calibri Light"/>
              </a:rPr>
              <a:t>conexão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 com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clientes,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A3838"/>
                </a:solidFill>
                <a:latin typeface="Calibri Light"/>
                <a:cs typeface="Calibri Light"/>
              </a:rPr>
              <a:t>parceiros</a:t>
            </a:r>
            <a:r>
              <a:rPr sz="1200" spc="2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e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A3838"/>
                </a:solidFill>
                <a:latin typeface="Calibri Light"/>
                <a:cs typeface="Calibri Light"/>
              </a:rPr>
              <a:t>investidores</a:t>
            </a:r>
            <a:r>
              <a:rPr sz="1200" spc="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e</a:t>
            </a:r>
            <a:r>
              <a:rPr sz="1200" spc="1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ampla</a:t>
            </a:r>
            <a:r>
              <a:rPr sz="1200" spc="1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divulgação</a:t>
            </a:r>
            <a:r>
              <a:rPr sz="1200" spc="1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15" dirty="0">
                <a:solidFill>
                  <a:srgbClr val="3A3838"/>
                </a:solidFill>
                <a:latin typeface="Calibri Light"/>
                <a:cs typeface="Calibri Light"/>
              </a:rPr>
              <a:t>na </a:t>
            </a:r>
            <a:r>
              <a:rPr sz="1200" spc="-26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mídia.</a:t>
            </a:r>
            <a:endParaRPr sz="1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200">
              <a:latin typeface="Calibri Light"/>
              <a:cs typeface="Calibri Light"/>
            </a:endParaRPr>
          </a:p>
          <a:p>
            <a:pPr marL="40640">
              <a:lnSpc>
                <a:spcPct val="100000"/>
              </a:lnSpc>
              <a:spcBef>
                <a:spcPts val="940"/>
              </a:spcBef>
              <a:tabLst>
                <a:tab pos="1214120" algn="l"/>
              </a:tabLst>
            </a:pPr>
            <a:r>
              <a:rPr sz="1800" dirty="0">
                <a:solidFill>
                  <a:srgbClr val="3A3838"/>
                </a:solidFill>
                <a:latin typeface="Calibri Light"/>
                <a:cs typeface="Calibri Light"/>
              </a:rPr>
              <a:t>M</a:t>
            </a:r>
            <a:r>
              <a:rPr sz="1800" spc="-12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 Light"/>
                <a:cs typeface="Calibri Light"/>
              </a:rPr>
              <a:t>i</a:t>
            </a:r>
            <a:r>
              <a:rPr sz="1800" spc="-11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 Light"/>
                <a:cs typeface="Calibri Light"/>
              </a:rPr>
              <a:t>s</a:t>
            </a:r>
            <a:r>
              <a:rPr sz="1800" spc="-11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 Light"/>
                <a:cs typeface="Calibri Light"/>
              </a:rPr>
              <a:t>s</a:t>
            </a:r>
            <a:r>
              <a:rPr sz="1800" spc="-12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 Light"/>
                <a:cs typeface="Calibri Light"/>
              </a:rPr>
              <a:t>õ</a:t>
            </a:r>
            <a:r>
              <a:rPr sz="1800" spc="-12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 Light"/>
                <a:cs typeface="Calibri Light"/>
              </a:rPr>
              <a:t>e</a:t>
            </a:r>
            <a:r>
              <a:rPr sz="1800" spc="-12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800" dirty="0">
                <a:solidFill>
                  <a:srgbClr val="3A3838"/>
                </a:solidFill>
                <a:latin typeface="Calibri Light"/>
                <a:cs typeface="Calibri Light"/>
              </a:rPr>
              <a:t>s	</a:t>
            </a:r>
            <a:r>
              <a:rPr sz="1800" spc="295" dirty="0">
                <a:solidFill>
                  <a:srgbClr val="3A3838"/>
                </a:solidFill>
                <a:latin typeface="Calibri Light"/>
                <a:cs typeface="Calibri Light"/>
              </a:rPr>
              <a:t>202</a:t>
            </a:r>
            <a:r>
              <a:rPr sz="1800" dirty="0">
                <a:solidFill>
                  <a:srgbClr val="3A3838"/>
                </a:solidFill>
                <a:latin typeface="Calibri Light"/>
                <a:cs typeface="Calibri Light"/>
              </a:rPr>
              <a:t>3</a:t>
            </a:r>
            <a:r>
              <a:rPr sz="1800" spc="-11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endParaRPr sz="1800">
              <a:latin typeface="Calibri Light"/>
              <a:cs typeface="Calibri Light"/>
            </a:endParaRPr>
          </a:p>
          <a:p>
            <a:pPr marL="40640">
              <a:lnSpc>
                <a:spcPct val="100000"/>
              </a:lnSpc>
              <a:spcBef>
                <a:spcPts val="865"/>
              </a:spcBef>
            </a:pP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Vi</a:t>
            </a:r>
            <a:r>
              <a:rPr sz="1200" spc="-30" dirty="0">
                <a:solidFill>
                  <a:srgbClr val="3A3838"/>
                </a:solidFill>
                <a:latin typeface="Calibri Light"/>
                <a:cs typeface="Calibri Light"/>
              </a:rPr>
              <a:t>v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a</a:t>
            </a:r>
            <a:r>
              <a:rPr sz="1200" spc="-6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105" dirty="0">
                <a:solidFill>
                  <a:srgbClr val="3A3838"/>
                </a:solidFill>
                <a:latin typeface="Calibri Light"/>
                <a:cs typeface="Calibri Light"/>
              </a:rPr>
              <a:t>T</a:t>
            </a:r>
            <a:r>
              <a:rPr sz="1200" spc="5" dirty="0">
                <a:solidFill>
                  <a:srgbClr val="3A3838"/>
                </a:solidFill>
                <a:latin typeface="Calibri Light"/>
                <a:cs typeface="Calibri Light"/>
              </a:rPr>
              <a:t>e</a:t>
            </a:r>
            <a:r>
              <a:rPr sz="1200" spc="-10" dirty="0">
                <a:solidFill>
                  <a:srgbClr val="3A3838"/>
                </a:solidFill>
                <a:latin typeface="Calibri Light"/>
                <a:cs typeface="Calibri Light"/>
              </a:rPr>
              <a:t>c</a:t>
            </a:r>
            <a:r>
              <a:rPr sz="1200" spc="-15" dirty="0">
                <a:solidFill>
                  <a:srgbClr val="3A3838"/>
                </a:solidFill>
                <a:latin typeface="Calibri Light"/>
                <a:cs typeface="Calibri Light"/>
              </a:rPr>
              <a:t>h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o</a:t>
            </a:r>
            <a:r>
              <a:rPr sz="1200" spc="-15" dirty="0">
                <a:solidFill>
                  <a:srgbClr val="3A3838"/>
                </a:solidFill>
                <a:latin typeface="Calibri Light"/>
                <a:cs typeface="Calibri Light"/>
              </a:rPr>
              <a:t>log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y</a:t>
            </a:r>
            <a:r>
              <a:rPr sz="1200" spc="-5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|</a:t>
            </a:r>
            <a:r>
              <a:rPr sz="1200" spc="-1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25" dirty="0">
                <a:solidFill>
                  <a:srgbClr val="3A3838"/>
                </a:solidFill>
                <a:latin typeface="Calibri Light"/>
                <a:cs typeface="Calibri Light"/>
              </a:rPr>
              <a:t>P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a</a:t>
            </a:r>
            <a:r>
              <a:rPr sz="1200" spc="-10" dirty="0">
                <a:solidFill>
                  <a:srgbClr val="3A3838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is,</a:t>
            </a:r>
            <a:r>
              <a:rPr sz="1200" spc="-1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F</a:t>
            </a:r>
            <a:r>
              <a:rPr sz="1200" spc="-35" dirty="0">
                <a:solidFill>
                  <a:srgbClr val="3A3838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an</a:t>
            </a:r>
            <a:r>
              <a:rPr sz="1200" spc="-15" dirty="0">
                <a:solidFill>
                  <a:srgbClr val="3A3838"/>
                </a:solidFill>
                <a:latin typeface="Calibri Light"/>
                <a:cs typeface="Calibri Light"/>
              </a:rPr>
              <a:t>ç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a</a:t>
            </a:r>
            <a:endParaRPr sz="1200">
              <a:latin typeface="Calibri Light"/>
              <a:cs typeface="Calibri Light"/>
            </a:endParaRPr>
          </a:p>
          <a:p>
            <a:pPr marL="40640">
              <a:lnSpc>
                <a:spcPct val="100000"/>
              </a:lnSpc>
              <a:spcBef>
                <a:spcPts val="720"/>
              </a:spcBef>
            </a:pPr>
            <a:r>
              <a:rPr sz="1200" spc="5" dirty="0">
                <a:solidFill>
                  <a:srgbClr val="3A3838"/>
                </a:solidFill>
                <a:latin typeface="Calibri Light"/>
                <a:cs typeface="Calibri Light"/>
              </a:rPr>
              <a:t>So</a:t>
            </a:r>
            <a:r>
              <a:rPr sz="1200" spc="-15" dirty="0">
                <a:solidFill>
                  <a:srgbClr val="3A3838"/>
                </a:solidFill>
                <a:latin typeface="Calibri Light"/>
                <a:cs typeface="Calibri Light"/>
              </a:rPr>
              <a:t>ut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h</a:t>
            </a:r>
            <a:r>
              <a:rPr sz="1200" spc="-5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3A3838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u</a:t>
            </a:r>
            <a:r>
              <a:rPr sz="1200" spc="-15" dirty="0">
                <a:solidFill>
                  <a:srgbClr val="3A3838"/>
                </a:solidFill>
                <a:latin typeface="Calibri Light"/>
                <a:cs typeface="Calibri Light"/>
              </a:rPr>
              <a:t>m</a:t>
            </a:r>
            <a:r>
              <a:rPr sz="1200" spc="-30" dirty="0">
                <a:solidFill>
                  <a:srgbClr val="3A3838"/>
                </a:solidFill>
                <a:latin typeface="Calibri Light"/>
                <a:cs typeface="Calibri Light"/>
              </a:rPr>
              <a:t>m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it</a:t>
            </a:r>
            <a:r>
              <a:rPr sz="1200" spc="-50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|</a:t>
            </a:r>
            <a:r>
              <a:rPr sz="1200" spc="-1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3A3838"/>
                </a:solidFill>
                <a:latin typeface="Calibri Light"/>
                <a:cs typeface="Calibri Light"/>
              </a:rPr>
              <a:t>M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ad</a:t>
            </a:r>
            <a:r>
              <a:rPr sz="1200" spc="-10" dirty="0">
                <a:solidFill>
                  <a:srgbClr val="3A3838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i,</a:t>
            </a:r>
            <a:r>
              <a:rPr sz="1200" spc="-5" dirty="0">
                <a:solidFill>
                  <a:srgbClr val="3A3838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 Light"/>
                <a:cs typeface="Calibri Light"/>
              </a:rPr>
              <a:t>Espanha</a:t>
            </a:r>
            <a:endParaRPr sz="1200">
              <a:latin typeface="Calibri Light"/>
              <a:cs typeface="Calibri Light"/>
            </a:endParaRPr>
          </a:p>
          <a:p>
            <a:pPr marL="40640" marR="910590">
              <a:lnSpc>
                <a:spcPct val="150000"/>
              </a:lnSpc>
            </a:pP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H</a:t>
            </a:r>
            <a:r>
              <a:rPr sz="1200" spc="10" dirty="0">
                <a:solidFill>
                  <a:srgbClr val="487EFF"/>
                </a:solidFill>
                <a:latin typeface="Calibri Light"/>
                <a:cs typeface="Calibri Light"/>
              </a:rPr>
              <a:t>i</a:t>
            </a:r>
            <a:r>
              <a:rPr sz="1200" spc="-20" dirty="0">
                <a:solidFill>
                  <a:srgbClr val="487EFF"/>
                </a:solidFill>
                <a:latin typeface="Calibri Light"/>
                <a:cs typeface="Calibri Light"/>
              </a:rPr>
              <a:t>c</a:t>
            </a:r>
            <a:r>
              <a:rPr sz="1200" spc="-15" dirty="0">
                <a:solidFill>
                  <a:srgbClr val="487EFF"/>
                </a:solidFill>
                <a:latin typeface="Calibri Light"/>
                <a:cs typeface="Calibri Light"/>
              </a:rPr>
              <a:t>oo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l</a:t>
            </a:r>
            <a:r>
              <a:rPr sz="1200" spc="-40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Glo</a:t>
            </a:r>
            <a:r>
              <a:rPr sz="1200" spc="-15" dirty="0">
                <a:solidFill>
                  <a:srgbClr val="487EFF"/>
                </a:solidFill>
                <a:latin typeface="Calibri Light"/>
                <a:cs typeface="Calibri Light"/>
              </a:rPr>
              <a:t>ba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l</a:t>
            </a:r>
            <a:r>
              <a:rPr sz="1200" spc="-45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E</a:t>
            </a:r>
            <a:r>
              <a:rPr sz="1200" spc="-15" dirty="0">
                <a:solidFill>
                  <a:srgbClr val="487EFF"/>
                </a:solidFill>
                <a:latin typeface="Calibri Light"/>
                <a:cs typeface="Calibri Light"/>
              </a:rPr>
              <a:t>n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t</a:t>
            </a:r>
            <a:r>
              <a:rPr sz="1200" spc="-30" dirty="0">
                <a:solidFill>
                  <a:srgbClr val="487EFF"/>
                </a:solidFill>
                <a:latin typeface="Calibri Light"/>
                <a:cs typeface="Calibri Light"/>
              </a:rPr>
              <a:t>r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e</a:t>
            </a:r>
            <a:r>
              <a:rPr sz="1200" spc="-15" dirty="0">
                <a:solidFill>
                  <a:srgbClr val="487EFF"/>
                </a:solidFill>
                <a:latin typeface="Calibri Light"/>
                <a:cs typeface="Calibri Light"/>
              </a:rPr>
              <a:t>p</a:t>
            </a:r>
            <a:r>
              <a:rPr sz="1200" spc="-30" dirty="0">
                <a:solidFill>
                  <a:srgbClr val="487EFF"/>
                </a:solidFill>
                <a:latin typeface="Calibri Light"/>
                <a:cs typeface="Calibri Light"/>
              </a:rPr>
              <a:t>r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e</a:t>
            </a:r>
            <a:r>
              <a:rPr sz="1200" spc="-15" dirty="0">
                <a:solidFill>
                  <a:srgbClr val="487EFF"/>
                </a:solidFill>
                <a:latin typeface="Calibri Light"/>
                <a:cs typeface="Calibri Light"/>
              </a:rPr>
              <a:t>n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e</a:t>
            </a:r>
            <a:r>
              <a:rPr sz="1200" spc="-15" dirty="0">
                <a:solidFill>
                  <a:srgbClr val="487EFF"/>
                </a:solidFill>
                <a:latin typeface="Calibri Light"/>
                <a:cs typeface="Calibri Light"/>
              </a:rPr>
              <a:t>u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r</a:t>
            </a:r>
            <a:r>
              <a:rPr sz="1200" spc="-65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487EF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u</a:t>
            </a:r>
            <a:r>
              <a:rPr sz="1200" spc="-15" dirty="0">
                <a:solidFill>
                  <a:srgbClr val="487EFF"/>
                </a:solidFill>
                <a:latin typeface="Calibri Light"/>
                <a:cs typeface="Calibri Light"/>
              </a:rPr>
              <a:t>m</a:t>
            </a:r>
            <a:r>
              <a:rPr sz="1200" spc="-30" dirty="0">
                <a:solidFill>
                  <a:srgbClr val="487EFF"/>
                </a:solidFill>
                <a:latin typeface="Calibri Light"/>
                <a:cs typeface="Calibri Light"/>
              </a:rPr>
              <a:t>m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i</a:t>
            </a:r>
            <a:r>
              <a:rPr sz="1200" spc="-15" dirty="0">
                <a:solidFill>
                  <a:srgbClr val="487EFF"/>
                </a:solidFill>
                <a:latin typeface="Calibri Light"/>
                <a:cs typeface="Calibri Light"/>
              </a:rPr>
              <a:t>t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|</a:t>
            </a:r>
            <a:r>
              <a:rPr sz="1200" spc="-50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spc="-25" dirty="0">
                <a:solidFill>
                  <a:srgbClr val="487EFF"/>
                </a:solidFill>
                <a:latin typeface="Calibri Light"/>
                <a:cs typeface="Calibri Light"/>
              </a:rPr>
              <a:t>P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quim,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China</a:t>
            </a:r>
            <a:r>
              <a:rPr sz="1200" spc="-10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(ago</a:t>
            </a:r>
            <a:r>
              <a:rPr sz="1200" spc="-10" dirty="0">
                <a:solidFill>
                  <a:srgbClr val="487EFF"/>
                </a:solidFill>
                <a:latin typeface="Calibri Light"/>
                <a:cs typeface="Calibri Light"/>
              </a:rPr>
              <a:t>s</a:t>
            </a:r>
            <a:r>
              <a:rPr sz="1200" spc="-15" dirty="0">
                <a:solidFill>
                  <a:srgbClr val="487EFF"/>
                </a:solidFill>
                <a:latin typeface="Calibri Light"/>
                <a:cs typeface="Calibri Light"/>
              </a:rPr>
              <a:t>t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o)  </a:t>
            </a:r>
            <a:r>
              <a:rPr sz="1200" spc="-10" dirty="0">
                <a:solidFill>
                  <a:srgbClr val="487EFF"/>
                </a:solidFill>
                <a:latin typeface="Calibri Light"/>
                <a:cs typeface="Calibri Light"/>
              </a:rPr>
              <a:t>Gitex</a:t>
            </a:r>
            <a:r>
              <a:rPr sz="1200" spc="-55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|</a:t>
            </a:r>
            <a:r>
              <a:rPr sz="1200" spc="-25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Dubai,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 Emirados</a:t>
            </a:r>
            <a:r>
              <a:rPr sz="1200" spc="-15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487EFF"/>
                </a:solidFill>
                <a:latin typeface="Calibri Light"/>
                <a:cs typeface="Calibri Light"/>
              </a:rPr>
              <a:t>Árabes</a:t>
            </a:r>
            <a:r>
              <a:rPr sz="1200" spc="15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(outubro)</a:t>
            </a:r>
            <a:endParaRPr sz="1200">
              <a:latin typeface="Calibri Light"/>
              <a:cs typeface="Calibri Light"/>
            </a:endParaRPr>
          </a:p>
          <a:p>
            <a:pPr marL="4064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S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WI</a:t>
            </a:r>
            <a:r>
              <a:rPr sz="1200" spc="-30" dirty="0">
                <a:solidFill>
                  <a:srgbClr val="487EFF"/>
                </a:solidFill>
                <a:latin typeface="Calibri Light"/>
                <a:cs typeface="Calibri Light"/>
              </a:rPr>
              <a:t>T</a:t>
            </a:r>
            <a:r>
              <a:rPr sz="1200" spc="-20" dirty="0">
                <a:solidFill>
                  <a:srgbClr val="487EFF"/>
                </a:solidFill>
                <a:latin typeface="Calibri Light"/>
                <a:cs typeface="Calibri Light"/>
              </a:rPr>
              <a:t>C</a:t>
            </a:r>
            <a:r>
              <a:rPr sz="1200" spc="-10" dirty="0">
                <a:solidFill>
                  <a:srgbClr val="487EFF"/>
                </a:solidFill>
                <a:latin typeface="Calibri Light"/>
                <a:cs typeface="Calibri Light"/>
              </a:rPr>
              <a:t>H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|</a:t>
            </a:r>
            <a:r>
              <a:rPr sz="1200" spc="-50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S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i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n</a:t>
            </a:r>
            <a:r>
              <a:rPr sz="1200" spc="-25" dirty="0">
                <a:solidFill>
                  <a:srgbClr val="487EFF"/>
                </a:solidFill>
                <a:latin typeface="Calibri Light"/>
                <a:cs typeface="Calibri Light"/>
              </a:rPr>
              <a:t>g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apu</a:t>
            </a:r>
            <a:r>
              <a:rPr sz="1200" spc="-35" dirty="0">
                <a:solidFill>
                  <a:srgbClr val="487EF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a</a:t>
            </a:r>
            <a:r>
              <a:rPr sz="1200" spc="-10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(outub</a:t>
            </a:r>
            <a:r>
              <a:rPr sz="1200" spc="-30" dirty="0">
                <a:solidFill>
                  <a:srgbClr val="487EFF"/>
                </a:solidFill>
                <a:latin typeface="Calibri Light"/>
                <a:cs typeface="Calibri Light"/>
              </a:rPr>
              <a:t>r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o)</a:t>
            </a:r>
            <a:endParaRPr sz="1200">
              <a:latin typeface="Calibri Light"/>
              <a:cs typeface="Calibri Light"/>
            </a:endParaRPr>
          </a:p>
          <a:p>
            <a:pPr marL="40640">
              <a:lnSpc>
                <a:spcPct val="100000"/>
              </a:lnSpc>
              <a:spcBef>
                <a:spcPts val="725"/>
              </a:spcBef>
            </a:pPr>
            <a:r>
              <a:rPr sz="1200" spc="-50" dirty="0">
                <a:solidFill>
                  <a:srgbClr val="487EFF"/>
                </a:solidFill>
                <a:latin typeface="Calibri Light"/>
                <a:cs typeface="Calibri Light"/>
              </a:rPr>
              <a:t>W</a:t>
            </a:r>
            <a:r>
              <a:rPr sz="1200" spc="5" dirty="0">
                <a:solidFill>
                  <a:srgbClr val="487EF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b</a:t>
            </a:r>
            <a:r>
              <a:rPr sz="1200" spc="-45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spc="5" dirty="0">
                <a:solidFill>
                  <a:srgbClr val="487EFF"/>
                </a:solidFill>
                <a:latin typeface="Calibri Light"/>
                <a:cs typeface="Calibri Light"/>
              </a:rPr>
              <a:t>S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u</a:t>
            </a:r>
            <a:r>
              <a:rPr sz="1200" spc="-15" dirty="0">
                <a:solidFill>
                  <a:srgbClr val="487EFF"/>
                </a:solidFill>
                <a:latin typeface="Calibri Light"/>
                <a:cs typeface="Calibri Light"/>
              </a:rPr>
              <a:t>m</a:t>
            </a:r>
            <a:r>
              <a:rPr sz="1200" spc="-30" dirty="0">
                <a:solidFill>
                  <a:srgbClr val="487EFF"/>
                </a:solidFill>
                <a:latin typeface="Calibri Light"/>
                <a:cs typeface="Calibri Light"/>
              </a:rPr>
              <a:t>m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it</a:t>
            </a:r>
            <a:r>
              <a:rPr sz="1200" spc="-55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|</a:t>
            </a:r>
            <a:r>
              <a:rPr sz="1200" spc="-25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Lisboa,</a:t>
            </a:r>
            <a:r>
              <a:rPr sz="1200" spc="-20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spc="-25" dirty="0">
                <a:solidFill>
                  <a:srgbClr val="487EFF"/>
                </a:solidFill>
                <a:latin typeface="Calibri Light"/>
                <a:cs typeface="Calibri Light"/>
              </a:rPr>
              <a:t>P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o</a:t>
            </a:r>
            <a:r>
              <a:rPr sz="1200" spc="-10" dirty="0">
                <a:solidFill>
                  <a:srgbClr val="487EFF"/>
                </a:solidFill>
                <a:latin typeface="Calibri Light"/>
                <a:cs typeface="Calibri Light"/>
              </a:rPr>
              <a:t>r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tu</a:t>
            </a:r>
            <a:r>
              <a:rPr sz="1200" spc="-25" dirty="0">
                <a:solidFill>
                  <a:srgbClr val="487EFF"/>
                </a:solidFill>
                <a:latin typeface="Calibri Light"/>
                <a:cs typeface="Calibri Light"/>
              </a:rPr>
              <a:t>g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al</a:t>
            </a:r>
            <a:r>
              <a:rPr sz="1200" spc="10" dirty="0">
                <a:solidFill>
                  <a:srgbClr val="487EFF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(no</a:t>
            </a:r>
            <a:r>
              <a:rPr sz="1200" spc="-15" dirty="0">
                <a:solidFill>
                  <a:srgbClr val="487EFF"/>
                </a:solidFill>
                <a:latin typeface="Calibri Light"/>
                <a:cs typeface="Calibri Light"/>
              </a:rPr>
              <a:t>v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e</a:t>
            </a:r>
            <a:r>
              <a:rPr sz="1200" dirty="0">
                <a:solidFill>
                  <a:srgbClr val="487EFF"/>
                </a:solidFill>
                <a:latin typeface="Calibri Light"/>
                <a:cs typeface="Calibri Light"/>
              </a:rPr>
              <a:t>mb</a:t>
            </a:r>
            <a:r>
              <a:rPr sz="1200" spc="-35" dirty="0">
                <a:solidFill>
                  <a:srgbClr val="487EFF"/>
                </a:solidFill>
                <a:latin typeface="Calibri Light"/>
                <a:cs typeface="Calibri Light"/>
              </a:rPr>
              <a:t>r</a:t>
            </a:r>
            <a:r>
              <a:rPr sz="1200" spc="-5" dirty="0">
                <a:solidFill>
                  <a:srgbClr val="487EFF"/>
                </a:solidFill>
                <a:latin typeface="Calibri Light"/>
                <a:cs typeface="Calibri Light"/>
              </a:rPr>
              <a:t>o)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5259" y="442086"/>
            <a:ext cx="4671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25" dirty="0">
                <a:solidFill>
                  <a:srgbClr val="0071BB"/>
                </a:solidFill>
                <a:latin typeface="Calibri"/>
                <a:cs typeface="Calibri"/>
              </a:rPr>
              <a:t>Missões</a:t>
            </a:r>
            <a:r>
              <a:rPr sz="1800" b="1" spc="250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1BB"/>
                </a:solidFill>
                <a:latin typeface="Calibri"/>
                <a:cs typeface="Calibri"/>
              </a:rPr>
              <a:t>a</a:t>
            </a:r>
            <a:r>
              <a:rPr sz="1800" b="1" spc="305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spc="110" dirty="0">
                <a:solidFill>
                  <a:srgbClr val="0071BB"/>
                </a:solidFill>
                <a:latin typeface="Calibri"/>
                <a:cs typeface="Calibri"/>
              </a:rPr>
              <a:t>feiras</a:t>
            </a:r>
            <a:r>
              <a:rPr sz="1800" b="1" spc="260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spc="80" dirty="0">
                <a:solidFill>
                  <a:srgbClr val="0071BB"/>
                </a:solidFill>
                <a:latin typeface="Calibri"/>
                <a:cs typeface="Calibri"/>
              </a:rPr>
              <a:t>de</a:t>
            </a:r>
            <a:r>
              <a:rPr sz="1800" b="1" spc="275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spc="120" dirty="0">
                <a:solidFill>
                  <a:srgbClr val="0071BB"/>
                </a:solidFill>
                <a:latin typeface="Calibri"/>
                <a:cs typeface="Calibri"/>
              </a:rPr>
              <a:t>inovação</a:t>
            </a:r>
            <a:r>
              <a:rPr sz="1800" b="1" spc="260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71BB"/>
                </a:solidFill>
                <a:latin typeface="Calibri"/>
                <a:cs typeface="Calibri"/>
              </a:rPr>
              <a:t>e</a:t>
            </a:r>
            <a:r>
              <a:rPr sz="1800" b="1" spc="300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spc="125" dirty="0">
                <a:solidFill>
                  <a:srgbClr val="0071BB"/>
                </a:solidFill>
                <a:latin typeface="Calibri"/>
                <a:cs typeface="Calibri"/>
              </a:rPr>
              <a:t>tecnologia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46520" y="0"/>
            <a:ext cx="5750560" cy="6859905"/>
            <a:chOff x="6446520" y="0"/>
            <a:chExt cx="5750560" cy="6859905"/>
          </a:xfrm>
        </p:grpSpPr>
        <p:sp>
          <p:nvSpPr>
            <p:cNvPr id="3" name="object 3"/>
            <p:cNvSpPr/>
            <p:nvPr/>
          </p:nvSpPr>
          <p:spPr>
            <a:xfrm>
              <a:off x="11871960" y="3759707"/>
              <a:ext cx="318770" cy="3093720"/>
            </a:xfrm>
            <a:custGeom>
              <a:avLst/>
              <a:gdLst/>
              <a:ahLst/>
              <a:cxnLst/>
              <a:rect l="l" t="t" r="r" b="b"/>
              <a:pathLst>
                <a:path w="318770" h="3093720">
                  <a:moveTo>
                    <a:pt x="318516" y="0"/>
                  </a:moveTo>
                  <a:lnTo>
                    <a:pt x="0" y="0"/>
                  </a:lnTo>
                  <a:lnTo>
                    <a:pt x="0" y="3093720"/>
                  </a:lnTo>
                  <a:lnTo>
                    <a:pt x="318516" y="3093720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00B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71960" y="3759707"/>
              <a:ext cx="318770" cy="3093720"/>
            </a:xfrm>
            <a:custGeom>
              <a:avLst/>
              <a:gdLst/>
              <a:ahLst/>
              <a:cxnLst/>
              <a:rect l="l" t="t" r="r" b="b"/>
              <a:pathLst>
                <a:path w="318770" h="3093720">
                  <a:moveTo>
                    <a:pt x="0" y="3093720"/>
                  </a:moveTo>
                  <a:lnTo>
                    <a:pt x="318516" y="3093720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3093720"/>
                  </a:lnTo>
                  <a:close/>
                </a:path>
              </a:pathLst>
            </a:custGeom>
            <a:ln w="12700">
              <a:solidFill>
                <a:srgbClr val="0085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6520" y="0"/>
              <a:ext cx="5745480" cy="685799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8962" y="175082"/>
            <a:ext cx="3858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20" dirty="0">
                <a:solidFill>
                  <a:srgbClr val="0071BB"/>
                </a:solidFill>
                <a:latin typeface="Calibri"/>
                <a:cs typeface="Calibri"/>
              </a:rPr>
              <a:t>Editais</a:t>
            </a:r>
            <a:r>
              <a:rPr sz="1800" b="1" spc="250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spc="120" dirty="0">
                <a:solidFill>
                  <a:srgbClr val="0071BB"/>
                </a:solidFill>
                <a:latin typeface="Calibri"/>
                <a:cs typeface="Calibri"/>
              </a:rPr>
              <a:t>abertos</a:t>
            </a:r>
            <a:r>
              <a:rPr sz="1800" b="1" spc="254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spc="100" dirty="0">
                <a:solidFill>
                  <a:srgbClr val="0071BB"/>
                </a:solidFill>
                <a:latin typeface="Calibri"/>
                <a:cs typeface="Calibri"/>
              </a:rPr>
              <a:t>para</a:t>
            </a:r>
            <a:r>
              <a:rPr sz="1800" b="1" spc="260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spc="125" dirty="0">
                <a:solidFill>
                  <a:srgbClr val="0071BB"/>
                </a:solidFill>
                <a:latin typeface="Calibri"/>
                <a:cs typeface="Calibri"/>
              </a:rPr>
              <a:t>startups</a:t>
            </a:r>
            <a:r>
              <a:rPr sz="1800" b="1" spc="240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spc="110" dirty="0">
                <a:solidFill>
                  <a:srgbClr val="0071BB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081" y="1187323"/>
            <a:ext cx="3441700" cy="1004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7E7E7E"/>
                </a:solidFill>
                <a:latin typeface="Calibri"/>
                <a:cs typeface="Calibri"/>
              </a:rPr>
              <a:t>Capacitação Going</a:t>
            </a:r>
            <a:r>
              <a:rPr sz="1600" b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7E7E7E"/>
                </a:solidFill>
                <a:latin typeface="Calibri"/>
                <a:cs typeface="Calibri"/>
              </a:rPr>
              <a:t>global:</a:t>
            </a:r>
            <a:r>
              <a:rPr sz="1600" b="1" spc="-10" dirty="0">
                <a:solidFill>
                  <a:srgbClr val="7E7E7E"/>
                </a:solidFill>
                <a:latin typeface="Calibri"/>
                <a:cs typeface="Calibri"/>
              </a:rPr>
              <a:t> Israeli</a:t>
            </a:r>
            <a:r>
              <a:rPr sz="1600" b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7E7E7E"/>
                </a:solidFill>
                <a:latin typeface="Calibri"/>
                <a:cs typeface="Calibri"/>
              </a:rPr>
              <a:t>Lessons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Período</a:t>
            </a:r>
            <a:r>
              <a:rPr sz="12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inscrições:</a:t>
            </a:r>
            <a:r>
              <a:rPr sz="1200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26/06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09/07</a:t>
            </a:r>
            <a:endParaRPr sz="1200">
              <a:latin typeface="Calibri"/>
              <a:cs typeface="Calibri"/>
            </a:endParaRPr>
          </a:p>
          <a:p>
            <a:pPr marL="158750" marR="155575" indent="3175"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Data</a:t>
            </a:r>
            <a:r>
              <a:rPr sz="12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da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ação:</a:t>
            </a:r>
            <a:r>
              <a:rPr sz="12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r>
              <a:rPr sz="12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semanas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 de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setembro</a:t>
            </a:r>
            <a:r>
              <a:rPr sz="12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(online)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Total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vagas: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80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startups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(cota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de pelo menos 10 </a:t>
            </a:r>
            <a:r>
              <a:rPr sz="1200" spc="-2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startups</a:t>
            </a:r>
            <a:r>
              <a:rPr sz="12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região Norte)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8153" y="3504438"/>
            <a:ext cx="2289175" cy="821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7E7E7E"/>
                </a:solidFill>
                <a:latin typeface="Calibri"/>
                <a:cs typeface="Calibri"/>
              </a:rPr>
              <a:t>Gitex</a:t>
            </a:r>
            <a:r>
              <a:rPr sz="160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7E7E7E"/>
                </a:solidFill>
                <a:latin typeface="Calibri"/>
                <a:cs typeface="Calibri"/>
              </a:rPr>
              <a:t>North</a:t>
            </a:r>
            <a:r>
              <a:rPr sz="1600" b="1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7E7E7E"/>
                </a:solidFill>
                <a:latin typeface="Calibri"/>
                <a:cs typeface="Calibri"/>
              </a:rPr>
              <a:t>Star Dubai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3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Período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inscrições: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26 jun a 23 jul </a:t>
            </a:r>
            <a:r>
              <a:rPr sz="1200" spc="-2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Data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da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missão:</a:t>
            </a:r>
            <a:r>
              <a:rPr sz="12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15 a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20</a:t>
            </a:r>
            <a:r>
              <a:rPr sz="12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out </a:t>
            </a:r>
            <a:r>
              <a:rPr sz="12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Delegação: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 20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startups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3373" y="916377"/>
            <a:ext cx="1334117" cy="133411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1931" y="3307380"/>
            <a:ext cx="1416417" cy="14151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46520" y="0"/>
            <a:ext cx="5750560" cy="6859905"/>
            <a:chOff x="6446520" y="0"/>
            <a:chExt cx="5750560" cy="6859905"/>
          </a:xfrm>
        </p:grpSpPr>
        <p:sp>
          <p:nvSpPr>
            <p:cNvPr id="3" name="object 3"/>
            <p:cNvSpPr/>
            <p:nvPr/>
          </p:nvSpPr>
          <p:spPr>
            <a:xfrm>
              <a:off x="11871960" y="3759707"/>
              <a:ext cx="318770" cy="3093720"/>
            </a:xfrm>
            <a:custGeom>
              <a:avLst/>
              <a:gdLst/>
              <a:ahLst/>
              <a:cxnLst/>
              <a:rect l="l" t="t" r="r" b="b"/>
              <a:pathLst>
                <a:path w="318770" h="3093720">
                  <a:moveTo>
                    <a:pt x="318516" y="0"/>
                  </a:moveTo>
                  <a:lnTo>
                    <a:pt x="0" y="0"/>
                  </a:lnTo>
                  <a:lnTo>
                    <a:pt x="0" y="3093720"/>
                  </a:lnTo>
                  <a:lnTo>
                    <a:pt x="318516" y="3093720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00B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71960" y="3759707"/>
              <a:ext cx="318770" cy="3093720"/>
            </a:xfrm>
            <a:custGeom>
              <a:avLst/>
              <a:gdLst/>
              <a:ahLst/>
              <a:cxnLst/>
              <a:rect l="l" t="t" r="r" b="b"/>
              <a:pathLst>
                <a:path w="318770" h="3093720">
                  <a:moveTo>
                    <a:pt x="0" y="3093720"/>
                  </a:moveTo>
                  <a:lnTo>
                    <a:pt x="318516" y="3093720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3093720"/>
                  </a:lnTo>
                  <a:close/>
                </a:path>
              </a:pathLst>
            </a:custGeom>
            <a:ln w="12700">
              <a:solidFill>
                <a:srgbClr val="0085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6520" y="0"/>
              <a:ext cx="5745480" cy="685799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8962" y="175082"/>
            <a:ext cx="3858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20" dirty="0">
                <a:solidFill>
                  <a:srgbClr val="0071BB"/>
                </a:solidFill>
                <a:latin typeface="Calibri"/>
                <a:cs typeface="Calibri"/>
              </a:rPr>
              <a:t>Editais</a:t>
            </a:r>
            <a:r>
              <a:rPr sz="1800" b="1" spc="250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spc="120" dirty="0">
                <a:solidFill>
                  <a:srgbClr val="0071BB"/>
                </a:solidFill>
                <a:latin typeface="Calibri"/>
                <a:cs typeface="Calibri"/>
              </a:rPr>
              <a:t>abertos</a:t>
            </a:r>
            <a:r>
              <a:rPr sz="1800" b="1" spc="254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spc="100" dirty="0">
                <a:solidFill>
                  <a:srgbClr val="0071BB"/>
                </a:solidFill>
                <a:latin typeface="Calibri"/>
                <a:cs typeface="Calibri"/>
              </a:rPr>
              <a:t>para</a:t>
            </a:r>
            <a:r>
              <a:rPr sz="1800" b="1" spc="260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spc="125" dirty="0">
                <a:solidFill>
                  <a:srgbClr val="0071BB"/>
                </a:solidFill>
                <a:latin typeface="Calibri"/>
                <a:cs typeface="Calibri"/>
              </a:rPr>
              <a:t>startups</a:t>
            </a:r>
            <a:r>
              <a:rPr sz="1800" b="1" spc="240" dirty="0">
                <a:solidFill>
                  <a:srgbClr val="0071BB"/>
                </a:solidFill>
                <a:latin typeface="Calibri"/>
                <a:cs typeface="Calibri"/>
              </a:rPr>
              <a:t> </a:t>
            </a:r>
            <a:r>
              <a:rPr sz="1800" b="1" spc="110" dirty="0">
                <a:solidFill>
                  <a:srgbClr val="0071BB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682" y="920318"/>
            <a:ext cx="2332990" cy="821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7E7E7E"/>
                </a:solidFill>
                <a:latin typeface="Calibri"/>
                <a:cs typeface="Calibri"/>
              </a:rPr>
              <a:t>Missão</a:t>
            </a:r>
            <a:r>
              <a:rPr sz="160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7E7E7E"/>
                </a:solidFill>
                <a:latin typeface="Calibri"/>
                <a:cs typeface="Calibri"/>
              </a:rPr>
              <a:t>Agritech</a:t>
            </a:r>
            <a:r>
              <a:rPr sz="1600" b="1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7E7E7E"/>
                </a:solidFill>
                <a:latin typeface="Calibri"/>
                <a:cs typeface="Calibri"/>
              </a:rPr>
              <a:t>Israel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Período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inscrições: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 26/06 a 09/07 </a:t>
            </a:r>
            <a:r>
              <a:rPr sz="1200" spc="-2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Data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da missão:</a:t>
            </a:r>
            <a:r>
              <a:rPr sz="12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15 a 19 out </a:t>
            </a:r>
            <a:r>
              <a:rPr sz="12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Delegação: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 10</a:t>
            </a:r>
            <a:r>
              <a:rPr sz="12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startups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682" y="3359353"/>
            <a:ext cx="3166745" cy="1004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7E7E7E"/>
                </a:solidFill>
                <a:latin typeface="Calibri"/>
                <a:cs typeface="Calibri"/>
              </a:rPr>
              <a:t>WebSummit</a:t>
            </a:r>
            <a:r>
              <a:rPr sz="1600" b="1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7E7E7E"/>
                </a:solidFill>
                <a:latin typeface="Calibri"/>
                <a:cs typeface="Calibri"/>
              </a:rPr>
              <a:t>Lisboa</a:t>
            </a:r>
            <a:endParaRPr sz="1600">
              <a:latin typeface="Calibri"/>
              <a:cs typeface="Calibri"/>
            </a:endParaRPr>
          </a:p>
          <a:p>
            <a:pPr marL="12700" marR="775970">
              <a:lnSpc>
                <a:spcPct val="100000"/>
              </a:lnSpc>
              <a:spcBef>
                <a:spcPts val="30"/>
              </a:spcBef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Período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inscrições: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15 jun a 08</a:t>
            </a:r>
            <a:r>
              <a:rPr sz="12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ago </a:t>
            </a:r>
            <a:r>
              <a:rPr sz="1200" spc="-2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Data</a:t>
            </a: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da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missão:</a:t>
            </a:r>
            <a:r>
              <a:rPr sz="1200" spc="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12 a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17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nov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Delegação: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80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startups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+ 120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empresas inovadoras </a:t>
            </a:r>
            <a:r>
              <a:rPr sz="1200" spc="-2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Link</a:t>
            </a:r>
            <a:r>
              <a:rPr sz="12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 Inscrição: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0253" y="867453"/>
            <a:ext cx="1360337" cy="13603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7065" y="3238949"/>
            <a:ext cx="1462141" cy="14621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" y="0"/>
            <a:ext cx="12187555" cy="6858000"/>
            <a:chOff x="3048" y="0"/>
            <a:chExt cx="12187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" y="0"/>
              <a:ext cx="12187427" cy="68564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4000" y="0"/>
              <a:ext cx="3045460" cy="6858000"/>
            </a:xfrm>
            <a:custGeom>
              <a:avLst/>
              <a:gdLst/>
              <a:ahLst/>
              <a:cxnLst/>
              <a:rect l="l" t="t" r="r" b="b"/>
              <a:pathLst>
                <a:path w="3045459" h="6858000">
                  <a:moveTo>
                    <a:pt x="30449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4952" y="6858000"/>
                  </a:lnTo>
                  <a:lnTo>
                    <a:pt x="3044952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81943" y="6457188"/>
              <a:ext cx="897636" cy="21031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97586" y="1732026"/>
            <a:ext cx="3187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125" dirty="0">
                <a:solidFill>
                  <a:srgbClr val="FFFFFF"/>
                </a:solidFill>
                <a:latin typeface="Calibri"/>
                <a:cs typeface="Calibri"/>
              </a:rPr>
              <a:t>ApexBrasil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b="1" spc="120" dirty="0">
                <a:solidFill>
                  <a:srgbClr val="FFFFFF"/>
                </a:solidFill>
                <a:latin typeface="Calibri"/>
                <a:cs typeface="Calibri"/>
              </a:rPr>
              <a:t>Investment</a:t>
            </a:r>
            <a:r>
              <a:rPr sz="27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130" dirty="0">
                <a:solidFill>
                  <a:srgbClr val="FFFFFF"/>
                </a:solidFill>
                <a:latin typeface="Calibri"/>
                <a:cs typeface="Calibri"/>
              </a:rPr>
              <a:t>Division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586" y="2966720"/>
            <a:ext cx="249237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b="1" spc="110" dirty="0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r>
              <a:rPr sz="270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100" dirty="0">
                <a:solidFill>
                  <a:srgbClr val="FFFFFF"/>
                </a:solidFill>
                <a:latin typeface="Calibri"/>
                <a:cs typeface="Calibri"/>
              </a:rPr>
              <a:t>Equity, </a:t>
            </a:r>
            <a:r>
              <a:rPr sz="27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100" dirty="0">
                <a:solidFill>
                  <a:srgbClr val="FFFFFF"/>
                </a:solidFill>
                <a:latin typeface="Calibri"/>
                <a:cs typeface="Calibri"/>
              </a:rPr>
              <a:t>Venture</a:t>
            </a:r>
            <a:r>
              <a:rPr sz="27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125" dirty="0">
                <a:solidFill>
                  <a:srgbClr val="FFFFFF"/>
                </a:solidFill>
                <a:latin typeface="Calibri"/>
                <a:cs typeface="Calibri"/>
              </a:rPr>
              <a:t>Capital </a:t>
            </a:r>
            <a:r>
              <a:rPr sz="2700" b="1" spc="-5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7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125" dirty="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48302" y="0"/>
            <a:ext cx="7583805" cy="6869430"/>
            <a:chOff x="4448302" y="0"/>
            <a:chExt cx="7583805" cy="68694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9448" y="3712464"/>
              <a:ext cx="2732531" cy="18303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54652" y="1523"/>
              <a:ext cx="4686300" cy="6856730"/>
            </a:xfrm>
            <a:custGeom>
              <a:avLst/>
              <a:gdLst/>
              <a:ahLst/>
              <a:cxnLst/>
              <a:rect l="l" t="t" r="r" b="b"/>
              <a:pathLst>
                <a:path w="4686300" h="6856730">
                  <a:moveTo>
                    <a:pt x="4686300" y="0"/>
                  </a:moveTo>
                  <a:lnTo>
                    <a:pt x="0" y="0"/>
                  </a:lnTo>
                  <a:lnTo>
                    <a:pt x="0" y="6856476"/>
                  </a:lnTo>
                  <a:lnTo>
                    <a:pt x="4686300" y="6856476"/>
                  </a:lnTo>
                  <a:lnTo>
                    <a:pt x="4686300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54652" y="1523"/>
              <a:ext cx="4686300" cy="6856730"/>
            </a:xfrm>
            <a:custGeom>
              <a:avLst/>
              <a:gdLst/>
              <a:ahLst/>
              <a:cxnLst/>
              <a:rect l="l" t="t" r="r" b="b"/>
              <a:pathLst>
                <a:path w="4686300" h="6856730">
                  <a:moveTo>
                    <a:pt x="0" y="6856476"/>
                  </a:moveTo>
                  <a:lnTo>
                    <a:pt x="4686300" y="6856476"/>
                  </a:lnTo>
                  <a:lnTo>
                    <a:pt x="4686300" y="0"/>
                  </a:lnTo>
                  <a:lnTo>
                    <a:pt x="0" y="0"/>
                  </a:lnTo>
                  <a:lnTo>
                    <a:pt x="0" y="6856476"/>
                  </a:lnTo>
                  <a:close/>
                </a:path>
              </a:pathLst>
            </a:custGeom>
            <a:ln w="12700">
              <a:solidFill>
                <a:srgbClr val="B5B5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9596" y="4131564"/>
              <a:ext cx="2823972" cy="134569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759201" y="4614798"/>
            <a:ext cx="1536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Chasing</a:t>
            </a:r>
            <a:r>
              <a:rPr sz="16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 Light"/>
                <a:cs typeface="Calibri Light"/>
              </a:rPr>
              <a:t>disruption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74360" y="1507362"/>
            <a:ext cx="2611755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PROJETO</a:t>
            </a:r>
            <a:r>
              <a:rPr sz="16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71717"/>
                </a:solidFill>
                <a:latin typeface="Calibri"/>
                <a:cs typeface="Calibri"/>
              </a:rPr>
              <a:t>CORPORATE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VENTURE</a:t>
            </a:r>
            <a:r>
              <a:rPr sz="16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IN BRASIL</a:t>
            </a:r>
            <a:r>
              <a:rPr sz="16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FOCA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 NA 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171717"/>
                </a:solidFill>
                <a:latin typeface="Calibri"/>
                <a:cs typeface="Calibri"/>
              </a:rPr>
              <a:t>ATRAÇÃO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DE</a:t>
            </a:r>
            <a:r>
              <a:rPr sz="16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INVESTIMENTOS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 DE FUNDOS</a:t>
            </a:r>
            <a:r>
              <a:rPr sz="16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CORPORATIVOS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INTERNACIONAIS, 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COLOCANDO-OS</a:t>
            </a:r>
            <a:r>
              <a:rPr sz="16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EM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171717"/>
                </a:solidFill>
                <a:latin typeface="Calibri"/>
                <a:cs typeface="Calibri"/>
              </a:rPr>
              <a:t>CONTATO </a:t>
            </a:r>
            <a:r>
              <a:rPr sz="1600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COM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FUNDOS</a:t>
            </a:r>
            <a:r>
              <a:rPr sz="16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BRASILEIROS</a:t>
            </a:r>
            <a:r>
              <a:rPr sz="1600" spc="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OU </a:t>
            </a:r>
            <a:r>
              <a:rPr sz="1600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DIRETAMENTE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COM </a:t>
            </a:r>
            <a:r>
              <a:rPr sz="1600" spc="-25" dirty="0">
                <a:solidFill>
                  <a:srgbClr val="171717"/>
                </a:solidFill>
                <a:latin typeface="Calibri"/>
                <a:cs typeface="Calibri"/>
              </a:rPr>
              <a:t>STARTUPS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PRÉ-QUALIFICADAS.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74251" y="1479549"/>
            <a:ext cx="250444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PROJETO</a:t>
            </a:r>
            <a:r>
              <a:rPr sz="1600" spc="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TECH</a:t>
            </a:r>
            <a:r>
              <a:rPr sz="1600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MAKERS,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DESENVOLVIDO</a:t>
            </a:r>
            <a:r>
              <a:rPr sz="1600" spc="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EM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71717"/>
                </a:solidFill>
                <a:latin typeface="Calibri"/>
                <a:cs typeface="Calibri"/>
              </a:rPr>
              <a:t>PARCERIA </a:t>
            </a:r>
            <a:r>
              <a:rPr sz="1600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COM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A EMBRAPII, </a:t>
            </a:r>
            <a:r>
              <a:rPr sz="1600" spc="-25" dirty="0">
                <a:solidFill>
                  <a:srgbClr val="171717"/>
                </a:solidFill>
                <a:latin typeface="Calibri"/>
                <a:cs typeface="Calibri"/>
              </a:rPr>
              <a:t>FOMENTA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 PARCERIAS</a:t>
            </a:r>
            <a:r>
              <a:rPr sz="1600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171717"/>
                </a:solidFill>
                <a:latin typeface="Calibri"/>
                <a:cs typeface="Calibri"/>
              </a:rPr>
              <a:t>PARA </a:t>
            </a:r>
            <a:r>
              <a:rPr sz="1600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DESENVOLVIMENTO</a:t>
            </a:r>
            <a:r>
              <a:rPr sz="1600" spc="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P&amp;D 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CONJUNTO</a:t>
            </a:r>
            <a:r>
              <a:rPr sz="16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ENTRE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EMPRESAS </a:t>
            </a:r>
            <a:r>
              <a:rPr sz="1600" spc="-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BRASILEIRAS</a:t>
            </a:r>
            <a:r>
              <a:rPr sz="1600" spc="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ESTRANGEIRAS </a:t>
            </a:r>
            <a:r>
              <a:rPr sz="1600" spc="-3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DE</a:t>
            </a:r>
            <a:r>
              <a:rPr sz="160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71717"/>
                </a:solidFill>
                <a:latin typeface="Calibri"/>
                <a:cs typeface="Calibri"/>
              </a:rPr>
              <a:t>TODOS</a:t>
            </a:r>
            <a:r>
              <a:rPr sz="1600" spc="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71717"/>
                </a:solidFill>
                <a:latin typeface="Calibri"/>
                <a:cs typeface="Calibri"/>
              </a:rPr>
              <a:t>OS </a:t>
            </a:r>
            <a:r>
              <a:rPr sz="1600" spc="-10" dirty="0">
                <a:solidFill>
                  <a:srgbClr val="171717"/>
                </a:solidFill>
                <a:latin typeface="Calibri"/>
                <a:cs typeface="Calibri"/>
              </a:rPr>
              <a:t>PORTES.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05755" y="22859"/>
            <a:ext cx="7190740" cy="944880"/>
          </a:xfrm>
          <a:custGeom>
            <a:avLst/>
            <a:gdLst/>
            <a:ahLst/>
            <a:cxnLst/>
            <a:rect l="l" t="t" r="r" b="b"/>
            <a:pathLst>
              <a:path w="7190740" h="944880">
                <a:moveTo>
                  <a:pt x="7190232" y="0"/>
                </a:moveTo>
                <a:lnTo>
                  <a:pt x="0" y="0"/>
                </a:lnTo>
                <a:lnTo>
                  <a:pt x="0" y="944880"/>
                </a:lnTo>
                <a:lnTo>
                  <a:pt x="7190232" y="944880"/>
                </a:lnTo>
                <a:lnTo>
                  <a:pt x="7190232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112765" y="32461"/>
            <a:ext cx="67741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171717"/>
                </a:solidFill>
                <a:latin typeface="Calibri"/>
                <a:cs typeface="Calibri"/>
              </a:rPr>
              <a:t>ATRAÇÃO</a:t>
            </a:r>
            <a:r>
              <a:rPr sz="2800" b="1" spc="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71717"/>
                </a:solidFill>
                <a:latin typeface="Calibri"/>
                <a:cs typeface="Calibri"/>
              </a:rPr>
              <a:t>DE</a:t>
            </a:r>
            <a:r>
              <a:rPr sz="28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171717"/>
                </a:solidFill>
                <a:latin typeface="Calibri"/>
                <a:cs typeface="Calibri"/>
              </a:rPr>
              <a:t>INVESTIMENTOS</a:t>
            </a:r>
            <a:r>
              <a:rPr sz="2800" b="1" spc="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171717"/>
                </a:solidFill>
                <a:latin typeface="Calibri"/>
                <a:cs typeface="Calibri"/>
              </a:rPr>
              <a:t>ESTRANGEIROS</a:t>
            </a:r>
            <a:endParaRPr sz="2800">
              <a:latin typeface="Calibri"/>
              <a:cs typeface="Calibri"/>
            </a:endParaRPr>
          </a:p>
          <a:p>
            <a:pPr marR="19685" algn="ctr">
              <a:lnSpc>
                <a:spcPct val="100000"/>
              </a:lnSpc>
              <a:spcBef>
                <a:spcPts val="5"/>
              </a:spcBef>
            </a:pPr>
            <a:r>
              <a:rPr sz="2800" b="1" spc="120" dirty="0">
                <a:solidFill>
                  <a:srgbClr val="171717"/>
                </a:solidFill>
                <a:latin typeface="Calibri"/>
                <a:cs typeface="Calibri"/>
              </a:rPr>
              <a:t>Iniciativas</a:t>
            </a:r>
            <a:r>
              <a:rPr sz="2800" b="1" spc="3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b="1" spc="85" dirty="0">
                <a:solidFill>
                  <a:srgbClr val="171717"/>
                </a:solidFill>
                <a:latin typeface="Calibri"/>
                <a:cs typeface="Calibri"/>
              </a:rPr>
              <a:t>com</a:t>
            </a:r>
            <a:r>
              <a:rPr sz="2800" b="1" spc="30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b="1" spc="114" dirty="0">
                <a:solidFill>
                  <a:srgbClr val="171717"/>
                </a:solidFill>
                <a:latin typeface="Calibri"/>
                <a:cs typeface="Calibri"/>
              </a:rPr>
              <a:t>Startups</a:t>
            </a:r>
            <a:r>
              <a:rPr sz="2800" b="1" spc="3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2800" b="1" spc="114" dirty="0">
                <a:solidFill>
                  <a:srgbClr val="171717"/>
                </a:solidFill>
                <a:latin typeface="Calibri"/>
                <a:cs typeface="Calibri"/>
              </a:rPr>
              <a:t>Brasileiras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646</Words>
  <Application>Microsoft Office PowerPoint</Application>
  <PresentationFormat>Widescreen</PresentationFormat>
  <Paragraphs>122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 MT</vt:lpstr>
      <vt:lpstr>Calibri</vt:lpstr>
      <vt:lpstr>Calibri Light</vt:lpstr>
      <vt:lpstr>Roboto</vt:lpstr>
      <vt:lpstr>Times New Roman</vt:lpstr>
      <vt:lpstr>Office Theme</vt:lpstr>
      <vt:lpstr>Apresentação do PowerPoint</vt:lpstr>
      <vt:lpstr>Apresentação do PowerPoint</vt:lpstr>
      <vt:lpstr>Apresentação do PowerPoint</vt:lpstr>
      <vt:lpstr>4.032</vt:lpstr>
      <vt:lpstr>+250 Staítups apoiadas</vt:lpstr>
      <vt:lpstr>Missões a feiras de inovação e tecnologia</vt:lpstr>
      <vt:lpstr>Editais abertos para startups 2023</vt:lpstr>
      <vt:lpstr>Editais abertos para startups 2023</vt:lpstr>
      <vt:lpstr>ATRAÇÃO DE INVESTIMENTOS ESTRANGEIROS Iniciativas com Startups Brasileiras</vt:lpstr>
      <vt:lpstr>Apresentação do PowerPoint</vt:lpstr>
      <vt:lpstr>Agradecemos a oportunidade!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Clarissa Alves Furtado</dc:creator>
  <cp:lastModifiedBy>Felipe Luiz da Silva</cp:lastModifiedBy>
  <cp:revision>1</cp:revision>
  <dcterms:created xsi:type="dcterms:W3CDTF">2023-07-05T13:45:15Z</dcterms:created>
  <dcterms:modified xsi:type="dcterms:W3CDTF">2023-07-05T13:59:56Z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2023-07-05T00:00:00Z</vt:filetime>
  </property>
</Properties>
</file>