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2020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ia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Autoria e Data</a:t>
            </a:r>
          </a:p>
        </p:txBody>
      </p:sp>
      <p:sp>
        <p:nvSpPr>
          <p:cNvPr id="1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/>
            </a:lvl1pPr>
          </a:lstStyle>
          <a:p>
            <a:r>
              <a:t>Título da Apresentação</a:t>
            </a:r>
          </a:p>
        </p:txBody>
      </p:sp>
      <p:sp>
        <p:nvSpPr>
          <p:cNvPr id="1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Declaração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nformações do f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Informações do fato</a:t>
            </a:r>
          </a:p>
        </p:txBody>
      </p:sp>
      <p:sp>
        <p:nvSpPr>
          <p:cNvPr id="107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içã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Atribuição</a:t>
            </a:r>
          </a:p>
        </p:txBody>
      </p:sp>
      <p:sp>
        <p:nvSpPr>
          <p:cNvPr id="116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“Citação Notável”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Mar sobre céu no pôr do sol 2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Mar sobre céu no pôr do sol 1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Praia e mar no pôr do sol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raia e mar no pôr do sol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o do Título"/>
          <p:cNvSpPr txBox="1">
            <a:spLocks noGrp="1"/>
          </p:cNvSpPr>
          <p:nvPr>
            <p:ph type="title"/>
          </p:nvPr>
        </p:nvSpPr>
        <p:spPr>
          <a:xfrm>
            <a:off x="1828799" y="4260850"/>
            <a:ext cx="20726401" cy="2940052"/>
          </a:xfrm>
          <a:prstGeom prst="rect">
            <a:avLst/>
          </a:prstGeom>
        </p:spPr>
        <p:txBody>
          <a:bodyPr lIns="121919" tIns="121919" rIns="121919" bIns="121919" anchor="ctr"/>
          <a:lstStyle>
            <a:lvl1pPr>
              <a:lnSpc>
                <a:spcPct val="100000"/>
              </a:lnSpc>
              <a:defRPr sz="1160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15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657599" y="7772400"/>
            <a:ext cx="17068801" cy="3505200"/>
          </a:xfrm>
          <a:prstGeom prst="rect">
            <a:avLst/>
          </a:prstGeom>
        </p:spPr>
        <p:txBody>
          <a:bodyPr lIns="121919" tIns="121919" rIns="121919" bIns="121919"/>
          <a:lstStyle>
            <a:lvl1pPr marL="0" indent="0" algn="ctr" defTabSz="2438400">
              <a:lnSpc>
                <a:spcPct val="100000"/>
              </a:lnSpc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2438400">
              <a:lnSpc>
                <a:spcPct val="100000"/>
              </a:lnSpc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2438400">
              <a:lnSpc>
                <a:spcPct val="100000"/>
              </a:lnSpc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2438400">
              <a:lnSpc>
                <a:spcPct val="100000"/>
              </a:lnSpc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2438400">
              <a:lnSpc>
                <a:spcPct val="100000"/>
              </a:lnSpc>
              <a:spcBef>
                <a:spcPts val="2000"/>
              </a:spcBef>
              <a:buSzTx/>
              <a:buNone/>
              <a:defRPr sz="8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5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22496303" y="12753103"/>
            <a:ext cx="668497" cy="649447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2438400"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aia e mar no pôr do sol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Título da Apresentação</a:t>
            </a:r>
          </a:p>
        </p:txBody>
      </p:sp>
      <p:sp>
        <p:nvSpPr>
          <p:cNvPr id="23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oria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Autoria e Data</a:t>
            </a:r>
          </a:p>
        </p:txBody>
      </p:sp>
      <p:sp>
        <p:nvSpPr>
          <p:cNvPr id="2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Título do Slide</a:t>
            </a:r>
          </a:p>
        </p:txBody>
      </p:sp>
      <p:sp>
        <p:nvSpPr>
          <p:cNvPr id="33" name="Mar sobre céu no pôr do sol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43" name="Nível de Corpo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Subtítulo do Slide</a:t>
            </a:r>
          </a:p>
        </p:txBody>
      </p:sp>
      <p:sp>
        <p:nvSpPr>
          <p:cNvPr id="4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61" name="Mar sobre céu no pôr do sol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ubtítulo do Slid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Subtítulo do Slide</a:t>
            </a:r>
          </a:p>
        </p:txBody>
      </p:sp>
      <p:sp>
        <p:nvSpPr>
          <p:cNvPr id="63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a Seção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Título da Seção</a:t>
            </a:r>
          </a:p>
        </p:txBody>
      </p:sp>
      <p:sp>
        <p:nvSpPr>
          <p:cNvPr id="7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o Slid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do Slide</a:t>
            </a:r>
          </a:p>
        </p:txBody>
      </p:sp>
      <p:sp>
        <p:nvSpPr>
          <p:cNvPr id="80" name="Subtítulo do Slid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Subtítulo do Slide</a:t>
            </a:r>
          </a:p>
        </p:txBody>
      </p:sp>
      <p:sp>
        <p:nvSpPr>
          <p:cNvPr id="8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a Agend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da Agenda</a:t>
            </a:r>
          </a:p>
        </p:txBody>
      </p:sp>
      <p:sp>
        <p:nvSpPr>
          <p:cNvPr id="89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Tópicos da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Subtítulo de Agenda</a:t>
            </a:r>
          </a:p>
        </p:txBody>
      </p:sp>
      <p:sp>
        <p:nvSpPr>
          <p:cNvPr id="9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do Slide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sampaiolc@me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mec.mec.gov.br/emec/nov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ebramec.edu.br/curso/graduacao-acupuntura-faculdadeebramec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ebramec.edu.br/curso/graduacao-acupuntura-faculdadeebramec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udiência Pública…"/>
          <p:cNvSpPr txBox="1"/>
          <p:nvPr/>
        </p:nvSpPr>
        <p:spPr>
          <a:xfrm>
            <a:off x="2470274" y="1876584"/>
            <a:ext cx="15262895" cy="7609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3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Audiência Pública </a:t>
            </a:r>
          </a:p>
          <a:p>
            <a:pPr>
              <a:defRPr sz="5300">
                <a:latin typeface="Canela Text Bold"/>
                <a:ea typeface="Canela Text Bold"/>
                <a:cs typeface="Canela Text Bold"/>
                <a:sym typeface="Canela Text Bold"/>
              </a:defRPr>
            </a:pPr>
            <a:endParaRPr/>
          </a:p>
          <a:p>
            <a:pPr>
              <a:defRPr sz="53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Instrução do PL 5983/2019</a:t>
            </a:r>
          </a:p>
          <a:p>
            <a:pPr>
              <a:defRPr sz="5300">
                <a:latin typeface="Canela Text Bold"/>
                <a:ea typeface="Canela Text Bold"/>
                <a:cs typeface="Canela Text Bold"/>
                <a:sym typeface="Canela Text Bold"/>
              </a:defRPr>
            </a:pPr>
            <a:endParaRPr/>
          </a:p>
          <a:p>
            <a:pPr>
              <a:defRPr sz="53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Relator Senador Eduardo Girão </a:t>
            </a:r>
          </a:p>
          <a:p>
            <a:pPr>
              <a:defRPr sz="5300">
                <a:latin typeface="Canela Text Bold"/>
                <a:ea typeface="Canela Text Bold"/>
                <a:cs typeface="Canela Text Bold"/>
                <a:sym typeface="Canela Text Bold"/>
              </a:defRPr>
            </a:pPr>
            <a:endParaRPr/>
          </a:p>
          <a:p>
            <a:pPr>
              <a:defRPr sz="5300">
                <a:latin typeface="Canela Text Bold"/>
                <a:ea typeface="Canela Text Bold"/>
                <a:cs typeface="Canela Text Bold"/>
                <a:sym typeface="Canela Text Bold"/>
              </a:defRPr>
            </a:pPr>
            <a:endParaRPr/>
          </a:p>
          <a:p>
            <a:pPr>
              <a:defRPr sz="53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Comissão de Assuntos Sociais</a:t>
            </a:r>
          </a:p>
        </p:txBody>
      </p:sp>
      <p:pic>
        <p:nvPicPr>
          <p:cNvPr id="161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79847" y="494238"/>
            <a:ext cx="6834178" cy="453911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Luiz Carlos Souza Sampaio - sampaiolc@me.com"/>
          <p:cNvSpPr txBox="1"/>
          <p:nvPr/>
        </p:nvSpPr>
        <p:spPr>
          <a:xfrm>
            <a:off x="533766" y="11939443"/>
            <a:ext cx="11856972" cy="68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100">
                <a:solidFill>
                  <a:srgbClr val="E22400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Luiz Carlos Souza Sampaio - </a:t>
            </a:r>
            <a:r>
              <a:rPr u="sng">
                <a:hlinkClick r:id="rId4"/>
              </a:rPr>
              <a:t>sampaiolc@me.com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pic>
        <p:nvPicPr>
          <p:cNvPr id="189" name="IMG_0008.jpeg" descr="IMG_000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2250" y="4444202"/>
            <a:ext cx="11096982" cy="6671289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【学位授予】…"/>
          <p:cNvSpPr txBox="1"/>
          <p:nvPr/>
        </p:nvSpPr>
        <p:spPr>
          <a:xfrm>
            <a:off x="12901827" y="3108705"/>
            <a:ext cx="8962746" cy="320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00000"/>
              </a:lnSpc>
              <a:defRPr sz="43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【学位授予】</a:t>
            </a:r>
            <a:endParaRPr>
              <a:solidFill>
                <a:srgbClr val="414141"/>
              </a:solidFill>
            </a:endParaRPr>
          </a:p>
          <a:p>
            <a:pPr algn="l" defTabSz="457200">
              <a:lnSpc>
                <a:spcPct val="100000"/>
              </a:lnSpc>
              <a:defRPr sz="4300" b="1">
                <a:solidFill>
                  <a:srgbClr val="41414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　　学习期满，成绩合格，通过论文答辩，符合我校学位授予条件者，授予医学学士学位</a:t>
            </a:r>
          </a:p>
        </p:txBody>
      </p:sp>
      <p:sp>
        <p:nvSpPr>
          <p:cNvPr id="191" name="Concessão de Grau]…"/>
          <p:cNvSpPr txBox="1"/>
          <p:nvPr/>
        </p:nvSpPr>
        <p:spPr>
          <a:xfrm>
            <a:off x="12321225" y="6562273"/>
            <a:ext cx="10123950" cy="3173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Concessão de Grau]</a:t>
            </a:r>
          </a:p>
          <a:p>
            <a:pPr>
              <a:defRPr sz="2900">
                <a:latin typeface="Canela Text Bold"/>
                <a:ea typeface="Canela Text Bold"/>
                <a:cs typeface="Canela Text Bold"/>
                <a:sym typeface="Canela Text Bold"/>
              </a:defRPr>
            </a:pPr>
            <a:endParaRPr/>
          </a:p>
          <a:p>
            <a:pPr>
              <a:defRPr sz="29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Aqueles que concluíram seu período de estudo, passaram na defesa da tese e atenderem às condições para a concessão de diplomas em nossa escola receberão um diploma de bacharel em medicina.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sp>
        <p:nvSpPr>
          <p:cNvPr id="194" name="Nossa fonte de pesquisa foi no portal e-MEC (https://emec.mec.gov.br/emec/nova) onde consultamos cursos de acupuntura com filtro em graduação - tabela 1 e de Especialização…"/>
          <p:cNvSpPr txBox="1"/>
          <p:nvPr/>
        </p:nvSpPr>
        <p:spPr>
          <a:xfrm>
            <a:off x="2298482" y="3583456"/>
            <a:ext cx="19182100" cy="581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00000"/>
              </a:lnSpc>
              <a:spcBef>
                <a:spcPts val="1000"/>
              </a:spcBef>
              <a:defRPr sz="34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Nossa fonte de pesquisa foi no portal e-MEC (</a:t>
            </a:r>
            <a:r>
              <a:rPr u="sng">
                <a:hlinkClick r:id="rId3"/>
              </a:rPr>
              <a:t>https://emec.mec.gov.br/emec/nova</a:t>
            </a:r>
            <a:r>
              <a:t>) onde consultamos cursos de acupuntura com filtro em graduação - tabela 1 e de Especialização</a:t>
            </a:r>
          </a:p>
          <a:p>
            <a:pPr algn="l" defTabSz="457200">
              <a:lnSpc>
                <a:spcPct val="100000"/>
              </a:lnSpc>
              <a:spcBef>
                <a:spcPts val="1000"/>
              </a:spcBef>
              <a:defRPr sz="34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lnSpc>
                <a:spcPct val="100000"/>
              </a:lnSpc>
              <a:spcBef>
                <a:spcPts val="1000"/>
              </a:spcBef>
              <a:defRPr sz="34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  <a:p>
            <a:pPr algn="l" defTabSz="457200">
              <a:lnSpc>
                <a:spcPct val="100000"/>
              </a:lnSpc>
              <a:spcBef>
                <a:spcPts val="1000"/>
              </a:spcBef>
              <a:defRPr sz="34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O e-MEC foi criado para fazer a tramitação eletrônica dos processos de regulamentação. Pela internet, as instituições de educação superior fazem o credenciamento e o recredenciamento, buscam autorização, reconhecimento e renovação de reconhecimento de cursos. Em funcionamento desde janeiro de 2007, o sistema permite a abertura e o acompanhamento dos processos pelas instituições de forma simplificada e transparente.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pic>
        <p:nvPicPr>
          <p:cNvPr id="197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65253" y="1921740"/>
            <a:ext cx="14012107" cy="11458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sp>
        <p:nvSpPr>
          <p:cNvPr id="200" name="Dos iniciados, o do Centro Universitário UNIRB teve seu início em 22/05/2019 e o da Faculdade em Tecnologia em Saúde CIEPH em 1/10/2018,…"/>
          <p:cNvSpPr txBox="1"/>
          <p:nvPr/>
        </p:nvSpPr>
        <p:spPr>
          <a:xfrm>
            <a:off x="11985786" y="3282047"/>
            <a:ext cx="10278456" cy="629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00000"/>
              </a:lnSpc>
              <a:spcBef>
                <a:spcPts val="1000"/>
              </a:spcBef>
              <a:defRPr sz="30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Dos iniciados, o do Centro Universitário UNIRB teve seu início em 22/05/2019 e o da Faculdade em Tecnologia em Saúde CIEPH em 1/10/2018,</a:t>
            </a:r>
          </a:p>
          <a:p>
            <a:pPr algn="l" defTabSz="457200">
              <a:lnSpc>
                <a:spcPct val="100000"/>
              </a:lnSpc>
              <a:spcBef>
                <a:spcPts val="1000"/>
              </a:spcBef>
              <a:defRPr sz="30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Nos detalhes do curso temos que o da UNIRB apresenta dois cursos um inativo grau sequencial e outro ativo grau tecnológico em Salvador Bahia, matutino e noturno em 6 semestres com carga horária de 2.400 horas com oferta de 200 vagas. No histórico do curso consta a data de início de funcionamento 22/05/2019 entretanto não consta a data prevista para inicio, ou seja o curso foi criado mas não efetivamente iniciado até a presente pesquisa.</a:t>
            </a:r>
          </a:p>
        </p:txBody>
      </p:sp>
      <p:pic>
        <p:nvPicPr>
          <p:cNvPr id="201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2145" y="2594771"/>
            <a:ext cx="9854081" cy="8058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sp>
        <p:nvSpPr>
          <p:cNvPr id="204" name="UNIRB apresenta dois cursos um inativo grau sequencial e outro ativo grau tecnológico em Salvador Bahia, matutino e noturno em 6 semestres com carga horária de 2.400 horas com oferta de 200 vagas. No histórico do curso consta a data de início de funciona"/>
          <p:cNvSpPr txBox="1"/>
          <p:nvPr/>
        </p:nvSpPr>
        <p:spPr>
          <a:xfrm>
            <a:off x="11985786" y="4259947"/>
            <a:ext cx="10278456" cy="434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00000"/>
              </a:lnSpc>
              <a:spcBef>
                <a:spcPts val="1000"/>
              </a:spcBef>
              <a:defRPr sz="30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UNIRB apresenta dois cursos um inativo grau sequencial e outro ativo grau tecnológico em Salvador Bahia, matutino e noturno em 6 semestres com carga horária de 2.400 horas com oferta de 200 vagas. No histórico do curso consta a data de início de funcionamento 22/05/2019 entretanto não consta a data prevista para inicio, ou seja o curso foi criado mas não efetivamente iniciado até a presente pesquisa.</a:t>
            </a:r>
          </a:p>
        </p:txBody>
      </p:sp>
      <p:pic>
        <p:nvPicPr>
          <p:cNvPr id="205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2145" y="2594771"/>
            <a:ext cx="9854081" cy="8058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pic>
        <p:nvPicPr>
          <p:cNvPr id="208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2145" y="2594771"/>
            <a:ext cx="9854081" cy="8058450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O da Faculdade de Tecnologia em Saúde CIEPH - FACTES tem como grau a categoria de sequencial* e o ato regulatório como autorizado, o curso noturno e vespertino em 7 semestres com 2.800 horas oferece 80 vagas. Não consta no ato autorizatório a condição de"/>
          <p:cNvSpPr txBox="1"/>
          <p:nvPr/>
        </p:nvSpPr>
        <p:spPr>
          <a:xfrm>
            <a:off x="12187203" y="4865046"/>
            <a:ext cx="10490275" cy="351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00000"/>
              </a:lnSpc>
              <a:spcBef>
                <a:spcPts val="1000"/>
              </a:spcBef>
              <a:defRPr sz="31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O da Faculdade de Tecnologia em Saúde CIEPH - FACTES tem como grau a categoria de sequencial* e o ato regulatório como autorizado, o curso noturno e vespertino em 7 semestres com 2.800 horas oferece 80 vagas. Não consta no ato autorizatório a condição de referenciado. </a:t>
            </a:r>
          </a:p>
        </p:txBody>
      </p:sp>
      <p:sp>
        <p:nvSpPr>
          <p:cNvPr id="210" name="segundo definição do MEC: “ Os cursos sequenciais são cursos de nível superior mas não tem o caráter de graduação. O que se busca ao definir-se um curso sequencial é uma formação específica em um dado ‘campo do saber’ e não em uma ‘área de conhecimento e"/>
          <p:cNvSpPr txBox="1"/>
          <p:nvPr/>
        </p:nvSpPr>
        <p:spPr>
          <a:xfrm>
            <a:off x="2051233" y="11226195"/>
            <a:ext cx="16923613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00000"/>
              </a:lnSpc>
              <a:spcBef>
                <a:spcPts val="1000"/>
              </a:spcBef>
              <a:defRPr sz="21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segundo definição do MEC: “ Os cursos sequenciais são cursos de nível superior mas não tem o caráter de graduação. O que se busca ao definir-se um curso sequencial é uma formação específica em um dado ‘campo do saber’ e não em uma ‘área de conhecimento e suas habilidades’. Com relação à titulação os cursos sequenciais não conferem título equivalente ao de Bacharel, Tecnólogo ou Licenciado,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pic>
        <p:nvPicPr>
          <p:cNvPr id="213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2145" y="2594771"/>
            <a:ext cx="9854081" cy="8058450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Centro Universitário Cidade Verde - UNIFCV,  tem como grau bacharelado, modalidade educação à distância em 16 trimestres com 3.300 horas com 2.000 vagas anuais autorizadas, em Maringá Estado do Paraná, não teve inicio das atividades."/>
          <p:cNvSpPr txBox="1"/>
          <p:nvPr/>
        </p:nvSpPr>
        <p:spPr>
          <a:xfrm>
            <a:off x="13111027" y="5143499"/>
            <a:ext cx="8268410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00000"/>
              </a:lnSpc>
              <a:spcBef>
                <a:spcPts val="1000"/>
              </a:spcBef>
              <a:defRPr sz="30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Centro Universitário Cidade Verde - UNIFCV,  tem como grau bacharelado, modalidade educação à distância em 16 trimestres com 3.300 horas com 2.000 vagas anuais autorizadas, em Maringá Estado do Paraná, não teve inicio das atividades.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pic>
        <p:nvPicPr>
          <p:cNvPr id="217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2145" y="2594771"/>
            <a:ext cx="9854081" cy="805845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Escola Brasileira de Medicina Chinesa - EBRAMEC, tem como ato regulatório a condição de autorizado em 24/09/2021 o curso de graduação tecnológico, não apresenta detalhes, localizado em São Paulo."/>
          <p:cNvSpPr txBox="1"/>
          <p:nvPr/>
        </p:nvSpPr>
        <p:spPr>
          <a:xfrm>
            <a:off x="13577016" y="4104037"/>
            <a:ext cx="7588889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00000"/>
              </a:lnSpc>
              <a:spcBef>
                <a:spcPts val="1000"/>
              </a:spcBef>
              <a:defRPr sz="30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Escola Brasileira de Medicina Chinesa - EBRAMEC, tem como ato regulatório a condição de autorizado em 24/09/2021 o curso de graduação tecnológico, não apresenta detalhes, localizado em São Paulo.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sp>
        <p:nvSpPr>
          <p:cNvPr id="221" name="Escola Brasileira de Medicina Chinesa - EBRAMEC, tem como ato regulatório a condição de autorizado em 24/09/2021 o curso de graduação tecnológico, não apresenta detalhes, localizado em São Paulo."/>
          <p:cNvSpPr txBox="1"/>
          <p:nvPr/>
        </p:nvSpPr>
        <p:spPr>
          <a:xfrm>
            <a:off x="1986314" y="4822334"/>
            <a:ext cx="7588890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00000"/>
              </a:lnSpc>
              <a:spcBef>
                <a:spcPts val="1000"/>
              </a:spcBef>
              <a:defRPr sz="30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Escola Brasileira de Medicina Chinesa - EBRAMEC, tem como ato regulatório a condição de autorizado em 24/09/2021 o curso de graduação tecnológico, não apresenta detalhes, localizado em São Paulo.</a:t>
            </a:r>
          </a:p>
        </p:txBody>
      </p:sp>
      <p:pic>
        <p:nvPicPr>
          <p:cNvPr id="222" name="IMG_0010.jpeg" descr="IMG_0010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4802" y="2516302"/>
            <a:ext cx="12956855" cy="8041065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Fonte :  https://ebramec.edu.br/curso/graduacao-acupuntura-faculdadeebramec/"/>
          <p:cNvSpPr txBox="1"/>
          <p:nvPr/>
        </p:nvSpPr>
        <p:spPr>
          <a:xfrm>
            <a:off x="1205749" y="11582871"/>
            <a:ext cx="14924201" cy="59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Fonte :  </a:t>
            </a:r>
            <a:r>
              <a:rPr u="sng">
                <a:hlinkClick r:id="rId4"/>
              </a:rPr>
              <a:t>https://ebramec.edu.br/curso/graduacao-acupuntura-faculdadeebramec/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sp>
        <p:nvSpPr>
          <p:cNvPr id="226" name="Escola Brasileira de Medicina Chinesa - EBRAMEC, tem como ato regulatório a condição de autorizado em 24/09/2021 o curso de graduação tecnológico, não apresenta detalhes, localizado em São Paulo."/>
          <p:cNvSpPr txBox="1"/>
          <p:nvPr/>
        </p:nvSpPr>
        <p:spPr>
          <a:xfrm>
            <a:off x="1986314" y="4822334"/>
            <a:ext cx="7588890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00000"/>
              </a:lnSpc>
              <a:spcBef>
                <a:spcPts val="1000"/>
              </a:spcBef>
              <a:defRPr sz="30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Escola Brasileira de Medicina Chinesa - EBRAMEC, tem como ato regulatório a condição de autorizado em 24/09/2021 o curso de graduação tecnológico, não apresenta detalhes, localizado em São Paulo.</a:t>
            </a:r>
          </a:p>
        </p:txBody>
      </p:sp>
      <p:pic>
        <p:nvPicPr>
          <p:cNvPr id="227" name="IMG_0009.png" descr="IMG_00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74080" y="2517941"/>
            <a:ext cx="12426931" cy="8680118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Fonte :  https://ebramec.edu.br/curso/graduacao-acupuntura-faculdadeebramec/"/>
          <p:cNvSpPr txBox="1"/>
          <p:nvPr/>
        </p:nvSpPr>
        <p:spPr>
          <a:xfrm>
            <a:off x="1205749" y="11782552"/>
            <a:ext cx="14924201" cy="593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6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Fonte :  </a:t>
            </a:r>
            <a:r>
              <a:rPr u="sng">
                <a:hlinkClick r:id="rId4"/>
              </a:rPr>
              <a:t>https://ebramec.edu.br/curso/graduacao-acupuntura-faculdadeebramec/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sp>
        <p:nvSpPr>
          <p:cNvPr id="165" name="Art. 4o É assegurado o exercício profissional de acupuntura:…"/>
          <p:cNvSpPr txBox="1"/>
          <p:nvPr/>
        </p:nvSpPr>
        <p:spPr>
          <a:xfrm>
            <a:off x="2886545" y="2654046"/>
            <a:ext cx="19304255" cy="8407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/>
            </a:pPr>
            <a:r>
              <a:t>Art. 4o É assegurado o exercício profissional de acupuntura:</a:t>
            </a:r>
          </a:p>
          <a:p>
            <a:pPr>
              <a:defRPr sz="4000"/>
            </a:pPr>
            <a:endParaRPr/>
          </a:p>
          <a:p>
            <a:pPr algn="l">
              <a:defRPr sz="4000"/>
            </a:pPr>
            <a:r>
              <a:t>I – ao portador de diploma de graduação de nível superior em acupuntura, expedido por instituição de ensino devidamente reconhecida;</a:t>
            </a:r>
          </a:p>
          <a:p>
            <a:pPr algn="l">
              <a:defRPr sz="4000"/>
            </a:pPr>
            <a:endParaRPr/>
          </a:p>
          <a:p>
            <a:pPr algn="l">
              <a:defRPr sz="4000"/>
            </a:pPr>
            <a:r>
              <a:t>II – ao portador de diploma de graduação de nível superior em curso similar ou equivalente no exterior, após a devida validação e registro do diploma nos órgãos competentes;</a:t>
            </a:r>
          </a:p>
          <a:p>
            <a:pPr algn="l">
              <a:defRPr sz="4000"/>
            </a:pPr>
            <a:endParaRPr/>
          </a:p>
          <a:p>
            <a:pPr algn="l">
              <a:defRPr sz="4000"/>
            </a:pPr>
            <a:r>
              <a:t>III – aos profissionais de saúde de nível superior, portadores de título de especialista em acupuntura reconhecido pelos respectivos conselhos federais;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pic>
        <p:nvPicPr>
          <p:cNvPr id="231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2145" y="2594771"/>
            <a:ext cx="9854081" cy="805845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Centro Universitário Sant’Anna - UNISANTANA , tem como grau Bacharelado em Ciências da Acupuntura, realizado em 8 semestres com carga horária de 3.200 horas, autorizada 200 vagas, como ato regulatório criação de Curso Presencial, ou seja ainda não autori"/>
          <p:cNvSpPr txBox="1"/>
          <p:nvPr/>
        </p:nvSpPr>
        <p:spPr>
          <a:xfrm>
            <a:off x="13006589" y="5077800"/>
            <a:ext cx="9402963" cy="342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00000"/>
              </a:lnSpc>
              <a:spcBef>
                <a:spcPts val="1000"/>
              </a:spcBef>
              <a:defRPr sz="30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Centro Universitário Sant’Anna - UNISANTANA , tem como grau Bacharelado em Ciências da Acupuntura, realizado em 8 semestres com carga horária de 3.200 horas, autorizada 200 vagas, como ato regulatório criação de Curso Presencial, ou seja ainda não autorizado. 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sp>
        <p:nvSpPr>
          <p:cNvPr id="235" name="Art. 4o É assegurado o exercício profissional de acupuntura:…"/>
          <p:cNvSpPr txBox="1"/>
          <p:nvPr/>
        </p:nvSpPr>
        <p:spPr>
          <a:xfrm>
            <a:off x="2886545" y="2654046"/>
            <a:ext cx="19304255" cy="8407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/>
            </a:pPr>
            <a:r>
              <a:t>Art. 4o É assegurado o exercício profissional de acupuntura:</a:t>
            </a:r>
          </a:p>
          <a:p>
            <a:pPr>
              <a:defRPr sz="4000"/>
            </a:pPr>
            <a:endParaRPr/>
          </a:p>
          <a:p>
            <a:pPr algn="l">
              <a:defRPr sz="4000"/>
            </a:pPr>
            <a:r>
              <a:t>I – ao portador de diploma de graduação de nível superior em acupuntura, expedido por instituição de ensino devidamente reconhecida;</a:t>
            </a:r>
          </a:p>
          <a:p>
            <a:pPr algn="l">
              <a:defRPr sz="4000"/>
            </a:pPr>
            <a:endParaRPr/>
          </a:p>
          <a:p>
            <a:pPr algn="l">
              <a:defRPr sz="4000"/>
            </a:pPr>
            <a:r>
              <a:t>II – ao portador de diploma de graduação de nível superior em curso similar ou equivalente no exterior, após a devida validação e registro do diploma nos órgãos competentes;</a:t>
            </a:r>
          </a:p>
          <a:p>
            <a:pPr algn="l">
              <a:defRPr sz="4000"/>
            </a:pPr>
            <a:endParaRPr/>
          </a:p>
          <a:p>
            <a:pPr algn="l">
              <a:defRPr sz="4000"/>
            </a:pPr>
            <a:r>
              <a:t>III – aos profissionais de saúde de nível superior, portadores de título de especialista em acupuntura reconhecido pelos respectivos conselhos federais;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sp>
        <p:nvSpPr>
          <p:cNvPr id="238" name="Art. 4o É assegurado o exercício profissional de acupuntura:…"/>
          <p:cNvSpPr txBox="1"/>
          <p:nvPr/>
        </p:nvSpPr>
        <p:spPr>
          <a:xfrm>
            <a:off x="2539872" y="2799652"/>
            <a:ext cx="19304256" cy="909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/>
            </a:pPr>
            <a:r>
              <a:t>Art. 4o É assegurado o exercício profissional de acupuntura:</a:t>
            </a:r>
          </a:p>
          <a:p>
            <a:pPr>
              <a:defRPr sz="4000"/>
            </a:pPr>
            <a:endParaRPr/>
          </a:p>
          <a:p>
            <a:pPr algn="l">
              <a:defRPr sz="4000"/>
            </a:pPr>
            <a:r>
              <a:t>IV – ao portador de diploma de curso técnico em acupuntura expedido por instituição de ensino reconhecida pelo governo; e</a:t>
            </a:r>
          </a:p>
          <a:p>
            <a:pPr algn="l">
              <a:defRPr sz="4000"/>
            </a:pPr>
            <a:endParaRPr/>
          </a:p>
          <a:p>
            <a:pPr algn="l">
              <a:defRPr sz="4000"/>
            </a:pPr>
            <a:r>
              <a:t> V – aos que, embora não diplomados nos termos dos incisos I, II, III e IV do caput deste artigo, exerçam as atividades de acupuntura, comprovada e ininterruptamente, há pelo menos 5 (cinco) anos até a data da publicação desta Lei.</a:t>
            </a:r>
          </a:p>
          <a:p>
            <a:pPr algn="l">
              <a:defRPr sz="4000"/>
            </a:pPr>
            <a:endParaRPr/>
          </a:p>
          <a:p>
            <a:pPr algn="l">
              <a:defRPr sz="4000"/>
            </a:pPr>
            <a:r>
              <a:t>Parágrafo único. É assegurado aos profissionais de que tratam os incisos III e IV do caput deste artigo o direito de concluir, em prazo regulamentar, os cursos iniciados até a data de entrada em vigor desta Lei.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sp>
        <p:nvSpPr>
          <p:cNvPr id="241" name="Conclusão :…"/>
          <p:cNvSpPr txBox="1"/>
          <p:nvPr/>
        </p:nvSpPr>
        <p:spPr>
          <a:xfrm>
            <a:off x="2987756" y="3338863"/>
            <a:ext cx="19161208" cy="7715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7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Conclusão :</a:t>
            </a:r>
          </a:p>
          <a:p>
            <a:pPr algn="l">
              <a:defRPr sz="3700">
                <a:latin typeface="Canela Text Bold"/>
                <a:ea typeface="Canela Text Bold"/>
                <a:cs typeface="Canela Text Bold"/>
                <a:sym typeface="Canela Text Bold"/>
              </a:defRPr>
            </a:pPr>
            <a:endParaRPr/>
          </a:p>
          <a:p>
            <a:pPr algn="l">
              <a:defRPr sz="37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1 - Das condições declaradas no Art 4º somente o item V  confere aos profissionais sem formação médica ou odontóloga previa , o direito ao exercício da Acupuntura.  </a:t>
            </a:r>
          </a:p>
          <a:p>
            <a:pPr algn="l">
              <a:defRPr sz="3700">
                <a:latin typeface="Canela Text Bold"/>
                <a:ea typeface="Canela Text Bold"/>
                <a:cs typeface="Canela Text Bold"/>
                <a:sym typeface="Canela Text Bold"/>
              </a:defRPr>
            </a:pPr>
            <a:endParaRPr/>
          </a:p>
          <a:p>
            <a:pPr algn="l">
              <a:defRPr sz="37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2 - oPL não prevê  a forma de aferição dos  dados  dos profissionais autorizados pelo item V do Art 4º  para  confirmar a atuação  há mais de 5 anos com acupuntura e a aptidão de  exercê-la.</a:t>
            </a:r>
          </a:p>
          <a:p>
            <a:pPr algn="l">
              <a:defRPr sz="3700">
                <a:latin typeface="Canela Text Bold"/>
                <a:ea typeface="Canela Text Bold"/>
                <a:cs typeface="Canela Text Bold"/>
                <a:sym typeface="Canela Text Bold"/>
              </a:defRPr>
            </a:pPr>
            <a:endParaRPr/>
          </a:p>
          <a:p>
            <a:pPr algn="l">
              <a:defRPr sz="3700">
                <a:latin typeface="Canela Text Bold"/>
                <a:ea typeface="Canela Text Bold"/>
                <a:cs typeface="Canela Text Bold"/>
                <a:sym typeface="Canela Text Bold"/>
              </a:defRPr>
            </a:pPr>
            <a:r>
              <a:t>3 - A continuidade da formação de novos profissionais graduados em acupuntura como tecnólogos está comprometida pela inconsistência dos  cursos  atuais de formação.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sp>
        <p:nvSpPr>
          <p:cNvPr id="168" name="Art. 4o É assegurado o exercício profissional de acupuntura:…"/>
          <p:cNvSpPr txBox="1"/>
          <p:nvPr/>
        </p:nvSpPr>
        <p:spPr>
          <a:xfrm>
            <a:off x="2539872" y="2799652"/>
            <a:ext cx="19304256" cy="9094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/>
            </a:pPr>
            <a:r>
              <a:t>Art. 4o É assegurado o exercício profissional de acupuntura:</a:t>
            </a:r>
          </a:p>
          <a:p>
            <a:pPr>
              <a:defRPr sz="4000"/>
            </a:pPr>
            <a:endParaRPr/>
          </a:p>
          <a:p>
            <a:pPr algn="l">
              <a:defRPr sz="4000"/>
            </a:pPr>
            <a:r>
              <a:t>IV – ao portador de diploma de curso técnico em acupuntura expedido por instituição de ensino reconhecida pelo governo; e</a:t>
            </a:r>
          </a:p>
          <a:p>
            <a:pPr algn="l">
              <a:defRPr sz="4000"/>
            </a:pPr>
            <a:endParaRPr/>
          </a:p>
          <a:p>
            <a:pPr algn="l">
              <a:defRPr sz="4000"/>
            </a:pPr>
            <a:r>
              <a:t> V – aos que, embora não diplomados nos termos dos incisos I, II, III e IV do caput deste artigo, exerçam as atividades de acupuntura, comprovada e ininterruptamente, há pelo menos 5 (cinco) anos até a data da publicação desta Lei.</a:t>
            </a:r>
          </a:p>
          <a:p>
            <a:pPr algn="l">
              <a:defRPr sz="4000"/>
            </a:pPr>
            <a:endParaRPr/>
          </a:p>
          <a:p>
            <a:pPr algn="l">
              <a:defRPr sz="4000"/>
            </a:pPr>
            <a:r>
              <a:t>Parágrafo único. É assegurado aos profissionais de que tratam os incisos III e IV do caput deste artigo o direito de concluir, em prazo regulamentar, os cursos iniciados até a data de entrada em vigor desta Lei.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pic>
        <p:nvPicPr>
          <p:cNvPr id="171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8720" y="2997341"/>
            <a:ext cx="15163801" cy="840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pic>
        <p:nvPicPr>
          <p:cNvPr id="174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08001" y="2976256"/>
            <a:ext cx="15163801" cy="852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pic>
        <p:nvPicPr>
          <p:cNvPr id="177" name="IMG_0003.jpeg" descr="IMG_000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18150" y="2813050"/>
            <a:ext cx="13347700" cy="808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pic>
        <p:nvPicPr>
          <p:cNvPr id="180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08818" y="2799380"/>
            <a:ext cx="13195301" cy="9067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pic>
        <p:nvPicPr>
          <p:cNvPr id="183" name="IMG_0005.jpeg" descr="IMG_000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40462" y="2330670"/>
            <a:ext cx="15059305" cy="92450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 5983/19 -  Regulamentação da Prática da Acupuntura"/>
          <p:cNvSpPr txBox="1"/>
          <p:nvPr/>
        </p:nvSpPr>
        <p:spPr>
          <a:xfrm>
            <a:off x="1508951" y="1017004"/>
            <a:ext cx="20161901" cy="91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19" tIns="121919" rIns="121919" bIns="121919">
            <a:spAutoFit/>
          </a:bodyPr>
          <a:lstStyle>
            <a:lvl1pPr algn="just" defTabSz="1219200">
              <a:lnSpc>
                <a:spcPct val="100000"/>
              </a:lnSpc>
              <a:defRPr sz="48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PL 5983/19 -  Regulamentação da Prática da Acupuntura</a:t>
            </a:r>
          </a:p>
        </p:txBody>
      </p:sp>
      <p:pic>
        <p:nvPicPr>
          <p:cNvPr id="186" name="Imagem" descr="Imagem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72414" y="2234190"/>
            <a:ext cx="15489901" cy="10819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1337</Words>
  <Application>Microsoft Office PowerPoint</Application>
  <PresentationFormat>Personalizar</PresentationFormat>
  <Paragraphs>87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6" baseType="lpstr">
      <vt:lpstr>Calibri</vt:lpstr>
      <vt:lpstr>Canela Bold</vt:lpstr>
      <vt:lpstr>Canela Deck Regular</vt:lpstr>
      <vt:lpstr>Canela Regular</vt:lpstr>
      <vt:lpstr>Canela Text Bold</vt:lpstr>
      <vt:lpstr>Canela Text Regular</vt:lpstr>
      <vt:lpstr>Graphik</vt:lpstr>
      <vt:lpstr>Graphik Medium</vt:lpstr>
      <vt:lpstr>Graphik Semibold</vt:lpstr>
      <vt:lpstr>Helvetica</vt:lpstr>
      <vt:lpstr>Helvetica Neue</vt:lpstr>
      <vt:lpstr>Times New Roman</vt:lpstr>
      <vt:lpstr>23_ClassicWhite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Raissa Gabrielle Lustosa Oliveira</dc:creator>
  <cp:lastModifiedBy>Raissa Gabrielle Lustosa Oliveira</cp:lastModifiedBy>
  <cp:revision>1</cp:revision>
  <dcterms:modified xsi:type="dcterms:W3CDTF">2022-05-11T14:21:20Z</dcterms:modified>
</cp:coreProperties>
</file>