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393" r:id="rId3"/>
    <p:sldId id="710" r:id="rId4"/>
    <p:sldId id="794" r:id="rId5"/>
    <p:sldId id="791" r:id="rId6"/>
    <p:sldId id="320" r:id="rId7"/>
    <p:sldId id="795" r:id="rId8"/>
    <p:sldId id="745" r:id="rId9"/>
    <p:sldId id="788" r:id="rId10"/>
    <p:sldId id="798" r:id="rId11"/>
    <p:sldId id="799" r:id="rId12"/>
    <p:sldId id="278" r:id="rId13"/>
    <p:sldId id="793" r:id="rId14"/>
    <p:sldId id="786" r:id="rId15"/>
    <p:sldId id="800" r:id="rId16"/>
    <p:sldId id="787" r:id="rId17"/>
    <p:sldId id="781" r:id="rId18"/>
    <p:sldId id="384" r:id="rId19"/>
    <p:sldId id="258" r:id="rId20"/>
    <p:sldId id="259" r:id="rId21"/>
    <p:sldId id="785" r:id="rId22"/>
    <p:sldId id="801" r:id="rId23"/>
    <p:sldId id="34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 da Microsoft" initials="CdM" lastIdx="1" clrIdx="0">
    <p:extLst>
      <p:ext uri="{19B8F6BF-5375-455C-9EA6-DF929625EA0E}">
        <p15:presenceInfo xmlns:p15="http://schemas.microsoft.com/office/powerpoint/2012/main" userId="2b905d800f7e18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529E"/>
    <a:srgbClr val="FBFBFB"/>
    <a:srgbClr val="FFCCFF"/>
    <a:srgbClr val="FF3399"/>
    <a:srgbClr val="FF33CC"/>
    <a:srgbClr val="FF66CC"/>
    <a:srgbClr val="FF0066"/>
    <a:srgbClr val="FAD31A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45BF6-246A-47A3-9A2C-BC111A798A92}" v="7" dt="2024-10-01T12:20:41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571" autoAdjust="0"/>
  </p:normalViewPr>
  <p:slideViewPr>
    <p:cSldViewPr snapToGrid="0">
      <p:cViewPr varScale="1">
        <p:scale>
          <a:sx n="101" d="100"/>
          <a:sy n="101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Barreto Carvalheira" userId="b28cd4c007a66f0f" providerId="LiveId" clId="{06E45BF6-246A-47A3-9A2C-BC111A798A92}"/>
    <pc:docChg chg="undo custSel addSld modSld">
      <pc:chgData name="Jose Barreto Carvalheira" userId="b28cd4c007a66f0f" providerId="LiveId" clId="{06E45BF6-246A-47A3-9A2C-BC111A798A92}" dt="2024-10-01T12:22:13.675" v="33" actId="478"/>
      <pc:docMkLst>
        <pc:docMk/>
      </pc:docMkLst>
      <pc:sldChg chg="delSp mod">
        <pc:chgData name="Jose Barreto Carvalheira" userId="b28cd4c007a66f0f" providerId="LiveId" clId="{06E45BF6-246A-47A3-9A2C-BC111A798A92}" dt="2024-10-01T12:22:13.675" v="33" actId="478"/>
        <pc:sldMkLst>
          <pc:docMk/>
          <pc:sldMk cId="3010935049" sldId="340"/>
        </pc:sldMkLst>
        <pc:picChg chg="del">
          <ac:chgData name="Jose Barreto Carvalheira" userId="b28cd4c007a66f0f" providerId="LiveId" clId="{06E45BF6-246A-47A3-9A2C-BC111A798A92}" dt="2024-10-01T12:22:13.675" v="33" actId="478"/>
          <ac:picMkLst>
            <pc:docMk/>
            <pc:sldMk cId="3010935049" sldId="340"/>
            <ac:picMk id="2" creationId="{00000000-0000-0000-0000-000000000000}"/>
          </ac:picMkLst>
        </pc:picChg>
        <pc:picChg chg="del">
          <ac:chgData name="Jose Barreto Carvalheira" userId="b28cd4c007a66f0f" providerId="LiveId" clId="{06E45BF6-246A-47A3-9A2C-BC111A798A92}" dt="2024-10-01T12:22:13.675" v="33" actId="478"/>
          <ac:picMkLst>
            <pc:docMk/>
            <pc:sldMk cId="3010935049" sldId="340"/>
            <ac:picMk id="3" creationId="{00000000-0000-0000-0000-000000000000}"/>
          </ac:picMkLst>
        </pc:picChg>
      </pc:sldChg>
      <pc:sldChg chg="modSp add mod modClrScheme chgLayout">
        <pc:chgData name="Jose Barreto Carvalheira" userId="b28cd4c007a66f0f" providerId="LiveId" clId="{06E45BF6-246A-47A3-9A2C-BC111A798A92}" dt="2024-10-01T12:19:32.644" v="18" actId="207"/>
        <pc:sldMkLst>
          <pc:docMk/>
          <pc:sldMk cId="2005517601" sldId="358"/>
        </pc:sldMkLst>
        <pc:spChg chg="mod ord">
          <ac:chgData name="Jose Barreto Carvalheira" userId="b28cd4c007a66f0f" providerId="LiveId" clId="{06E45BF6-246A-47A3-9A2C-BC111A798A92}" dt="2024-10-01T12:19:16.338" v="14" actId="207"/>
          <ac:spMkLst>
            <pc:docMk/>
            <pc:sldMk cId="2005517601" sldId="358"/>
            <ac:spMk id="2" creationId="{8FD27697-F695-6D96-F9D1-3ABFC633B659}"/>
          </ac:spMkLst>
        </pc:spChg>
        <pc:spChg chg="mod">
          <ac:chgData name="Jose Barreto Carvalheira" userId="b28cd4c007a66f0f" providerId="LiveId" clId="{06E45BF6-246A-47A3-9A2C-BC111A798A92}" dt="2024-10-01T12:19:32.644" v="18" actId="207"/>
          <ac:spMkLst>
            <pc:docMk/>
            <pc:sldMk cId="2005517601" sldId="358"/>
            <ac:spMk id="7" creationId="{3496A934-B6CD-179E-42BD-16489647FA60}"/>
          </ac:spMkLst>
        </pc:spChg>
        <pc:picChg chg="mod modCrop">
          <ac:chgData name="Jose Barreto Carvalheira" userId="b28cd4c007a66f0f" providerId="LiveId" clId="{06E45BF6-246A-47A3-9A2C-BC111A798A92}" dt="2024-10-01T12:19:19.908" v="16" actId="1076"/>
          <ac:picMkLst>
            <pc:docMk/>
            <pc:sldMk cId="2005517601" sldId="358"/>
            <ac:picMk id="6" creationId="{6A53E0D2-D8D3-F4A0-5A15-81FF3D85DA92}"/>
          </ac:picMkLst>
        </pc:picChg>
      </pc:sldChg>
      <pc:sldChg chg="addSp delSp modSp mod modAnim">
        <pc:chgData name="Jose Barreto Carvalheira" userId="b28cd4c007a66f0f" providerId="LiveId" clId="{06E45BF6-246A-47A3-9A2C-BC111A798A92}" dt="2024-10-01T12:21:27.202" v="32" actId="1036"/>
        <pc:sldMkLst>
          <pc:docMk/>
          <pc:sldMk cId="3947344443" sldId="798"/>
        </pc:sldMkLst>
        <pc:spChg chg="del">
          <ac:chgData name="Jose Barreto Carvalheira" userId="b28cd4c007a66f0f" providerId="LiveId" clId="{06E45BF6-246A-47A3-9A2C-BC111A798A92}" dt="2024-10-01T12:17:28.243" v="2" actId="478"/>
          <ac:spMkLst>
            <pc:docMk/>
            <pc:sldMk cId="3947344443" sldId="798"/>
            <ac:spMk id="20" creationId="{4962E6F8-BBC8-A366-E71E-DB7AC1B28073}"/>
          </ac:spMkLst>
        </pc:spChg>
        <pc:spChg chg="add mod">
          <ac:chgData name="Jose Barreto Carvalheira" userId="b28cd4c007a66f0f" providerId="LiveId" clId="{06E45BF6-246A-47A3-9A2C-BC111A798A92}" dt="2024-10-01T12:17:50.665" v="8" actId="1076"/>
          <ac:spMkLst>
            <pc:docMk/>
            <pc:sldMk cId="3947344443" sldId="798"/>
            <ac:spMk id="21" creationId="{BE24DCBB-E77E-1FFE-1AA4-8B830D91FBBF}"/>
          </ac:spMkLst>
        </pc:spChg>
        <pc:spChg chg="add mod">
          <ac:chgData name="Jose Barreto Carvalheira" userId="b28cd4c007a66f0f" providerId="LiveId" clId="{06E45BF6-246A-47A3-9A2C-BC111A798A92}" dt="2024-10-01T12:20:13.890" v="23" actId="1582"/>
          <ac:spMkLst>
            <pc:docMk/>
            <pc:sldMk cId="3947344443" sldId="798"/>
            <ac:spMk id="23" creationId="{7B68E6AE-8F8F-6961-9434-C0CC9260ED89}"/>
          </ac:spMkLst>
        </pc:spChg>
        <pc:spChg chg="add mod">
          <ac:chgData name="Jose Barreto Carvalheira" userId="b28cd4c007a66f0f" providerId="LiveId" clId="{06E45BF6-246A-47A3-9A2C-BC111A798A92}" dt="2024-10-01T12:20:20.249" v="25" actId="571"/>
          <ac:spMkLst>
            <pc:docMk/>
            <pc:sldMk cId="3947344443" sldId="798"/>
            <ac:spMk id="30" creationId="{6B4E715A-9E55-0665-B71E-805E6D9F92B7}"/>
          </ac:spMkLst>
        </pc:spChg>
        <pc:spChg chg="add mod">
          <ac:chgData name="Jose Barreto Carvalheira" userId="b28cd4c007a66f0f" providerId="LiveId" clId="{06E45BF6-246A-47A3-9A2C-BC111A798A92}" dt="2024-10-01T12:20:34.368" v="26" actId="571"/>
          <ac:spMkLst>
            <pc:docMk/>
            <pc:sldMk cId="3947344443" sldId="798"/>
            <ac:spMk id="31" creationId="{3301B1FD-5068-905B-8B1D-ABBB20022B5E}"/>
          </ac:spMkLst>
        </pc:spChg>
        <pc:spChg chg="add mod">
          <ac:chgData name="Jose Barreto Carvalheira" userId="b28cd4c007a66f0f" providerId="LiveId" clId="{06E45BF6-246A-47A3-9A2C-BC111A798A92}" dt="2024-10-01T12:21:27.202" v="32" actId="1036"/>
          <ac:spMkLst>
            <pc:docMk/>
            <pc:sldMk cId="3947344443" sldId="798"/>
            <ac:spMk id="32" creationId="{7F6DC5D7-E376-B9DF-2CCD-C46B961D0EB9}"/>
          </ac:spMkLst>
        </pc:spChg>
        <pc:spChg chg="add mod">
          <ac:chgData name="Jose Barreto Carvalheira" userId="b28cd4c007a66f0f" providerId="LiveId" clId="{06E45BF6-246A-47A3-9A2C-BC111A798A92}" dt="2024-10-01T12:21:27.202" v="32" actId="1036"/>
          <ac:spMkLst>
            <pc:docMk/>
            <pc:sldMk cId="3947344443" sldId="798"/>
            <ac:spMk id="33" creationId="{577435E1-20C4-4C95-3D06-BA0911577599}"/>
          </ac:spMkLst>
        </pc:spChg>
        <pc:grpChg chg="add mod">
          <ac:chgData name="Jose Barreto Carvalheira" userId="b28cd4c007a66f0f" providerId="LiveId" clId="{06E45BF6-246A-47A3-9A2C-BC111A798A92}" dt="2024-10-01T12:17:39.819" v="5" actId="164"/>
          <ac:grpSpMkLst>
            <pc:docMk/>
            <pc:sldMk cId="3947344443" sldId="798"/>
            <ac:grpSpMk id="4" creationId="{BF58220D-570C-5591-6901-DFEFDCF37F1E}"/>
          </ac:grpSpMkLst>
        </pc:grpChg>
        <pc:grpChg chg="add mod">
          <ac:chgData name="Jose Barreto Carvalheira" userId="b28cd4c007a66f0f" providerId="LiveId" clId="{06E45BF6-246A-47A3-9A2C-BC111A798A92}" dt="2024-10-01T12:17:39.819" v="5" actId="164"/>
          <ac:grpSpMkLst>
            <pc:docMk/>
            <pc:sldMk cId="3947344443" sldId="798"/>
            <ac:grpSpMk id="22" creationId="{2DEBCC1A-DC10-050B-5D92-FFD87F1200A2}"/>
          </ac:grpSpMkLst>
        </pc:grpChg>
        <pc:grpChg chg="add mod">
          <ac:chgData name="Jose Barreto Carvalheira" userId="b28cd4c007a66f0f" providerId="LiveId" clId="{06E45BF6-246A-47A3-9A2C-BC111A798A92}" dt="2024-10-01T12:20:20.249" v="25" actId="571"/>
          <ac:grpSpMkLst>
            <pc:docMk/>
            <pc:sldMk cId="3947344443" sldId="798"/>
            <ac:grpSpMk id="24" creationId="{AD8A29BC-62FA-1373-9F5B-76045D4F568E}"/>
          </ac:grpSpMkLst>
        </pc:grpChg>
        <pc:grpChg chg="mod">
          <ac:chgData name="Jose Barreto Carvalheira" userId="b28cd4c007a66f0f" providerId="LiveId" clId="{06E45BF6-246A-47A3-9A2C-BC111A798A92}" dt="2024-10-01T12:20:20.249" v="25" actId="571"/>
          <ac:grpSpMkLst>
            <pc:docMk/>
            <pc:sldMk cId="3947344443" sldId="798"/>
            <ac:grpSpMk id="26" creationId="{43D15F5D-6061-05D5-AEE6-F4943E734A33}"/>
          </ac:grpSpMkLst>
        </pc:grpChg>
        <pc:graphicFrameChg chg="mod">
          <ac:chgData name="Jose Barreto Carvalheira" userId="b28cd4c007a66f0f" providerId="LiveId" clId="{06E45BF6-246A-47A3-9A2C-BC111A798A92}" dt="2024-10-01T12:17:28.950" v="3"/>
          <ac:graphicFrameMkLst>
            <pc:docMk/>
            <pc:sldMk cId="3947344443" sldId="798"/>
            <ac:graphicFrameMk id="5" creationId="{9570048C-1F51-0A46-4816-43C48D7FE8C6}"/>
          </ac:graphicFrameMkLst>
        </pc:graphicFrameChg>
        <pc:graphicFrameChg chg="mod">
          <ac:chgData name="Jose Barreto Carvalheira" userId="b28cd4c007a66f0f" providerId="LiveId" clId="{06E45BF6-246A-47A3-9A2C-BC111A798A92}" dt="2024-10-01T12:20:20.249" v="25" actId="571"/>
          <ac:graphicFrameMkLst>
            <pc:docMk/>
            <pc:sldMk cId="3947344443" sldId="798"/>
            <ac:graphicFrameMk id="27" creationId="{9DFEE403-2E93-4EBA-5E52-CA9068535889}"/>
          </ac:graphicFrameMkLst>
        </pc:graphicFrameChg>
        <pc:picChg chg="mod">
          <ac:chgData name="Jose Barreto Carvalheira" userId="b28cd4c007a66f0f" providerId="LiveId" clId="{06E45BF6-246A-47A3-9A2C-BC111A798A92}" dt="2024-10-01T12:17:39.819" v="5" actId="164"/>
          <ac:picMkLst>
            <pc:docMk/>
            <pc:sldMk cId="3947344443" sldId="798"/>
            <ac:picMk id="2" creationId="{00000000-0000-0000-0000-000000000000}"/>
          </ac:picMkLst>
        </pc:picChg>
        <pc:picChg chg="mod">
          <ac:chgData name="Jose Barreto Carvalheira" userId="b28cd4c007a66f0f" providerId="LiveId" clId="{06E45BF6-246A-47A3-9A2C-BC111A798A92}" dt="2024-10-01T12:17:28.950" v="3"/>
          <ac:picMkLst>
            <pc:docMk/>
            <pc:sldMk cId="3947344443" sldId="798"/>
            <ac:picMk id="11" creationId="{6B0F549E-76BC-1ED7-8B1E-24CBDA9BB82C}"/>
          </ac:picMkLst>
        </pc:picChg>
        <pc:picChg chg="del">
          <ac:chgData name="Jose Barreto Carvalheira" userId="b28cd4c007a66f0f" providerId="LiveId" clId="{06E45BF6-246A-47A3-9A2C-BC111A798A92}" dt="2024-10-01T12:17:22.953" v="0" actId="478"/>
          <ac:picMkLst>
            <pc:docMk/>
            <pc:sldMk cId="3947344443" sldId="798"/>
            <ac:picMk id="16" creationId="{52FE760B-3B66-1C31-A36F-B66CF9B0B3C2}"/>
          </ac:picMkLst>
        </pc:picChg>
        <pc:picChg chg="del">
          <ac:chgData name="Jose Barreto Carvalheira" userId="b28cd4c007a66f0f" providerId="LiveId" clId="{06E45BF6-246A-47A3-9A2C-BC111A798A92}" dt="2024-10-01T12:17:22.953" v="0" actId="478"/>
          <ac:picMkLst>
            <pc:docMk/>
            <pc:sldMk cId="3947344443" sldId="798"/>
            <ac:picMk id="18" creationId="{D2BC362F-0FB4-3D6B-A9A4-204EF60AD0D1}"/>
          </ac:picMkLst>
        </pc:picChg>
        <pc:picChg chg="mod">
          <ac:chgData name="Jose Barreto Carvalheira" userId="b28cd4c007a66f0f" providerId="LiveId" clId="{06E45BF6-246A-47A3-9A2C-BC111A798A92}" dt="2024-10-01T12:17:28.950" v="3"/>
          <ac:picMkLst>
            <pc:docMk/>
            <pc:sldMk cId="3947344443" sldId="798"/>
            <ac:picMk id="19" creationId="{C0989DA7-E67E-1E43-FF0C-10B4B232A08A}"/>
          </ac:picMkLst>
        </pc:picChg>
        <pc:picChg chg="mod">
          <ac:chgData name="Jose Barreto Carvalheira" userId="b28cd4c007a66f0f" providerId="LiveId" clId="{06E45BF6-246A-47A3-9A2C-BC111A798A92}" dt="2024-10-01T12:20:20.249" v="25" actId="571"/>
          <ac:picMkLst>
            <pc:docMk/>
            <pc:sldMk cId="3947344443" sldId="798"/>
            <ac:picMk id="25" creationId="{9CA06CFE-035E-978D-9B62-2A0D5A3662FA}"/>
          </ac:picMkLst>
        </pc:picChg>
        <pc:picChg chg="mod">
          <ac:chgData name="Jose Barreto Carvalheira" userId="b28cd4c007a66f0f" providerId="LiveId" clId="{06E45BF6-246A-47A3-9A2C-BC111A798A92}" dt="2024-10-01T12:20:20.249" v="25" actId="571"/>
          <ac:picMkLst>
            <pc:docMk/>
            <pc:sldMk cId="3947344443" sldId="798"/>
            <ac:picMk id="28" creationId="{F15CB827-78C5-CEFF-80A9-3A9E94EAC256}"/>
          </ac:picMkLst>
        </pc:picChg>
        <pc:picChg chg="mod">
          <ac:chgData name="Jose Barreto Carvalheira" userId="b28cd4c007a66f0f" providerId="LiveId" clId="{06E45BF6-246A-47A3-9A2C-BC111A798A92}" dt="2024-10-01T12:20:20.249" v="25" actId="571"/>
          <ac:picMkLst>
            <pc:docMk/>
            <pc:sldMk cId="3947344443" sldId="798"/>
            <ac:picMk id="29" creationId="{6C820DB9-969A-DC53-418E-165A9EFED52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94951-8F78-4895-BCEB-EC4DB968D8FB}" type="doc">
      <dgm:prSet loTypeId="urn:microsoft.com/office/officeart/2005/8/layout/defaul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BE3C88-1CB4-4873-8B58-945AC0D3998A}">
      <dgm:prSet phldrT="[Texto]"/>
      <dgm:spPr/>
      <dgm:t>
        <a:bodyPr/>
        <a:lstStyle/>
        <a:p>
          <a:r>
            <a:rPr lang="pt-BR" dirty="0"/>
            <a:t>Alimentação saudável</a:t>
          </a:r>
        </a:p>
      </dgm:t>
    </dgm:pt>
    <dgm:pt modelId="{BB1DC73F-6785-4477-960B-8245CD7D7985}" type="parTrans" cxnId="{F9DF0843-1942-4EB5-A439-E550EC347155}">
      <dgm:prSet/>
      <dgm:spPr/>
      <dgm:t>
        <a:bodyPr/>
        <a:lstStyle/>
        <a:p>
          <a:endParaRPr lang="pt-BR"/>
        </a:p>
      </dgm:t>
    </dgm:pt>
    <dgm:pt modelId="{37A6C5F1-2E10-4749-BBF1-81A0B03CBF46}" type="sibTrans" cxnId="{F9DF0843-1942-4EB5-A439-E550EC347155}">
      <dgm:prSet/>
      <dgm:spPr/>
      <dgm:t>
        <a:bodyPr/>
        <a:lstStyle/>
        <a:p>
          <a:endParaRPr lang="pt-BR"/>
        </a:p>
      </dgm:t>
    </dgm:pt>
    <dgm:pt modelId="{47D59A3E-084E-4FDB-B618-947A25DDD801}">
      <dgm:prSet phldrT="[Texto]"/>
      <dgm:spPr/>
      <dgm:t>
        <a:bodyPr/>
        <a:lstStyle/>
        <a:p>
          <a:r>
            <a:rPr lang="pt-BR" dirty="0"/>
            <a:t>Cessação do Tabagismo</a:t>
          </a:r>
        </a:p>
      </dgm:t>
    </dgm:pt>
    <dgm:pt modelId="{3C64D592-F4FA-4D32-B3CC-3FA1A7D3773B}" type="parTrans" cxnId="{1DDFFDB8-E22C-475A-8667-0F27FEB47237}">
      <dgm:prSet/>
      <dgm:spPr/>
      <dgm:t>
        <a:bodyPr/>
        <a:lstStyle/>
        <a:p>
          <a:endParaRPr lang="pt-BR"/>
        </a:p>
      </dgm:t>
    </dgm:pt>
    <dgm:pt modelId="{3F21CF9D-CB4A-4938-AA6B-138E4572605C}" type="sibTrans" cxnId="{1DDFFDB8-E22C-475A-8667-0F27FEB47237}">
      <dgm:prSet/>
      <dgm:spPr/>
      <dgm:t>
        <a:bodyPr/>
        <a:lstStyle/>
        <a:p>
          <a:endParaRPr lang="pt-BR"/>
        </a:p>
      </dgm:t>
    </dgm:pt>
    <dgm:pt modelId="{CF2E1F57-D614-4661-B688-FE89DE6D7761}">
      <dgm:prSet phldrT="[Texto]"/>
      <dgm:spPr/>
      <dgm:t>
        <a:bodyPr/>
        <a:lstStyle/>
        <a:p>
          <a:r>
            <a:rPr lang="pt-BR" dirty="0"/>
            <a:t>Combate ao sedentarismo</a:t>
          </a:r>
        </a:p>
      </dgm:t>
    </dgm:pt>
    <dgm:pt modelId="{838035A5-13F2-40D5-9AC1-CB565E9C9DF1}" type="parTrans" cxnId="{908CD0DE-19F5-47BD-A18C-FB9EE9640115}">
      <dgm:prSet/>
      <dgm:spPr/>
      <dgm:t>
        <a:bodyPr/>
        <a:lstStyle/>
        <a:p>
          <a:endParaRPr lang="pt-BR"/>
        </a:p>
      </dgm:t>
    </dgm:pt>
    <dgm:pt modelId="{93081E60-A602-4E10-AF76-1D1C78F80C49}" type="sibTrans" cxnId="{908CD0DE-19F5-47BD-A18C-FB9EE9640115}">
      <dgm:prSet/>
      <dgm:spPr/>
      <dgm:t>
        <a:bodyPr/>
        <a:lstStyle/>
        <a:p>
          <a:endParaRPr lang="pt-BR"/>
        </a:p>
      </dgm:t>
    </dgm:pt>
    <dgm:pt modelId="{754B9D2E-8C84-45D4-925F-A276BE6AE619}">
      <dgm:prSet phldrT="[Texto]"/>
      <dgm:spPr/>
      <dgm:t>
        <a:bodyPr/>
        <a:lstStyle/>
        <a:p>
          <a:r>
            <a:rPr lang="pt-BR" dirty="0"/>
            <a:t>Vacinação HPV e Hepatite B</a:t>
          </a:r>
        </a:p>
      </dgm:t>
    </dgm:pt>
    <dgm:pt modelId="{13B4BA6F-47A6-48B8-A4DC-29E48C3698A3}" type="parTrans" cxnId="{294CF400-8DF0-46EC-9F09-2384FFBCA704}">
      <dgm:prSet/>
      <dgm:spPr/>
      <dgm:t>
        <a:bodyPr/>
        <a:lstStyle/>
        <a:p>
          <a:endParaRPr lang="pt-BR"/>
        </a:p>
      </dgm:t>
    </dgm:pt>
    <dgm:pt modelId="{1468DCB3-E0EC-4E54-9D21-E5F60A2D9C64}" type="sibTrans" cxnId="{294CF400-8DF0-46EC-9F09-2384FFBCA704}">
      <dgm:prSet/>
      <dgm:spPr/>
      <dgm:t>
        <a:bodyPr/>
        <a:lstStyle/>
        <a:p>
          <a:endParaRPr lang="pt-BR"/>
        </a:p>
      </dgm:t>
    </dgm:pt>
    <dgm:pt modelId="{F7B539B8-A608-48AA-95CD-2486C6B7697B}">
      <dgm:prSet phldrT="[Texto]"/>
      <dgm:spPr/>
      <dgm:t>
        <a:bodyPr/>
        <a:lstStyle/>
        <a:p>
          <a:r>
            <a:rPr lang="pt-BR" dirty="0"/>
            <a:t>Controle da exposição </a:t>
          </a:r>
          <a:r>
            <a:rPr lang="pt-BR" b="0" dirty="0"/>
            <a:t>ocupacional à </a:t>
          </a:r>
          <a:r>
            <a:rPr lang="pt-BR" dirty="0"/>
            <a:t>Cancerígenos </a:t>
          </a:r>
        </a:p>
      </dgm:t>
    </dgm:pt>
    <dgm:pt modelId="{F05EDAAC-9218-4D3A-AA65-0B1B6168344A}" type="parTrans" cxnId="{5973FD06-8FEE-43E1-888D-B703838CD791}">
      <dgm:prSet/>
      <dgm:spPr/>
      <dgm:t>
        <a:bodyPr/>
        <a:lstStyle/>
        <a:p>
          <a:endParaRPr lang="pt-BR"/>
        </a:p>
      </dgm:t>
    </dgm:pt>
    <dgm:pt modelId="{C639F5AC-BAD8-4C42-BDF0-6372CF57AE3F}" type="sibTrans" cxnId="{5973FD06-8FEE-43E1-888D-B703838CD791}">
      <dgm:prSet/>
      <dgm:spPr/>
      <dgm:t>
        <a:bodyPr/>
        <a:lstStyle/>
        <a:p>
          <a:endParaRPr lang="pt-BR"/>
        </a:p>
      </dgm:t>
    </dgm:pt>
    <dgm:pt modelId="{9AB1C0E1-EA5C-4630-B3B3-4C01269A630E}">
      <dgm:prSet phldrT="[Texto]"/>
      <dgm:spPr/>
      <dgm:t>
        <a:bodyPr/>
        <a:lstStyle/>
        <a:p>
          <a:r>
            <a:rPr lang="pt-BR" dirty="0"/>
            <a:t>Prevenção à exposição solar</a:t>
          </a:r>
        </a:p>
      </dgm:t>
    </dgm:pt>
    <dgm:pt modelId="{6F47377A-1623-4C04-95CE-9C8561397F55}" type="parTrans" cxnId="{63911A1F-B798-4C71-9671-D80A576013C0}">
      <dgm:prSet/>
      <dgm:spPr/>
      <dgm:t>
        <a:bodyPr/>
        <a:lstStyle/>
        <a:p>
          <a:endParaRPr lang="pt-BR"/>
        </a:p>
      </dgm:t>
    </dgm:pt>
    <dgm:pt modelId="{18FD9159-1012-4B33-8D56-B59B00DF4EA6}" type="sibTrans" cxnId="{63911A1F-B798-4C71-9671-D80A576013C0}">
      <dgm:prSet/>
      <dgm:spPr/>
      <dgm:t>
        <a:bodyPr/>
        <a:lstStyle/>
        <a:p>
          <a:endParaRPr lang="pt-BR"/>
        </a:p>
      </dgm:t>
    </dgm:pt>
    <dgm:pt modelId="{39893121-CEF9-40E8-94EE-832BB7D6911C}" type="pres">
      <dgm:prSet presAssocID="{C8E94951-8F78-4895-BCEB-EC4DB968D8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D8944A-9EE4-4942-9D17-A2019FBB8692}" type="pres">
      <dgm:prSet presAssocID="{5FBE3C88-1CB4-4873-8B58-945AC0D3998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78C8B1-0A3B-46F6-8C08-9A0482095FEA}" type="pres">
      <dgm:prSet presAssocID="{37A6C5F1-2E10-4749-BBF1-81A0B03CBF46}" presName="sibTrans" presStyleCnt="0"/>
      <dgm:spPr/>
    </dgm:pt>
    <dgm:pt modelId="{53DFC554-53F4-418C-BD10-D6648E1C3514}" type="pres">
      <dgm:prSet presAssocID="{47D59A3E-084E-4FDB-B618-947A25DDD80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105A85-E790-43EE-B0E7-F9A6BB79F8E3}" type="pres">
      <dgm:prSet presAssocID="{3F21CF9D-CB4A-4938-AA6B-138E4572605C}" presName="sibTrans" presStyleCnt="0"/>
      <dgm:spPr/>
    </dgm:pt>
    <dgm:pt modelId="{676B50BA-7BA2-4F31-BB4A-6072A846537B}" type="pres">
      <dgm:prSet presAssocID="{CF2E1F57-D614-4661-B688-FE89DE6D77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0494B4-E75B-4D41-9211-677FBFA2B2FE}" type="pres">
      <dgm:prSet presAssocID="{93081E60-A602-4E10-AF76-1D1C78F80C49}" presName="sibTrans" presStyleCnt="0"/>
      <dgm:spPr/>
    </dgm:pt>
    <dgm:pt modelId="{D9655CA8-FBC8-4A22-98A7-FF773A4DDBC4}" type="pres">
      <dgm:prSet presAssocID="{754B9D2E-8C84-45D4-925F-A276BE6AE6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D997FC-E290-4479-9987-549C6F4A2DFB}" type="pres">
      <dgm:prSet presAssocID="{1468DCB3-E0EC-4E54-9D21-E5F60A2D9C64}" presName="sibTrans" presStyleCnt="0"/>
      <dgm:spPr/>
    </dgm:pt>
    <dgm:pt modelId="{90EB0361-3DCF-4B54-9550-397E7D83359A}" type="pres">
      <dgm:prSet presAssocID="{F7B539B8-A608-48AA-95CD-2486C6B7697B}" presName="node" presStyleLbl="node1" presStyleIdx="4" presStyleCnt="6" custLinFactNeighborX="1102" custLinFactNeighborY="-53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022A3D-C9E3-485C-BF9F-F3D309E05010}" type="pres">
      <dgm:prSet presAssocID="{C639F5AC-BAD8-4C42-BDF0-6372CF57AE3F}" presName="sibTrans" presStyleCnt="0"/>
      <dgm:spPr/>
    </dgm:pt>
    <dgm:pt modelId="{59DED07C-3828-44D1-9DE8-5FE249D25B65}" type="pres">
      <dgm:prSet presAssocID="{9AB1C0E1-EA5C-4630-B3B3-4C01269A630E}" presName="node" presStyleLbl="node1" presStyleIdx="5" presStyleCnt="6" custLinFactNeighborY="-53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4224A3-D834-452F-B9B9-9ED7DB871C2B}" type="presOf" srcId="{CF2E1F57-D614-4661-B688-FE89DE6D7761}" destId="{676B50BA-7BA2-4F31-BB4A-6072A846537B}" srcOrd="0" destOrd="0" presId="urn:microsoft.com/office/officeart/2005/8/layout/default"/>
    <dgm:cxn modelId="{24FF083D-EBFD-4985-B5C7-B73E61C625E8}" type="presOf" srcId="{5FBE3C88-1CB4-4873-8B58-945AC0D3998A}" destId="{1FD8944A-9EE4-4942-9D17-A2019FBB8692}" srcOrd="0" destOrd="0" presId="urn:microsoft.com/office/officeart/2005/8/layout/default"/>
    <dgm:cxn modelId="{93C81374-9939-4094-943A-AC40D9F25237}" type="presOf" srcId="{9AB1C0E1-EA5C-4630-B3B3-4C01269A630E}" destId="{59DED07C-3828-44D1-9DE8-5FE249D25B65}" srcOrd="0" destOrd="0" presId="urn:microsoft.com/office/officeart/2005/8/layout/default"/>
    <dgm:cxn modelId="{294CF400-8DF0-46EC-9F09-2384FFBCA704}" srcId="{C8E94951-8F78-4895-BCEB-EC4DB968D8FB}" destId="{754B9D2E-8C84-45D4-925F-A276BE6AE619}" srcOrd="3" destOrd="0" parTransId="{13B4BA6F-47A6-48B8-A4DC-29E48C3698A3}" sibTransId="{1468DCB3-E0EC-4E54-9D21-E5F60A2D9C64}"/>
    <dgm:cxn modelId="{571F579F-30B9-480A-9224-6296D7A84880}" type="presOf" srcId="{F7B539B8-A608-48AA-95CD-2486C6B7697B}" destId="{90EB0361-3DCF-4B54-9550-397E7D83359A}" srcOrd="0" destOrd="0" presId="urn:microsoft.com/office/officeart/2005/8/layout/default"/>
    <dgm:cxn modelId="{2CED7C91-354C-4D48-8BA3-E086D1B50637}" type="presOf" srcId="{47D59A3E-084E-4FDB-B618-947A25DDD801}" destId="{53DFC554-53F4-418C-BD10-D6648E1C3514}" srcOrd="0" destOrd="0" presId="urn:microsoft.com/office/officeart/2005/8/layout/default"/>
    <dgm:cxn modelId="{1C529D90-34B3-4760-AA6B-74B12A894FF5}" type="presOf" srcId="{754B9D2E-8C84-45D4-925F-A276BE6AE619}" destId="{D9655CA8-FBC8-4A22-98A7-FF773A4DDBC4}" srcOrd="0" destOrd="0" presId="urn:microsoft.com/office/officeart/2005/8/layout/default"/>
    <dgm:cxn modelId="{5973FD06-8FEE-43E1-888D-B703838CD791}" srcId="{C8E94951-8F78-4895-BCEB-EC4DB968D8FB}" destId="{F7B539B8-A608-48AA-95CD-2486C6B7697B}" srcOrd="4" destOrd="0" parTransId="{F05EDAAC-9218-4D3A-AA65-0B1B6168344A}" sibTransId="{C639F5AC-BAD8-4C42-BDF0-6372CF57AE3F}"/>
    <dgm:cxn modelId="{63911A1F-B798-4C71-9671-D80A576013C0}" srcId="{C8E94951-8F78-4895-BCEB-EC4DB968D8FB}" destId="{9AB1C0E1-EA5C-4630-B3B3-4C01269A630E}" srcOrd="5" destOrd="0" parTransId="{6F47377A-1623-4C04-95CE-9C8561397F55}" sibTransId="{18FD9159-1012-4B33-8D56-B59B00DF4EA6}"/>
    <dgm:cxn modelId="{F9DF0843-1942-4EB5-A439-E550EC347155}" srcId="{C8E94951-8F78-4895-BCEB-EC4DB968D8FB}" destId="{5FBE3C88-1CB4-4873-8B58-945AC0D3998A}" srcOrd="0" destOrd="0" parTransId="{BB1DC73F-6785-4477-960B-8245CD7D7985}" sibTransId="{37A6C5F1-2E10-4749-BBF1-81A0B03CBF46}"/>
    <dgm:cxn modelId="{8229402A-1262-4064-9F89-D45475377458}" type="presOf" srcId="{C8E94951-8F78-4895-BCEB-EC4DB968D8FB}" destId="{39893121-CEF9-40E8-94EE-832BB7D6911C}" srcOrd="0" destOrd="0" presId="urn:microsoft.com/office/officeart/2005/8/layout/default"/>
    <dgm:cxn modelId="{908CD0DE-19F5-47BD-A18C-FB9EE9640115}" srcId="{C8E94951-8F78-4895-BCEB-EC4DB968D8FB}" destId="{CF2E1F57-D614-4661-B688-FE89DE6D7761}" srcOrd="2" destOrd="0" parTransId="{838035A5-13F2-40D5-9AC1-CB565E9C9DF1}" sibTransId="{93081E60-A602-4E10-AF76-1D1C78F80C49}"/>
    <dgm:cxn modelId="{1DDFFDB8-E22C-475A-8667-0F27FEB47237}" srcId="{C8E94951-8F78-4895-BCEB-EC4DB968D8FB}" destId="{47D59A3E-084E-4FDB-B618-947A25DDD801}" srcOrd="1" destOrd="0" parTransId="{3C64D592-F4FA-4D32-B3CC-3FA1A7D3773B}" sibTransId="{3F21CF9D-CB4A-4938-AA6B-138E4572605C}"/>
    <dgm:cxn modelId="{84C2270A-8671-49D0-9DDA-AB3E88D6B202}" type="presParOf" srcId="{39893121-CEF9-40E8-94EE-832BB7D6911C}" destId="{1FD8944A-9EE4-4942-9D17-A2019FBB8692}" srcOrd="0" destOrd="0" presId="urn:microsoft.com/office/officeart/2005/8/layout/default"/>
    <dgm:cxn modelId="{EE652E67-EC7C-4FCC-84EC-26CFBC8ACC03}" type="presParOf" srcId="{39893121-CEF9-40E8-94EE-832BB7D6911C}" destId="{3F78C8B1-0A3B-46F6-8C08-9A0482095FEA}" srcOrd="1" destOrd="0" presId="urn:microsoft.com/office/officeart/2005/8/layout/default"/>
    <dgm:cxn modelId="{DC3281E7-04C8-46C5-8BAE-B036E64A6B7F}" type="presParOf" srcId="{39893121-CEF9-40E8-94EE-832BB7D6911C}" destId="{53DFC554-53F4-418C-BD10-D6648E1C3514}" srcOrd="2" destOrd="0" presId="urn:microsoft.com/office/officeart/2005/8/layout/default"/>
    <dgm:cxn modelId="{527F311F-54DB-4DE0-8664-7332CAC6FBC0}" type="presParOf" srcId="{39893121-CEF9-40E8-94EE-832BB7D6911C}" destId="{7F105A85-E790-43EE-B0E7-F9A6BB79F8E3}" srcOrd="3" destOrd="0" presId="urn:microsoft.com/office/officeart/2005/8/layout/default"/>
    <dgm:cxn modelId="{F2F53BA9-6886-409A-B784-D8C86B823E1F}" type="presParOf" srcId="{39893121-CEF9-40E8-94EE-832BB7D6911C}" destId="{676B50BA-7BA2-4F31-BB4A-6072A846537B}" srcOrd="4" destOrd="0" presId="urn:microsoft.com/office/officeart/2005/8/layout/default"/>
    <dgm:cxn modelId="{8660C2C8-C4E4-4FB3-940D-362D5B635AE0}" type="presParOf" srcId="{39893121-CEF9-40E8-94EE-832BB7D6911C}" destId="{E40494B4-E75B-4D41-9211-677FBFA2B2FE}" srcOrd="5" destOrd="0" presId="urn:microsoft.com/office/officeart/2005/8/layout/default"/>
    <dgm:cxn modelId="{9D3184ED-3008-4769-8B79-C8C2CF75C420}" type="presParOf" srcId="{39893121-CEF9-40E8-94EE-832BB7D6911C}" destId="{D9655CA8-FBC8-4A22-98A7-FF773A4DDBC4}" srcOrd="6" destOrd="0" presId="urn:microsoft.com/office/officeart/2005/8/layout/default"/>
    <dgm:cxn modelId="{4B5A8B55-809F-4E2C-9286-4DF685B73108}" type="presParOf" srcId="{39893121-CEF9-40E8-94EE-832BB7D6911C}" destId="{1FD997FC-E290-4479-9987-549C6F4A2DFB}" srcOrd="7" destOrd="0" presId="urn:microsoft.com/office/officeart/2005/8/layout/default"/>
    <dgm:cxn modelId="{DC1C8D64-747F-4F2C-B1B4-AB6ECDF2B215}" type="presParOf" srcId="{39893121-CEF9-40E8-94EE-832BB7D6911C}" destId="{90EB0361-3DCF-4B54-9550-397E7D83359A}" srcOrd="8" destOrd="0" presId="urn:microsoft.com/office/officeart/2005/8/layout/default"/>
    <dgm:cxn modelId="{25DDBED8-244A-4D9B-8139-8A38D34A2A3B}" type="presParOf" srcId="{39893121-CEF9-40E8-94EE-832BB7D6911C}" destId="{63022A3D-C9E3-485C-BF9F-F3D309E05010}" srcOrd="9" destOrd="0" presId="urn:microsoft.com/office/officeart/2005/8/layout/default"/>
    <dgm:cxn modelId="{41D7198A-4EDD-4BD6-B67A-E6B4E4340935}" type="presParOf" srcId="{39893121-CEF9-40E8-94EE-832BB7D6911C}" destId="{59DED07C-3828-44D1-9DE8-5FE249D25B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8944A-9EE4-4942-9D17-A2019FBB8692}">
      <dsp:nvSpPr>
        <dsp:cNvPr id="0" name=""/>
        <dsp:cNvSpPr/>
      </dsp:nvSpPr>
      <dsp:spPr>
        <a:xfrm>
          <a:off x="0" y="945500"/>
          <a:ext cx="2713588" cy="1628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Alimentação saudável</a:t>
          </a:r>
        </a:p>
      </dsp:txBody>
      <dsp:txXfrm>
        <a:off x="0" y="945500"/>
        <a:ext cx="2713588" cy="1628153"/>
      </dsp:txXfrm>
    </dsp:sp>
    <dsp:sp modelId="{53DFC554-53F4-418C-BD10-D6648E1C3514}">
      <dsp:nvSpPr>
        <dsp:cNvPr id="0" name=""/>
        <dsp:cNvSpPr/>
      </dsp:nvSpPr>
      <dsp:spPr>
        <a:xfrm>
          <a:off x="2984947" y="945500"/>
          <a:ext cx="2713588" cy="1628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Cessação do Tabagismo</a:t>
          </a:r>
        </a:p>
      </dsp:txBody>
      <dsp:txXfrm>
        <a:off x="2984947" y="945500"/>
        <a:ext cx="2713588" cy="1628153"/>
      </dsp:txXfrm>
    </dsp:sp>
    <dsp:sp modelId="{676B50BA-7BA2-4F31-BB4A-6072A846537B}">
      <dsp:nvSpPr>
        <dsp:cNvPr id="0" name=""/>
        <dsp:cNvSpPr/>
      </dsp:nvSpPr>
      <dsp:spPr>
        <a:xfrm>
          <a:off x="5969895" y="945500"/>
          <a:ext cx="2713588" cy="1628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Combate ao sedentarismo</a:t>
          </a:r>
        </a:p>
      </dsp:txBody>
      <dsp:txXfrm>
        <a:off x="5969895" y="945500"/>
        <a:ext cx="2713588" cy="1628153"/>
      </dsp:txXfrm>
    </dsp:sp>
    <dsp:sp modelId="{D9655CA8-FBC8-4A22-98A7-FF773A4DDBC4}">
      <dsp:nvSpPr>
        <dsp:cNvPr id="0" name=""/>
        <dsp:cNvSpPr/>
      </dsp:nvSpPr>
      <dsp:spPr>
        <a:xfrm>
          <a:off x="0" y="2845012"/>
          <a:ext cx="2713588" cy="1628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Vacinação HPV e Hepatite B</a:t>
          </a:r>
        </a:p>
      </dsp:txBody>
      <dsp:txXfrm>
        <a:off x="0" y="2845012"/>
        <a:ext cx="2713588" cy="1628153"/>
      </dsp:txXfrm>
    </dsp:sp>
    <dsp:sp modelId="{90EB0361-3DCF-4B54-9550-397E7D83359A}">
      <dsp:nvSpPr>
        <dsp:cNvPr id="0" name=""/>
        <dsp:cNvSpPr/>
      </dsp:nvSpPr>
      <dsp:spPr>
        <a:xfrm>
          <a:off x="3014851" y="2758216"/>
          <a:ext cx="2713588" cy="16281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Controle da exposição </a:t>
          </a:r>
          <a:r>
            <a:rPr lang="pt-BR" sz="2700" b="0" kern="1200" dirty="0"/>
            <a:t>ocupacional à </a:t>
          </a:r>
          <a:r>
            <a:rPr lang="pt-BR" sz="2700" kern="1200" dirty="0"/>
            <a:t>Cancerígenos </a:t>
          </a:r>
        </a:p>
      </dsp:txBody>
      <dsp:txXfrm>
        <a:off x="3014851" y="2758216"/>
        <a:ext cx="2713588" cy="1628153"/>
      </dsp:txXfrm>
    </dsp:sp>
    <dsp:sp modelId="{59DED07C-3828-44D1-9DE8-5FE249D25B65}">
      <dsp:nvSpPr>
        <dsp:cNvPr id="0" name=""/>
        <dsp:cNvSpPr/>
      </dsp:nvSpPr>
      <dsp:spPr>
        <a:xfrm>
          <a:off x="5969895" y="2758216"/>
          <a:ext cx="2713588" cy="1628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Prevenção à exposição solar</a:t>
          </a:r>
        </a:p>
      </dsp:txBody>
      <dsp:txXfrm>
        <a:off x="5969895" y="2758216"/>
        <a:ext cx="2713588" cy="162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F2E3-B7CD-4285-9AD6-33FFC5FC74C1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2AC53-F19A-4864-AAE1-F1233074E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5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2AC53-F19A-4864-AAE1-F1233074E75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84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10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7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4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Abertur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3352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785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07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3901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5166036"/>
            <a:ext cx="6478857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0449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94156" y="1773039"/>
            <a:ext cx="7203688" cy="2877015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60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1434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stCxn id="5128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168192" y="-122753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 rot="10800000">
            <a:off x="10785900" y="3124200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8313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407487" y="295275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 rot="10800000">
            <a:off x="10536543" y="3324391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238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59366" y="1085851"/>
            <a:ext cx="4315521" cy="306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4449338"/>
            <a:ext cx="4315521" cy="1137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690875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489176" y="555171"/>
            <a:ext cx="10800000" cy="71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489176" y="5238685"/>
            <a:ext cx="7405887" cy="849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901" y="1639230"/>
            <a:ext cx="10800000" cy="32338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408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23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341996" y="1085850"/>
            <a:ext cx="4798072" cy="899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341996" y="2219093"/>
            <a:ext cx="4798072" cy="3367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1077" y="1085850"/>
            <a:ext cx="5359078" cy="4500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05110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821499" y="1285062"/>
            <a:ext cx="4318568" cy="922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557561"/>
            <a:ext cx="6096000" cy="50291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821500" y="2509024"/>
            <a:ext cx="4318568" cy="3077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7091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706" y="557562"/>
            <a:ext cx="9628587" cy="713678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81706" y="343852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81706" y="422910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7024093" y="3429000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7024093" y="4219574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66883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706" y="557562"/>
            <a:ext cx="9628587" cy="713678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3600" b="1" strike="noStrike" spc="-150" baseline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81706" y="1994980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81706" y="406667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281706" y="2618562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024092" y="1994980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7024092" y="406575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7024092" y="2618562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4201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59367" y="1572322"/>
            <a:ext cx="3601843" cy="143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3429000"/>
            <a:ext cx="3601843" cy="2157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374888" y="769434"/>
            <a:ext cx="5553307" cy="4817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00929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07577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66011" y="773613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5031959" y="773613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031959" y="1300568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031959" y="4535418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5031959" y="5062372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031959" y="3281483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031959" y="3808438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5031959" y="2027548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5031959" y="2554503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24735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8312" y="557561"/>
            <a:ext cx="8715376" cy="7136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738312" y="1638265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738312" y="2233734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738312" y="35149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1738312" y="41103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6567488" y="1638265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567488" y="2233734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567488" y="35149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6567488" y="41103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53582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3901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5166036"/>
            <a:ext cx="6478857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706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773044" y="928688"/>
            <a:ext cx="2170306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439150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686300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722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345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546410"/>
            <a:ext cx="9628587" cy="7248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lang="pt-BR" dirty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2134162" y="3429000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134161" y="3952874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821392" y="3429000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6821391" y="3952874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003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557562"/>
            <a:ext cx="9628587" cy="7136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877460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947425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634261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65888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252724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19375" y="5222209"/>
            <a:ext cx="6857999" cy="364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96594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623" y="555171"/>
            <a:ext cx="10800000" cy="71845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03451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623" y="555171"/>
            <a:ext cx="10800000" cy="71845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5046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08000" y="587375"/>
            <a:ext cx="11290771" cy="577215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86061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6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83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08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5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31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27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27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4D0D-CEE1-4026-BDF3-A419531191D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90C1-719B-4E9E-A23B-9A9A4968A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9" r:id="rId19"/>
    <p:sldLayoutId id="2147483691" r:id="rId20"/>
    <p:sldLayoutId id="2147483694" r:id="rId21"/>
  </p:sldLayoutIdLst>
  <p:hf hdr="0" ftr="0" dt="0"/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altLang="pt-BR" sz="4000" b="1" kern="1200" spc="-150" dirty="0" smtClean="0">
          <a:solidFill>
            <a:srgbClr val="33529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4.svg"/><Relationship Id="rId18" Type="http://schemas.openxmlformats.org/officeDocument/2006/relationships/image" Target="../media/image89.svg"/><Relationship Id="rId21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87.svg"/><Relationship Id="rId20" Type="http://schemas.openxmlformats.org/officeDocument/2006/relationships/image" Target="../media/image91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svg"/><Relationship Id="rId11" Type="http://schemas.openxmlformats.org/officeDocument/2006/relationships/image" Target="../media/image82.sv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1.png"/><Relationship Id="rId9" Type="http://schemas.openxmlformats.org/officeDocument/2006/relationships/image" Target="../media/image80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1-2014/2012/lei/l12715.htm" TargetMode="Externa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E6D032-A546-2C96-528F-EE7A1300B24F}"/>
              </a:ext>
            </a:extLst>
          </p:cNvPr>
          <p:cNvSpPr txBox="1"/>
          <p:nvPr/>
        </p:nvSpPr>
        <p:spPr>
          <a:xfrm>
            <a:off x="2909801" y="4200766"/>
            <a:ext cx="827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D60093"/>
                </a:solidFill>
                <a:cs typeface="Calibri Light" panose="020F0302020204030204" pitchFamily="34" charset="0"/>
              </a:rPr>
              <a:t>12ª Conferência de Lideranças em Saúde da Mulher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6BDC1DA-9FC7-AF80-17FE-EA6E4B3B73EE}"/>
              </a:ext>
            </a:extLst>
          </p:cNvPr>
          <p:cNvSpPr/>
          <p:nvPr/>
        </p:nvSpPr>
        <p:spPr>
          <a:xfrm>
            <a:off x="452284" y="1583316"/>
            <a:ext cx="10879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Nacionais para o Enfrentamento do Câncer </a:t>
            </a:r>
            <a:r>
              <a:rPr lang="pt-BR" sz="4800" b="1" dirty="0" smtClean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Mulheres</a:t>
            </a:r>
            <a:endParaRPr lang="pt-BR" sz="4800" b="1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3234"/>
            <a:ext cx="3547872" cy="11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 txBox="1">
            <a:spLocks/>
          </p:cNvSpPr>
          <p:nvPr/>
        </p:nvSpPr>
        <p:spPr>
          <a:xfrm>
            <a:off x="980544" y="349094"/>
            <a:ext cx="71424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4000" b="1" spc="-1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ACESSO A ESPECIALISTAS</a:t>
            </a:r>
          </a:p>
        </p:txBody>
      </p:sp>
      <p:sp>
        <p:nvSpPr>
          <p:cNvPr id="5" name="Freeform 5"/>
          <p:cNvSpPr/>
          <p:nvPr/>
        </p:nvSpPr>
        <p:spPr>
          <a:xfrm>
            <a:off x="4534710" y="3884061"/>
            <a:ext cx="1512202" cy="251403"/>
          </a:xfrm>
          <a:custGeom>
            <a:avLst/>
            <a:gdLst/>
            <a:ahLst/>
            <a:cxnLst/>
            <a:rect l="l" t="t" r="r" b="b"/>
            <a:pathLst>
              <a:path w="2268303" h="377105">
                <a:moveTo>
                  <a:pt x="0" y="0"/>
                </a:moveTo>
                <a:lnTo>
                  <a:pt x="2268304" y="0"/>
                </a:lnTo>
                <a:lnTo>
                  <a:pt x="2268304" y="377106"/>
                </a:lnTo>
                <a:lnTo>
                  <a:pt x="0" y="377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28788" y="3875784"/>
            <a:ext cx="1299907" cy="216109"/>
          </a:xfrm>
          <a:custGeom>
            <a:avLst/>
            <a:gdLst/>
            <a:ahLst/>
            <a:cxnLst/>
            <a:rect l="l" t="t" r="r" b="b"/>
            <a:pathLst>
              <a:path w="1949861" h="324164">
                <a:moveTo>
                  <a:pt x="0" y="0"/>
                </a:moveTo>
                <a:lnTo>
                  <a:pt x="1949861" y="0"/>
                </a:lnTo>
                <a:lnTo>
                  <a:pt x="1949861" y="324165"/>
                </a:lnTo>
                <a:lnTo>
                  <a:pt x="0" y="324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 descr="Página 4 - Saúde do Adulto II"/>
          <p:cNvSpPr/>
          <p:nvPr/>
        </p:nvSpPr>
        <p:spPr>
          <a:xfrm>
            <a:off x="2755965" y="3157646"/>
            <a:ext cx="1709238" cy="1344421"/>
          </a:xfrm>
          <a:custGeom>
            <a:avLst/>
            <a:gdLst/>
            <a:ahLst/>
            <a:cxnLst/>
            <a:rect l="l" t="t" r="r" b="b"/>
            <a:pathLst>
              <a:path w="2563857" h="2016631">
                <a:moveTo>
                  <a:pt x="0" y="0"/>
                </a:moveTo>
                <a:lnTo>
                  <a:pt x="2563857" y="0"/>
                </a:lnTo>
                <a:lnTo>
                  <a:pt x="2563857" y="2016631"/>
                </a:lnTo>
                <a:lnTo>
                  <a:pt x="0" y="20166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559968" y="1278248"/>
            <a:ext cx="2216396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DIAGNÓSTICO DE CÂNCER DE MAMA</a:t>
            </a: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:</a:t>
            </a:r>
          </a:p>
          <a:p>
            <a:pPr marL="299064" lvl="1" indent="-149532" algn="ctr"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Mastologista</a:t>
            </a: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 </a:t>
            </a:r>
          </a:p>
          <a:p>
            <a:pPr marL="299064" lvl="1" indent="-149532" algn="ctr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USG de mama </a:t>
            </a:r>
          </a:p>
          <a:p>
            <a:pPr marL="299064" lvl="1" indent="-149532" algn="ctr"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Biópsia</a:t>
            </a: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 </a:t>
            </a:r>
          </a:p>
          <a:p>
            <a:pPr marL="299064" lvl="1" indent="-149532" algn="ctr"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Mastologia</a:t>
            </a: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retorno</a:t>
            </a:r>
            <a:r>
              <a:rPr lang="en-US" sz="1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)</a:t>
            </a:r>
          </a:p>
          <a:p>
            <a:pPr algn="ctr"/>
            <a:endParaRPr lang="en-US" sz="1400" dirty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30 DIAS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494753" y="1159330"/>
            <a:ext cx="2361607" cy="1904022"/>
            <a:chOff x="0" y="0"/>
            <a:chExt cx="630298" cy="4918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0298" cy="491815"/>
            </a:xfrm>
            <a:custGeom>
              <a:avLst/>
              <a:gdLst/>
              <a:ahLst/>
              <a:cxnLst/>
              <a:rect l="l" t="t" r="r" b="b"/>
              <a:pathLst>
                <a:path w="630298" h="491815">
                  <a:moveTo>
                    <a:pt x="0" y="0"/>
                  </a:moveTo>
                  <a:lnTo>
                    <a:pt x="630298" y="0"/>
                  </a:lnTo>
                  <a:lnTo>
                    <a:pt x="630298" y="491815"/>
                  </a:lnTo>
                  <a:lnTo>
                    <a:pt x="0" y="4918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16C60"/>
              </a:solidFill>
              <a:prstDash val="solid"/>
              <a:miter/>
            </a:ln>
          </p:spPr>
        </p:sp>
        <p:sp>
          <p:nvSpPr>
            <p:cNvPr id="12" name="TextBox 11"/>
            <p:cNvSpPr txBox="1"/>
            <p:nvPr/>
          </p:nvSpPr>
          <p:spPr>
            <a:xfrm>
              <a:off x="0" y="-19050"/>
              <a:ext cx="630298" cy="5108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/>
              <a:endParaRPr sz="120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1264521" y="3869986"/>
            <a:ext cx="1456571" cy="242155"/>
          </a:xfrm>
          <a:custGeom>
            <a:avLst/>
            <a:gdLst/>
            <a:ahLst/>
            <a:cxnLst/>
            <a:rect l="l" t="t" r="r" b="b"/>
            <a:pathLst>
              <a:path w="2184856" h="363232">
                <a:moveTo>
                  <a:pt x="0" y="0"/>
                </a:moveTo>
                <a:lnTo>
                  <a:pt x="2184857" y="0"/>
                </a:lnTo>
                <a:lnTo>
                  <a:pt x="2184857" y="363232"/>
                </a:lnTo>
                <a:lnTo>
                  <a:pt x="0" y="36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3"/>
          <p:cNvSpPr/>
          <p:nvPr/>
        </p:nvSpPr>
        <p:spPr>
          <a:xfrm>
            <a:off x="7657767" y="5641867"/>
            <a:ext cx="495299" cy="82343"/>
          </a:xfrm>
          <a:custGeom>
            <a:avLst/>
            <a:gdLst/>
            <a:ahLst/>
            <a:cxnLst/>
            <a:rect l="l" t="t" r="r" b="b"/>
            <a:pathLst>
              <a:path w="742948" h="123515">
                <a:moveTo>
                  <a:pt x="0" y="0"/>
                </a:moveTo>
                <a:lnTo>
                  <a:pt x="742948" y="0"/>
                </a:lnTo>
                <a:lnTo>
                  <a:pt x="742948" y="123515"/>
                </a:lnTo>
                <a:lnTo>
                  <a:pt x="0" y="123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4"/>
          <p:cNvSpPr/>
          <p:nvPr/>
        </p:nvSpPr>
        <p:spPr>
          <a:xfrm rot="-10800000">
            <a:off x="6119884" y="5658375"/>
            <a:ext cx="495299" cy="82343"/>
          </a:xfrm>
          <a:custGeom>
            <a:avLst/>
            <a:gdLst/>
            <a:ahLst/>
            <a:cxnLst/>
            <a:rect l="l" t="t" r="r" b="b"/>
            <a:pathLst>
              <a:path w="742948" h="123515">
                <a:moveTo>
                  <a:pt x="0" y="0"/>
                </a:moveTo>
                <a:lnTo>
                  <a:pt x="742949" y="0"/>
                </a:lnTo>
                <a:lnTo>
                  <a:pt x="742949" y="123516"/>
                </a:lnTo>
                <a:lnTo>
                  <a:pt x="0" y="1235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 rot="-3537985">
            <a:off x="8920169" y="4905167"/>
            <a:ext cx="1078622" cy="1123565"/>
          </a:xfrm>
          <a:custGeom>
            <a:avLst/>
            <a:gdLst/>
            <a:ahLst/>
            <a:cxnLst/>
            <a:rect l="l" t="t" r="r" b="b"/>
            <a:pathLst>
              <a:path w="1617933" h="1685347">
                <a:moveTo>
                  <a:pt x="0" y="0"/>
                </a:moveTo>
                <a:lnTo>
                  <a:pt x="1617933" y="0"/>
                </a:lnTo>
                <a:lnTo>
                  <a:pt x="1617933" y="1685346"/>
                </a:lnTo>
                <a:lnTo>
                  <a:pt x="0" y="1685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rot="-2354429">
            <a:off x="4743863" y="4754908"/>
            <a:ext cx="922347" cy="1129981"/>
          </a:xfrm>
          <a:custGeom>
            <a:avLst/>
            <a:gdLst/>
            <a:ahLst/>
            <a:cxnLst/>
            <a:rect l="l" t="t" r="r" b="b"/>
            <a:pathLst>
              <a:path w="1383520" h="1694971">
                <a:moveTo>
                  <a:pt x="0" y="0"/>
                </a:moveTo>
                <a:lnTo>
                  <a:pt x="1383520" y="0"/>
                </a:lnTo>
                <a:lnTo>
                  <a:pt x="1383520" y="1694970"/>
                </a:lnTo>
                <a:lnTo>
                  <a:pt x="0" y="16949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7"/>
          <p:cNvSpPr/>
          <p:nvPr/>
        </p:nvSpPr>
        <p:spPr>
          <a:xfrm rot="5400000">
            <a:off x="6867938" y="5252556"/>
            <a:ext cx="493917" cy="82114"/>
          </a:xfrm>
          <a:custGeom>
            <a:avLst/>
            <a:gdLst/>
            <a:ahLst/>
            <a:cxnLst/>
            <a:rect l="l" t="t" r="r" b="b"/>
            <a:pathLst>
              <a:path w="740876" h="123171">
                <a:moveTo>
                  <a:pt x="0" y="0"/>
                </a:moveTo>
                <a:lnTo>
                  <a:pt x="740876" y="0"/>
                </a:lnTo>
                <a:lnTo>
                  <a:pt x="740876" y="123171"/>
                </a:lnTo>
                <a:lnTo>
                  <a:pt x="0" y="123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8"/>
          <p:cNvSpPr/>
          <p:nvPr/>
        </p:nvSpPr>
        <p:spPr>
          <a:xfrm>
            <a:off x="2966275" y="1833609"/>
            <a:ext cx="1222601" cy="839009"/>
          </a:xfrm>
          <a:custGeom>
            <a:avLst/>
            <a:gdLst/>
            <a:ahLst/>
            <a:cxnLst/>
            <a:rect l="l" t="t" r="r" b="b"/>
            <a:pathLst>
              <a:path w="1833901" h="1258514">
                <a:moveTo>
                  <a:pt x="0" y="0"/>
                </a:moveTo>
                <a:lnTo>
                  <a:pt x="1833900" y="0"/>
                </a:lnTo>
                <a:lnTo>
                  <a:pt x="1833900" y="1258515"/>
                </a:lnTo>
                <a:lnTo>
                  <a:pt x="0" y="1258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0" name="Freeform 19"/>
          <p:cNvSpPr/>
          <p:nvPr/>
        </p:nvSpPr>
        <p:spPr>
          <a:xfrm>
            <a:off x="6452406" y="1032755"/>
            <a:ext cx="1324980" cy="864549"/>
          </a:xfrm>
          <a:custGeom>
            <a:avLst/>
            <a:gdLst/>
            <a:ahLst/>
            <a:cxnLst/>
            <a:rect l="l" t="t" r="r" b="b"/>
            <a:pathLst>
              <a:path w="1987470" h="1296824">
                <a:moveTo>
                  <a:pt x="0" y="0"/>
                </a:moveTo>
                <a:lnTo>
                  <a:pt x="1987470" y="0"/>
                </a:lnTo>
                <a:lnTo>
                  <a:pt x="1987470" y="1296824"/>
                </a:lnTo>
                <a:lnTo>
                  <a:pt x="0" y="12968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0"/>
          <p:cNvSpPr/>
          <p:nvPr/>
        </p:nvSpPr>
        <p:spPr>
          <a:xfrm>
            <a:off x="8159573" y="1929240"/>
            <a:ext cx="1299907" cy="216109"/>
          </a:xfrm>
          <a:custGeom>
            <a:avLst/>
            <a:gdLst/>
            <a:ahLst/>
            <a:cxnLst/>
            <a:rect l="l" t="t" r="r" b="b"/>
            <a:pathLst>
              <a:path w="1949861" h="324164">
                <a:moveTo>
                  <a:pt x="0" y="0"/>
                </a:moveTo>
                <a:lnTo>
                  <a:pt x="1949861" y="0"/>
                </a:lnTo>
                <a:lnTo>
                  <a:pt x="1949861" y="324164"/>
                </a:lnTo>
                <a:lnTo>
                  <a:pt x="0" y="324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1"/>
          <p:cNvSpPr/>
          <p:nvPr/>
        </p:nvSpPr>
        <p:spPr>
          <a:xfrm>
            <a:off x="9569989" y="3154081"/>
            <a:ext cx="2353873" cy="1479997"/>
          </a:xfrm>
          <a:custGeom>
            <a:avLst/>
            <a:gdLst/>
            <a:ahLst/>
            <a:cxnLst/>
            <a:rect l="l" t="t" r="r" b="b"/>
            <a:pathLst>
              <a:path w="3530809" h="2219996">
                <a:moveTo>
                  <a:pt x="0" y="0"/>
                </a:moveTo>
                <a:lnTo>
                  <a:pt x="3530809" y="0"/>
                </a:lnTo>
                <a:lnTo>
                  <a:pt x="3530809" y="2219996"/>
                </a:lnTo>
                <a:lnTo>
                  <a:pt x="0" y="22199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2"/>
          <p:cNvSpPr txBox="1"/>
          <p:nvPr/>
        </p:nvSpPr>
        <p:spPr>
          <a:xfrm>
            <a:off x="6305321" y="2814881"/>
            <a:ext cx="1637533" cy="16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"/>
              </a:lnSpc>
            </a:pPr>
            <a:r>
              <a:rPr lang="en-US" sz="1385" b="1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30 </a:t>
            </a:r>
            <a:r>
              <a:rPr lang="en-US" sz="1385" b="1" dirty="0" err="1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até</a:t>
            </a:r>
            <a:r>
              <a:rPr lang="en-US" sz="1385" b="1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 60 </a:t>
            </a:r>
            <a:r>
              <a:rPr lang="en-US" sz="1385" b="1" dirty="0" err="1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dias</a:t>
            </a:r>
            <a:endParaRPr lang="en-US" sz="1385" b="1" dirty="0">
              <a:solidFill>
                <a:schemeClr val="accent1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846" y="4884967"/>
            <a:ext cx="876907" cy="214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  <a:spcBef>
                <a:spcPct val="0"/>
              </a:spcBef>
            </a:pPr>
            <a:r>
              <a:rPr lang="en-US" sz="1283" b="1" dirty="0">
                <a:solidFill>
                  <a:srgbClr val="2F46E2"/>
                </a:solidFill>
                <a:ea typeface="Open Sans Bold"/>
                <a:cs typeface="Open Sans Bold"/>
                <a:sym typeface="Open Sans Bold"/>
              </a:rPr>
              <a:t>PACIENTE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8882" y="4561014"/>
            <a:ext cx="1523405" cy="44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sz="1283" b="1" dirty="0">
                <a:solidFill>
                  <a:srgbClr val="2F46E2"/>
                </a:solidFill>
                <a:ea typeface="Open Sans Bold"/>
                <a:cs typeface="Open Sans Bold"/>
                <a:sym typeface="Open Sans Bold"/>
              </a:rPr>
              <a:t> UNIDADE DE </a:t>
            </a:r>
          </a:p>
          <a:p>
            <a:pPr algn="ctr">
              <a:lnSpc>
                <a:spcPts val="1797"/>
              </a:lnSpc>
            </a:pPr>
            <a:r>
              <a:rPr lang="en-US" sz="1283" b="1" dirty="0">
                <a:solidFill>
                  <a:srgbClr val="2F46E2"/>
                </a:solidFill>
                <a:ea typeface="Open Sans Bold"/>
                <a:cs typeface="Open Sans Bold"/>
                <a:sym typeface="Open Sans Bold"/>
              </a:rPr>
              <a:t>SAÚDE DA FAMÍLIA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56028" y="2745156"/>
            <a:ext cx="843094" cy="16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005" b="1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1º CONSULTA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37176" y="3529398"/>
            <a:ext cx="896441" cy="44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8"/>
              </a:lnSpc>
            </a:pPr>
            <a:r>
              <a:rPr lang="en-US" sz="1255" b="1" dirty="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ÚNICA FILA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77956" y="4669399"/>
            <a:ext cx="1079811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  <a:spcBef>
                <a:spcPct val="0"/>
              </a:spcBef>
            </a:pPr>
            <a:r>
              <a:rPr lang="en-US" sz="1283" b="1" dirty="0">
                <a:solidFill>
                  <a:srgbClr val="2F46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POLICLÍNICA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13705" y="4720728"/>
            <a:ext cx="1384051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"/>
              </a:lnSpc>
              <a:spcBef>
                <a:spcPct val="0"/>
              </a:spcBef>
            </a:pPr>
            <a:r>
              <a:rPr lang="en-US" sz="1283" b="1">
                <a:solidFill>
                  <a:srgbClr val="2F46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CACON/UNACON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9053" y="1957025"/>
            <a:ext cx="1573801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CONSULTA COM ESPECIALISTA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+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EXAMES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32568" y="1401998"/>
            <a:ext cx="109001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"/>
              </a:lnSpc>
            </a:pPr>
            <a:r>
              <a:rPr lang="en-US" sz="1005" b="1" spc="-68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SUSPEITA DE </a:t>
            </a:r>
          </a:p>
          <a:p>
            <a:pPr algn="ctr">
              <a:lnSpc>
                <a:spcPts val="1407"/>
              </a:lnSpc>
            </a:pPr>
            <a:r>
              <a:rPr lang="en-US" sz="1005" b="1" spc="-68" dirty="0">
                <a:solidFill>
                  <a:schemeClr val="accent1"/>
                </a:solidFill>
                <a:ea typeface="Open Sans Bold"/>
                <a:cs typeface="Open Sans Bold"/>
                <a:sym typeface="Open Sans Bold"/>
              </a:rPr>
              <a:t>CÂNCER DE MAMA?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40099" y="5579171"/>
            <a:ext cx="101738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3"/>
              </a:lnSpc>
            </a:pPr>
            <a:r>
              <a:rPr lang="en-US" sz="938" b="1" spc="-63" dirty="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DIAGNÓSTICO DE </a:t>
            </a:r>
          </a:p>
          <a:p>
            <a:pPr algn="ctr">
              <a:lnSpc>
                <a:spcPts val="1313"/>
              </a:lnSpc>
            </a:pPr>
            <a:r>
              <a:rPr lang="en-US" sz="938" b="1" spc="-63" dirty="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CÂNCER DE MAMA?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236423" y="5579171"/>
            <a:ext cx="360730" cy="210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sz="127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SIM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744741" y="5603835"/>
            <a:ext cx="349746" cy="21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sz="1271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</a:p>
        </p:txBody>
      </p:sp>
      <p:sp>
        <p:nvSpPr>
          <p:cNvPr id="35" name="Freeform 35"/>
          <p:cNvSpPr/>
          <p:nvPr/>
        </p:nvSpPr>
        <p:spPr>
          <a:xfrm>
            <a:off x="6159152" y="2970857"/>
            <a:ext cx="1868457" cy="1634900"/>
          </a:xfrm>
          <a:custGeom>
            <a:avLst/>
            <a:gdLst/>
            <a:ahLst/>
            <a:cxnLst/>
            <a:rect l="l" t="t" r="r" b="b"/>
            <a:pathLst>
              <a:path w="2802686" h="2452350">
                <a:moveTo>
                  <a:pt x="0" y="0"/>
                </a:moveTo>
                <a:lnTo>
                  <a:pt x="2802686" y="0"/>
                </a:lnTo>
                <a:lnTo>
                  <a:pt x="2802686" y="2452350"/>
                </a:lnTo>
                <a:lnTo>
                  <a:pt x="0" y="24523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85801" y="2145349"/>
            <a:ext cx="806255" cy="2710102"/>
          </a:xfrm>
          <a:custGeom>
            <a:avLst/>
            <a:gdLst/>
            <a:ahLst/>
            <a:cxnLst/>
            <a:rect l="l" t="t" r="r" b="b"/>
            <a:pathLst>
              <a:path w="1209383" h="4065153">
                <a:moveTo>
                  <a:pt x="0" y="0"/>
                </a:moveTo>
                <a:lnTo>
                  <a:pt x="1209383" y="0"/>
                </a:lnTo>
                <a:lnTo>
                  <a:pt x="1209383" y="4065153"/>
                </a:lnTo>
                <a:lnTo>
                  <a:pt x="0" y="406515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050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A24777-7E1C-AD02-F595-2D687273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35303"/>
              </p:ext>
            </p:extLst>
          </p:nvPr>
        </p:nvGraphicFramePr>
        <p:xfrm>
          <a:off x="455189" y="966407"/>
          <a:ext cx="7207090" cy="5786154"/>
        </p:xfrm>
        <a:graphic>
          <a:graphicData uri="http://schemas.openxmlformats.org/drawingml/2006/table">
            <a:tbl>
              <a:tblPr/>
              <a:tblGrid>
                <a:gridCol w="1311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7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121"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050" b="1" kern="1200" spc="1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CARDIOLOGIA</a:t>
                      </a:r>
                      <a:endParaRPr lang="en-US" sz="1050" b="1" kern="1200" spc="11" dirty="0">
                        <a:solidFill>
                          <a:srgbClr val="00000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b="1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09.02.01.001-8</a:t>
                      </a:r>
                      <a:endParaRPr lang="en-US" sz="400" b="1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b="1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b="1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b="1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risco</a:t>
                      </a:r>
                      <a:r>
                        <a:rPr lang="en-US" sz="400" b="1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b="1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cirúrgico</a:t>
                      </a:r>
                      <a:endParaRPr lang="en-US" sz="400" b="1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CARDIOLOGIA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09.02.01.002-6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cardiológica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CARDIOLOGIA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09.02.01.003-4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inicial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Síndrome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Coronariana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Crônica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CARDIOLOGIA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09.02.01.004-2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Progressão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da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I -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Síndrome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Coronariana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Crônica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CARDIOLOGIA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02.09.01.005-0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Progressão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da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II -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Síndrome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Coronariana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Crônica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CARDIOLOGIA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02.09.01.006-9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Insuficiência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Cardíaca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2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kern="1200" spc="1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ORTOPEDIA</a:t>
                      </a:r>
                      <a:endParaRPr lang="en-US" sz="1050" b="1" kern="1200" spc="11" dirty="0">
                        <a:solidFill>
                          <a:srgbClr val="00000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09.03.01.001-1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ortopedia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com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recursos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radiologia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ORTOPEDIA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09.03.01.002-1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ortopedia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com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recursos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radiologia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ultrassonografia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ORTOPEDIA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09.03.01.003-8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ortopedia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com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recursos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radiologia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tomografia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computadorizada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ORTOPEDIA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09.03.01.004-6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ortopedia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com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recursos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radiologia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ressonância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magnética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909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spc="1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000" b="1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09.01.01.007-3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 diagnóstica de câncer gástrico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909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spc="11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09.01.01.001-4</a:t>
                      </a:r>
                      <a:endParaRPr lang="en-US" sz="1200" b="1">
                        <a:solidFill>
                          <a:srgbClr val="D60093"/>
                        </a:solidFill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1" spc="11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 diagnóstica inicial de câncer de mama</a:t>
                      </a:r>
                      <a:endParaRPr lang="en-US" sz="1200" b="1">
                        <a:solidFill>
                          <a:srgbClr val="D60093"/>
                        </a:solidFill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909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spc="11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09.01.01.002-2</a:t>
                      </a:r>
                      <a:endParaRPr lang="en-US" sz="1200" b="1">
                        <a:solidFill>
                          <a:srgbClr val="D60093"/>
                        </a:solidFill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1" spc="11" dirty="0" err="1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Progressão</a:t>
                      </a:r>
                      <a:r>
                        <a:rPr lang="en-US" sz="1400" b="1" spc="11" dirty="0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da </a:t>
                      </a:r>
                      <a:r>
                        <a:rPr lang="en-US" sz="1400" b="1" spc="11" dirty="0" err="1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1400" b="1" spc="11" dirty="0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400" b="1" spc="11" dirty="0" err="1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1400" b="1" spc="11" dirty="0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do </a:t>
                      </a:r>
                      <a:r>
                        <a:rPr lang="en-US" sz="1400" b="1" spc="11" dirty="0" err="1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câncer</a:t>
                      </a:r>
                      <a:r>
                        <a:rPr lang="en-US" sz="1400" b="1" spc="11" dirty="0">
                          <a:solidFill>
                            <a:srgbClr val="D60093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mama</a:t>
                      </a:r>
                      <a:endParaRPr lang="en-US" sz="1200" b="1" dirty="0">
                        <a:solidFill>
                          <a:srgbClr val="D60093"/>
                        </a:solidFill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909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09.01.01.005-7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Investigação diagnóstica de câncer de colo do útero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909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09.01.01.006-5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terapêutica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câncer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colo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do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útero</a:t>
                      </a:r>
                      <a:endParaRPr lang="en-US" sz="9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909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09.01.01.008-1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 diagnóstica de câncer colorretal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909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09.01.01.004-9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Progressão da avaliação diagnóstica do câncer de próstata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909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ONCOLOGIA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09.01.01.003-0</a:t>
                      </a:r>
                      <a:endParaRPr lang="en-US" sz="9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inicial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câncer</a:t>
                      </a:r>
                      <a:r>
                        <a:rPr lang="en-US" sz="10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10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próstata</a:t>
                      </a:r>
                      <a:endParaRPr lang="en-US" sz="9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121">
                <a:tc rowSpan="7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050" b="1" kern="1200" spc="1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OFTALMOLOGIA</a:t>
                      </a:r>
                      <a:endParaRPr lang="en-US" sz="1050" b="1" kern="1200" spc="11" dirty="0">
                        <a:solidFill>
                          <a:srgbClr val="00000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09.05.01.001-9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inicial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oftalmologia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- 0 a 8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anos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OFTALMOLOGIA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09.05.01.002-7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estrabismo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OFTALMOLOGIA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09.05.01.003-5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inicial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oftalmologia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a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partir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9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anos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OFTALMOLOGIA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09.05.01.004-3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retinopatia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diabética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OFTALMOLOGIA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09.05.01.005-1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inicial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para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oncologia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oftalmológica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OFTALMOLOGIA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09.05.01.006-0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neuro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oftalmologia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OFTALMOLOGIA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09.05.01.007-8</a:t>
                      </a:r>
                      <a:endParaRPr lang="en-US" sz="40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Exames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oftalmológicos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sob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sedação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112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kern="1200" spc="1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OTORRINO</a:t>
                      </a:r>
                      <a:endParaRPr lang="en-US" sz="1050" b="1" kern="1200" spc="11" dirty="0">
                        <a:solidFill>
                          <a:srgbClr val="00000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09.04.01.001-5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inicial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déficit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auditivo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OTORRINO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09.04.01.002-3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Progressão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da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déficit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auditivo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1121">
                <a:tc vMerge="1">
                  <a:txBody>
                    <a:bodyPr/>
                    <a:lstStyle/>
                    <a:p>
                      <a:pPr algn="ctr">
                        <a:lnSpc>
                          <a:spcPts val="1682"/>
                        </a:lnSpc>
                        <a:defRPr/>
                      </a:pPr>
                      <a:r>
                        <a:rPr lang="en-US" sz="1219" spc="1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OTORRINO</a:t>
                      </a:r>
                      <a:endParaRPr lang="en-US" sz="1100"/>
                    </a:p>
                  </a:txBody>
                  <a:tcPr marL="28575" marR="28575" marT="28575" marB="28575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09.04.01.003-1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Avaliação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diagnóstica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nasofaringe</a:t>
                      </a:r>
                      <a:r>
                        <a:rPr lang="en-US" sz="400" spc="11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 de </a:t>
                      </a:r>
                      <a:r>
                        <a:rPr lang="en-US" sz="400" spc="1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orofaringe</a:t>
                      </a:r>
                      <a:endParaRPr lang="en-US" sz="400" dirty="0"/>
                    </a:p>
                  </a:txBody>
                  <a:tcPr marL="19050" marR="19050" marT="19050" marB="19050" anchor="ctr">
                    <a:lnL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6" name="Freeform 6">
            <a:extLst>
              <a:ext uri="{FF2B5EF4-FFF2-40B4-BE49-F238E27FC236}">
                <a16:creationId xmlns:a16="http://schemas.microsoft.com/office/drawing/2014/main" id="{C03B859F-6957-DE18-9B79-294AA53F3E07}"/>
              </a:ext>
            </a:extLst>
          </p:cNvPr>
          <p:cNvSpPr/>
          <p:nvPr/>
        </p:nvSpPr>
        <p:spPr>
          <a:xfrm>
            <a:off x="7797957" y="1435554"/>
            <a:ext cx="4030294" cy="3986892"/>
          </a:xfrm>
          <a:custGeom>
            <a:avLst/>
            <a:gdLst/>
            <a:ahLst/>
            <a:cxnLst/>
            <a:rect l="l" t="t" r="r" b="b"/>
            <a:pathLst>
              <a:path w="5550265" h="5580705">
                <a:moveTo>
                  <a:pt x="0" y="0"/>
                </a:moveTo>
                <a:lnTo>
                  <a:pt x="5550265" y="0"/>
                </a:lnTo>
                <a:lnTo>
                  <a:pt x="5550265" y="5580704"/>
                </a:lnTo>
                <a:lnTo>
                  <a:pt x="0" y="5580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14C09C2-3D0E-2A56-B2CE-575CBD903399}"/>
              </a:ext>
            </a:extLst>
          </p:cNvPr>
          <p:cNvSpPr/>
          <p:nvPr/>
        </p:nvSpPr>
        <p:spPr>
          <a:xfrm>
            <a:off x="0" y="2155723"/>
            <a:ext cx="7973961" cy="2546554"/>
          </a:xfrm>
          <a:custGeom>
            <a:avLst/>
            <a:gdLst/>
            <a:ahLst/>
            <a:cxnLst/>
            <a:rect l="l" t="t" r="r" b="b"/>
            <a:pathLst>
              <a:path w="11274700" h="3171009">
                <a:moveTo>
                  <a:pt x="0" y="0"/>
                </a:moveTo>
                <a:lnTo>
                  <a:pt x="11274700" y="0"/>
                </a:lnTo>
                <a:lnTo>
                  <a:pt x="11274700" y="3171010"/>
                </a:lnTo>
                <a:lnTo>
                  <a:pt x="0" y="3171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EC601-F3A4-AF31-B65F-2E8C0D022F99}"/>
              </a:ext>
            </a:extLst>
          </p:cNvPr>
          <p:cNvSpPr txBox="1"/>
          <p:nvPr/>
        </p:nvSpPr>
        <p:spPr>
          <a:xfrm>
            <a:off x="8548022" y="2155723"/>
            <a:ext cx="2841386" cy="2466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  <a:spcBef>
                <a:spcPct val="0"/>
              </a:spcBef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 (MS) Bold"/>
              <a:cs typeface="Calibri" panose="020F0502020204030204" pitchFamily="34" charset="0"/>
              <a:sym typeface="Calibri (MS) Bold"/>
            </a:endParaRPr>
          </a:p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 (MS) Bold"/>
                <a:cs typeface="Calibri" panose="020F0502020204030204" pitchFamily="34" charset="0"/>
                <a:sym typeface="Calibri (MS) Bold"/>
              </a:rPr>
              <a:t>MAIORES GARGALOS, PROBLEMAS SENSÍVES E AMPLIAÇAO DO DIAGNÓTICO INTERFERE NO PROGNÓSTICO 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F0D082A3-935B-4E47-15B4-4FE5FB74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55" y="350769"/>
            <a:ext cx="10800000" cy="718458"/>
          </a:xfrm>
        </p:spPr>
        <p:txBody>
          <a:bodyPr/>
          <a:lstStyle/>
          <a:p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</a:rPr>
              <a:t>Nova Organização da AES no SUS - PMAE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0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429768"/>
            <a:ext cx="5772249" cy="564184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DE7E35F-E349-7802-7C59-FF290787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37" y="834259"/>
            <a:ext cx="3245903" cy="718458"/>
          </a:xfrm>
        </p:spPr>
        <p:txBody>
          <a:bodyPr/>
          <a:lstStyle/>
          <a:p>
            <a:pPr algn="ctr"/>
            <a:r>
              <a:rPr lang="pt-BR" dirty="0" smtClean="0"/>
              <a:t>Publicado: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93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98385" y="2196653"/>
            <a:ext cx="10911840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Incentivar a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realização de projetos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de atenção oncológica;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Instituído pela 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Lei nº 12.715/2012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, regulamentado pelo Decreto nº 7.988/2013;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Vigência prorrogada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até 2026 pela Lei nº 14.564/2023;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Projetos desenvolvidos por instituições de direito privado, associações ou fundações, sem fins lucrativos que atuam na prevenção e combate ao câncer;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Objetivo: 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fortalecer as políticas de saúde voltadas à pessoa diagnosticada com câncer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F41BE9-9212-BAD7-4DBF-A71220D4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dirty="0"/>
              <a:t>Programa Nacional de Apoio à Atenção Oncológica (PRONON)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04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4093" y="2024966"/>
            <a:ext cx="100949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- Desde </a:t>
            </a:r>
            <a:r>
              <a:rPr lang="pt-BR" dirty="0"/>
              <a:t>o </a:t>
            </a:r>
            <a:r>
              <a:rPr lang="pt-BR" dirty="0" smtClean="0"/>
              <a:t>início (2013 - 2024): </a:t>
            </a:r>
            <a:r>
              <a:rPr lang="pt-BR" sz="2000" b="1" dirty="0" smtClean="0">
                <a:solidFill>
                  <a:srgbClr val="D60093"/>
                </a:solidFill>
              </a:rPr>
              <a:t>455</a:t>
            </a:r>
            <a:r>
              <a:rPr lang="pt-BR" dirty="0" smtClean="0"/>
              <a:t> </a:t>
            </a:r>
            <a:r>
              <a:rPr lang="pt-BR" dirty="0"/>
              <a:t>projetos aprovados, totalizando </a:t>
            </a:r>
            <a:r>
              <a:rPr lang="pt-BR" sz="2000" b="1" dirty="0">
                <a:solidFill>
                  <a:srgbClr val="D60093"/>
                </a:solidFill>
              </a:rPr>
              <a:t>R$ </a:t>
            </a:r>
            <a:r>
              <a:rPr lang="pt-BR" sz="2000" b="1" dirty="0" smtClean="0">
                <a:solidFill>
                  <a:srgbClr val="D60093"/>
                </a:solidFill>
              </a:rPr>
              <a:t>1.418.787.247,65 </a:t>
            </a:r>
            <a:r>
              <a:rPr lang="pt-BR" dirty="0"/>
              <a:t>para os </a:t>
            </a:r>
            <a:r>
              <a:rPr lang="pt-BR" b="1" dirty="0"/>
              <a:t>3</a:t>
            </a:r>
            <a:r>
              <a:rPr lang="pt-BR" dirty="0"/>
              <a:t> campos de </a:t>
            </a:r>
            <a:r>
              <a:rPr lang="pt-BR" dirty="0" smtClean="0"/>
              <a:t>atuação do programa.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- Apenas </a:t>
            </a:r>
            <a:r>
              <a:rPr lang="pt-BR" dirty="0"/>
              <a:t>em </a:t>
            </a:r>
            <a:r>
              <a:rPr lang="pt-BR" dirty="0" smtClean="0"/>
              <a:t>2024: </a:t>
            </a:r>
            <a:r>
              <a:rPr lang="pt-BR" dirty="0" smtClean="0">
                <a:solidFill>
                  <a:srgbClr val="D60093"/>
                </a:solidFill>
              </a:rPr>
              <a:t>90</a:t>
            </a:r>
            <a:r>
              <a:rPr lang="pt-BR" dirty="0" smtClean="0"/>
              <a:t> </a:t>
            </a:r>
            <a:r>
              <a:rPr lang="pt-BR" dirty="0"/>
              <a:t>projetos, totalizando </a:t>
            </a:r>
            <a:r>
              <a:rPr lang="pt-BR" b="1" dirty="0">
                <a:solidFill>
                  <a:srgbClr val="D60093"/>
                </a:solidFill>
              </a:rPr>
              <a:t>R</a:t>
            </a:r>
            <a:r>
              <a:rPr lang="pt-BR" b="1" dirty="0" smtClean="0">
                <a:solidFill>
                  <a:srgbClr val="D60093"/>
                </a:solidFill>
              </a:rPr>
              <a:t>$ 379.661.789,62</a:t>
            </a:r>
            <a:r>
              <a:rPr lang="pt-BR" dirty="0" smtClean="0"/>
              <a:t> </a:t>
            </a:r>
            <a:r>
              <a:rPr lang="pt-BR" dirty="0"/>
              <a:t>para os </a:t>
            </a:r>
            <a:r>
              <a:rPr lang="pt-BR" b="1" dirty="0"/>
              <a:t>3</a:t>
            </a:r>
            <a:r>
              <a:rPr lang="pt-BR" dirty="0"/>
              <a:t> campos de atuação do programa.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0CF02B7-BFD3-A402-C2F5-18BC1205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48" y="688521"/>
            <a:ext cx="10800000" cy="718458"/>
          </a:xfrm>
        </p:spPr>
        <p:txBody>
          <a:bodyPr/>
          <a:lstStyle/>
          <a:p>
            <a:r>
              <a:rPr lang="pt-BR" altLang="pt-BR" sz="4000" dirty="0">
                <a:solidFill>
                  <a:srgbClr val="FF0000"/>
                </a:solidFill>
              </a:rPr>
              <a:t>PRONONS </a:t>
            </a:r>
            <a:r>
              <a:rPr lang="pt-BR" altLang="pt-BR" sz="4000" dirty="0" smtClean="0">
                <a:solidFill>
                  <a:srgbClr val="FF0000"/>
                </a:solidFill>
              </a:rPr>
              <a:t>TODOS - investimento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6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67893" y="1010726"/>
            <a:ext cx="10094976" cy="5078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Apenas </a:t>
            </a:r>
            <a:r>
              <a:rPr lang="pt-BR" dirty="0"/>
              <a:t>em </a:t>
            </a:r>
            <a:r>
              <a:rPr lang="pt-BR" dirty="0" smtClean="0"/>
              <a:t>2024: </a:t>
            </a:r>
            <a:r>
              <a:rPr lang="pt-BR" dirty="0">
                <a:solidFill>
                  <a:srgbClr val="D60093"/>
                </a:solidFill>
              </a:rPr>
              <a:t>7</a:t>
            </a:r>
            <a:r>
              <a:rPr lang="pt-BR" dirty="0" smtClean="0"/>
              <a:t> projetos aprovados, nos 3 campos de atuação, </a:t>
            </a:r>
            <a:r>
              <a:rPr lang="pt-BR" dirty="0"/>
              <a:t>totalizando </a:t>
            </a:r>
            <a:r>
              <a:rPr lang="pt-BR" b="1" dirty="0">
                <a:solidFill>
                  <a:srgbClr val="D60093"/>
                </a:solidFill>
              </a:rPr>
              <a:t>R$ </a:t>
            </a:r>
            <a:r>
              <a:rPr lang="pt-BR" b="1" dirty="0" smtClean="0">
                <a:solidFill>
                  <a:srgbClr val="D60093"/>
                </a:solidFill>
              </a:rPr>
              <a:t>12.251.323,72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0CF02B7-BFD3-A402-C2F5-18BC1205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3" y="174171"/>
            <a:ext cx="10800000" cy="718458"/>
          </a:xfrm>
        </p:spPr>
        <p:txBody>
          <a:bodyPr/>
          <a:lstStyle/>
          <a:p>
            <a:r>
              <a:rPr lang="pt-BR" altLang="pt-BR" sz="4000" dirty="0"/>
              <a:t>PRONONS </a:t>
            </a:r>
            <a:r>
              <a:rPr lang="pt-BR" altLang="pt-BR" sz="4000" dirty="0" smtClean="0"/>
              <a:t>Relacionados </a:t>
            </a:r>
            <a:r>
              <a:rPr lang="pt-BR" altLang="pt-BR" sz="4000" dirty="0"/>
              <a:t>ao Câncer de </a:t>
            </a:r>
            <a:r>
              <a:rPr lang="pt-BR" altLang="pt-BR" sz="4000" dirty="0" smtClean="0"/>
              <a:t>Mama</a:t>
            </a:r>
            <a:r>
              <a:rPr lang="pt-BR" altLang="pt-BR" sz="4000" dirty="0"/>
              <a:t/>
            </a:r>
            <a:br>
              <a:rPr lang="pt-BR" altLang="pt-BR" sz="4000" dirty="0"/>
            </a:b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40938"/>
              </p:ext>
            </p:extLst>
          </p:nvPr>
        </p:nvGraphicFramePr>
        <p:xfrm>
          <a:off x="1203325" y="1636654"/>
          <a:ext cx="8871838" cy="436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154">
                  <a:extLst>
                    <a:ext uri="{9D8B030D-6E8A-4147-A177-3AD203B41FA5}">
                      <a16:colId xmlns:a16="http://schemas.microsoft.com/office/drawing/2014/main" val="2604130051"/>
                    </a:ext>
                  </a:extLst>
                </a:gridCol>
                <a:gridCol w="2653032">
                  <a:extLst>
                    <a:ext uri="{9D8B030D-6E8A-4147-A177-3AD203B41FA5}">
                      <a16:colId xmlns:a16="http://schemas.microsoft.com/office/drawing/2014/main" val="2818911900"/>
                    </a:ext>
                  </a:extLst>
                </a:gridCol>
                <a:gridCol w="2397465">
                  <a:extLst>
                    <a:ext uri="{9D8B030D-6E8A-4147-A177-3AD203B41FA5}">
                      <a16:colId xmlns:a16="http://schemas.microsoft.com/office/drawing/2014/main" val="2434670333"/>
                    </a:ext>
                  </a:extLst>
                </a:gridCol>
                <a:gridCol w="803212">
                  <a:extLst>
                    <a:ext uri="{9D8B030D-6E8A-4147-A177-3AD203B41FA5}">
                      <a16:colId xmlns:a16="http://schemas.microsoft.com/office/drawing/2014/main" val="3479832931"/>
                    </a:ext>
                  </a:extLst>
                </a:gridCol>
                <a:gridCol w="1180478">
                  <a:extLst>
                    <a:ext uri="{9D8B030D-6E8A-4147-A177-3AD203B41FA5}">
                      <a16:colId xmlns:a16="http://schemas.microsoft.com/office/drawing/2014/main" val="468038681"/>
                    </a:ext>
                  </a:extLst>
                </a:gridCol>
                <a:gridCol w="839721">
                  <a:extLst>
                    <a:ext uri="{9D8B030D-6E8A-4147-A177-3AD203B41FA5}">
                      <a16:colId xmlns:a16="http://schemas.microsoft.com/office/drawing/2014/main" val="3890400776"/>
                    </a:ext>
                  </a:extLst>
                </a:gridCol>
                <a:gridCol w="413776">
                  <a:extLst>
                    <a:ext uri="{9D8B030D-6E8A-4147-A177-3AD203B41FA5}">
                      <a16:colId xmlns:a16="http://schemas.microsoft.com/office/drawing/2014/main" val="500938698"/>
                    </a:ext>
                  </a:extLst>
                </a:gridCol>
              </a:tblGrid>
              <a:tr h="342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Ano Fiscal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Razão Social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Título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Secretaria Finalística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Valor final do projeto 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Municipio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UF</a:t>
                      </a:r>
                      <a:endParaRPr lang="pt-BR" sz="1000" b="1" i="0" u="none" strike="noStrike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583246649"/>
                  </a:ext>
                </a:extLst>
              </a:tr>
              <a:tr h="4837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2024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REDE FEMININA DE COMBATE AO CÂNCER DE BLUMENAU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Ampliação do Acesso ao Diagnóstico Precoce de Câncer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SAES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1.655.000,00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Blumenau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SC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3006792178"/>
                  </a:ext>
                </a:extLst>
              </a:tr>
              <a:tr h="49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2024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ASSOCIAÇÃO HOSPITALAR BENEFICENTE SÃO VICENTE DE PAULO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Ampliação e Modernização da Capacidade de Rastreamento e Diagnótico do Câncer de Mama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SAES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2.399.964,82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Passo Fundo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4180397692"/>
                  </a:ext>
                </a:extLst>
              </a:tr>
              <a:tr h="5202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2024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SOCIEDADE BENEFICENTE DO HOSPITAL DE CARIDADE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Inovação e Cuidado: Modernização do Atendimento Oncológico através da aquisição de mamógrafo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SAES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1.235.400,00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Frederico Westphalen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439271432"/>
                  </a:ext>
                </a:extLst>
              </a:tr>
              <a:tr h="675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2024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FUNDAÇÃO HOSPITALAR SÃO FRANCISCO DE ASSIS - FHSFA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Inovação e precisão em oncologia: aquisição de equipamentos para diagnóstico e tratamento de Câncer de Mama e Intervenções Neurocirúrgicas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SAES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1.955.714,00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Belo Horizonte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493699946"/>
                  </a:ext>
                </a:extLst>
              </a:tr>
              <a:tr h="4198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2024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SOCIEDADE HOSPITALAR SÃO JOSÉ - HOSPITAL SÃO JOSÉ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MULHERES SEM CÂNCER DE MAMA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SAES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2.435.263,00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Antônio Prado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2062659273"/>
                  </a:ext>
                </a:extLst>
              </a:tr>
              <a:tr h="365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2024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HOSPITAL SÃO JOÃO BATISTA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"Prevenção e Combate ao Câncer de Mama"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SAES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1.256.041,60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Nova Prata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2780926617"/>
                  </a:ext>
                </a:extLst>
              </a:tr>
              <a:tr h="721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2024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AMÉRICAS AMIGAS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Treinamento e Capacitação de Profissionais da Atenção Primária e Especializada na abordagem ao Diagnóstico Precoce do Câncer de Mama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SGTES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     1.313.940,30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São Paulo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SP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extLst>
                  <a:ext uri="{0D108BD9-81ED-4DB2-BD59-A6C34878D82A}">
                    <a16:rowId xmlns:a16="http://schemas.microsoft.com/office/drawing/2014/main" val="552070834"/>
                  </a:ext>
                </a:extLst>
              </a:tr>
              <a:tr h="33041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27" marR="9127" marT="9127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R$                                                    12.251.323,72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" marR="9127" marT="912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454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0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20613" y="800517"/>
            <a:ext cx="11550468" cy="15081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- Portaria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SAES/MS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nº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127/2023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instituiu a estratégia para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ampliar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o acesso à </a:t>
            </a:r>
            <a:r>
              <a:rPr lang="pt-BR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reconstrução mamária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 em mulheres com diagnóstico de câncer de mama, submetidas à mastectomia total (radical ou simples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médio aumentou cerca de 5 </a:t>
            </a:r>
            <a:r>
              <a:rPr lang="pt-BR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vezes.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- Portarias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SAES/MS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553/2023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 n°1.079/2023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habilitaram </a:t>
            </a:r>
            <a:r>
              <a:rPr lang="pt-BR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176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hospitais para realizar a estratégia, produzindo </a:t>
            </a:r>
            <a:r>
              <a:rPr lang="pt-BR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7.272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cirurgias até dez/2024 – </a:t>
            </a:r>
            <a:r>
              <a:rPr lang="pt-BR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Aumentou em cerca de </a:t>
            </a:r>
            <a:r>
              <a:rPr lang="pt-BR" sz="2000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t-BR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vezes a quantidade de </a:t>
            </a:r>
            <a:r>
              <a:rPr lang="pt-BR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cirurgias pela nova estratégia.</a:t>
            </a:r>
            <a:endParaRPr lang="pt-BR" b="1" dirty="0">
              <a:solidFill>
                <a:srgbClr val="D600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D2059-AD9C-F55C-0D80-D1305FD4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87" y="97480"/>
            <a:ext cx="11615619" cy="718458"/>
          </a:xfrm>
        </p:spPr>
        <p:txBody>
          <a:bodyPr>
            <a:normAutofit/>
          </a:bodyPr>
          <a:lstStyle/>
          <a:p>
            <a:r>
              <a:rPr lang="pt-BR" altLang="pt-BR" sz="3800" b="1" spc="-150" dirty="0" smtClean="0">
                <a:solidFill>
                  <a:srgbClr val="33529E"/>
                </a:solidFill>
              </a:rPr>
              <a:t>Reconstrução mamária: estratégia para a redução das filas:</a:t>
            </a:r>
            <a:endParaRPr lang="pt-BR" sz="3800" dirty="0"/>
          </a:p>
        </p:txBody>
      </p:sp>
      <p:sp>
        <p:nvSpPr>
          <p:cNvPr id="3" name="Seta: para Cima 2">
            <a:extLst>
              <a:ext uri="{FF2B5EF4-FFF2-40B4-BE49-F238E27FC236}">
                <a16:creationId xmlns:a16="http://schemas.microsoft.com/office/drawing/2014/main" id="{776149A7-BC59-3118-6EB2-25B4C6D1520B}"/>
              </a:ext>
            </a:extLst>
          </p:cNvPr>
          <p:cNvSpPr/>
          <p:nvPr/>
        </p:nvSpPr>
        <p:spPr>
          <a:xfrm>
            <a:off x="8514736" y="3631626"/>
            <a:ext cx="484632" cy="978408"/>
          </a:xfrm>
          <a:prstGeom prst="upArrow">
            <a:avLst/>
          </a:prstGeom>
          <a:solidFill>
            <a:srgbClr val="D600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4A0655-33BB-8F13-95A4-96DEE351DF7B}"/>
              </a:ext>
            </a:extLst>
          </p:cNvPr>
          <p:cNvSpPr txBox="1"/>
          <p:nvPr/>
        </p:nvSpPr>
        <p:spPr>
          <a:xfrm>
            <a:off x="8999367" y="3828442"/>
            <a:ext cx="2828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</a:t>
            </a:r>
            <a:r>
              <a:rPr lang="pt-BR" sz="2800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40.332.871</a:t>
            </a:r>
            <a:r>
              <a:rPr lang="pt-BR" sz="2800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,44</a:t>
            </a:r>
            <a:endParaRPr lang="pt-BR" sz="2800" b="1" dirty="0">
              <a:solidFill>
                <a:srgbClr val="D6009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79722" y="5734646"/>
            <a:ext cx="317426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6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Fonte: SIH/DATASUS – 2020 a </a:t>
            </a:r>
            <a:r>
              <a:rPr lang="pt-BR" sz="1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dez</a:t>
            </a:r>
            <a:r>
              <a:rPr lang="pt-BR" sz="1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2024. </a:t>
            </a:r>
            <a:endParaRPr lang="pt-BR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9" y="2652430"/>
            <a:ext cx="7382905" cy="404869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42E31E-679D-2691-CD4A-B9FD99D0D0E8}"/>
              </a:ext>
            </a:extLst>
          </p:cNvPr>
          <p:cNvSpPr txBox="1"/>
          <p:nvPr/>
        </p:nvSpPr>
        <p:spPr>
          <a:xfrm>
            <a:off x="7146297" y="3087390"/>
            <a:ext cx="786299" cy="400110"/>
          </a:xfrm>
          <a:prstGeom prst="rect">
            <a:avLst/>
          </a:prstGeom>
          <a:solidFill>
            <a:srgbClr val="FBFBFB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7.272</a:t>
            </a:r>
            <a:endParaRPr lang="pt-BR" sz="2000" b="1" dirty="0">
              <a:solidFill>
                <a:srgbClr val="D60093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E42E31E-679D-2691-CD4A-B9FD99D0D0E8}"/>
              </a:ext>
            </a:extLst>
          </p:cNvPr>
          <p:cNvSpPr txBox="1"/>
          <p:nvPr/>
        </p:nvSpPr>
        <p:spPr>
          <a:xfrm>
            <a:off x="7178790" y="5477357"/>
            <a:ext cx="786299" cy="400110"/>
          </a:xfrm>
          <a:prstGeom prst="rect">
            <a:avLst/>
          </a:prstGeom>
          <a:solidFill>
            <a:srgbClr val="FBFBFB"/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1.821</a:t>
            </a:r>
            <a:endParaRPr lang="pt-BR" sz="20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5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Plano 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Expansão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Radioterapia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- PERSUS 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6290" r="6195" b="21510"/>
          <a:stretch/>
        </p:blipFill>
        <p:spPr>
          <a:xfrm>
            <a:off x="1235897" y="3162147"/>
            <a:ext cx="3865763" cy="234809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4124" y="5648027"/>
            <a:ext cx="597056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3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60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Soluções de Radioterapia concluídas no período de 2018 a 2024.</a:t>
            </a:r>
          </a:p>
          <a:p>
            <a:pPr marL="179388" indent="-179388">
              <a:spcBef>
                <a:spcPts val="3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36.000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Novos tratamentos estimados/ano.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4123" y="1227780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4123" y="1566334"/>
            <a:ext cx="5489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3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Ampliar e qualificar o acesso ao tratamento do câncer; </a:t>
            </a:r>
          </a:p>
          <a:p>
            <a:pPr marL="179388" indent="-179388">
              <a:spcBef>
                <a:spcPts val="3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Integralizar o tratamento em um mesmo hospital; </a:t>
            </a:r>
          </a:p>
          <a:p>
            <a:pPr marL="179388" indent="-179388">
              <a:spcBef>
                <a:spcPts val="3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Otimizar a utilização dos recursos humanos;</a:t>
            </a:r>
          </a:p>
          <a:p>
            <a:pPr marL="179388" indent="-179388">
              <a:spcBef>
                <a:spcPts val="3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Diminuir déficit e vazios assistenciais em radioterapia; </a:t>
            </a:r>
          </a:p>
          <a:p>
            <a:pPr marL="179388" indent="-179388">
              <a:spcBef>
                <a:spcPts val="3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Otimizar a aplicação dos recursos públicos.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543" y="1566334"/>
            <a:ext cx="4364525" cy="394390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D2E9757-1BBD-092B-C7AB-BBE3DE4120D0}"/>
              </a:ext>
            </a:extLst>
          </p:cNvPr>
          <p:cNvSpPr txBox="1"/>
          <p:nvPr/>
        </p:nvSpPr>
        <p:spPr>
          <a:xfrm>
            <a:off x="7034542" y="5510241"/>
            <a:ext cx="4364525" cy="369332"/>
          </a:xfrm>
          <a:prstGeom prst="rect">
            <a:avLst/>
          </a:prstGeom>
          <a:solidFill>
            <a:srgbClr val="33529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em dólares americanos: U$ 605.000</a:t>
            </a:r>
          </a:p>
        </p:txBody>
      </p:sp>
    </p:spTree>
    <p:extLst>
      <p:ext uri="{BB962C8B-B14F-4D97-AF65-F5344CB8AC3E}">
        <p14:creationId xmlns:p14="http://schemas.microsoft.com/office/powerpoint/2010/main" val="181024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271293F-DD74-D34C-8E1B-45FD9301303A}"/>
              </a:ext>
            </a:extLst>
          </p:cNvPr>
          <p:cNvSpPr txBox="1"/>
          <p:nvPr/>
        </p:nvSpPr>
        <p:spPr>
          <a:xfrm>
            <a:off x="664091" y="1418220"/>
            <a:ext cx="53069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0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 a retomada das obras do Plano de Expansão de Radioterapia no SUS (PERSUS), </a:t>
            </a:r>
            <a:r>
              <a:rPr lang="pt-B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duas unidades de Radioterapia foram concluídas</a:t>
            </a:r>
            <a:r>
              <a:rPr lang="pt-BR" sz="20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o Hospital São Francisco de Assis, em Jacareí (SP), e o Hospital Universitário de Santa Maria (RS). </a:t>
            </a:r>
            <a:endParaRPr lang="pt-BR" sz="2000" i="0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pt-BR" sz="200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Esses </a:t>
            </a:r>
            <a:r>
              <a:rPr lang="pt-BR" sz="20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serviços já obtiveram a licença de operação emitida pela Comissão Nacional de Energia Nuclear (CNEN), estando assim aptos para atender à população.</a:t>
            </a:r>
          </a:p>
          <a:p>
            <a:pPr algn="just" fontAlgn="base"/>
            <a:endParaRPr lang="pt-BR" sz="200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pt-BR" sz="20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Os estados de </a:t>
            </a:r>
            <a:r>
              <a:rPr lang="pt-BR" sz="2000" b="1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Roraima e Amapá</a:t>
            </a:r>
            <a:r>
              <a:rPr lang="pt-BR" sz="2000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em breve terão seus primeiros serviços de radioterapia no SUS.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FC8CA4F-6C41-F75D-6AB5-072FE9619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16" y="5595820"/>
            <a:ext cx="3172633" cy="584433"/>
          </a:xfrm>
          <a:prstGeom prst="rect">
            <a:avLst/>
          </a:prstGeom>
        </p:spPr>
      </p:pic>
      <p:pic>
        <p:nvPicPr>
          <p:cNvPr id="13" name="Imagem 1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36D0EFA-9F43-8CE4-C608-2EA9AA31D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9" y="5886901"/>
            <a:ext cx="3244768" cy="595846"/>
          </a:xfrm>
          <a:prstGeom prst="rect">
            <a:avLst/>
          </a:prstGeom>
        </p:spPr>
      </p:pic>
      <p:pic>
        <p:nvPicPr>
          <p:cNvPr id="22" name="Imagem 21" descr="Forma&#10;&#10;Descrição gerada automaticamente">
            <a:extLst>
              <a:ext uri="{FF2B5EF4-FFF2-40B4-BE49-F238E27FC236}">
                <a16:creationId xmlns:a16="http://schemas.microsoft.com/office/drawing/2014/main" id="{BE0A5A27-0225-CB70-5B64-38096A9F2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4" y="444264"/>
            <a:ext cx="2632187" cy="411597"/>
          </a:xfrm>
          <a:prstGeom prst="rect">
            <a:avLst/>
          </a:prstGeom>
        </p:spPr>
      </p:pic>
      <p:pic>
        <p:nvPicPr>
          <p:cNvPr id="23" name="Imagem 22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922C9FFE-362A-D178-368F-9120C1BE0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02" y="448230"/>
            <a:ext cx="3427483" cy="40763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B3F4163-93FD-90E2-83F8-982357C15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387" y="1747373"/>
            <a:ext cx="5159907" cy="3359104"/>
          </a:xfrm>
          <a:prstGeom prst="rect">
            <a:avLst/>
          </a:prstGeom>
        </p:spPr>
      </p:pic>
      <p:sp>
        <p:nvSpPr>
          <p:cNvPr id="4" name="CaixaDeTexto 2">
            <a:extLst>
              <a:ext uri="{FF2B5EF4-FFF2-40B4-BE49-F238E27FC236}">
                <a16:creationId xmlns:a16="http://schemas.microsoft.com/office/drawing/2014/main" id="{8B9AFA35-8DE3-C011-0992-79135C59F5BA}"/>
              </a:ext>
            </a:extLst>
          </p:cNvPr>
          <p:cNvSpPr txBox="1"/>
          <p:nvPr/>
        </p:nvSpPr>
        <p:spPr>
          <a:xfrm>
            <a:off x="6258228" y="5168351"/>
            <a:ext cx="3357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Radioterapia Hospital Marques Basto – Parnaíba-PI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5001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Decisão 3">
            <a:extLst>
              <a:ext uri="{FF2B5EF4-FFF2-40B4-BE49-F238E27FC236}">
                <a16:creationId xmlns:a16="http://schemas.microsoft.com/office/drawing/2014/main" id="{5D1E7BA6-621F-C551-E308-9F257027F1FE}"/>
              </a:ext>
            </a:extLst>
          </p:cNvPr>
          <p:cNvSpPr/>
          <p:nvPr/>
        </p:nvSpPr>
        <p:spPr>
          <a:xfrm>
            <a:off x="7110522" y="2251891"/>
            <a:ext cx="3588699" cy="2071396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687E40-CD7A-E207-5EE2-8C5A4243CA5F}"/>
              </a:ext>
            </a:extLst>
          </p:cNvPr>
          <p:cNvSpPr txBox="1"/>
          <p:nvPr/>
        </p:nvSpPr>
        <p:spPr>
          <a:xfrm>
            <a:off x="405648" y="1639343"/>
            <a:ext cx="10438664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Destes</a:t>
            </a:r>
            <a:r>
              <a:rPr lang="pt-BR" b="1" dirty="0">
                <a:solidFill>
                  <a:srgbClr val="333333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9 unidades de Radioterapia estão com as obras civis concluídas e com o acelerador linear em fase de instalação: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Santa Casa de Misericórdia de Marília (Marília-SP),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Hospital Geral do Andaraí (RJ),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Hospital São Paulo - Escola Paulista de Medicina (SP),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Hospital Municipal de Teixeira de Freitas (BA),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Santa Casa de Misericórdia de Anápolis (GO),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Hospital Estadual de Bauru (SP),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Santa Casa de Misericórdia de Fortaleza (CE),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Hospital das Clínicas da Universidade Federal de Goiás (GO)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Hospital Geral Tarquínio Lopes Filho (MA),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8B27D65-648E-1343-9763-039E192B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08" y="880413"/>
            <a:ext cx="8976096" cy="411598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Sora" pitchFamily="2" charset="0"/>
                <a:cs typeface="Sora" pitchFamily="2" charset="0"/>
              </a:rPr>
              <a:t>34 Novos serviços de Radioterapia</a:t>
            </a:r>
            <a:endParaRPr lang="pt-BR" sz="36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C310D42A-0BCA-99C4-2C0B-221E9AE0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57" y="306306"/>
            <a:ext cx="2632187" cy="41159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BD5C40-1FC7-21CD-6640-90DA1B696E98}"/>
              </a:ext>
            </a:extLst>
          </p:cNvPr>
          <p:cNvSpPr txBox="1"/>
          <p:nvPr/>
        </p:nvSpPr>
        <p:spPr>
          <a:xfrm>
            <a:off x="7813872" y="2782792"/>
            <a:ext cx="218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23 obras com mais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de 90% de execução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Fluxograma: Decisão 4">
            <a:extLst>
              <a:ext uri="{FF2B5EF4-FFF2-40B4-BE49-F238E27FC236}">
                <a16:creationId xmlns:a16="http://schemas.microsoft.com/office/drawing/2014/main" id="{677D53C4-2A38-26D1-68A9-71D3A390D10D}"/>
              </a:ext>
            </a:extLst>
          </p:cNvPr>
          <p:cNvSpPr/>
          <p:nvPr/>
        </p:nvSpPr>
        <p:spPr>
          <a:xfrm>
            <a:off x="8289751" y="3893821"/>
            <a:ext cx="3588699" cy="2071396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4AAF1E-4151-1080-D226-2309F98FCADA}"/>
              </a:ext>
            </a:extLst>
          </p:cNvPr>
          <p:cNvSpPr txBox="1"/>
          <p:nvPr/>
        </p:nvSpPr>
        <p:spPr>
          <a:xfrm>
            <a:off x="8993101" y="4684978"/>
            <a:ext cx="218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400 milhões em investimento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6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5.jpeg" descr="image">
            <a:extLst>
              <a:ext uri="{FF2B5EF4-FFF2-40B4-BE49-F238E27FC236}">
                <a16:creationId xmlns:a16="http://schemas.microsoft.com/office/drawing/2014/main" id="{79A2AC0F-3886-A6FF-A8B9-CC370BDC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72" y="1552910"/>
            <a:ext cx="9211407" cy="458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45FA73-176C-0121-C862-02321C76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200" spc="0" dirty="0">
                <a:ea typeface="Calibri Light" panose="020F0302020204030204" pitchFamily="34" charset="0"/>
              </a:rPr>
              <a:t>Ranking de Morte Prematura por Câncer em Indvíduos com </a:t>
            </a:r>
            <a:br>
              <a:rPr lang="pt-PT" sz="3200" spc="0" dirty="0">
                <a:ea typeface="Calibri Light" panose="020F0302020204030204" pitchFamily="34" charset="0"/>
              </a:rPr>
            </a:br>
            <a:r>
              <a:rPr lang="pt-PT" sz="3200" spc="0" dirty="0">
                <a:ea typeface="Calibri Light" panose="020F0302020204030204" pitchFamily="34" charset="0"/>
              </a:rPr>
              <a:t>menos que 70 anos em 2019</a:t>
            </a:r>
            <a:endParaRPr lang="pt-BR" sz="3200" spc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>
                <a:solidFill>
                  <a:srgbClr val="FF0000"/>
                </a:solidFill>
              </a:rPr>
              <a:t>Programa de Radioterapia no SUS/2023</a:t>
            </a: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rcRect l="-207" r="65585" b="2661"/>
          <a:stretch/>
        </p:blipFill>
        <p:spPr>
          <a:xfrm>
            <a:off x="570271" y="1484672"/>
            <a:ext cx="4025236" cy="45920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8CA534-EF9E-AC08-163A-3652D33863D6}"/>
              </a:ext>
            </a:extLst>
          </p:cNvPr>
          <p:cNvSpPr txBox="1"/>
          <p:nvPr/>
        </p:nvSpPr>
        <p:spPr>
          <a:xfrm>
            <a:off x="4404853" y="1612438"/>
            <a:ext cx="660727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/>
            <a:r>
              <a:rPr lang="pt-BR" alt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Ampliação </a:t>
            </a:r>
            <a:r>
              <a:rPr lang="pt-BR" altLang="pt-BR" sz="2000" b="1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3.246 procedimentos para radioterapia de mama </a:t>
            </a:r>
            <a:r>
              <a:rPr lang="pt-BR" alt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(9,06%) de 2022 para 2023. </a:t>
            </a: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FBC43D-B978-6C1D-6BDC-9D7BD818B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71" t="18572" r="38791" b="19569"/>
          <a:stretch/>
        </p:blipFill>
        <p:spPr>
          <a:xfrm>
            <a:off x="5483110" y="2615381"/>
            <a:ext cx="4529420" cy="33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623" y="470868"/>
            <a:ext cx="10800000" cy="718458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chemeClr val="accent5">
                    <a:lumMod val="75000"/>
                  </a:schemeClr>
                </a:solidFill>
              </a:rPr>
              <a:t>Outras Ações de Saúde das Mulheres</a:t>
            </a:r>
          </a:p>
        </p:txBody>
      </p:sp>
      <p:sp>
        <p:nvSpPr>
          <p:cNvPr id="6" name="Google Shape;117;p13">
            <a:extLst>
              <a:ext uri="{FF2B5EF4-FFF2-40B4-BE49-F238E27FC236}">
                <a16:creationId xmlns:a16="http://schemas.microsoft.com/office/drawing/2014/main" id="{0458A3E0-9DE7-1AE2-5E69-7EBDABBA49C8}"/>
              </a:ext>
            </a:extLst>
          </p:cNvPr>
          <p:cNvSpPr/>
          <p:nvPr/>
        </p:nvSpPr>
        <p:spPr>
          <a:xfrm>
            <a:off x="-368525" y="1320165"/>
            <a:ext cx="4766789" cy="2538603"/>
          </a:xfrm>
          <a:custGeom>
            <a:avLst/>
            <a:gdLst/>
            <a:ahLst/>
            <a:cxnLst/>
            <a:rect l="l" t="t" r="r" b="b"/>
            <a:pathLst>
              <a:path w="16919356" h="9517057" extrusionOk="0">
                <a:moveTo>
                  <a:pt x="0" y="0"/>
                </a:moveTo>
                <a:lnTo>
                  <a:pt x="16919356" y="0"/>
                </a:lnTo>
                <a:lnTo>
                  <a:pt x="16919356" y="9517057"/>
                </a:lnTo>
                <a:lnTo>
                  <a:pt x="0" y="9517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9" r="-9"/>
            </a:stretch>
          </a:blipFill>
          <a:ln>
            <a:noFill/>
          </a:ln>
        </p:spPr>
        <p:txBody>
          <a:bodyPr/>
          <a:lstStyle/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95" y="4896882"/>
            <a:ext cx="4305901" cy="15813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384" y="1320165"/>
            <a:ext cx="2894804" cy="27173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160" y="4316298"/>
            <a:ext cx="4922271" cy="18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rcRect l="1641" t="15467" r="859" b="3426"/>
          <a:stretch/>
        </p:blipFill>
        <p:spPr>
          <a:xfrm>
            <a:off x="987711" y="1484320"/>
            <a:ext cx="9809824" cy="4553038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465DD6A9-C609-5871-2286-57751BF0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SVSA/MS: Câncer em Mulheres no Brasil </a:t>
            </a:r>
          </a:p>
        </p:txBody>
      </p:sp>
    </p:spTree>
    <p:extLst>
      <p:ext uri="{BB962C8B-B14F-4D97-AF65-F5344CB8AC3E}">
        <p14:creationId xmlns:p14="http://schemas.microsoft.com/office/powerpoint/2010/main" val="33529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65DD6A9-C609-5871-2286-57751BF0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Incidência de Câncer em Mulheres no Brasil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021524-641F-59D9-1D94-54935AC97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0"/>
          <a:stretch/>
        </p:blipFill>
        <p:spPr bwMode="auto">
          <a:xfrm>
            <a:off x="649938" y="1571458"/>
            <a:ext cx="10372023" cy="44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4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8E637BA-2674-E92A-788A-0D67ADA1DFAF}"/>
              </a:ext>
            </a:extLst>
          </p:cNvPr>
          <p:cNvGraphicFramePr/>
          <p:nvPr/>
        </p:nvGraphicFramePr>
        <p:xfrm>
          <a:off x="3657686" y="964470"/>
          <a:ext cx="86834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70910304-93F8-B71B-3EA0-7292CC02C5AC}"/>
              </a:ext>
            </a:extLst>
          </p:cNvPr>
          <p:cNvSpPr/>
          <p:nvPr/>
        </p:nvSpPr>
        <p:spPr>
          <a:xfrm>
            <a:off x="1197596" y="2345117"/>
            <a:ext cx="2470638" cy="1679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Fatores de risco</a:t>
            </a:r>
          </a:p>
        </p:txBody>
      </p:sp>
      <p:sp>
        <p:nvSpPr>
          <p:cNvPr id="7" name="Seta para a Direita 10">
            <a:extLst>
              <a:ext uri="{FF2B5EF4-FFF2-40B4-BE49-F238E27FC236}">
                <a16:creationId xmlns:a16="http://schemas.microsoft.com/office/drawing/2014/main" id="{18DBCDF6-EA0F-6A3E-2F36-AF1EEDDEA394}"/>
              </a:ext>
            </a:extLst>
          </p:cNvPr>
          <p:cNvSpPr/>
          <p:nvPr/>
        </p:nvSpPr>
        <p:spPr>
          <a:xfrm>
            <a:off x="691658" y="285170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11">
            <a:extLst>
              <a:ext uri="{FF2B5EF4-FFF2-40B4-BE49-F238E27FC236}">
                <a16:creationId xmlns:a16="http://schemas.microsoft.com/office/drawing/2014/main" id="{742E24D4-BA75-983B-0C82-B1E263C6FC63}"/>
              </a:ext>
            </a:extLst>
          </p:cNvPr>
          <p:cNvSpPr/>
          <p:nvPr/>
        </p:nvSpPr>
        <p:spPr>
          <a:xfrm>
            <a:off x="2146272" y="193348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12">
            <a:extLst>
              <a:ext uri="{FF2B5EF4-FFF2-40B4-BE49-F238E27FC236}">
                <a16:creationId xmlns:a16="http://schemas.microsoft.com/office/drawing/2014/main" id="{87C5F93C-C426-FDDE-54CE-5551D92E785C}"/>
              </a:ext>
            </a:extLst>
          </p:cNvPr>
          <p:cNvSpPr/>
          <p:nvPr/>
        </p:nvSpPr>
        <p:spPr>
          <a:xfrm>
            <a:off x="3165855" y="290058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13">
            <a:extLst>
              <a:ext uri="{FF2B5EF4-FFF2-40B4-BE49-F238E27FC236}">
                <a16:creationId xmlns:a16="http://schemas.microsoft.com/office/drawing/2014/main" id="{60339D0F-76C4-C754-B37B-F48F742A222A}"/>
              </a:ext>
            </a:extLst>
          </p:cNvPr>
          <p:cNvSpPr/>
          <p:nvPr/>
        </p:nvSpPr>
        <p:spPr>
          <a:xfrm>
            <a:off x="2137481" y="3457669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CDE9A4-2B23-DE16-4C74-BCF1259F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Promoção da Saúde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F96005-9B88-0C54-CF6A-62B27799E8BB}"/>
              </a:ext>
            </a:extLst>
          </p:cNvPr>
          <p:cNvSpPr txBox="1"/>
          <p:nvPr/>
        </p:nvSpPr>
        <p:spPr>
          <a:xfrm>
            <a:off x="585217" y="5654207"/>
            <a:ext cx="6826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Ações coordenadas envolvendo </a:t>
            </a:r>
            <a:r>
              <a:rPr lang="pt-BR" sz="2200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SAES, SVSA</a:t>
            </a:r>
            <a:r>
              <a:rPr lang="pt-BR" sz="2200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200" b="1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SAPS e </a:t>
            </a:r>
            <a:r>
              <a:rPr lang="pt-BR" sz="2200" b="1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INCA </a:t>
            </a:r>
          </a:p>
        </p:txBody>
      </p:sp>
    </p:spTree>
    <p:extLst>
      <p:ext uri="{BB962C8B-B14F-4D97-AF65-F5344CB8AC3E}">
        <p14:creationId xmlns:p14="http://schemas.microsoft.com/office/powerpoint/2010/main" val="336096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31C47-E8DF-49B3-70B5-894ECB31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 - rastreamento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0411F5-6AB3-C5E3-9D1B-1B1E642D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5950" r="18710" b="26881"/>
          <a:stretch/>
        </p:blipFill>
        <p:spPr>
          <a:xfrm>
            <a:off x="924233" y="1955303"/>
            <a:ext cx="9772254" cy="381384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C95FA7-6351-5E5E-FE43-3BB4DD98ACEE}"/>
              </a:ext>
            </a:extLst>
          </p:cNvPr>
          <p:cNvSpPr txBox="1"/>
          <p:nvPr/>
        </p:nvSpPr>
        <p:spPr>
          <a:xfrm>
            <a:off x="1560968" y="1419127"/>
            <a:ext cx="822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ArialMT"/>
              </a:rPr>
              <a:t>Apenas 58,3% das mulheres (50-69 anos) fazem rastreamento*</a:t>
            </a:r>
            <a:endParaRPr lang="pt-BR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9722C7-7E66-5A2B-614F-2076843A58A4}"/>
              </a:ext>
            </a:extLst>
          </p:cNvPr>
          <p:cNvSpPr txBox="1"/>
          <p:nvPr/>
        </p:nvSpPr>
        <p:spPr>
          <a:xfrm>
            <a:off x="393290" y="6472171"/>
            <a:ext cx="4886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latin typeface="ArialMT"/>
              </a:rPr>
              <a:t>*Fonte: Pesquisa Nacional de Saúde (PNS) de 2019 (IBGE, 2021)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7492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F9BF0F3-75DF-C23F-BD11-828E45698974}"/>
              </a:ext>
            </a:extLst>
          </p:cNvPr>
          <p:cNvSpPr txBox="1"/>
          <p:nvPr/>
        </p:nvSpPr>
        <p:spPr>
          <a:xfrm>
            <a:off x="1344079" y="3125949"/>
            <a:ext cx="37914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Aft>
                <a:spcPts val="1200"/>
              </a:spcAft>
            </a:pPr>
            <a:r>
              <a:rPr lang="pt-BR" sz="24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programa introduz inovações na gestão em saúde que irão Reduzir Filas de Espera e garantir maio agilidade no 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tendimento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diagnósticos e início de tratamentos no </a:t>
            </a:r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99499" y="2250788"/>
            <a:ext cx="955693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OBJETIVOS GERAIS</a:t>
            </a:r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object 25">
            <a:extLst>
              <a:ext uri="{FF2B5EF4-FFF2-40B4-BE49-F238E27FC236}">
                <a16:creationId xmlns:a16="http://schemas.microsoft.com/office/drawing/2014/main" id="{2FC06679-0647-63CA-91E9-F83265117C38}"/>
              </a:ext>
            </a:extLst>
          </p:cNvPr>
          <p:cNvGrpSpPr/>
          <p:nvPr/>
        </p:nvGrpSpPr>
        <p:grpSpPr>
          <a:xfrm>
            <a:off x="931649" y="3209188"/>
            <a:ext cx="417628" cy="417628"/>
            <a:chOff x="1558067" y="3421780"/>
            <a:chExt cx="695960" cy="695960"/>
          </a:xfrm>
        </p:grpSpPr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CDCEDA7E-E8E4-E0AD-F458-E4070D275FC2}"/>
                </a:ext>
              </a:extLst>
            </p:cNvPr>
            <p:cNvSpPr/>
            <p:nvPr/>
          </p:nvSpPr>
          <p:spPr>
            <a:xfrm>
              <a:off x="1566549" y="3430262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4" h="678814">
                  <a:moveTo>
                    <a:pt x="339256" y="0"/>
                  </a:moveTo>
                  <a:lnTo>
                    <a:pt x="293220" y="3096"/>
                  </a:lnTo>
                  <a:lnTo>
                    <a:pt x="249067" y="12118"/>
                  </a:lnTo>
                  <a:lnTo>
                    <a:pt x="207201" y="26659"/>
                  </a:lnTo>
                  <a:lnTo>
                    <a:pt x="168025" y="46317"/>
                  </a:lnTo>
                  <a:lnTo>
                    <a:pt x="131945" y="70687"/>
                  </a:lnTo>
                  <a:lnTo>
                    <a:pt x="99364" y="99364"/>
                  </a:lnTo>
                  <a:lnTo>
                    <a:pt x="70687" y="131945"/>
                  </a:lnTo>
                  <a:lnTo>
                    <a:pt x="46317" y="168025"/>
                  </a:lnTo>
                  <a:lnTo>
                    <a:pt x="26659" y="207201"/>
                  </a:lnTo>
                  <a:lnTo>
                    <a:pt x="12118" y="249067"/>
                  </a:lnTo>
                  <a:lnTo>
                    <a:pt x="3096" y="293220"/>
                  </a:lnTo>
                  <a:lnTo>
                    <a:pt x="0" y="339256"/>
                  </a:lnTo>
                  <a:lnTo>
                    <a:pt x="3096" y="385292"/>
                  </a:lnTo>
                  <a:lnTo>
                    <a:pt x="12118" y="429445"/>
                  </a:lnTo>
                  <a:lnTo>
                    <a:pt x="26659" y="471312"/>
                  </a:lnTo>
                  <a:lnTo>
                    <a:pt x="46317" y="510487"/>
                  </a:lnTo>
                  <a:lnTo>
                    <a:pt x="70687" y="546568"/>
                  </a:lnTo>
                  <a:lnTo>
                    <a:pt x="99364" y="579148"/>
                  </a:lnTo>
                  <a:lnTo>
                    <a:pt x="131945" y="607826"/>
                  </a:lnTo>
                  <a:lnTo>
                    <a:pt x="168025" y="632195"/>
                  </a:lnTo>
                  <a:lnTo>
                    <a:pt x="207201" y="651853"/>
                  </a:lnTo>
                  <a:lnTo>
                    <a:pt x="249067" y="666395"/>
                  </a:lnTo>
                  <a:lnTo>
                    <a:pt x="293220" y="675416"/>
                  </a:lnTo>
                  <a:lnTo>
                    <a:pt x="339256" y="678513"/>
                  </a:lnTo>
                  <a:lnTo>
                    <a:pt x="385292" y="675416"/>
                  </a:lnTo>
                  <a:lnTo>
                    <a:pt x="429445" y="666395"/>
                  </a:lnTo>
                  <a:lnTo>
                    <a:pt x="471312" y="651853"/>
                  </a:lnTo>
                  <a:lnTo>
                    <a:pt x="510487" y="632195"/>
                  </a:lnTo>
                  <a:lnTo>
                    <a:pt x="546568" y="607826"/>
                  </a:lnTo>
                  <a:lnTo>
                    <a:pt x="579148" y="579148"/>
                  </a:lnTo>
                  <a:lnTo>
                    <a:pt x="607826" y="546568"/>
                  </a:lnTo>
                  <a:lnTo>
                    <a:pt x="632195" y="510487"/>
                  </a:lnTo>
                  <a:lnTo>
                    <a:pt x="651853" y="471312"/>
                  </a:lnTo>
                  <a:lnTo>
                    <a:pt x="666395" y="429445"/>
                  </a:lnTo>
                  <a:lnTo>
                    <a:pt x="675416" y="385292"/>
                  </a:lnTo>
                  <a:lnTo>
                    <a:pt x="678513" y="339256"/>
                  </a:lnTo>
                  <a:lnTo>
                    <a:pt x="675416" y="293220"/>
                  </a:lnTo>
                  <a:lnTo>
                    <a:pt x="666395" y="249067"/>
                  </a:lnTo>
                  <a:lnTo>
                    <a:pt x="651853" y="207201"/>
                  </a:lnTo>
                  <a:lnTo>
                    <a:pt x="632195" y="168025"/>
                  </a:lnTo>
                  <a:lnTo>
                    <a:pt x="607826" y="131945"/>
                  </a:lnTo>
                  <a:lnTo>
                    <a:pt x="579148" y="99364"/>
                  </a:lnTo>
                  <a:lnTo>
                    <a:pt x="546568" y="70687"/>
                  </a:lnTo>
                  <a:lnTo>
                    <a:pt x="510487" y="46317"/>
                  </a:lnTo>
                  <a:lnTo>
                    <a:pt x="471312" y="26659"/>
                  </a:lnTo>
                  <a:lnTo>
                    <a:pt x="429445" y="12118"/>
                  </a:lnTo>
                  <a:lnTo>
                    <a:pt x="385292" y="3096"/>
                  </a:lnTo>
                  <a:lnTo>
                    <a:pt x="339256" y="0"/>
                  </a:lnTo>
                  <a:close/>
                </a:path>
              </a:pathLst>
            </a:custGeom>
            <a:solidFill>
              <a:srgbClr val="013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7">
              <a:extLst>
                <a:ext uri="{FF2B5EF4-FFF2-40B4-BE49-F238E27FC236}">
                  <a16:creationId xmlns:a16="http://schemas.microsoft.com/office/drawing/2014/main" id="{265C84EB-0830-6178-3F5B-F8D01F964C9D}"/>
                </a:ext>
              </a:extLst>
            </p:cNvPr>
            <p:cNvSpPr/>
            <p:nvPr/>
          </p:nvSpPr>
          <p:spPr>
            <a:xfrm>
              <a:off x="1566549" y="3430262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4" h="678814">
                  <a:moveTo>
                    <a:pt x="339256" y="678513"/>
                  </a:moveTo>
                  <a:lnTo>
                    <a:pt x="385292" y="675416"/>
                  </a:lnTo>
                  <a:lnTo>
                    <a:pt x="429445" y="666395"/>
                  </a:lnTo>
                  <a:lnTo>
                    <a:pt x="471312" y="651853"/>
                  </a:lnTo>
                  <a:lnTo>
                    <a:pt x="510487" y="632195"/>
                  </a:lnTo>
                  <a:lnTo>
                    <a:pt x="546568" y="607826"/>
                  </a:lnTo>
                  <a:lnTo>
                    <a:pt x="579148" y="579148"/>
                  </a:lnTo>
                  <a:lnTo>
                    <a:pt x="607826" y="546568"/>
                  </a:lnTo>
                  <a:lnTo>
                    <a:pt x="632195" y="510487"/>
                  </a:lnTo>
                  <a:lnTo>
                    <a:pt x="651853" y="471312"/>
                  </a:lnTo>
                  <a:lnTo>
                    <a:pt x="666395" y="429445"/>
                  </a:lnTo>
                  <a:lnTo>
                    <a:pt x="675416" y="385292"/>
                  </a:lnTo>
                  <a:lnTo>
                    <a:pt x="678513" y="339256"/>
                  </a:lnTo>
                  <a:lnTo>
                    <a:pt x="675416" y="293220"/>
                  </a:lnTo>
                  <a:lnTo>
                    <a:pt x="666395" y="249067"/>
                  </a:lnTo>
                  <a:lnTo>
                    <a:pt x="651853" y="207201"/>
                  </a:lnTo>
                  <a:lnTo>
                    <a:pt x="632195" y="168025"/>
                  </a:lnTo>
                  <a:lnTo>
                    <a:pt x="607826" y="131945"/>
                  </a:lnTo>
                  <a:lnTo>
                    <a:pt x="579148" y="99364"/>
                  </a:lnTo>
                  <a:lnTo>
                    <a:pt x="546568" y="70687"/>
                  </a:lnTo>
                  <a:lnTo>
                    <a:pt x="510487" y="46317"/>
                  </a:lnTo>
                  <a:lnTo>
                    <a:pt x="471312" y="26659"/>
                  </a:lnTo>
                  <a:lnTo>
                    <a:pt x="429445" y="12118"/>
                  </a:lnTo>
                  <a:lnTo>
                    <a:pt x="385292" y="3096"/>
                  </a:lnTo>
                  <a:lnTo>
                    <a:pt x="339256" y="0"/>
                  </a:lnTo>
                  <a:lnTo>
                    <a:pt x="293220" y="3096"/>
                  </a:lnTo>
                  <a:lnTo>
                    <a:pt x="249067" y="12118"/>
                  </a:lnTo>
                  <a:lnTo>
                    <a:pt x="207201" y="26659"/>
                  </a:lnTo>
                  <a:lnTo>
                    <a:pt x="168025" y="46317"/>
                  </a:lnTo>
                  <a:lnTo>
                    <a:pt x="131945" y="70687"/>
                  </a:lnTo>
                  <a:lnTo>
                    <a:pt x="99364" y="99364"/>
                  </a:lnTo>
                  <a:lnTo>
                    <a:pt x="70687" y="131945"/>
                  </a:lnTo>
                  <a:lnTo>
                    <a:pt x="46317" y="168025"/>
                  </a:lnTo>
                  <a:lnTo>
                    <a:pt x="26659" y="207201"/>
                  </a:lnTo>
                  <a:lnTo>
                    <a:pt x="12118" y="249067"/>
                  </a:lnTo>
                  <a:lnTo>
                    <a:pt x="3096" y="293220"/>
                  </a:lnTo>
                  <a:lnTo>
                    <a:pt x="0" y="339256"/>
                  </a:lnTo>
                  <a:lnTo>
                    <a:pt x="3096" y="385292"/>
                  </a:lnTo>
                  <a:lnTo>
                    <a:pt x="12118" y="429445"/>
                  </a:lnTo>
                  <a:lnTo>
                    <a:pt x="26659" y="471312"/>
                  </a:lnTo>
                  <a:lnTo>
                    <a:pt x="46317" y="510487"/>
                  </a:lnTo>
                  <a:lnTo>
                    <a:pt x="70687" y="546568"/>
                  </a:lnTo>
                  <a:lnTo>
                    <a:pt x="99364" y="579148"/>
                  </a:lnTo>
                  <a:lnTo>
                    <a:pt x="131945" y="607826"/>
                  </a:lnTo>
                  <a:lnTo>
                    <a:pt x="168025" y="632195"/>
                  </a:lnTo>
                  <a:lnTo>
                    <a:pt x="207201" y="651853"/>
                  </a:lnTo>
                  <a:lnTo>
                    <a:pt x="249067" y="666395"/>
                  </a:lnTo>
                  <a:lnTo>
                    <a:pt x="293220" y="675416"/>
                  </a:lnTo>
                  <a:lnTo>
                    <a:pt x="339256" y="678513"/>
                  </a:lnTo>
                  <a:close/>
                </a:path>
              </a:pathLst>
            </a:custGeom>
            <a:ln w="16962">
              <a:solidFill>
                <a:srgbClr val="F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8">
              <a:extLst>
                <a:ext uri="{FF2B5EF4-FFF2-40B4-BE49-F238E27FC236}">
                  <a16:creationId xmlns:a16="http://schemas.microsoft.com/office/drawing/2014/main" id="{CE3F7C59-DD85-4333-528A-E867AC7C7597}"/>
                </a:ext>
              </a:extLst>
            </p:cNvPr>
            <p:cNvSpPr/>
            <p:nvPr/>
          </p:nvSpPr>
          <p:spPr>
            <a:xfrm>
              <a:off x="1771673" y="3568977"/>
              <a:ext cx="292100" cy="389255"/>
            </a:xfrm>
            <a:custGeom>
              <a:avLst/>
              <a:gdLst/>
              <a:ahLst/>
              <a:cxnLst/>
              <a:rect l="l" t="t" r="r" b="b"/>
              <a:pathLst>
                <a:path w="292100" h="389254">
                  <a:moveTo>
                    <a:pt x="97253" y="0"/>
                  </a:moveTo>
                  <a:lnTo>
                    <a:pt x="0" y="97253"/>
                  </a:lnTo>
                  <a:lnTo>
                    <a:pt x="97253" y="194507"/>
                  </a:lnTo>
                  <a:lnTo>
                    <a:pt x="0" y="291760"/>
                  </a:lnTo>
                  <a:lnTo>
                    <a:pt x="97253" y="389014"/>
                  </a:lnTo>
                  <a:lnTo>
                    <a:pt x="291760" y="194507"/>
                  </a:lnTo>
                  <a:lnTo>
                    <a:pt x="9725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25">
            <a:extLst>
              <a:ext uri="{FF2B5EF4-FFF2-40B4-BE49-F238E27FC236}">
                <a16:creationId xmlns:a16="http://schemas.microsoft.com/office/drawing/2014/main" id="{2FC06679-0647-63CA-91E9-F83265117C38}"/>
              </a:ext>
            </a:extLst>
          </p:cNvPr>
          <p:cNvGrpSpPr/>
          <p:nvPr/>
        </p:nvGrpSpPr>
        <p:grpSpPr>
          <a:xfrm>
            <a:off x="5565536" y="3203990"/>
            <a:ext cx="417628" cy="417628"/>
            <a:chOff x="1558067" y="3421780"/>
            <a:chExt cx="695960" cy="695960"/>
          </a:xfrm>
        </p:grpSpPr>
        <p:sp>
          <p:nvSpPr>
            <p:cNvPr id="11" name="object 26">
              <a:extLst>
                <a:ext uri="{FF2B5EF4-FFF2-40B4-BE49-F238E27FC236}">
                  <a16:creationId xmlns:a16="http://schemas.microsoft.com/office/drawing/2014/main" id="{CDCEDA7E-E8E4-E0AD-F458-E4070D275FC2}"/>
                </a:ext>
              </a:extLst>
            </p:cNvPr>
            <p:cNvSpPr/>
            <p:nvPr/>
          </p:nvSpPr>
          <p:spPr>
            <a:xfrm>
              <a:off x="1566549" y="3430262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4" h="678814">
                  <a:moveTo>
                    <a:pt x="339256" y="0"/>
                  </a:moveTo>
                  <a:lnTo>
                    <a:pt x="293220" y="3096"/>
                  </a:lnTo>
                  <a:lnTo>
                    <a:pt x="249067" y="12118"/>
                  </a:lnTo>
                  <a:lnTo>
                    <a:pt x="207201" y="26659"/>
                  </a:lnTo>
                  <a:lnTo>
                    <a:pt x="168025" y="46317"/>
                  </a:lnTo>
                  <a:lnTo>
                    <a:pt x="131945" y="70687"/>
                  </a:lnTo>
                  <a:lnTo>
                    <a:pt x="99364" y="99364"/>
                  </a:lnTo>
                  <a:lnTo>
                    <a:pt x="70687" y="131945"/>
                  </a:lnTo>
                  <a:lnTo>
                    <a:pt x="46317" y="168025"/>
                  </a:lnTo>
                  <a:lnTo>
                    <a:pt x="26659" y="207201"/>
                  </a:lnTo>
                  <a:lnTo>
                    <a:pt x="12118" y="249067"/>
                  </a:lnTo>
                  <a:lnTo>
                    <a:pt x="3096" y="293220"/>
                  </a:lnTo>
                  <a:lnTo>
                    <a:pt x="0" y="339256"/>
                  </a:lnTo>
                  <a:lnTo>
                    <a:pt x="3096" y="385292"/>
                  </a:lnTo>
                  <a:lnTo>
                    <a:pt x="12118" y="429445"/>
                  </a:lnTo>
                  <a:lnTo>
                    <a:pt x="26659" y="471312"/>
                  </a:lnTo>
                  <a:lnTo>
                    <a:pt x="46317" y="510487"/>
                  </a:lnTo>
                  <a:lnTo>
                    <a:pt x="70687" y="546568"/>
                  </a:lnTo>
                  <a:lnTo>
                    <a:pt x="99364" y="579148"/>
                  </a:lnTo>
                  <a:lnTo>
                    <a:pt x="131945" y="607826"/>
                  </a:lnTo>
                  <a:lnTo>
                    <a:pt x="168025" y="632195"/>
                  </a:lnTo>
                  <a:lnTo>
                    <a:pt x="207201" y="651853"/>
                  </a:lnTo>
                  <a:lnTo>
                    <a:pt x="249067" y="666395"/>
                  </a:lnTo>
                  <a:lnTo>
                    <a:pt x="293220" y="675416"/>
                  </a:lnTo>
                  <a:lnTo>
                    <a:pt x="339256" y="678513"/>
                  </a:lnTo>
                  <a:lnTo>
                    <a:pt x="385292" y="675416"/>
                  </a:lnTo>
                  <a:lnTo>
                    <a:pt x="429445" y="666395"/>
                  </a:lnTo>
                  <a:lnTo>
                    <a:pt x="471312" y="651853"/>
                  </a:lnTo>
                  <a:lnTo>
                    <a:pt x="510487" y="632195"/>
                  </a:lnTo>
                  <a:lnTo>
                    <a:pt x="546568" y="607826"/>
                  </a:lnTo>
                  <a:lnTo>
                    <a:pt x="579148" y="579148"/>
                  </a:lnTo>
                  <a:lnTo>
                    <a:pt x="607826" y="546568"/>
                  </a:lnTo>
                  <a:lnTo>
                    <a:pt x="632195" y="510487"/>
                  </a:lnTo>
                  <a:lnTo>
                    <a:pt x="651853" y="471312"/>
                  </a:lnTo>
                  <a:lnTo>
                    <a:pt x="666395" y="429445"/>
                  </a:lnTo>
                  <a:lnTo>
                    <a:pt x="675416" y="385292"/>
                  </a:lnTo>
                  <a:lnTo>
                    <a:pt x="678513" y="339256"/>
                  </a:lnTo>
                  <a:lnTo>
                    <a:pt x="675416" y="293220"/>
                  </a:lnTo>
                  <a:lnTo>
                    <a:pt x="666395" y="249067"/>
                  </a:lnTo>
                  <a:lnTo>
                    <a:pt x="651853" y="207201"/>
                  </a:lnTo>
                  <a:lnTo>
                    <a:pt x="632195" y="168025"/>
                  </a:lnTo>
                  <a:lnTo>
                    <a:pt x="607826" y="131945"/>
                  </a:lnTo>
                  <a:lnTo>
                    <a:pt x="579148" y="99364"/>
                  </a:lnTo>
                  <a:lnTo>
                    <a:pt x="546568" y="70687"/>
                  </a:lnTo>
                  <a:lnTo>
                    <a:pt x="510487" y="46317"/>
                  </a:lnTo>
                  <a:lnTo>
                    <a:pt x="471312" y="26659"/>
                  </a:lnTo>
                  <a:lnTo>
                    <a:pt x="429445" y="12118"/>
                  </a:lnTo>
                  <a:lnTo>
                    <a:pt x="385292" y="3096"/>
                  </a:lnTo>
                  <a:lnTo>
                    <a:pt x="339256" y="0"/>
                  </a:lnTo>
                  <a:close/>
                </a:path>
              </a:pathLst>
            </a:custGeom>
            <a:solidFill>
              <a:srgbClr val="013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>
              <a:extLst>
                <a:ext uri="{FF2B5EF4-FFF2-40B4-BE49-F238E27FC236}">
                  <a16:creationId xmlns:a16="http://schemas.microsoft.com/office/drawing/2014/main" id="{265C84EB-0830-6178-3F5B-F8D01F964C9D}"/>
                </a:ext>
              </a:extLst>
            </p:cNvPr>
            <p:cNvSpPr/>
            <p:nvPr/>
          </p:nvSpPr>
          <p:spPr>
            <a:xfrm>
              <a:off x="1566549" y="3430262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4" h="678814">
                  <a:moveTo>
                    <a:pt x="339256" y="678513"/>
                  </a:moveTo>
                  <a:lnTo>
                    <a:pt x="385292" y="675416"/>
                  </a:lnTo>
                  <a:lnTo>
                    <a:pt x="429445" y="666395"/>
                  </a:lnTo>
                  <a:lnTo>
                    <a:pt x="471312" y="651853"/>
                  </a:lnTo>
                  <a:lnTo>
                    <a:pt x="510487" y="632195"/>
                  </a:lnTo>
                  <a:lnTo>
                    <a:pt x="546568" y="607826"/>
                  </a:lnTo>
                  <a:lnTo>
                    <a:pt x="579148" y="579148"/>
                  </a:lnTo>
                  <a:lnTo>
                    <a:pt x="607826" y="546568"/>
                  </a:lnTo>
                  <a:lnTo>
                    <a:pt x="632195" y="510487"/>
                  </a:lnTo>
                  <a:lnTo>
                    <a:pt x="651853" y="471312"/>
                  </a:lnTo>
                  <a:lnTo>
                    <a:pt x="666395" y="429445"/>
                  </a:lnTo>
                  <a:lnTo>
                    <a:pt x="675416" y="385292"/>
                  </a:lnTo>
                  <a:lnTo>
                    <a:pt x="678513" y="339256"/>
                  </a:lnTo>
                  <a:lnTo>
                    <a:pt x="675416" y="293220"/>
                  </a:lnTo>
                  <a:lnTo>
                    <a:pt x="666395" y="249067"/>
                  </a:lnTo>
                  <a:lnTo>
                    <a:pt x="651853" y="207201"/>
                  </a:lnTo>
                  <a:lnTo>
                    <a:pt x="632195" y="168025"/>
                  </a:lnTo>
                  <a:lnTo>
                    <a:pt x="607826" y="131945"/>
                  </a:lnTo>
                  <a:lnTo>
                    <a:pt x="579148" y="99364"/>
                  </a:lnTo>
                  <a:lnTo>
                    <a:pt x="546568" y="70687"/>
                  </a:lnTo>
                  <a:lnTo>
                    <a:pt x="510487" y="46317"/>
                  </a:lnTo>
                  <a:lnTo>
                    <a:pt x="471312" y="26659"/>
                  </a:lnTo>
                  <a:lnTo>
                    <a:pt x="429445" y="12118"/>
                  </a:lnTo>
                  <a:lnTo>
                    <a:pt x="385292" y="3096"/>
                  </a:lnTo>
                  <a:lnTo>
                    <a:pt x="339256" y="0"/>
                  </a:lnTo>
                  <a:lnTo>
                    <a:pt x="293220" y="3096"/>
                  </a:lnTo>
                  <a:lnTo>
                    <a:pt x="249067" y="12118"/>
                  </a:lnTo>
                  <a:lnTo>
                    <a:pt x="207201" y="26659"/>
                  </a:lnTo>
                  <a:lnTo>
                    <a:pt x="168025" y="46317"/>
                  </a:lnTo>
                  <a:lnTo>
                    <a:pt x="131945" y="70687"/>
                  </a:lnTo>
                  <a:lnTo>
                    <a:pt x="99364" y="99364"/>
                  </a:lnTo>
                  <a:lnTo>
                    <a:pt x="70687" y="131945"/>
                  </a:lnTo>
                  <a:lnTo>
                    <a:pt x="46317" y="168025"/>
                  </a:lnTo>
                  <a:lnTo>
                    <a:pt x="26659" y="207201"/>
                  </a:lnTo>
                  <a:lnTo>
                    <a:pt x="12118" y="249067"/>
                  </a:lnTo>
                  <a:lnTo>
                    <a:pt x="3096" y="293220"/>
                  </a:lnTo>
                  <a:lnTo>
                    <a:pt x="0" y="339256"/>
                  </a:lnTo>
                  <a:lnTo>
                    <a:pt x="3096" y="385292"/>
                  </a:lnTo>
                  <a:lnTo>
                    <a:pt x="12118" y="429445"/>
                  </a:lnTo>
                  <a:lnTo>
                    <a:pt x="26659" y="471312"/>
                  </a:lnTo>
                  <a:lnTo>
                    <a:pt x="46317" y="510487"/>
                  </a:lnTo>
                  <a:lnTo>
                    <a:pt x="70687" y="546568"/>
                  </a:lnTo>
                  <a:lnTo>
                    <a:pt x="99364" y="579148"/>
                  </a:lnTo>
                  <a:lnTo>
                    <a:pt x="131945" y="607826"/>
                  </a:lnTo>
                  <a:lnTo>
                    <a:pt x="168025" y="632195"/>
                  </a:lnTo>
                  <a:lnTo>
                    <a:pt x="207201" y="651853"/>
                  </a:lnTo>
                  <a:lnTo>
                    <a:pt x="249067" y="666395"/>
                  </a:lnTo>
                  <a:lnTo>
                    <a:pt x="293220" y="675416"/>
                  </a:lnTo>
                  <a:lnTo>
                    <a:pt x="339256" y="678513"/>
                  </a:lnTo>
                  <a:close/>
                </a:path>
              </a:pathLst>
            </a:custGeom>
            <a:ln w="16962">
              <a:solidFill>
                <a:srgbClr val="FF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8">
              <a:extLst>
                <a:ext uri="{FF2B5EF4-FFF2-40B4-BE49-F238E27FC236}">
                  <a16:creationId xmlns:a16="http://schemas.microsoft.com/office/drawing/2014/main" id="{CE3F7C59-DD85-4333-528A-E867AC7C7597}"/>
                </a:ext>
              </a:extLst>
            </p:cNvPr>
            <p:cNvSpPr/>
            <p:nvPr/>
          </p:nvSpPr>
          <p:spPr>
            <a:xfrm>
              <a:off x="1771673" y="3568977"/>
              <a:ext cx="292100" cy="389255"/>
            </a:xfrm>
            <a:custGeom>
              <a:avLst/>
              <a:gdLst/>
              <a:ahLst/>
              <a:cxnLst/>
              <a:rect l="l" t="t" r="r" b="b"/>
              <a:pathLst>
                <a:path w="292100" h="389254">
                  <a:moveTo>
                    <a:pt x="97253" y="0"/>
                  </a:moveTo>
                  <a:lnTo>
                    <a:pt x="0" y="97253"/>
                  </a:lnTo>
                  <a:lnTo>
                    <a:pt x="97253" y="194507"/>
                  </a:lnTo>
                  <a:lnTo>
                    <a:pt x="0" y="291760"/>
                  </a:lnTo>
                  <a:lnTo>
                    <a:pt x="97253" y="389014"/>
                  </a:lnTo>
                  <a:lnTo>
                    <a:pt x="291760" y="194507"/>
                  </a:lnTo>
                  <a:lnTo>
                    <a:pt x="9725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50" y="254863"/>
            <a:ext cx="5015746" cy="154856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271804" y="3172115"/>
            <a:ext cx="47375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inovações permitirão 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revisar o modelo de financiamento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formulação de uma 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Estratégia para Reorganizar a Atenção Especializada no SUS,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beneficiando a população como um todo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2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6"/>
          <p:cNvSpPr txBox="1"/>
          <p:nvPr/>
        </p:nvSpPr>
        <p:spPr>
          <a:xfrm>
            <a:off x="91440" y="2551231"/>
            <a:ext cx="4306824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spcBef>
                <a:spcPts val="2175"/>
              </a:spcBef>
            </a:pPr>
            <a:r>
              <a:rPr sz="2400" b="1" spc="-140" dirty="0" smtClean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sz="2400" b="1" spc="-75" dirty="0" smtClean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75" dirty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</a:t>
            </a:r>
            <a:r>
              <a:rPr sz="2400" b="1" spc="-85" dirty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 smtClean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ESPECIALIZADOS</a:t>
            </a:r>
            <a:endParaRPr lang="pt-BR" sz="2400" b="1" spc="-10" dirty="0">
              <a:solidFill>
                <a:srgbClr val="183E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>
              <a:spcBef>
                <a:spcPts val="2175"/>
              </a:spcBef>
              <a:buFont typeface="Arial" panose="020B0604020202020204" pitchFamily="34" charset="0"/>
              <a:buChar char="•"/>
            </a:pPr>
            <a:r>
              <a:rPr lang="pt-BR" sz="2200" b="1" spc="-8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8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Expandir</a:t>
            </a:r>
            <a:r>
              <a:rPr sz="2200" b="1" spc="-5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qualificar</a:t>
            </a:r>
            <a:r>
              <a:rPr sz="22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acesso</a:t>
            </a:r>
            <a:r>
              <a:rPr sz="22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2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Consultas</a:t>
            </a:r>
            <a:r>
              <a:rPr sz="22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Exames,</a:t>
            </a:r>
            <a:r>
              <a:rPr sz="22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iniciando</a:t>
            </a:r>
            <a:r>
              <a:rPr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80" dirty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sz="22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oncologia, </a:t>
            </a:r>
            <a:r>
              <a:rPr sz="22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cardiologia,</a:t>
            </a:r>
            <a:r>
              <a:rPr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oftalmologia,</a:t>
            </a:r>
            <a:r>
              <a:rPr sz="22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ortopedia</a:t>
            </a:r>
            <a:r>
              <a:rPr sz="22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1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otorrinolaringologia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marR="281305">
              <a:spcBef>
                <a:spcPts val="1405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Aporte</a:t>
            </a:r>
            <a:r>
              <a:rPr sz="2200" spc="-11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adicional</a:t>
            </a:r>
            <a:r>
              <a:rPr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inicial</a:t>
            </a:r>
            <a:r>
              <a:rPr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R$</a:t>
            </a:r>
            <a:r>
              <a:rPr sz="22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35" dirty="0">
                <a:latin typeface="Calibri" panose="020F0502020204030204" pitchFamily="34" charset="0"/>
                <a:cs typeface="Calibri" panose="020F0502020204030204" pitchFamily="34" charset="0"/>
              </a:rPr>
              <a:t>2,4</a:t>
            </a:r>
            <a:r>
              <a:rPr sz="22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bilhões</a:t>
            </a:r>
            <a:r>
              <a:rPr sz="22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80" dirty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 smtClean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6845">
              <a:lnSpc>
                <a:spcPts val="2100"/>
              </a:lnSpc>
              <a:spcBef>
                <a:spcPts val="5"/>
              </a:spcBef>
            </a:pPr>
            <a:endParaRPr lang="pt-BR" sz="2000" b="1" spc="-14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6845">
              <a:lnSpc>
                <a:spcPts val="2100"/>
              </a:lnSpc>
            </a:pPr>
            <a:endParaRPr lang="pt-BR" sz="2000" b="1" spc="-14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57772" y="2529652"/>
            <a:ext cx="3839464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845">
              <a:spcBef>
                <a:spcPts val="2175"/>
              </a:spcBef>
            </a:pPr>
            <a:r>
              <a:rPr lang="pt-BR" sz="2400" b="1" spc="-140" dirty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CIRURGIAS PRIORITÁRIAS</a:t>
            </a:r>
          </a:p>
          <a:p>
            <a:pPr marL="357188" marR="5080">
              <a:spcBef>
                <a:spcPts val="1670"/>
              </a:spcBef>
              <a:buFont typeface="Arial" panose="020B0604020202020204" pitchFamily="34" charset="0"/>
              <a:buChar char="•"/>
            </a:pPr>
            <a:r>
              <a:rPr lang="pt-BR" sz="2200" b="1" spc="-80" dirty="0" smtClean="0">
                <a:latin typeface="Calibri" panose="020F0502020204030204" pitchFamily="34" charset="0"/>
                <a:cs typeface="Calibri" panose="020F0502020204030204" pitchFamily="34" charset="0"/>
              </a:rPr>
              <a:t> Expandir</a:t>
            </a:r>
            <a:r>
              <a:rPr lang="pt-BR" sz="2200" b="1" spc="-6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2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agilizar</a:t>
            </a:r>
            <a:r>
              <a:rPr lang="pt-BR" sz="22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2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realização</a:t>
            </a:r>
            <a:r>
              <a:rPr lang="pt-BR" sz="22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22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cirurgias,</a:t>
            </a:r>
            <a:r>
              <a:rPr lang="pt-BR" sz="2200" b="1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85" dirty="0"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pt-BR" sz="22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foco</a:t>
            </a:r>
            <a:r>
              <a:rPr lang="pt-BR" sz="22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pt-BR" sz="22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redução</a:t>
            </a:r>
            <a:r>
              <a:rPr lang="pt-BR" sz="22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pt-BR" sz="22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pt-BR" sz="22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22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espera</a:t>
            </a:r>
            <a:r>
              <a:rPr lang="pt-BR" sz="22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entre</a:t>
            </a:r>
            <a:r>
              <a:rPr lang="pt-BR" sz="22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22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diagnóstico</a:t>
            </a:r>
            <a:r>
              <a:rPr lang="pt-BR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2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22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2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realização</a:t>
            </a:r>
            <a:r>
              <a:rPr lang="pt-BR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60"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pt-BR"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tratamento</a:t>
            </a:r>
            <a:r>
              <a:rPr lang="pt-BR" sz="22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cirúrgico</a:t>
            </a:r>
          </a:p>
          <a:p>
            <a:pPr marL="357188" marR="5080">
              <a:spcBef>
                <a:spcPts val="1670"/>
              </a:spcBef>
              <a:buFont typeface="Arial" panose="020B0604020202020204" pitchFamily="34" charset="0"/>
              <a:buChar char="•"/>
            </a:pPr>
            <a:r>
              <a:rPr lang="pt-BR"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Aporte adicional inicial de R$ 1,2 bilhão em 2025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56744" y="2520453"/>
            <a:ext cx="3548744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845">
              <a:spcBef>
                <a:spcPts val="2175"/>
              </a:spcBef>
            </a:pPr>
            <a:r>
              <a:rPr lang="pt-BR" sz="2400" b="1" spc="-140" dirty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INOVAÇÃO </a:t>
            </a:r>
            <a:r>
              <a:rPr lang="pt-BR" sz="2400" b="1" spc="-140" dirty="0" smtClean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2400" b="1" spc="-140" dirty="0">
                <a:solidFill>
                  <a:srgbClr val="183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</a:p>
          <a:p>
            <a:pPr marL="182563">
              <a:spcBef>
                <a:spcPts val="1730"/>
              </a:spcBef>
              <a:buFont typeface="Arial" panose="020B0604020202020204" pitchFamily="34" charset="0"/>
              <a:buChar char="•"/>
            </a:pPr>
            <a:r>
              <a:rPr lang="pt-BR" sz="2200" b="1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 Investimentos</a:t>
            </a:r>
            <a:r>
              <a:rPr lang="pt-BR" sz="2200" b="1" spc="-13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80" dirty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pt-BR" sz="2200" b="1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transformação</a:t>
            </a:r>
            <a:r>
              <a:rPr lang="pt-BR" sz="22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pt-BR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2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Telessaúde</a:t>
            </a:r>
            <a:endParaRPr lang="pt-B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>
              <a:spcBef>
                <a:spcPts val="1730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Fortalecimento</a:t>
            </a:r>
            <a:r>
              <a:rPr lang="pt-BR" sz="2200" spc="-2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pt-BR" sz="2200" spc="-1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Atenção</a:t>
            </a:r>
            <a:r>
              <a:rPr lang="pt-BR" sz="2200" spc="-2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Primária</a:t>
            </a:r>
            <a:r>
              <a:rPr lang="pt-BR" sz="2200" spc="1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80" dirty="0" smtClean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pt-BR" sz="2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pt-BR" sz="2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integração</a:t>
            </a:r>
            <a:r>
              <a:rPr lang="pt-BR" sz="2200" spc="-2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85" dirty="0" smtClean="0"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pt-BR" sz="2200" spc="-3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Atenção</a:t>
            </a:r>
            <a:r>
              <a:rPr lang="pt-BR" sz="2200" spc="-45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spc="-10" dirty="0" smtClean="0">
                <a:latin typeface="Calibri" panose="020F0502020204030204" pitchFamily="34" charset="0"/>
                <a:cs typeface="Calibri" panose="020F0502020204030204" pitchFamily="34" charset="0"/>
              </a:rPr>
              <a:t>Especializada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46" y="446887"/>
            <a:ext cx="5015746" cy="15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9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 txBox="1">
            <a:spLocks/>
          </p:cNvSpPr>
          <p:nvPr/>
        </p:nvSpPr>
        <p:spPr>
          <a:xfrm>
            <a:off x="971400" y="225983"/>
            <a:ext cx="71424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altLang="pt-BR" sz="4000" b="1" spc="-1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ACESSO A ESPECIALISTAS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E6566B5-32F3-E53E-1BA6-B188DEBFCC9C}"/>
              </a:ext>
            </a:extLst>
          </p:cNvPr>
          <p:cNvSpPr/>
          <p:nvPr/>
        </p:nvSpPr>
        <p:spPr>
          <a:xfrm>
            <a:off x="514138" y="853719"/>
            <a:ext cx="11162749" cy="5791731"/>
          </a:xfrm>
          <a:custGeom>
            <a:avLst/>
            <a:gdLst/>
            <a:ahLst/>
            <a:cxnLst/>
            <a:rect l="l" t="t" r="r" b="b"/>
            <a:pathLst>
              <a:path w="18288000" h="9241859">
                <a:moveTo>
                  <a:pt x="0" y="0"/>
                </a:moveTo>
                <a:lnTo>
                  <a:pt x="18288000" y="0"/>
                </a:lnTo>
                <a:lnTo>
                  <a:pt x="18288000" y="9241859"/>
                </a:lnTo>
                <a:lnTo>
                  <a:pt x="0" y="9241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22" b="-11668"/>
            </a:stretch>
          </a:blipFill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9268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1375</Words>
  <Application>Microsoft Office PowerPoint</Application>
  <PresentationFormat>Widescreen</PresentationFormat>
  <Paragraphs>230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40" baseType="lpstr">
      <vt:lpstr>Arial</vt:lpstr>
      <vt:lpstr>ArialMT</vt:lpstr>
      <vt:lpstr>Calibri</vt:lpstr>
      <vt:lpstr>Calibri (MS)</vt:lpstr>
      <vt:lpstr>Calibri (MS) Bold</vt:lpstr>
      <vt:lpstr>Calibri Light</vt:lpstr>
      <vt:lpstr>Courier New</vt:lpstr>
      <vt:lpstr>Helvetica</vt:lpstr>
      <vt:lpstr>Montserrat</vt:lpstr>
      <vt:lpstr>Open Sans</vt:lpstr>
      <vt:lpstr>Open Sans Bold</vt:lpstr>
      <vt:lpstr>Roboto</vt:lpstr>
      <vt:lpstr>Segoe UI Black</vt:lpstr>
      <vt:lpstr>Sora</vt:lpstr>
      <vt:lpstr>Times New Roman</vt:lpstr>
      <vt:lpstr>Verdana</vt:lpstr>
      <vt:lpstr>Tema do Office</vt:lpstr>
      <vt:lpstr>Lâmina de Abertura e final</vt:lpstr>
      <vt:lpstr>Apresentação do PowerPoint</vt:lpstr>
      <vt:lpstr>Ranking de Morte Prematura por Câncer em Indvíduos com  menos que 70 anos em 2019</vt:lpstr>
      <vt:lpstr>SVSA/MS: Câncer em Mulheres no Brasil </vt:lpstr>
      <vt:lpstr>Incidência de Câncer em Mulheres no Brasil </vt:lpstr>
      <vt:lpstr>Promoção da Saúde</vt:lpstr>
      <vt:lpstr>Epidemiologia - rastreamento </vt:lpstr>
      <vt:lpstr>Apresentação do PowerPoint</vt:lpstr>
      <vt:lpstr>Apresentação do PowerPoint</vt:lpstr>
      <vt:lpstr>Apresentação do PowerPoint</vt:lpstr>
      <vt:lpstr>Apresentação do PowerPoint</vt:lpstr>
      <vt:lpstr>Nova Organização da AES no SUS - PMAE</vt:lpstr>
      <vt:lpstr>Publicado:</vt:lpstr>
      <vt:lpstr>Programa Nacional de Apoio à Atenção Oncológica (PRONON) </vt:lpstr>
      <vt:lpstr>PRONONS TODOS - investimento</vt:lpstr>
      <vt:lpstr>PRONONS Relacionados ao Câncer de Mama </vt:lpstr>
      <vt:lpstr>Reconstrução mamária: estratégia para a redução das filas:</vt:lpstr>
      <vt:lpstr>Plano de Expansão da Radioterapia - PERSUS I</vt:lpstr>
      <vt:lpstr>Apresentação do PowerPoint</vt:lpstr>
      <vt:lpstr>34 Novos serviços de Radioterapia</vt:lpstr>
      <vt:lpstr>Programa de Radioterapia no SUS/2023 </vt:lpstr>
      <vt:lpstr>Outras Ações de Saúde das Mulheres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David Gomes de Sousa</dc:creator>
  <cp:lastModifiedBy>Laura Barquette Campos</cp:lastModifiedBy>
  <cp:revision>322</cp:revision>
  <dcterms:created xsi:type="dcterms:W3CDTF">2024-04-19T18:08:54Z</dcterms:created>
  <dcterms:modified xsi:type="dcterms:W3CDTF">2025-03-25T16:01:30Z</dcterms:modified>
</cp:coreProperties>
</file>