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40"/>
  </p:notesMasterIdLst>
  <p:sldIdLst>
    <p:sldId id="322" r:id="rId3"/>
    <p:sldId id="424" r:id="rId4"/>
    <p:sldId id="339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99" r:id="rId13"/>
    <p:sldId id="349" r:id="rId14"/>
    <p:sldId id="350" r:id="rId15"/>
    <p:sldId id="351" r:id="rId16"/>
    <p:sldId id="352" r:id="rId17"/>
    <p:sldId id="356" r:id="rId18"/>
    <p:sldId id="357" r:id="rId19"/>
    <p:sldId id="361" r:id="rId20"/>
    <p:sldId id="401" r:id="rId21"/>
    <p:sldId id="409" r:id="rId22"/>
    <p:sldId id="412" r:id="rId23"/>
    <p:sldId id="365" r:id="rId24"/>
    <p:sldId id="421" r:id="rId25"/>
    <p:sldId id="410" r:id="rId26"/>
    <p:sldId id="422" r:id="rId27"/>
    <p:sldId id="423" r:id="rId28"/>
    <p:sldId id="411" r:id="rId29"/>
    <p:sldId id="413" r:id="rId30"/>
    <p:sldId id="436" r:id="rId31"/>
    <p:sldId id="427" r:id="rId32"/>
    <p:sldId id="371" r:id="rId33"/>
    <p:sldId id="372" r:id="rId34"/>
    <p:sldId id="425" r:id="rId35"/>
    <p:sldId id="416" r:id="rId36"/>
    <p:sldId id="428" r:id="rId37"/>
    <p:sldId id="437" r:id="rId38"/>
    <p:sldId id="429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500"/>
    <a:srgbClr val="99FF99"/>
    <a:srgbClr val="00CC66"/>
    <a:srgbClr val="99FF33"/>
    <a:srgbClr val="7AAD42"/>
    <a:srgbClr val="76913C"/>
    <a:srgbClr val="C3D69B"/>
    <a:srgbClr val="D7E4BD"/>
    <a:srgbClr val="BBF391"/>
    <a:srgbClr val="770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9" autoAdjust="0"/>
    <p:restoredTop sz="94660"/>
  </p:normalViewPr>
  <p:slideViewPr>
    <p:cSldViewPr snapToGrid="0">
      <p:cViewPr varScale="1">
        <p:scale>
          <a:sx n="67" d="100"/>
          <a:sy n="67" d="100"/>
        </p:scale>
        <p:origin x="3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J:\Pasta1.xlsx" TargetMode="External"/><Relationship Id="rId1" Type="http://schemas.openxmlformats.org/officeDocument/2006/relationships/image" Target="../media/image41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%</a:t>
            </a:r>
            <a:r>
              <a:rPr lang="en-US" baseline="0" dirty="0"/>
              <a:t> de </a:t>
            </a:r>
            <a:r>
              <a:rPr lang="en-US" baseline="0" dirty="0" err="1"/>
              <a:t>áreas</a:t>
            </a:r>
            <a:r>
              <a:rPr lang="en-US" baseline="0" dirty="0"/>
              <a:t> </a:t>
            </a:r>
            <a:r>
              <a:rPr lang="en-US" baseline="0" dirty="0" err="1" smtClean="0"/>
              <a:t>cultivadas</a:t>
            </a:r>
            <a:r>
              <a:rPr lang="en-US" sz="1400" baseline="0" dirty="0" smtClean="0"/>
              <a:t>  (</a:t>
            </a:r>
            <a:r>
              <a:rPr lang="en-US" sz="1400" baseline="0" dirty="0" err="1" smtClean="0"/>
              <a:t>média</a:t>
            </a:r>
            <a:r>
              <a:rPr lang="en-US" sz="1400" baseline="0" dirty="0" smtClean="0"/>
              <a:t> 46%)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Plan1!$B$4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0000">
                <a:alpha val="50000"/>
              </a:srgbClr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rgbClr val="FFFF00">
                  <a:alpha val="50000"/>
                </a:srgbClr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>
                  <a:alpha val="50000"/>
                </a:srgbClr>
              </a:solidFill>
            </c:spPr>
          </c:dPt>
          <c:dPt>
            <c:idx val="10"/>
            <c:invertIfNegative val="0"/>
            <c:bubble3D val="0"/>
            <c:spPr>
              <a:solidFill>
                <a:srgbClr val="FFFF00">
                  <a:alpha val="50000"/>
                </a:srgbClr>
              </a:solidFill>
            </c:spPr>
          </c:dPt>
          <c:dPt>
            <c:idx val="11"/>
            <c:invertIfNegative val="0"/>
            <c:bubble3D val="0"/>
            <c:spPr>
              <a:solidFill>
                <a:srgbClr val="FFFF00">
                  <a:alpha val="50000"/>
                </a:srgbClr>
              </a:solidFill>
            </c:spPr>
          </c:dPt>
          <c:dPt>
            <c:idx val="12"/>
            <c:invertIfNegative val="0"/>
            <c:bubble3D val="0"/>
            <c:spPr>
              <a:solidFill>
                <a:srgbClr val="008000">
                  <a:alpha val="50000"/>
                </a:srgbClr>
              </a:solidFill>
            </c:spPr>
          </c:dPt>
          <c:dLbls>
            <c:dLbl>
              <c:idx val="0"/>
              <c:layout>
                <c:manualLayout>
                  <c:x val="0"/>
                  <c:y val="-0.39972621492128696"/>
                </c:manualLayout>
              </c:layout>
              <c:spPr>
                <a:blipFill>
                  <a:blip xmlns:r="http://schemas.openxmlformats.org/officeDocument/2006/relationships" r:embed="rId1">
                    <a:alphaModFix amt="65000"/>
                  </a:blip>
                  <a:tile tx="0" ty="0" sx="100000" sy="100000" flip="none" algn="tl"/>
                </a:blipFill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396988795291759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290821365520623E-3"/>
                  <c:y val="-0.35865866869310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581642731041238E-3"/>
                  <c:y val="-0.339493497604380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290821365520623E-3"/>
                  <c:y val="-0.339493497604380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2399073021679429E-17"/>
                  <c:y val="-0.325804243668720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0.32032854209445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290821365520623E-3"/>
                  <c:y val="-0.312114989733059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8581642731041238E-3"/>
                  <c:y val="-0.128678986995208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7163285462082476E-3"/>
                  <c:y val="-0.117727583846680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7.1454106827603106E-3"/>
                  <c:y val="-0.11498973305954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4290821365520623E-3"/>
                  <c:y val="-0.10403832991101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0479814604335886E-16"/>
                  <c:y val="-8.7611225188227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4.2872464096561907E-3"/>
                  <c:y val="-6.297056810403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 dpi="0" rotWithShape="1">
                <a:blip xmlns:r="http://schemas.openxmlformats.org/officeDocument/2006/relationships" r:embed="rId1">
                  <a:alphaModFix amt="65000"/>
                </a:blip>
                <a:srcRect/>
                <a:tile tx="0" ty="0" sx="100000" sy="100000" flip="none" algn="tl"/>
              </a:blip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Plan1!$A$5:$A$17</c:f>
              <c:strCache>
                <c:ptCount val="13"/>
                <c:pt idx="0">
                  <c:v>Dinamarca</c:v>
                </c:pt>
                <c:pt idx="1">
                  <c:v>Ucrânia</c:v>
                </c:pt>
                <c:pt idx="2">
                  <c:v>Holanda</c:v>
                </c:pt>
                <c:pt idx="3">
                  <c:v>Reino Unido</c:v>
                </c:pt>
                <c:pt idx="4">
                  <c:v>Espaha</c:v>
                </c:pt>
                <c:pt idx="5">
                  <c:v>Índia</c:v>
                </c:pt>
                <c:pt idx="6">
                  <c:v>França</c:v>
                </c:pt>
                <c:pt idx="7">
                  <c:v>Alemanha</c:v>
                </c:pt>
                <c:pt idx="8">
                  <c:v>EUA</c:v>
                </c:pt>
                <c:pt idx="9">
                  <c:v>México</c:v>
                </c:pt>
                <c:pt idx="10">
                  <c:v>China</c:v>
                </c:pt>
                <c:pt idx="11">
                  <c:v>Argentina</c:v>
                </c:pt>
                <c:pt idx="12">
                  <c:v>Brasil</c:v>
                </c:pt>
              </c:strCache>
            </c:strRef>
          </c:cat>
          <c:val>
            <c:numRef>
              <c:f>Plan1!$C$5:$C$17</c:f>
              <c:numCache>
                <c:formatCode>0.0%</c:formatCode>
                <c:ptCount val="13"/>
                <c:pt idx="0">
                  <c:v>0.76840000000000031</c:v>
                </c:pt>
                <c:pt idx="1">
                  <c:v>0.7482000000000002</c:v>
                </c:pt>
                <c:pt idx="2">
                  <c:v>0.66200000000000025</c:v>
                </c:pt>
                <c:pt idx="3">
                  <c:v>0.63900000000000023</c:v>
                </c:pt>
                <c:pt idx="4">
                  <c:v>0.6373000000000002</c:v>
                </c:pt>
                <c:pt idx="5">
                  <c:v>0.60450000000000004</c:v>
                </c:pt>
                <c:pt idx="6">
                  <c:v>0.58020000000000005</c:v>
                </c:pt>
                <c:pt idx="7">
                  <c:v>0.56930000000000003</c:v>
                </c:pt>
                <c:pt idx="8">
                  <c:v>0.18340000000000006</c:v>
                </c:pt>
                <c:pt idx="9">
                  <c:v>0.17760000000000001</c:v>
                </c:pt>
                <c:pt idx="10">
                  <c:v>0.17710000000000001</c:v>
                </c:pt>
                <c:pt idx="11">
                  <c:v>0.1401</c:v>
                </c:pt>
                <c:pt idx="12">
                  <c:v>7.5700000000000031E-2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-1126029376"/>
        <c:axId val="-1126021216"/>
      </c:barChart>
      <c:catAx>
        <c:axId val="-1126029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1126021216"/>
        <c:crosses val="autoZero"/>
        <c:auto val="1"/>
        <c:lblAlgn val="ctr"/>
        <c:lblOffset val="100"/>
        <c:noMultiLvlLbl val="0"/>
      </c:catAx>
      <c:valAx>
        <c:axId val="-1126021216"/>
        <c:scaling>
          <c:orientation val="minMax"/>
          <c:max val="0.8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11260293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4D451-885E-4BDB-9E25-09090064AEBA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26185-DEEE-4C9B-94FA-676AADE6FF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17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trike="sngStrike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CD2BE-5DF5-48AB-B888-8B9CD5A14448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01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6D8C6-E679-4333-965B-685835D36238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647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6D8C6-E679-4333-965B-685835D36238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836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67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28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524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50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71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1372" y="764704"/>
            <a:ext cx="11329259" cy="2547714"/>
          </a:xfrm>
        </p:spPr>
        <p:txBody>
          <a:bodyPr>
            <a:normAutofit/>
          </a:bodyPr>
          <a:lstStyle>
            <a:lvl1pPr algn="ctr" defTabSz="416925" rtl="0" eaLnBrk="0" fontAlgn="base" hangingPunct="0">
              <a:spcBef>
                <a:spcPct val="0"/>
              </a:spcBef>
              <a:spcAft>
                <a:spcPts val="557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083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1531" y="3501008"/>
            <a:ext cx="8534400" cy="1752600"/>
          </a:xfrm>
        </p:spPr>
        <p:txBody>
          <a:bodyPr>
            <a:normAutofit/>
          </a:bodyPr>
          <a:lstStyle>
            <a:lvl1pPr marL="0" indent="0" algn="ctr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599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2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2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1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416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3200996"/>
            <a:ext cx="10363200" cy="1362075"/>
          </a:xfrm>
        </p:spPr>
        <p:txBody>
          <a:bodyPr anchor="t">
            <a:noAutofit/>
          </a:bodyPr>
          <a:lstStyle>
            <a:lvl1pPr algn="l" defTabSz="416925" rtl="0" eaLnBrk="0" fontAlgn="base" hangingPunct="0">
              <a:spcBef>
                <a:spcPct val="0"/>
              </a:spcBef>
              <a:spcAft>
                <a:spcPts val="557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083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1700809"/>
            <a:ext cx="10363200" cy="1500187"/>
          </a:xfrm>
        </p:spPr>
        <p:txBody>
          <a:bodyPr anchor="b">
            <a:normAutofit/>
          </a:bodyPr>
          <a:lstStyle>
            <a:lvl1pPr marL="0" indent="0" algn="l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599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24290" indent="0">
              <a:buNone/>
              <a:defRPr sz="1671">
                <a:solidFill>
                  <a:schemeClr val="tx1">
                    <a:tint val="75000"/>
                  </a:schemeClr>
                </a:solidFill>
              </a:defRPr>
            </a:lvl2pPr>
            <a:lvl3pPr marL="8485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27287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4pPr>
            <a:lvl5pPr marL="169716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5pPr>
            <a:lvl6pPr marL="212145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6pPr>
            <a:lvl7pPr marL="254574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7pPr>
            <a:lvl8pPr marL="297003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8pPr>
            <a:lvl9pPr marL="339432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34516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963084" y="3200996"/>
            <a:ext cx="10363200" cy="1362075"/>
          </a:xfrm>
        </p:spPr>
        <p:txBody>
          <a:bodyPr anchor="t">
            <a:noAutofit/>
          </a:bodyPr>
          <a:lstStyle>
            <a:lvl1pPr algn="l" defTabSz="416925" rtl="0" eaLnBrk="0" fontAlgn="base" hangingPunct="0">
              <a:spcBef>
                <a:spcPct val="0"/>
              </a:spcBef>
              <a:spcAft>
                <a:spcPts val="557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083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4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1700809"/>
            <a:ext cx="10363200" cy="1500187"/>
          </a:xfrm>
        </p:spPr>
        <p:txBody>
          <a:bodyPr anchor="b">
            <a:normAutofit/>
          </a:bodyPr>
          <a:lstStyle>
            <a:lvl1pPr marL="0" indent="0" algn="l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599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24290" indent="0">
              <a:buNone/>
              <a:defRPr sz="1671">
                <a:solidFill>
                  <a:schemeClr val="tx1">
                    <a:tint val="75000"/>
                  </a:schemeClr>
                </a:solidFill>
              </a:defRPr>
            </a:lvl2pPr>
            <a:lvl3pPr marL="8485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27287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4pPr>
            <a:lvl5pPr marL="169716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5pPr>
            <a:lvl6pPr marL="212145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6pPr>
            <a:lvl7pPr marL="254574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7pPr>
            <a:lvl8pPr marL="297003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8pPr>
            <a:lvl9pPr marL="339432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03132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10" y="280373"/>
            <a:ext cx="10465481" cy="628349"/>
          </a:xfrm>
        </p:spPr>
        <p:txBody>
          <a:bodyPr>
            <a:noAutofit/>
          </a:bodyPr>
          <a:lstStyle>
            <a:lvl1pPr algn="l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97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431371" y="6453337"/>
            <a:ext cx="11233248" cy="268139"/>
          </a:xfrm>
          <a:prstGeom prst="rect">
            <a:avLst/>
          </a:prstGeom>
        </p:spPr>
        <p:txBody>
          <a:bodyPr/>
          <a:lstStyle>
            <a:lvl1pPr algn="ctr">
              <a:defRPr sz="111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08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10" y="280373"/>
            <a:ext cx="10369472" cy="628349"/>
          </a:xfrm>
        </p:spPr>
        <p:txBody>
          <a:bodyPr>
            <a:noAutofit/>
          </a:bodyPr>
          <a:lstStyle>
            <a:lvl1pPr algn="l" defTabSz="41692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97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4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31371" y="1052737"/>
            <a:ext cx="11233248" cy="576064"/>
          </a:xfrm>
        </p:spPr>
        <p:txBody>
          <a:bodyPr anchor="b">
            <a:normAutofit/>
          </a:bodyPr>
          <a:lstStyle>
            <a:lvl1pPr marL="0" indent="0" algn="l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227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24290" indent="0">
              <a:buNone/>
              <a:defRPr sz="1671">
                <a:solidFill>
                  <a:schemeClr val="tx1">
                    <a:tint val="75000"/>
                  </a:schemeClr>
                </a:solidFill>
              </a:defRPr>
            </a:lvl2pPr>
            <a:lvl3pPr marL="8485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27287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4pPr>
            <a:lvl5pPr marL="169716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5pPr>
            <a:lvl6pPr marL="212145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6pPr>
            <a:lvl7pPr marL="2545740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7pPr>
            <a:lvl8pPr marL="297003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8pPr>
            <a:lvl9pPr marL="3394321" indent="0">
              <a:buNone/>
              <a:defRPr sz="12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247591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10" y="280373"/>
            <a:ext cx="10369472" cy="628349"/>
          </a:xfrm>
        </p:spPr>
        <p:txBody>
          <a:bodyPr>
            <a:noAutofit/>
          </a:bodyPr>
          <a:lstStyle>
            <a:lvl1pPr algn="l" defTabSz="41692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97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31372" y="1196752"/>
            <a:ext cx="5563029" cy="5184576"/>
          </a:xfrm>
        </p:spPr>
        <p:txBody>
          <a:bodyPr/>
          <a:lstStyle>
            <a:lvl1pPr>
              <a:defRPr sz="2599"/>
            </a:lvl1pPr>
            <a:lvl2pPr>
              <a:defRPr sz="2227"/>
            </a:lvl2pPr>
            <a:lvl3pPr>
              <a:defRPr sz="1856"/>
            </a:lvl3pPr>
            <a:lvl4pPr>
              <a:defRPr sz="1671"/>
            </a:lvl4pPr>
            <a:lvl5pPr>
              <a:defRPr sz="1671"/>
            </a:lvl5pPr>
            <a:lvl6pPr>
              <a:defRPr sz="1671"/>
            </a:lvl6pPr>
            <a:lvl7pPr>
              <a:defRPr sz="1671"/>
            </a:lvl7pPr>
            <a:lvl8pPr>
              <a:defRPr sz="1671"/>
            </a:lvl8pPr>
            <a:lvl9pPr>
              <a:defRPr sz="1671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0" y="1196752"/>
            <a:ext cx="5568619" cy="5184576"/>
          </a:xfrm>
        </p:spPr>
        <p:txBody>
          <a:bodyPr/>
          <a:lstStyle>
            <a:lvl1pPr>
              <a:defRPr sz="2599"/>
            </a:lvl1pPr>
            <a:lvl2pPr>
              <a:defRPr sz="2227"/>
            </a:lvl2pPr>
            <a:lvl3pPr>
              <a:defRPr sz="1856"/>
            </a:lvl3pPr>
            <a:lvl4pPr>
              <a:defRPr sz="1671"/>
            </a:lvl4pPr>
            <a:lvl5pPr>
              <a:defRPr sz="1671"/>
            </a:lvl5pPr>
            <a:lvl6pPr>
              <a:defRPr sz="1671"/>
            </a:lvl6pPr>
            <a:lvl7pPr>
              <a:defRPr sz="1671"/>
            </a:lvl7pPr>
            <a:lvl8pPr>
              <a:defRPr sz="1671"/>
            </a:lvl8pPr>
            <a:lvl9pPr>
              <a:defRPr sz="1671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431371" y="6453337"/>
            <a:ext cx="11233248" cy="268139"/>
          </a:xfrm>
          <a:prstGeom prst="rect">
            <a:avLst/>
          </a:prstGeom>
        </p:spPr>
        <p:txBody>
          <a:bodyPr/>
          <a:lstStyle>
            <a:lvl1pPr algn="ctr">
              <a:defRPr sz="111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0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655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10" y="280373"/>
            <a:ext cx="10369472" cy="628349"/>
          </a:xfrm>
        </p:spPr>
        <p:txBody>
          <a:bodyPr>
            <a:normAutofit/>
          </a:bodyPr>
          <a:lstStyle>
            <a:lvl1pPr algn="l" defTabSz="41692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97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31371" y="1196753"/>
            <a:ext cx="5565147" cy="978123"/>
          </a:xfrm>
        </p:spPr>
        <p:txBody>
          <a:bodyPr anchor="b"/>
          <a:lstStyle>
            <a:lvl1pPr marL="0" indent="0">
              <a:buNone/>
              <a:defRPr sz="2227" b="1"/>
            </a:lvl1pPr>
            <a:lvl2pPr marL="424290" indent="0">
              <a:buNone/>
              <a:defRPr sz="1856" b="1"/>
            </a:lvl2pPr>
            <a:lvl3pPr marL="848580" indent="0">
              <a:buNone/>
              <a:defRPr sz="1671" b="1"/>
            </a:lvl3pPr>
            <a:lvl4pPr marL="1272870" indent="0">
              <a:buNone/>
              <a:defRPr sz="1485" b="1"/>
            </a:lvl4pPr>
            <a:lvl5pPr marL="1697160" indent="0">
              <a:buNone/>
              <a:defRPr sz="1485" b="1"/>
            </a:lvl5pPr>
            <a:lvl6pPr marL="2121451" indent="0">
              <a:buNone/>
              <a:defRPr sz="1485" b="1"/>
            </a:lvl6pPr>
            <a:lvl7pPr marL="2545740" indent="0">
              <a:buNone/>
              <a:defRPr sz="1485" b="1"/>
            </a:lvl7pPr>
            <a:lvl8pPr marL="2970031" indent="0">
              <a:buNone/>
              <a:defRPr sz="1485" b="1"/>
            </a:lvl8pPr>
            <a:lvl9pPr marL="3394321" indent="0">
              <a:buNone/>
              <a:defRPr sz="1485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31371" y="2174875"/>
            <a:ext cx="5565147" cy="4206453"/>
          </a:xfrm>
        </p:spPr>
        <p:txBody>
          <a:bodyPr/>
          <a:lstStyle>
            <a:lvl1pPr>
              <a:defRPr sz="2227"/>
            </a:lvl1pPr>
            <a:lvl2pPr>
              <a:defRPr sz="1856"/>
            </a:lvl2pPr>
            <a:lvl3pPr>
              <a:defRPr sz="1671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096001" y="1196753"/>
            <a:ext cx="5568619" cy="978123"/>
          </a:xfrm>
        </p:spPr>
        <p:txBody>
          <a:bodyPr anchor="b"/>
          <a:lstStyle>
            <a:lvl1pPr marL="0" indent="0">
              <a:buNone/>
              <a:defRPr sz="2227" b="1"/>
            </a:lvl1pPr>
            <a:lvl2pPr marL="424290" indent="0">
              <a:buNone/>
              <a:defRPr sz="1856" b="1"/>
            </a:lvl2pPr>
            <a:lvl3pPr marL="848580" indent="0">
              <a:buNone/>
              <a:defRPr sz="1671" b="1"/>
            </a:lvl3pPr>
            <a:lvl4pPr marL="1272870" indent="0">
              <a:buNone/>
              <a:defRPr sz="1485" b="1"/>
            </a:lvl4pPr>
            <a:lvl5pPr marL="1697160" indent="0">
              <a:buNone/>
              <a:defRPr sz="1485" b="1"/>
            </a:lvl5pPr>
            <a:lvl6pPr marL="2121451" indent="0">
              <a:buNone/>
              <a:defRPr sz="1485" b="1"/>
            </a:lvl6pPr>
            <a:lvl7pPr marL="2545740" indent="0">
              <a:buNone/>
              <a:defRPr sz="1485" b="1"/>
            </a:lvl7pPr>
            <a:lvl8pPr marL="2970031" indent="0">
              <a:buNone/>
              <a:defRPr sz="1485" b="1"/>
            </a:lvl8pPr>
            <a:lvl9pPr marL="3394321" indent="0">
              <a:buNone/>
              <a:defRPr sz="1485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096001" y="2174875"/>
            <a:ext cx="5568619" cy="4206453"/>
          </a:xfrm>
        </p:spPr>
        <p:txBody>
          <a:bodyPr/>
          <a:lstStyle>
            <a:lvl1pPr>
              <a:defRPr sz="2227"/>
            </a:lvl1pPr>
            <a:lvl2pPr>
              <a:defRPr sz="1856"/>
            </a:lvl2pPr>
            <a:lvl3pPr>
              <a:defRPr sz="1671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431371" y="6453337"/>
            <a:ext cx="11233248" cy="268139"/>
          </a:xfrm>
          <a:prstGeom prst="rect">
            <a:avLst/>
          </a:prstGeom>
        </p:spPr>
        <p:txBody>
          <a:bodyPr/>
          <a:lstStyle>
            <a:lvl1pPr algn="ctr">
              <a:defRPr sz="111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85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010" y="280373"/>
            <a:ext cx="10369472" cy="628349"/>
          </a:xfrm>
        </p:spPr>
        <p:txBody>
          <a:bodyPr>
            <a:noAutofit/>
          </a:bodyPr>
          <a:lstStyle>
            <a:lvl1pPr algn="l" defTabSz="41692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970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8126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17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373" y="476672"/>
            <a:ext cx="4189313" cy="958428"/>
          </a:xfrm>
        </p:spPr>
        <p:txBody>
          <a:bodyPr anchor="b"/>
          <a:lstStyle>
            <a:lvl1pPr algn="ctr">
              <a:defRPr sz="1856" b="1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476672"/>
            <a:ext cx="6897885" cy="5904656"/>
          </a:xfrm>
        </p:spPr>
        <p:txBody>
          <a:bodyPr/>
          <a:lstStyle>
            <a:lvl1pPr>
              <a:defRPr sz="2599"/>
            </a:lvl1pPr>
            <a:lvl2pPr>
              <a:defRPr sz="2227"/>
            </a:lvl2pPr>
            <a:lvl3pPr>
              <a:defRPr sz="1856"/>
            </a:lvl3pPr>
            <a:lvl4pPr>
              <a:defRPr sz="1671"/>
            </a:lvl4pPr>
            <a:lvl5pPr>
              <a:defRPr sz="1671"/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31373" y="1435100"/>
            <a:ext cx="4189313" cy="4946228"/>
          </a:xfrm>
        </p:spPr>
        <p:txBody>
          <a:bodyPr/>
          <a:lstStyle>
            <a:lvl1pPr marL="0" indent="0">
              <a:buNone/>
              <a:defRPr sz="1299"/>
            </a:lvl1pPr>
            <a:lvl2pPr marL="424290" indent="0">
              <a:buNone/>
              <a:defRPr sz="1114"/>
            </a:lvl2pPr>
            <a:lvl3pPr marL="848580" indent="0">
              <a:buNone/>
              <a:defRPr sz="928"/>
            </a:lvl3pPr>
            <a:lvl4pPr marL="1272870" indent="0">
              <a:buNone/>
              <a:defRPr sz="835"/>
            </a:lvl4pPr>
            <a:lvl5pPr marL="1697160" indent="0">
              <a:buNone/>
              <a:defRPr sz="835"/>
            </a:lvl5pPr>
            <a:lvl6pPr marL="2121451" indent="0">
              <a:buNone/>
              <a:defRPr sz="835"/>
            </a:lvl6pPr>
            <a:lvl7pPr marL="2545740" indent="0">
              <a:buNone/>
              <a:defRPr sz="835"/>
            </a:lvl7pPr>
            <a:lvl8pPr marL="2970031" indent="0">
              <a:buNone/>
              <a:defRPr sz="835"/>
            </a:lvl8pPr>
            <a:lvl9pPr marL="3394321" indent="0">
              <a:buNone/>
              <a:defRPr sz="835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431371" y="6453337"/>
            <a:ext cx="11233248" cy="268139"/>
          </a:xfrm>
          <a:prstGeom prst="rect">
            <a:avLst/>
          </a:prstGeom>
        </p:spPr>
        <p:txBody>
          <a:bodyPr/>
          <a:lstStyle>
            <a:lvl1pPr algn="ctr">
              <a:defRPr sz="111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59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1443791"/>
            <a:ext cx="6897885" cy="4937539"/>
          </a:xfrm>
        </p:spPr>
        <p:txBody>
          <a:bodyPr/>
          <a:lstStyle>
            <a:lvl1pPr>
              <a:defRPr sz="2599"/>
            </a:lvl1pPr>
            <a:lvl2pPr>
              <a:defRPr sz="2227"/>
            </a:lvl2pPr>
            <a:lvl3pPr>
              <a:defRPr sz="1856"/>
            </a:lvl3pPr>
            <a:lvl4pPr>
              <a:defRPr sz="1671"/>
            </a:lvl4pPr>
            <a:lvl5pPr>
              <a:defRPr sz="1671"/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31373" y="1435100"/>
            <a:ext cx="4189313" cy="4946228"/>
          </a:xfrm>
        </p:spPr>
        <p:txBody>
          <a:bodyPr/>
          <a:lstStyle>
            <a:lvl1pPr marL="0" indent="0">
              <a:buNone/>
              <a:defRPr sz="1299"/>
            </a:lvl1pPr>
            <a:lvl2pPr marL="424290" indent="0">
              <a:buNone/>
              <a:defRPr sz="1114"/>
            </a:lvl2pPr>
            <a:lvl3pPr marL="848580" indent="0">
              <a:buNone/>
              <a:defRPr sz="928"/>
            </a:lvl3pPr>
            <a:lvl4pPr marL="1272870" indent="0">
              <a:buNone/>
              <a:defRPr sz="835"/>
            </a:lvl4pPr>
            <a:lvl5pPr marL="1697160" indent="0">
              <a:buNone/>
              <a:defRPr sz="835"/>
            </a:lvl5pPr>
            <a:lvl6pPr marL="2121451" indent="0">
              <a:buNone/>
              <a:defRPr sz="835"/>
            </a:lvl6pPr>
            <a:lvl7pPr marL="2545740" indent="0">
              <a:buNone/>
              <a:defRPr sz="835"/>
            </a:lvl7pPr>
            <a:lvl8pPr marL="2970031" indent="0">
              <a:buNone/>
              <a:defRPr sz="835"/>
            </a:lvl8pPr>
            <a:lvl9pPr marL="3394321" indent="0">
              <a:buNone/>
              <a:defRPr sz="835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431371" y="6453337"/>
            <a:ext cx="11233248" cy="268139"/>
          </a:xfrm>
          <a:prstGeom prst="rect">
            <a:avLst/>
          </a:prstGeom>
        </p:spPr>
        <p:txBody>
          <a:bodyPr/>
          <a:lstStyle>
            <a:lvl1pPr algn="ctr">
              <a:defRPr sz="111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31371" y="274638"/>
            <a:ext cx="11233248" cy="778098"/>
          </a:xfrm>
        </p:spPr>
        <p:txBody>
          <a:bodyPr>
            <a:normAutofit/>
          </a:bodyPr>
          <a:lstStyle>
            <a:lvl1pPr algn="l" defTabSz="41692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155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0427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5472608"/>
          </a:xfrm>
        </p:spPr>
        <p:txBody>
          <a:bodyPr/>
          <a:lstStyle>
            <a:lvl1pPr marL="0" indent="0">
              <a:buNone/>
              <a:defRPr sz="2970"/>
            </a:lvl1pPr>
            <a:lvl2pPr marL="424290" indent="0">
              <a:buNone/>
              <a:defRPr sz="2599"/>
            </a:lvl2pPr>
            <a:lvl3pPr marL="848580" indent="0">
              <a:buNone/>
              <a:defRPr sz="2227"/>
            </a:lvl3pPr>
            <a:lvl4pPr marL="1272870" indent="0">
              <a:buNone/>
              <a:defRPr sz="1856"/>
            </a:lvl4pPr>
            <a:lvl5pPr marL="1697160" indent="0">
              <a:buNone/>
              <a:defRPr sz="1856"/>
            </a:lvl5pPr>
            <a:lvl6pPr marL="2121451" indent="0">
              <a:buNone/>
              <a:defRPr sz="1856"/>
            </a:lvl6pPr>
            <a:lvl7pPr marL="2545740" indent="0">
              <a:buNone/>
              <a:defRPr sz="1856"/>
            </a:lvl7pPr>
            <a:lvl8pPr marL="2970031" indent="0">
              <a:buNone/>
              <a:defRPr sz="1856"/>
            </a:lvl8pPr>
            <a:lvl9pPr marL="3394321" indent="0">
              <a:buNone/>
              <a:defRPr sz="1856"/>
            </a:lvl9pPr>
          </a:lstStyle>
          <a:p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31371" y="274638"/>
            <a:ext cx="11233248" cy="778098"/>
          </a:xfrm>
        </p:spPr>
        <p:txBody>
          <a:bodyPr>
            <a:normAutofit/>
          </a:bodyPr>
          <a:lstStyle>
            <a:lvl1pPr algn="l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155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6446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31372" y="1124744"/>
            <a:ext cx="5568619" cy="5544616"/>
          </a:xfrm>
        </p:spPr>
        <p:txBody>
          <a:bodyPr/>
          <a:lstStyle>
            <a:lvl1pPr marL="0" indent="0">
              <a:buNone/>
              <a:defRPr sz="2970"/>
            </a:lvl1pPr>
            <a:lvl2pPr marL="424290" indent="0">
              <a:buNone/>
              <a:defRPr sz="2599"/>
            </a:lvl2pPr>
            <a:lvl3pPr marL="848580" indent="0">
              <a:buNone/>
              <a:defRPr sz="2227"/>
            </a:lvl3pPr>
            <a:lvl4pPr marL="1272870" indent="0">
              <a:buNone/>
              <a:defRPr sz="1856"/>
            </a:lvl4pPr>
            <a:lvl5pPr marL="1697160" indent="0">
              <a:buNone/>
              <a:defRPr sz="1856"/>
            </a:lvl5pPr>
            <a:lvl6pPr marL="2121451" indent="0">
              <a:buNone/>
              <a:defRPr sz="1856"/>
            </a:lvl6pPr>
            <a:lvl7pPr marL="2545740" indent="0">
              <a:buNone/>
              <a:defRPr sz="1856"/>
            </a:lvl7pPr>
            <a:lvl8pPr marL="2970031" indent="0">
              <a:buNone/>
              <a:defRPr sz="1856"/>
            </a:lvl8pPr>
            <a:lvl9pPr marL="3394321" indent="0">
              <a:buNone/>
              <a:defRPr sz="1856"/>
            </a:lvl9pPr>
          </a:lstStyle>
          <a:p>
            <a:endParaRPr lang="pt-BR" dirty="0"/>
          </a:p>
        </p:txBody>
      </p:sp>
      <p:sp>
        <p:nvSpPr>
          <p:cNvPr id="5" name="Espaço Reservado para Imagem 2"/>
          <p:cNvSpPr>
            <a:spLocks noGrp="1"/>
          </p:cNvSpPr>
          <p:nvPr>
            <p:ph type="pic" idx="11"/>
          </p:nvPr>
        </p:nvSpPr>
        <p:spPr>
          <a:xfrm>
            <a:off x="6096000" y="1124744"/>
            <a:ext cx="5568619" cy="5544616"/>
          </a:xfrm>
        </p:spPr>
        <p:txBody>
          <a:bodyPr/>
          <a:lstStyle>
            <a:lvl1pPr marL="0" indent="0">
              <a:buNone/>
              <a:defRPr sz="2970"/>
            </a:lvl1pPr>
            <a:lvl2pPr marL="424290" indent="0">
              <a:buNone/>
              <a:defRPr sz="2599"/>
            </a:lvl2pPr>
            <a:lvl3pPr marL="848580" indent="0">
              <a:buNone/>
              <a:defRPr sz="2227"/>
            </a:lvl3pPr>
            <a:lvl4pPr marL="1272870" indent="0">
              <a:buNone/>
              <a:defRPr sz="1856"/>
            </a:lvl4pPr>
            <a:lvl5pPr marL="1697160" indent="0">
              <a:buNone/>
              <a:defRPr sz="1856"/>
            </a:lvl5pPr>
            <a:lvl6pPr marL="2121451" indent="0">
              <a:buNone/>
              <a:defRPr sz="1856"/>
            </a:lvl6pPr>
            <a:lvl7pPr marL="2545740" indent="0">
              <a:buNone/>
              <a:defRPr sz="1856"/>
            </a:lvl7pPr>
            <a:lvl8pPr marL="2970031" indent="0">
              <a:buNone/>
              <a:defRPr sz="1856"/>
            </a:lvl8pPr>
            <a:lvl9pPr marL="3394321" indent="0">
              <a:buNone/>
              <a:defRPr sz="1856"/>
            </a:lvl9pPr>
          </a:lstStyle>
          <a:p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31371" y="274638"/>
            <a:ext cx="11233248" cy="778098"/>
          </a:xfrm>
        </p:spPr>
        <p:txBody>
          <a:bodyPr>
            <a:normAutofit/>
          </a:bodyPr>
          <a:lstStyle>
            <a:lvl1pPr algn="l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155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8376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381" y="5225752"/>
            <a:ext cx="11233248" cy="566738"/>
          </a:xfrm>
        </p:spPr>
        <p:txBody>
          <a:bodyPr anchor="b"/>
          <a:lstStyle>
            <a:lvl1pPr algn="ctr">
              <a:defRPr sz="1856" b="1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27381" y="332656"/>
            <a:ext cx="11233248" cy="4824536"/>
          </a:xfrm>
        </p:spPr>
        <p:txBody>
          <a:bodyPr/>
          <a:lstStyle>
            <a:lvl1pPr marL="0" indent="0">
              <a:buNone/>
              <a:defRPr sz="2970"/>
            </a:lvl1pPr>
            <a:lvl2pPr marL="424290" indent="0">
              <a:buNone/>
              <a:defRPr sz="2599"/>
            </a:lvl2pPr>
            <a:lvl3pPr marL="848580" indent="0">
              <a:buNone/>
              <a:defRPr sz="2227"/>
            </a:lvl3pPr>
            <a:lvl4pPr marL="1272870" indent="0">
              <a:buNone/>
              <a:defRPr sz="1856"/>
            </a:lvl4pPr>
            <a:lvl5pPr marL="1697160" indent="0">
              <a:buNone/>
              <a:defRPr sz="1856"/>
            </a:lvl5pPr>
            <a:lvl6pPr marL="2121451" indent="0">
              <a:buNone/>
              <a:defRPr sz="1856"/>
            </a:lvl6pPr>
            <a:lvl7pPr marL="2545740" indent="0">
              <a:buNone/>
              <a:defRPr sz="1856"/>
            </a:lvl7pPr>
            <a:lvl8pPr marL="2970031" indent="0">
              <a:buNone/>
              <a:defRPr sz="1856"/>
            </a:lvl8pPr>
            <a:lvl9pPr marL="3394321" indent="0">
              <a:buNone/>
              <a:defRPr sz="1856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27381" y="5792490"/>
            <a:ext cx="11233248" cy="804862"/>
          </a:xfrm>
        </p:spPr>
        <p:txBody>
          <a:bodyPr/>
          <a:lstStyle>
            <a:lvl1pPr marL="0" indent="0" algn="ctr">
              <a:buNone/>
              <a:defRPr sz="1299"/>
            </a:lvl1pPr>
            <a:lvl2pPr marL="424290" indent="0">
              <a:buNone/>
              <a:defRPr sz="1114"/>
            </a:lvl2pPr>
            <a:lvl3pPr marL="848580" indent="0">
              <a:buNone/>
              <a:defRPr sz="928"/>
            </a:lvl3pPr>
            <a:lvl4pPr marL="1272870" indent="0">
              <a:buNone/>
              <a:defRPr sz="835"/>
            </a:lvl4pPr>
            <a:lvl5pPr marL="1697160" indent="0">
              <a:buNone/>
              <a:defRPr sz="835"/>
            </a:lvl5pPr>
            <a:lvl6pPr marL="2121451" indent="0">
              <a:buNone/>
              <a:defRPr sz="835"/>
            </a:lvl6pPr>
            <a:lvl7pPr marL="2545740" indent="0">
              <a:buNone/>
              <a:defRPr sz="835"/>
            </a:lvl7pPr>
            <a:lvl8pPr marL="2970031" indent="0">
              <a:buNone/>
              <a:defRPr sz="835"/>
            </a:lvl8pPr>
            <a:lvl9pPr marL="3394321" indent="0">
              <a:buNone/>
              <a:defRPr sz="835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17587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31371" y="1196752"/>
            <a:ext cx="7315200" cy="5482952"/>
          </a:xfrm>
        </p:spPr>
        <p:txBody>
          <a:bodyPr/>
          <a:lstStyle>
            <a:lvl1pPr marL="0" indent="0">
              <a:buNone/>
              <a:defRPr sz="2970"/>
            </a:lvl1pPr>
            <a:lvl2pPr marL="424290" indent="0">
              <a:buNone/>
              <a:defRPr sz="2599"/>
            </a:lvl2pPr>
            <a:lvl3pPr marL="848580" indent="0">
              <a:buNone/>
              <a:defRPr sz="2227"/>
            </a:lvl3pPr>
            <a:lvl4pPr marL="1272870" indent="0">
              <a:buNone/>
              <a:defRPr sz="1856"/>
            </a:lvl4pPr>
            <a:lvl5pPr marL="1697160" indent="0">
              <a:buNone/>
              <a:defRPr sz="1856"/>
            </a:lvl5pPr>
            <a:lvl6pPr marL="2121451" indent="0">
              <a:buNone/>
              <a:defRPr sz="1856"/>
            </a:lvl6pPr>
            <a:lvl7pPr marL="2545740" indent="0">
              <a:buNone/>
              <a:defRPr sz="1856"/>
            </a:lvl7pPr>
            <a:lvl8pPr marL="2970031" indent="0">
              <a:buNone/>
              <a:defRPr sz="1856"/>
            </a:lvl8pPr>
            <a:lvl9pPr marL="3394321" indent="0">
              <a:buNone/>
              <a:defRPr sz="1856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20203" y="1196752"/>
            <a:ext cx="3744416" cy="5472608"/>
          </a:xfrm>
        </p:spPr>
        <p:txBody>
          <a:bodyPr/>
          <a:lstStyle>
            <a:lvl1pPr marL="0" indent="0">
              <a:buNone/>
              <a:defRPr sz="1299"/>
            </a:lvl1pPr>
            <a:lvl2pPr marL="424290" indent="0">
              <a:buNone/>
              <a:defRPr sz="1114"/>
            </a:lvl2pPr>
            <a:lvl3pPr marL="848580" indent="0">
              <a:buNone/>
              <a:defRPr sz="928"/>
            </a:lvl3pPr>
            <a:lvl4pPr marL="1272870" indent="0">
              <a:buNone/>
              <a:defRPr sz="835"/>
            </a:lvl4pPr>
            <a:lvl5pPr marL="1697160" indent="0">
              <a:buNone/>
              <a:defRPr sz="835"/>
            </a:lvl5pPr>
            <a:lvl6pPr marL="2121451" indent="0">
              <a:buNone/>
              <a:defRPr sz="835"/>
            </a:lvl6pPr>
            <a:lvl7pPr marL="2545740" indent="0">
              <a:buNone/>
              <a:defRPr sz="835"/>
            </a:lvl7pPr>
            <a:lvl8pPr marL="2970031" indent="0">
              <a:buNone/>
              <a:defRPr sz="835"/>
            </a:lvl8pPr>
            <a:lvl9pPr marL="3394321" indent="0">
              <a:buNone/>
              <a:defRPr sz="83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31371" y="274638"/>
            <a:ext cx="11233248" cy="778098"/>
          </a:xfrm>
        </p:spPr>
        <p:txBody>
          <a:bodyPr>
            <a:normAutofit/>
          </a:bodyPr>
          <a:lstStyle>
            <a:lvl1pPr algn="l" defTabSz="41692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155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6752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367808" y="1196752"/>
            <a:ext cx="7315200" cy="5482952"/>
          </a:xfrm>
        </p:spPr>
        <p:txBody>
          <a:bodyPr/>
          <a:lstStyle>
            <a:lvl1pPr marL="0" indent="0">
              <a:buNone/>
              <a:defRPr sz="2970"/>
            </a:lvl1pPr>
            <a:lvl2pPr marL="424290" indent="0">
              <a:buNone/>
              <a:defRPr sz="2599"/>
            </a:lvl2pPr>
            <a:lvl3pPr marL="848580" indent="0">
              <a:buNone/>
              <a:defRPr sz="2227"/>
            </a:lvl3pPr>
            <a:lvl4pPr marL="1272870" indent="0">
              <a:buNone/>
              <a:defRPr sz="1856"/>
            </a:lvl4pPr>
            <a:lvl5pPr marL="1697160" indent="0">
              <a:buNone/>
              <a:defRPr sz="1856"/>
            </a:lvl5pPr>
            <a:lvl6pPr marL="2121451" indent="0">
              <a:buNone/>
              <a:defRPr sz="1856"/>
            </a:lvl6pPr>
            <a:lvl7pPr marL="2545740" indent="0">
              <a:buNone/>
              <a:defRPr sz="1856"/>
            </a:lvl7pPr>
            <a:lvl8pPr marL="2970031" indent="0">
              <a:buNone/>
              <a:defRPr sz="1856"/>
            </a:lvl8pPr>
            <a:lvl9pPr marL="3394321" indent="0">
              <a:buNone/>
              <a:defRPr sz="1856"/>
            </a:lvl9pPr>
          </a:lstStyle>
          <a:p>
            <a:endParaRPr lang="pt-BR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31371" y="274638"/>
            <a:ext cx="11233248" cy="778098"/>
          </a:xfrm>
        </p:spPr>
        <p:txBody>
          <a:bodyPr>
            <a:normAutofit/>
          </a:bodyPr>
          <a:lstStyle>
            <a:lvl1pPr algn="l" defTabSz="416925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3155" b="1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31371" y="3933056"/>
            <a:ext cx="3744416" cy="1728192"/>
          </a:xfrm>
        </p:spPr>
        <p:txBody>
          <a:bodyPr/>
          <a:lstStyle>
            <a:lvl1pPr marL="0" indent="0">
              <a:buNone/>
              <a:defRPr sz="1299"/>
            </a:lvl1pPr>
            <a:lvl2pPr marL="424290" indent="0">
              <a:buNone/>
              <a:defRPr sz="1114"/>
            </a:lvl2pPr>
            <a:lvl3pPr marL="848580" indent="0">
              <a:buNone/>
              <a:defRPr sz="928"/>
            </a:lvl3pPr>
            <a:lvl4pPr marL="1272870" indent="0">
              <a:buNone/>
              <a:defRPr sz="835"/>
            </a:lvl4pPr>
            <a:lvl5pPr marL="1697160" indent="0">
              <a:buNone/>
              <a:defRPr sz="835"/>
            </a:lvl5pPr>
            <a:lvl6pPr marL="2121451" indent="0">
              <a:buNone/>
              <a:defRPr sz="835"/>
            </a:lvl6pPr>
            <a:lvl7pPr marL="2545740" indent="0">
              <a:buNone/>
              <a:defRPr sz="835"/>
            </a:lvl7pPr>
            <a:lvl8pPr marL="2970031" indent="0">
              <a:buNone/>
              <a:defRPr sz="835"/>
            </a:lvl8pPr>
            <a:lvl9pPr marL="3394321" indent="0">
              <a:buNone/>
              <a:defRPr sz="83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half" idx="10"/>
          </p:nvPr>
        </p:nvSpPr>
        <p:spPr>
          <a:xfrm>
            <a:off x="431371" y="2060848"/>
            <a:ext cx="3744416" cy="1728192"/>
          </a:xfrm>
        </p:spPr>
        <p:txBody>
          <a:bodyPr/>
          <a:lstStyle>
            <a:lvl1pPr marL="0" indent="0">
              <a:buNone/>
              <a:defRPr sz="1299"/>
            </a:lvl1pPr>
            <a:lvl2pPr marL="424290" indent="0">
              <a:buNone/>
              <a:defRPr sz="1114"/>
            </a:lvl2pPr>
            <a:lvl3pPr marL="848580" indent="0">
              <a:buNone/>
              <a:defRPr sz="928"/>
            </a:lvl3pPr>
            <a:lvl4pPr marL="1272870" indent="0">
              <a:buNone/>
              <a:defRPr sz="835"/>
            </a:lvl4pPr>
            <a:lvl5pPr marL="1697160" indent="0">
              <a:buNone/>
              <a:defRPr sz="835"/>
            </a:lvl5pPr>
            <a:lvl6pPr marL="2121451" indent="0">
              <a:buNone/>
              <a:defRPr sz="835"/>
            </a:lvl6pPr>
            <a:lvl7pPr marL="2545740" indent="0">
              <a:buNone/>
              <a:defRPr sz="835"/>
            </a:lvl7pPr>
            <a:lvl8pPr marL="2970031" indent="0">
              <a:buNone/>
              <a:defRPr sz="835"/>
            </a:lvl8pPr>
            <a:lvl9pPr marL="3394321" indent="0">
              <a:buNone/>
              <a:defRPr sz="83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2549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711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 userDrawn="1"/>
        </p:nvSpPr>
        <p:spPr>
          <a:xfrm>
            <a:off x="527382" y="476672"/>
            <a:ext cx="11329259" cy="2304256"/>
          </a:xfrm>
          <a:prstGeom prst="rect">
            <a:avLst/>
          </a:prstGeom>
        </p:spPr>
        <p:txBody>
          <a:bodyPr vert="horz" lIns="84867" tIns="42433" rIns="84867" bIns="42433" rtlCol="0" anchor="ctr">
            <a:normAutofit/>
          </a:bodyPr>
          <a:lstStyle>
            <a:lvl1pPr algn="ctr" defTabSz="449263" rtl="0" eaLnBrk="0" fontAlgn="base" latinLnBrk="0" hangingPunct="0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4400" b="1" kern="1200" dirty="0" smtClean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r>
              <a:rPr sz="4083" cap="all"/>
              <a:t>Clique para editar o título mestre</a:t>
            </a:r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1871531" y="2852936"/>
            <a:ext cx="8534400" cy="2952328"/>
          </a:xfrm>
        </p:spPr>
        <p:txBody>
          <a:bodyPr>
            <a:normAutofit/>
          </a:bodyPr>
          <a:lstStyle>
            <a:lvl1pPr marL="0" indent="0" algn="ctr" defTabSz="41692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599" kern="1200" dirty="0">
                <a:solidFill>
                  <a:srgbClr val="008047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42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8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2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1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9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pic>
        <p:nvPicPr>
          <p:cNvPr id="6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3084" y="5907405"/>
            <a:ext cx="5755216" cy="56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21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3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"/>
          <p:cNvSpPr/>
          <p:nvPr/>
        </p:nvSpPr>
        <p:spPr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22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71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22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71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6" name="Rectangle 20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722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71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 userDrawn="1"/>
        </p:nvSpPr>
        <p:spPr bwMode="auto">
          <a:xfrm>
            <a:off x="0" y="1273175"/>
            <a:ext cx="7112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722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71">
              <a:solidFill>
                <a:srgbClr val="FFFFFF"/>
              </a:solidFill>
              <a:latin typeface="Tw Cen MT" pitchFamily="34" charset="0"/>
              <a:cs typeface="Arial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787400" y="1295400"/>
            <a:ext cx="11404600" cy="228600"/>
          </a:xfrm>
          <a:prstGeom prst="rect">
            <a:avLst/>
          </a:prstGeom>
          <a:solidFill>
            <a:srgbClr val="008000"/>
          </a:solidFill>
          <a:ln w="50800" cap="rnd" cmpd="dbl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722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71">
              <a:solidFill>
                <a:srgbClr val="FFFFFF"/>
              </a:solidFill>
              <a:latin typeface="Tw Cen MT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7222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17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72225" fontAlgn="base">
              <a:spcBef>
                <a:spcPct val="0"/>
              </a:spcBef>
              <a:spcAft>
                <a:spcPct val="0"/>
              </a:spcAft>
              <a:defRPr/>
            </a:pPr>
            <a:fld id="{162793F5-71B5-40CD-94DE-CDAA54C4B253}" type="slidenum">
              <a:rPr lang="en-US" sz="1717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872225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717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3881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07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50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4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78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97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40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BDDC-4537-4228-8317-09CCA2BDB701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93FC8-C363-4022-A6B8-954E3985A1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31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7010" y="-7660"/>
            <a:ext cx="12144991" cy="628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31371" y="1196752"/>
            <a:ext cx="11233248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3"/>
          </p:nvPr>
        </p:nvSpPr>
        <p:spPr>
          <a:xfrm>
            <a:off x="431371" y="6453337"/>
            <a:ext cx="11233248" cy="268139"/>
          </a:xfrm>
          <a:prstGeom prst="rect">
            <a:avLst/>
          </a:prstGeom>
        </p:spPr>
        <p:txBody>
          <a:bodyPr/>
          <a:lstStyle>
            <a:lvl1pPr algn="ctr">
              <a:defRPr sz="1114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872225" fontAlgn="base">
              <a:spcBef>
                <a:spcPct val="0"/>
              </a:spcBef>
              <a:spcAft>
                <a:spcPct val="0"/>
              </a:spcAft>
            </a:pP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8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txStyles>
    <p:titleStyle>
      <a:lvl1pPr algn="ctr" defTabSz="416925" rtl="0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None/>
        <a:defRPr lang="pt-BR" sz="2970" b="1" kern="1200" cap="all" baseline="0" dirty="0" smtClean="0">
          <a:solidFill>
            <a:srgbClr val="008047"/>
          </a:solidFill>
          <a:latin typeface="Arial" charset="0"/>
          <a:ea typeface="ＭＳ Ｐゴシック" pitchFamily="34" charset="-128"/>
          <a:cs typeface="Arial" charset="0"/>
        </a:defRPr>
      </a:lvl1pPr>
    </p:titleStyle>
    <p:bodyStyle>
      <a:lvl1pPr marL="318218" indent="-318218" algn="l" defTabSz="848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9471" indent="-265181" algn="l" defTabSz="848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60725" indent="-212145" algn="l" defTabSz="848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56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5015" indent="-212145" algn="l" defTabSz="848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56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09305" indent="-212145" algn="l" defTabSz="848580" rtl="0" eaLnBrk="1" latinLnBrk="0" hangingPunct="1">
        <a:spcBef>
          <a:spcPct val="20000"/>
        </a:spcBef>
        <a:buFont typeface="Arial" panose="020B0604020202020204" pitchFamily="34" charset="0"/>
        <a:buChar char="»"/>
        <a:defRPr sz="1856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33595" indent="-212145" algn="l" defTabSz="848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757886" indent="-212145" algn="l" defTabSz="848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182176" indent="-212145" algn="l" defTabSz="848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606466" indent="-212145" algn="l" defTabSz="848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1pPr>
      <a:lvl2pPr marL="424290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2pPr>
      <a:lvl3pPr marL="848580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3pPr>
      <a:lvl4pPr marL="1272870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4pPr>
      <a:lvl5pPr marL="1697160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5pPr>
      <a:lvl6pPr marL="2121451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6pPr>
      <a:lvl7pPr marL="2545740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7pPr>
      <a:lvl8pPr marL="2970031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8pPr>
      <a:lvl9pPr marL="3394321" algn="l" defTabSz="848580" rtl="0" eaLnBrk="1" latinLnBrk="0" hangingPunct="1">
        <a:defRPr sz="16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varistodemiranda.com.br/outras-producoes/posteres/poster-2021-areas-protegidas-no-brasil-e-no-mundo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Lista_de_pa%C3%ADses_e_territ%C3%B3rios_por_%C3%A1rea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hyperlink" Target="https://croplands.org/app/map/statsMap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chart" Target="../charts/chart1.xml"/><Relationship Id="rId16" Type="http://schemas.openxmlformats.org/officeDocument/2006/relationships/image" Target="../media/image5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9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revistaoeste.com/revista/edicao-59/o-campeao-da-protecao-florest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vistaoeste.com/revista/edicao-63/agricultura-lidera-a-preservacao-ambiental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G:\EVARISTO_FOTOS\FOTOS\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16425" r="5656" b="18365"/>
          <a:stretch/>
        </p:blipFill>
        <p:spPr bwMode="auto">
          <a:xfrm>
            <a:off x="0" y="351146"/>
            <a:ext cx="12192000" cy="650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7346" y="6105666"/>
            <a:ext cx="12199346" cy="760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74774"/>
          <a:stretch/>
        </p:blipFill>
        <p:spPr>
          <a:xfrm>
            <a:off x="0" y="-1280"/>
            <a:ext cx="12291461" cy="704850"/>
          </a:xfrm>
          <a:prstGeom prst="rect">
            <a:avLst/>
          </a:prstGeom>
        </p:spPr>
      </p:pic>
      <p:sp>
        <p:nvSpPr>
          <p:cNvPr id="3" name="Espaço Reservado para Texto 2"/>
          <p:cNvSpPr txBox="1">
            <a:spLocks/>
          </p:cNvSpPr>
          <p:nvPr/>
        </p:nvSpPr>
        <p:spPr>
          <a:xfrm>
            <a:off x="3079217" y="5971503"/>
            <a:ext cx="5544616" cy="885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</a:pPr>
            <a:endParaRPr lang="pt-BR" altLang="pt-BR" sz="1600" dirty="0">
              <a:solidFill>
                <a:schemeClr val="tx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577323" y="6174179"/>
            <a:ext cx="5053856" cy="623654"/>
            <a:chOff x="9177935" y="7821791"/>
            <a:chExt cx="6250152" cy="771279"/>
          </a:xfrm>
        </p:grpSpPr>
        <p:sp>
          <p:nvSpPr>
            <p:cNvPr id="9" name="Retângulo 8"/>
            <p:cNvSpPr/>
            <p:nvPr/>
          </p:nvSpPr>
          <p:spPr>
            <a:xfrm>
              <a:off x="9177935" y="7821791"/>
              <a:ext cx="6250152" cy="771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68"/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9177935" y="7833222"/>
              <a:ext cx="6181572" cy="684582"/>
              <a:chOff x="2219739" y="6134898"/>
              <a:chExt cx="4855730" cy="537751"/>
            </a:xfrm>
            <a:solidFill>
              <a:schemeClr val="bg1"/>
            </a:solidFill>
          </p:grpSpPr>
          <p:pic>
            <p:nvPicPr>
              <p:cNvPr id="11" name="Imagem 9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8488" y="6134898"/>
                <a:ext cx="3306981" cy="49759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4362"/>
              <a:stretch/>
            </p:blipFill>
            <p:spPr>
              <a:xfrm>
                <a:off x="2219739" y="6211331"/>
                <a:ext cx="1416157" cy="46131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422505" y="5208493"/>
            <a:ext cx="7597394" cy="89255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Arial" charset="0"/>
              </a:rPr>
              <a:t>EVARISTO DE </a:t>
            </a:r>
            <a:r>
              <a:rPr lang="pt-BR" sz="2800" b="1" dirty="0" smtClean="0">
                <a:solidFill>
                  <a:schemeClr val="bg1"/>
                </a:solidFill>
                <a:latin typeface="Arial" charset="0"/>
              </a:rPr>
              <a:t>MIRANDA</a:t>
            </a:r>
          </a:p>
          <a:p>
            <a:pPr algn="ctr"/>
            <a:r>
              <a:rPr lang="pt-BR" sz="2400" dirty="0" smtClean="0">
                <a:solidFill>
                  <a:schemeClr val="bg1"/>
                </a:solidFill>
                <a:latin typeface="Arial" charset="0"/>
              </a:rPr>
              <a:t>EMBRAPA TERRITORIAL (CAMPINAS,SP)</a:t>
            </a:r>
            <a:endParaRPr lang="pt-BR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-11019" y="2821725"/>
            <a:ext cx="12192000" cy="88609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dirty="0"/>
              <a:t>OCUPAÇÃO TERRITORIAL DO BRASIL: MITOS E FATOS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r="2081"/>
          <a:stretch/>
        </p:blipFill>
        <p:spPr>
          <a:xfrm>
            <a:off x="2157410" y="539"/>
            <a:ext cx="7862489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4932"/>
            <a:ext cx="12192000" cy="397032"/>
          </a:xfr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200" b="1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RELATÓRIO DA ONU SOBRE AS ÁREAS PROTEGIDAS NO MUNDO (UNEP)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6160" y="6352412"/>
            <a:ext cx="3131840" cy="5055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4554" y="6376025"/>
            <a:ext cx="2144841" cy="432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6" y="448072"/>
            <a:ext cx="4201681" cy="592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1441" y="6330415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https://wdpa.s3.amazonaws.com/Protected_Planet_Reports/2445%20Global%20Protected%20Planet%202016_WEB.pdf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246644" y="1321350"/>
            <a:ext cx="50264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Page 32</a:t>
            </a:r>
          </a:p>
          <a:p>
            <a:endParaRPr lang="en-US" sz="2000" dirty="0"/>
          </a:p>
          <a:p>
            <a:pPr algn="just"/>
            <a:r>
              <a:rPr lang="en-US" sz="2000" dirty="0"/>
              <a:t>The most extensive coverage achieved at a regional level is for Latin America and the Caribbean, </a:t>
            </a:r>
          </a:p>
          <a:p>
            <a:pPr algn="just"/>
            <a:r>
              <a:rPr lang="en-US" sz="2000" dirty="0"/>
              <a:t>where 4.85 million km</a:t>
            </a:r>
            <a:r>
              <a:rPr lang="en-US" sz="2000" baseline="30000" dirty="0"/>
              <a:t>2 </a:t>
            </a:r>
            <a:r>
              <a:rPr lang="en-US" sz="2000" dirty="0"/>
              <a:t>(24%) of land is protected.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Half (2.47 million km</a:t>
            </a:r>
            <a:r>
              <a:rPr lang="en-US" sz="2000" baseline="30000" dirty="0"/>
              <a:t>2</a:t>
            </a:r>
            <a:r>
              <a:rPr lang="en-US" sz="2000" dirty="0"/>
              <a:t>) of </a:t>
            </a:r>
            <a:r>
              <a:rPr lang="en-US" sz="2000" b="1" dirty="0"/>
              <a:t>the entire region’s protected land is in Brazil,</a:t>
            </a:r>
            <a:r>
              <a:rPr lang="en-US" sz="2000" dirty="0"/>
              <a:t> making it the </a:t>
            </a:r>
            <a:r>
              <a:rPr lang="en-US" sz="2000" b="1" dirty="0"/>
              <a:t>largest national terrestrial protected area network in the world</a:t>
            </a:r>
          </a:p>
          <a:p>
            <a:endParaRPr lang="pt-BR" sz="2000" dirty="0"/>
          </a:p>
        </p:txBody>
      </p:sp>
      <p:grpSp>
        <p:nvGrpSpPr>
          <p:cNvPr id="8" name="Grupo 7"/>
          <p:cNvGrpSpPr/>
          <p:nvPr/>
        </p:nvGrpSpPr>
        <p:grpSpPr>
          <a:xfrm>
            <a:off x="6653693" y="6212574"/>
            <a:ext cx="4212308" cy="645426"/>
            <a:chOff x="6204174" y="5902132"/>
            <a:chExt cx="4212308" cy="645426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7666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51" y="401964"/>
            <a:ext cx="7565385" cy="6052308"/>
          </a:xfrm>
        </p:spPr>
      </p:pic>
      <p:sp>
        <p:nvSpPr>
          <p:cNvPr id="2" name="Retângulo 1"/>
          <p:cNvSpPr/>
          <p:nvPr/>
        </p:nvSpPr>
        <p:spPr>
          <a:xfrm>
            <a:off x="0" y="6515101"/>
            <a:ext cx="12192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900" dirty="0">
                <a:hlinkClick r:id="rId3"/>
              </a:rPr>
              <a:t>https://evaristodemiranda.com.br/outras-producoes/posteres/poster-2021-areas-protegidas-no-brasil-e-no-mundo</a:t>
            </a:r>
            <a:r>
              <a:rPr lang="pt-BR" sz="1900" dirty="0" smtClean="0">
                <a:hlinkClick r:id="rId3"/>
              </a:rPr>
              <a:t>/</a:t>
            </a:r>
            <a:r>
              <a:rPr lang="pt-BR" sz="1900" dirty="0" smtClean="0"/>
              <a:t> </a:t>
            </a:r>
            <a:endParaRPr lang="pt-BR" sz="19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4932"/>
            <a:ext cx="12192000" cy="397032"/>
          </a:xfr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200" b="1" cap="all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POSTER DAS </a:t>
            </a:r>
            <a:r>
              <a:rPr lang="pt-BR" sz="2200" b="1" cap="all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PROTEGIDAS </a:t>
            </a:r>
            <a:r>
              <a:rPr lang="pt-BR" sz="2200" b="1" cap="all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 BRASIL E NO MUNDO</a:t>
            </a:r>
            <a:endParaRPr lang="pt-BR" sz="2200" b="1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1336" r="793" b="6193"/>
          <a:stretch/>
        </p:blipFill>
        <p:spPr bwMode="auto">
          <a:xfrm>
            <a:off x="1" y="0"/>
            <a:ext cx="12214746" cy="69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2385642"/>
            <a:ext cx="12214746" cy="2086725"/>
          </a:xfr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+mn-lt"/>
              </a:rPr>
              <a:t>MITO 2</a:t>
            </a:r>
            <a:r>
              <a:rPr lang="pt-BR" sz="4800" b="1" dirty="0" smtClean="0">
                <a:solidFill>
                  <a:schemeClr val="bg1"/>
                </a:solidFill>
                <a:latin typeface="+mn-lt"/>
              </a:rPr>
              <a:t>:</a:t>
            </a:r>
            <a:br>
              <a:rPr lang="pt-BR" sz="4800" b="1" dirty="0" smtClean="0">
                <a:solidFill>
                  <a:schemeClr val="bg1"/>
                </a:solidFill>
                <a:latin typeface="+mn-lt"/>
              </a:rPr>
            </a:br>
            <a:r>
              <a:rPr lang="pt-BR" sz="4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4800" b="1" dirty="0">
                <a:solidFill>
                  <a:schemeClr val="bg1"/>
                </a:solidFill>
                <a:latin typeface="+mn-lt"/>
              </a:rPr>
              <a:t>OS AGRICULTORES DESMATAM E NÃO PRESERVAM A VEGETAÇÃO NATIVA </a:t>
            </a:r>
          </a:p>
        </p:txBody>
      </p:sp>
    </p:spTree>
    <p:extLst>
      <p:ext uri="{BB962C8B-B14F-4D97-AF65-F5344CB8AC3E}">
        <p14:creationId xmlns:p14="http://schemas.microsoft.com/office/powerpoint/2010/main" val="13905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3" t="20839" r="1352" b="2542"/>
          <a:stretch/>
        </p:blipFill>
        <p:spPr>
          <a:xfrm>
            <a:off x="0" y="12034"/>
            <a:ext cx="12192000" cy="673002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0" y="-54835"/>
            <a:ext cx="12192000" cy="461665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lvl="1" algn="ctr"/>
            <a:r>
              <a:rPr lang="pt-BR" sz="2400" b="1" dirty="0" smtClean="0">
                <a:solidFill>
                  <a:schemeClr val="bg1"/>
                </a:solidFill>
              </a:rPr>
              <a:t>EXEMPLO DE UM IMÓVEL RURAL NO CADASTRO </a:t>
            </a:r>
            <a:r>
              <a:rPr lang="pt-BR" sz="2400" b="1" dirty="0">
                <a:solidFill>
                  <a:schemeClr val="bg1"/>
                </a:solidFill>
              </a:rPr>
              <a:t>AMBIENTAL RURAL – CAR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91733"/>
            <a:ext cx="12192000" cy="457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456960" y="6481842"/>
            <a:ext cx="72780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/>
              <a:t>BRASIL: 5 METROS (SATÉLITE) – SÃO PAULO: 1 METRO (ORTOFOTO)</a:t>
            </a:r>
          </a:p>
        </p:txBody>
      </p:sp>
    </p:spTree>
    <p:extLst>
      <p:ext uri="{BB962C8B-B14F-4D97-AF65-F5344CB8AC3E}">
        <p14:creationId xmlns:p14="http://schemas.microsoft.com/office/powerpoint/2010/main" val="41267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10231"/>
          <a:stretch/>
        </p:blipFill>
        <p:spPr>
          <a:xfrm>
            <a:off x="1" y="-24063"/>
            <a:ext cx="12192000" cy="688206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39451"/>
            <a:ext cx="12192000" cy="430887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lvl="1" algn="ctr"/>
            <a:r>
              <a:rPr lang="pt-BR" sz="2200" b="1" dirty="0">
                <a:solidFill>
                  <a:schemeClr val="bg1"/>
                </a:solidFill>
              </a:rPr>
              <a:t>UM CONJUNTO DE IMÓVEIS RURAIS NO CADASTRO AMBIENTAL RURAL – CAR</a:t>
            </a:r>
          </a:p>
        </p:txBody>
      </p:sp>
    </p:spTree>
    <p:extLst>
      <p:ext uri="{BB962C8B-B14F-4D97-AF65-F5344CB8AC3E}">
        <p14:creationId xmlns:p14="http://schemas.microsoft.com/office/powerpoint/2010/main" val="17314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7" b="9947"/>
          <a:stretch/>
        </p:blipFill>
        <p:spPr>
          <a:xfrm>
            <a:off x="0" y="-24063"/>
            <a:ext cx="12192000" cy="690612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63514"/>
            <a:ext cx="12192000" cy="430887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lvl="1" algn="ctr"/>
            <a:r>
              <a:rPr lang="pt-BR" sz="2200" b="1" dirty="0">
                <a:solidFill>
                  <a:schemeClr val="bg1"/>
                </a:solidFill>
              </a:rPr>
              <a:t>VISÃO REGIONAL DOS IMÓVEIS RURAIS REGISTRADOS NO CAR</a:t>
            </a:r>
          </a:p>
        </p:txBody>
      </p:sp>
    </p:spTree>
    <p:extLst>
      <p:ext uri="{BB962C8B-B14F-4D97-AF65-F5344CB8AC3E}">
        <p14:creationId xmlns:p14="http://schemas.microsoft.com/office/powerpoint/2010/main" val="6433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/>
          <a:srcRect t="1" b="19994"/>
          <a:stretch/>
        </p:blipFill>
        <p:spPr>
          <a:xfrm>
            <a:off x="0" y="1"/>
            <a:ext cx="12200880" cy="684596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-22328"/>
            <a:ext cx="12192000" cy="430887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lvl="1" algn="ctr"/>
            <a:r>
              <a:rPr lang="pt-BR" sz="2200" b="1" dirty="0">
                <a:solidFill>
                  <a:schemeClr val="bg1"/>
                </a:solidFill>
              </a:rPr>
              <a:t>EXEMPLO DE ÁREAS PRESERVADAS MAPEADAS NO CAR DO ESTADO DE SÃO PAULO </a:t>
            </a:r>
          </a:p>
        </p:txBody>
      </p:sp>
    </p:spTree>
    <p:extLst>
      <p:ext uri="{BB962C8B-B14F-4D97-AF65-F5344CB8AC3E}">
        <p14:creationId xmlns:p14="http://schemas.microsoft.com/office/powerpoint/2010/main" val="987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/>
          <a:srcRect r="1380" b="25333"/>
          <a:stretch/>
        </p:blipFill>
        <p:spPr>
          <a:xfrm>
            <a:off x="0" y="405159"/>
            <a:ext cx="12198885" cy="645284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885" y="-22314"/>
            <a:ext cx="12192000" cy="769441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lvl="1" algn="ctr"/>
            <a:r>
              <a:rPr lang="pt-BR" sz="2200" b="1" dirty="0">
                <a:solidFill>
                  <a:schemeClr val="bg1"/>
                </a:solidFill>
              </a:rPr>
              <a:t>VISÃO REGIONAL DAS ÁREAS DEDICADAS À PRESERVAÇÃO DA VEGETAÇÃO NATIVA NO CAR DO ESTADO DE SÃO PAULO</a:t>
            </a:r>
          </a:p>
        </p:txBody>
      </p:sp>
    </p:spTree>
    <p:extLst>
      <p:ext uri="{BB962C8B-B14F-4D97-AF65-F5344CB8AC3E}">
        <p14:creationId xmlns:p14="http://schemas.microsoft.com/office/powerpoint/2010/main" val="426639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233" y="488957"/>
            <a:ext cx="7778499" cy="636904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-6637"/>
            <a:ext cx="12192000" cy="430887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lvl="1" algn="ctr"/>
            <a:r>
              <a:rPr lang="pt-BR" sz="2200" b="1" dirty="0">
                <a:solidFill>
                  <a:schemeClr val="bg1"/>
                </a:solidFill>
              </a:rPr>
              <a:t>ÁREAS DEDICADAS À PRESERVAÇÃO NOS IMÓVEIS RURAIS REGISTRADOS NO CAR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607296" y="6236208"/>
            <a:ext cx="987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2" name="Grupo 11"/>
          <p:cNvGrpSpPr/>
          <p:nvPr/>
        </p:nvGrpSpPr>
        <p:grpSpPr>
          <a:xfrm>
            <a:off x="6933853" y="6241592"/>
            <a:ext cx="3703269" cy="576064"/>
            <a:chOff x="4860032" y="5445224"/>
            <a:chExt cx="3240360" cy="504056"/>
          </a:xfrm>
        </p:grpSpPr>
        <p:sp>
          <p:nvSpPr>
            <p:cNvPr id="18" name="Retângulo 17"/>
            <p:cNvSpPr/>
            <p:nvPr/>
          </p:nvSpPr>
          <p:spPr>
            <a:xfrm>
              <a:off x="4860032" y="5445224"/>
              <a:ext cx="324036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Grupo 18"/>
            <p:cNvGrpSpPr/>
            <p:nvPr/>
          </p:nvGrpSpPr>
          <p:grpSpPr>
            <a:xfrm>
              <a:off x="4860032" y="5445224"/>
              <a:ext cx="3227110" cy="478332"/>
              <a:chOff x="6374758" y="6453336"/>
              <a:chExt cx="2741301" cy="406324"/>
            </a:xfrm>
            <a:solidFill>
              <a:schemeClr val="bg1"/>
            </a:solidFill>
          </p:grpSpPr>
          <p:pic>
            <p:nvPicPr>
              <p:cNvPr id="20" name="Imagem 19"/>
              <p:cNvPicPr>
                <a:picLocks noChangeAspect="1"/>
              </p:cNvPicPr>
              <p:nvPr/>
            </p:nvPicPr>
            <p:blipFill>
              <a:blip r:embed="rId4" cstate="print"/>
              <a:srcRect r="71391"/>
              <a:stretch>
                <a:fillRect/>
              </a:stretch>
            </p:blipFill>
            <p:spPr>
              <a:xfrm>
                <a:off x="6374758" y="6453336"/>
                <a:ext cx="720080" cy="406324"/>
              </a:xfrm>
              <a:prstGeom prst="rect">
                <a:avLst/>
              </a:prstGeom>
              <a:grpFill/>
            </p:spPr>
          </p:pic>
          <p:pic>
            <p:nvPicPr>
              <p:cNvPr id="21" name="Imagem 2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094838" y="6480476"/>
                <a:ext cx="2021221" cy="346340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6" name="CaixaDeTexto 5"/>
          <p:cNvSpPr txBox="1"/>
          <p:nvPr/>
        </p:nvSpPr>
        <p:spPr>
          <a:xfrm>
            <a:off x="-11445" y="4372939"/>
            <a:ext cx="51190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5.992.323 imóveis rurais</a:t>
            </a:r>
          </a:p>
          <a:p>
            <a:pPr algn="ctr"/>
            <a:r>
              <a:rPr lang="pt-BR" sz="2400" b="1" dirty="0" smtClean="0"/>
              <a:t>227 milhões de ha de </a:t>
            </a:r>
            <a:r>
              <a:rPr lang="pt-BR" sz="2400" b="1" dirty="0"/>
              <a:t>vegetação nativa</a:t>
            </a:r>
          </a:p>
          <a:p>
            <a:pPr algn="ctr"/>
            <a:r>
              <a:rPr lang="pt-BR" sz="2400" dirty="0"/>
              <a:t>49,2% da área dos imóveis rurais</a:t>
            </a:r>
          </a:p>
          <a:p>
            <a:pPr algn="ctr"/>
            <a:r>
              <a:rPr lang="pt-BR" sz="2800" b="1" dirty="0"/>
              <a:t>26,7% do Brasil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19326" y="928744"/>
            <a:ext cx="290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Cadastro Ambiental Rural</a:t>
            </a:r>
          </a:p>
          <a:p>
            <a:pPr algn="ctr"/>
            <a:r>
              <a:rPr lang="pt-BR" sz="2000" b="1" dirty="0" smtClean="0"/>
              <a:t>Fevereiro de 2021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929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30546"/>
              </p:ext>
            </p:extLst>
          </p:nvPr>
        </p:nvGraphicFramePr>
        <p:xfrm>
          <a:off x="1" y="968167"/>
          <a:ext cx="12191999" cy="4400318"/>
        </p:xfrm>
        <a:graphic>
          <a:graphicData uri="http://schemas.openxmlformats.org/drawingml/2006/table">
            <a:tbl>
              <a:tblPr/>
              <a:tblGrid>
                <a:gridCol w="1553759"/>
                <a:gridCol w="1493614"/>
                <a:gridCol w="621504"/>
                <a:gridCol w="1353274"/>
                <a:gridCol w="631528"/>
                <a:gridCol w="1443492"/>
                <a:gridCol w="687261"/>
                <a:gridCol w="1508051"/>
                <a:gridCol w="669664"/>
                <a:gridCol w="1503948"/>
                <a:gridCol w="725904"/>
              </a:tblGrid>
              <a:tr h="1682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Biomas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Estabelecimentos Agropecuários do IBGE 2017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Imóveis Rurais do CAR 2020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Estabelecimentos Agropecuários 2017 FORA dos Imóveis Rurais do CAR 2020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dos 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Estab. </a:t>
                      </a:r>
                      <a:r>
                        <a:rPr lang="pt-B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Agrop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Estabelecimentos Agropecuários 2017 COM Imóveis Rurais do CAR 2020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dos Estab. </a:t>
                      </a:r>
                      <a:r>
                        <a:rPr lang="pt-BR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Agrop</a:t>
                      </a: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Imóveis Rurais do CAR 2020 FORA dos Estabelecimentos Agropecuários 2017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do imóveis rurais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  <a:tr h="3882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Caatinga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1.603.568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1.456.107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819.549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784.019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981.792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67,4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Amazônia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675.449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591.760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262.230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38,8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413.219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61,2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368.567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Pantanal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12.837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10.153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4.782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8.055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5.173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Cerrado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807.842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977.098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253.096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554.746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596.058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Mata Atlântica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1.842.433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2.392.546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602.651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1.239.782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1.475.041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Pampa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121.642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170.087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36.498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85.144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105.886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26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5.063.771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5.597.751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1.978.806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3.084.965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3.532.517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63,1</a:t>
                      </a:r>
                    </a:p>
                  </a:txBody>
                  <a:tcPr marL="6486" marR="6486" marT="6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</a:tr>
            </a:tbl>
          </a:graphicData>
        </a:graphic>
      </p:graphicFrame>
      <p:sp>
        <p:nvSpPr>
          <p:cNvPr id="2" name="Retângulo 1"/>
          <p:cNvSpPr/>
          <p:nvPr/>
        </p:nvSpPr>
        <p:spPr>
          <a:xfrm>
            <a:off x="1" y="506502"/>
            <a:ext cx="12191999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ESTABELECIMENTOS AGROPECUÁRIOS (IBGE 2017) X IMÓVEIS RURAIS (CAR 2020)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9711" y="5830150"/>
            <a:ext cx="10062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ctr">
              <a:defRPr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Área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média de vegetação nativa nos imóveis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rurais do CAR: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39,6 </a:t>
            </a:r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</a:t>
            </a:r>
          </a:p>
          <a:p>
            <a:pPr lvl="0" fontAlgn="ctr">
              <a:defRPr/>
            </a:pPr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0" fontAlgn="ctr">
              <a:defRPr/>
            </a:pP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Área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média de vegetação florestal declarada nos estabelecimentos agropecuários do </a:t>
            </a:r>
            <a:r>
              <a:rPr lang="pt-BR" dirty="0" smtClean="0">
                <a:solidFill>
                  <a:srgbClr val="000000"/>
                </a:solidFill>
                <a:latin typeface="Calibri" panose="020F0502020204030204" pitchFamily="34" charset="0"/>
              </a:rPr>
              <a:t>Censo 2017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</a:rPr>
              <a:t>23,6 </a:t>
            </a:r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</a:t>
            </a:r>
            <a:endParaRPr 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" y="-16726"/>
            <a:ext cx="12192000" cy="430887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lvl="1" algn="ctr"/>
            <a:r>
              <a:rPr lang="pt-BR" sz="2200" b="1" dirty="0" smtClean="0">
                <a:solidFill>
                  <a:schemeClr val="bg1"/>
                </a:solidFill>
              </a:rPr>
              <a:t>QUANTO HÁ DE VEGETAÇÃO NATIVA EM IMÓVEIS RURAIS NÃO CADASTRADOS NO CAR?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1336" r="793" b="6193"/>
          <a:stretch/>
        </p:blipFill>
        <p:spPr bwMode="auto">
          <a:xfrm>
            <a:off x="-22746" y="-6350"/>
            <a:ext cx="12214746" cy="69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970" y="2000447"/>
            <a:ext cx="12191029" cy="132343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t-BR" sz="4000" dirty="0"/>
              <a:t>MITO 1: O BRASIL NÃO PROTEGE </a:t>
            </a:r>
            <a:r>
              <a:rPr lang="pt-BR" sz="4000" dirty="0" smtClean="0"/>
              <a:t>A VEGETAÇÃO NATIVA EM </a:t>
            </a:r>
            <a:r>
              <a:rPr lang="pt-BR" sz="4000" dirty="0"/>
              <a:t>SEU TERRITÓRIO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69" y="3776667"/>
            <a:ext cx="12191031" cy="1200329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t-BR" sz="4000" dirty="0"/>
              <a:t>MITO 2: OS AGRICULTORES DESMATAM E NÃO PRESERVAM A VEGETAÇÃO </a:t>
            </a:r>
            <a:r>
              <a:rPr lang="pt-BR" sz="4000" dirty="0" smtClean="0"/>
              <a:t>NATIVA </a:t>
            </a:r>
            <a:endParaRPr lang="pt-BR" sz="4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-38350" y="-10200"/>
            <a:ext cx="12268700" cy="590931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dirty="0"/>
              <a:t>OCUPAÇÃO TERRITORIAL DO BRASIL: MITOS E FATOS</a:t>
            </a:r>
          </a:p>
        </p:txBody>
      </p:sp>
    </p:spTree>
    <p:extLst>
      <p:ext uri="{BB962C8B-B14F-4D97-AF65-F5344CB8AC3E}">
        <p14:creationId xmlns:p14="http://schemas.microsoft.com/office/powerpoint/2010/main" val="284691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4303"/>
            <a:ext cx="12203933" cy="43088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ÁREAS DESTINADAS À PRESERVAÇÃO DA VEGETAÇÃO NATIVA NO MUNDO RURAL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-4564" y="5878841"/>
            <a:ext cx="2392001" cy="9717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2225"/>
            <a:r>
              <a:rPr lang="pt-BR" sz="1143" b="1" dirty="0">
                <a:solidFill>
                  <a:prstClr val="black"/>
                </a:solidFill>
              </a:rPr>
              <a:t>Fontes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MMA, 2018; FUNAI, 2018; SFB, 2018;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EMBRAPA TERRACLASS, 2014;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IBGE, 2017,2018,2019;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SFB/SICAR, 2021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83" y="6284573"/>
            <a:ext cx="3670747" cy="587234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899508"/>
              </p:ext>
            </p:extLst>
          </p:nvPr>
        </p:nvGraphicFramePr>
        <p:xfrm>
          <a:off x="221381" y="692245"/>
          <a:ext cx="11715049" cy="2713944"/>
        </p:xfrm>
        <a:graphic>
          <a:graphicData uri="http://schemas.openxmlformats.org/drawingml/2006/table">
            <a:tbl>
              <a:tblPr/>
              <a:tblGrid>
                <a:gridCol w="8476183"/>
                <a:gridCol w="1614512"/>
                <a:gridCol w="1624354"/>
              </a:tblGrid>
              <a:tr h="43131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EM KM2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DO BRASIL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08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VEGETAÇÃO NATIVA MAPEADA NOS IMÓVEIS RURAIS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2.272.262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</a:tr>
              <a:tr h="76087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ESTIMADAS DE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FLORESTAS, AGROFLORESTAS, AMBIENTES PALUSTRES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LACUSTRES DECLARADOS NO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ESTAB. AGRO.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IBGE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 REGISTRO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467.431 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5,5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</a:tr>
              <a:tr h="760875"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DESTINADAS À PRESERVAÇÃO DA VEGETAÇÃO NO </a:t>
                      </a:r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MUNDO RURAL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2.739.693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-9952" y="3713571"/>
            <a:ext cx="1217771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/>
              <a:t>DOS 195 PAÍSES DO MUNDO, 186 POSSUEM INDIVIDUALMENTE SUPERFÍCIES MENORES DO QUE A </a:t>
            </a:r>
            <a:r>
              <a:rPr lang="pt-BR" sz="2400" dirty="0"/>
              <a:t>ÁREA TOTAL PRESERVADA PELOS AGRICULTORES </a:t>
            </a:r>
            <a:r>
              <a:rPr lang="pt-BR" sz="2400" dirty="0" smtClean="0"/>
              <a:t>BRASILEIROS. APENAS 9 PAÍSES DO MUNDO TÊM UMA ÁREA INDIVIDUAL SUPERIOR À PRESERVADA PELOS AGRICULTORES BRASILEIROS</a:t>
            </a:r>
          </a:p>
          <a:p>
            <a:pPr algn="ctr"/>
            <a:endParaRPr lang="pt-BR" dirty="0"/>
          </a:p>
          <a:p>
            <a:pPr algn="ctr"/>
            <a:r>
              <a:rPr lang="pt-BR" sz="1400" dirty="0">
                <a:hlinkClick r:id="rId3"/>
              </a:rPr>
              <a:t>https://pt.wikipedia.org/wiki/Lista_de_pa%C3%ADses_e_territ%C3%B3rios_por_%</a:t>
            </a:r>
            <a:r>
              <a:rPr lang="pt-BR" sz="1400" dirty="0" smtClean="0">
                <a:hlinkClick r:id="rId3"/>
              </a:rPr>
              <a:t>C3%A1rea</a:t>
            </a:r>
            <a:r>
              <a:rPr lang="pt-BR" sz="1400" dirty="0" smtClean="0"/>
              <a:t>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694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4563" y="13850"/>
            <a:ext cx="12196564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200" b="1" dirty="0">
                <a:solidFill>
                  <a:schemeClr val="bg1"/>
                </a:solidFill>
              </a:rPr>
              <a:t>ÁREAS DESTINADAS </a:t>
            </a:r>
            <a:r>
              <a:rPr lang="pt-BR" sz="2200" b="1" dirty="0" smtClean="0">
                <a:solidFill>
                  <a:schemeClr val="bg1"/>
                </a:solidFill>
              </a:rPr>
              <a:t>À </a:t>
            </a:r>
            <a:r>
              <a:rPr lang="pt-BR" sz="2200" b="1" dirty="0">
                <a:solidFill>
                  <a:schemeClr val="bg1"/>
                </a:solidFill>
              </a:rPr>
              <a:t>VEGETAÇÃO NATIVA NO MUNDO </a:t>
            </a:r>
            <a:r>
              <a:rPr lang="pt-BR" sz="2200" b="1" dirty="0" smtClean="0">
                <a:solidFill>
                  <a:schemeClr val="bg1"/>
                </a:solidFill>
              </a:rPr>
              <a:t>RURAL E EM ÁREAS PROTEGIDAS</a:t>
            </a:r>
            <a:endParaRPr lang="pt-BR" sz="22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4564" y="5878841"/>
            <a:ext cx="2392001" cy="9717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2225"/>
            <a:r>
              <a:rPr lang="pt-BR" sz="1143" b="1" dirty="0">
                <a:solidFill>
                  <a:prstClr val="black"/>
                </a:solidFill>
              </a:rPr>
              <a:t>Fontes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MMA, 2018; FUNAI, 2018; SFB, 2018;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EMBRAPA TERRACLASS, 2014;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IBGE, 2017,2018,2019;</a:t>
            </a:r>
          </a:p>
          <a:p>
            <a:pPr defTabSz="872225"/>
            <a:r>
              <a:rPr lang="pt-BR" sz="1143" dirty="0">
                <a:solidFill>
                  <a:prstClr val="black"/>
                </a:solidFill>
              </a:rPr>
              <a:t>SFB/SICAR, 2021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83" y="6284573"/>
            <a:ext cx="3670747" cy="587234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25766"/>
              </p:ext>
            </p:extLst>
          </p:nvPr>
        </p:nvGraphicFramePr>
        <p:xfrm>
          <a:off x="202131" y="1013058"/>
          <a:ext cx="11734299" cy="4617720"/>
        </p:xfrm>
        <a:graphic>
          <a:graphicData uri="http://schemas.openxmlformats.org/drawingml/2006/table">
            <a:tbl>
              <a:tblPr/>
              <a:tblGrid>
                <a:gridCol w="8152597"/>
                <a:gridCol w="1847301"/>
                <a:gridCol w="1734401"/>
              </a:tblGrid>
              <a:tr h="27619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EM KM2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DO BRASIL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VEGETAÇÃO NATIVA MAPEADA NOS IMÓVEIS RURAIS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2.272.262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ESTIMADAS DE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FLORESTAS, AGROFLORESTAS, AMBIENTES PALUSTRES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LACUSTRES DECLARADOS NO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ESTAB. AGRO. DO IBGE SEM REGISTRO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467.431 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5,5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pt-BR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PRESERVADAS NO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MUNDO RURAL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2.739.693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 DE CONSERVAÇÃO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INTEGRAL (UCs)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885.076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TERRAS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INDÍGENAS (TIs)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1.174.428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ÁREAS PROTEGIDAS EM </a:t>
                      </a:r>
                      <a:r>
                        <a:rPr lang="pt-B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UCs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</a:t>
                      </a:r>
                      <a:r>
                        <a:rPr lang="pt-BR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2.059.504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DE ÁREAS</a:t>
                      </a: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PROTEGIDAS E PRESERVADAS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4.799.197</a:t>
                      </a:r>
                      <a:endParaRPr lang="pt-BR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2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6000"/>
            <a:ext cx="9112990" cy="644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6000"/>
            <a:ext cx="9112990" cy="644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6000"/>
            <a:ext cx="9112990" cy="6444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743201" y="5924754"/>
            <a:ext cx="2624667" cy="933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9607296" y="6236208"/>
            <a:ext cx="987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2" name="Grupo 11"/>
          <p:cNvGrpSpPr/>
          <p:nvPr/>
        </p:nvGrpSpPr>
        <p:grpSpPr>
          <a:xfrm>
            <a:off x="6933853" y="6241592"/>
            <a:ext cx="3703269" cy="576064"/>
            <a:chOff x="4860032" y="5445224"/>
            <a:chExt cx="3240360" cy="504056"/>
          </a:xfrm>
        </p:grpSpPr>
        <p:sp>
          <p:nvSpPr>
            <p:cNvPr id="18" name="Retângulo 17"/>
            <p:cNvSpPr/>
            <p:nvPr/>
          </p:nvSpPr>
          <p:spPr>
            <a:xfrm>
              <a:off x="4860032" y="5445224"/>
              <a:ext cx="324036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Grupo 18"/>
            <p:cNvGrpSpPr/>
            <p:nvPr/>
          </p:nvGrpSpPr>
          <p:grpSpPr>
            <a:xfrm>
              <a:off x="4860032" y="5445224"/>
              <a:ext cx="3227110" cy="478332"/>
              <a:chOff x="6374758" y="6453336"/>
              <a:chExt cx="2741301" cy="406324"/>
            </a:xfrm>
            <a:solidFill>
              <a:schemeClr val="bg1"/>
            </a:solidFill>
          </p:grpSpPr>
          <p:pic>
            <p:nvPicPr>
              <p:cNvPr id="20" name="Imagem 19"/>
              <p:cNvPicPr>
                <a:picLocks noChangeAspect="1"/>
              </p:cNvPicPr>
              <p:nvPr/>
            </p:nvPicPr>
            <p:blipFill>
              <a:blip r:embed="rId6" cstate="print"/>
              <a:srcRect r="71391"/>
              <a:stretch>
                <a:fillRect/>
              </a:stretch>
            </p:blipFill>
            <p:spPr>
              <a:xfrm>
                <a:off x="6374758" y="6453336"/>
                <a:ext cx="720080" cy="406324"/>
              </a:xfrm>
              <a:prstGeom prst="rect">
                <a:avLst/>
              </a:prstGeom>
              <a:grpFill/>
            </p:spPr>
          </p:pic>
          <p:pic>
            <p:nvPicPr>
              <p:cNvPr id="21" name="Imagem 20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94838" y="6480476"/>
                <a:ext cx="2021221" cy="346340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22" name="Imagem 2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216000"/>
            <a:ext cx="9112989" cy="6444000"/>
          </a:xfrm>
          <a:prstGeom prst="rect">
            <a:avLst/>
          </a:prstGeom>
          <a:noFill/>
        </p:spPr>
      </p:pic>
      <p:sp>
        <p:nvSpPr>
          <p:cNvPr id="23" name="Título 1"/>
          <p:cNvSpPr txBox="1">
            <a:spLocks/>
          </p:cNvSpPr>
          <p:nvPr/>
        </p:nvSpPr>
        <p:spPr>
          <a:xfrm>
            <a:off x="0" y="-13850"/>
            <a:ext cx="12192000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z="2200" dirty="0"/>
              <a:t>ÁREAS DESTINADAS À VEGETAÇÃO NATIVA NO MUNDO RURAL E EM ÁREAS PROTEGIDAS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932563" y="4299195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algn="ctr">
              <a:defRPr sz="2400" b="1"/>
            </a:lvl1pPr>
          </a:lstStyle>
          <a:p>
            <a:r>
              <a:rPr lang="pt-BR" sz="3200" dirty="0" smtClean="0"/>
              <a:t>56,4% </a:t>
            </a:r>
            <a:r>
              <a:rPr lang="pt-BR" sz="3200" dirty="0"/>
              <a:t>DO </a:t>
            </a:r>
            <a:r>
              <a:rPr lang="pt-BR" sz="3200" dirty="0" smtClean="0"/>
              <a:t>BRASIL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881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76672"/>
            <a:ext cx="9144000" cy="6474818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017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z="2200" dirty="0"/>
              <a:t>AS </a:t>
            </a:r>
            <a:r>
              <a:rPr lang="pt-BR" sz="2200" dirty="0" smtClean="0"/>
              <a:t>ÁREAS PROTEGIDAS E PRESERVADAS DO BRASIL</a:t>
            </a:r>
            <a:endParaRPr lang="pt-BR" sz="2200" dirty="0"/>
          </a:p>
          <a:p>
            <a:r>
              <a:rPr lang="pt-BR" sz="2200" dirty="0" smtClean="0"/>
              <a:t>EQUIVALEM </a:t>
            </a:r>
            <a:r>
              <a:rPr lang="pt-BR" sz="2200" dirty="0"/>
              <a:t>A SUPERFÍCIE DE 28 PAÍSES DA EUROPA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680448" y="6437376"/>
            <a:ext cx="987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273" y="6406131"/>
            <a:ext cx="2021937" cy="407245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7322562" y="6406131"/>
            <a:ext cx="3345438" cy="512601"/>
            <a:chOff x="6204174" y="5902132"/>
            <a:chExt cx="4212308" cy="645426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2612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12163"/>
            <a:ext cx="12250057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200" b="1" dirty="0" smtClean="0">
                <a:solidFill>
                  <a:schemeClr val="bg1"/>
                </a:solidFill>
              </a:rPr>
              <a:t>ÁREA TOTAL DESTINADA À PRESERVAÇÃO E À PROTEÇÃO DA VEGETAÇÃO NO BRASIL</a:t>
            </a:r>
            <a:endParaRPr lang="pt-BR" sz="2200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83" y="6284573"/>
            <a:ext cx="3670747" cy="587234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171702"/>
              </p:ext>
            </p:extLst>
          </p:nvPr>
        </p:nvGraphicFramePr>
        <p:xfrm>
          <a:off x="269507" y="483562"/>
          <a:ext cx="11666922" cy="5696772"/>
        </p:xfrm>
        <a:graphic>
          <a:graphicData uri="http://schemas.openxmlformats.org/drawingml/2006/table">
            <a:tbl>
              <a:tblPr/>
              <a:tblGrid>
                <a:gridCol w="8065971"/>
                <a:gridCol w="1953928"/>
                <a:gridCol w="1647023"/>
              </a:tblGrid>
              <a:tr h="27168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EM KM2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DO BRASIL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VEGETAÇÃO NATIVA MAPEADA NOS IMÓVEIS RURAIS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2.272.262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ÁREAS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ESTIMADAS DE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FLORESTAS, AGROFLORESTAS, AMBIENTES PALUSTRES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 LACUSTRES DECLARADOS NO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 ESTAB. AGRO. DO IBGE SEM REGISTRO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467.431 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5,5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ÁREA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 PRESERVADAS NO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MUNDO RURAL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2.739.693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 DE CONSERVAÇÃO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INTEGRAL (UCs)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885.076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TERRAS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INDÍGENAS (TIs)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1.174.428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ÁREAS PROTEGIDAS EM </a:t>
                      </a:r>
                      <a:r>
                        <a:rPr lang="pt-BR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UCs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2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2.059.504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ÁREAS</a:t>
                      </a:r>
                      <a:r>
                        <a:rPr lang="pt-BR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PROTEGIDAS E PRESERVADAS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4.799.197</a:t>
                      </a:r>
                      <a:endParaRPr lang="pt-BR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VEGETAÇÃO NATIVA EM ÁREAS MILITARES, TERRAS DEVOLUTAS E EM IMÓVEIS RURAIS E ESTABELECIMENTOS NÃO CADASTRADOS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843.163 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</a:tr>
              <a:tr h="59259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ÁREA TOTAL DESTINADA À PRESERVAÇÃO E À PROTEÇÃO DA VEGETAÇÃO NATIVA NO BRASIL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5.642.360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66,3</a:t>
                      </a:r>
                      <a:endParaRPr lang="pt-BR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4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2429950" y="340729"/>
            <a:ext cx="6762395" cy="6548943"/>
            <a:chOff x="-216741" y="340728"/>
            <a:chExt cx="6762395" cy="6548943"/>
          </a:xfrm>
        </p:grpSpPr>
        <p:grpSp>
          <p:nvGrpSpPr>
            <p:cNvPr id="11" name="Grupo 10"/>
            <p:cNvGrpSpPr/>
            <p:nvPr/>
          </p:nvGrpSpPr>
          <p:grpSpPr>
            <a:xfrm>
              <a:off x="-45149" y="340728"/>
              <a:ext cx="6417349" cy="6548943"/>
              <a:chOff x="-45149" y="340728"/>
              <a:chExt cx="6417349" cy="6548943"/>
            </a:xfrm>
          </p:grpSpPr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7292"/>
              <a:stretch/>
            </p:blipFill>
            <p:spPr>
              <a:xfrm>
                <a:off x="18172" y="535309"/>
                <a:ext cx="6354028" cy="6206059"/>
              </a:xfrm>
              <a:prstGeom prst="rect">
                <a:avLst/>
              </a:prstGeom>
            </p:spPr>
          </p:pic>
          <p:pic>
            <p:nvPicPr>
              <p:cNvPr id="13" name="Imagem 1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4130" r="17689"/>
              <a:stretch/>
            </p:blipFill>
            <p:spPr>
              <a:xfrm>
                <a:off x="-45149" y="340728"/>
                <a:ext cx="6397815" cy="6548943"/>
              </a:xfrm>
              <a:prstGeom prst="rect">
                <a:avLst/>
              </a:prstGeom>
            </p:spPr>
          </p:pic>
        </p:grp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16741" y="429213"/>
              <a:ext cx="6762395" cy="6378629"/>
            </a:xfrm>
            <a:prstGeom prst="rect">
              <a:avLst/>
            </a:prstGeom>
          </p:spPr>
        </p:pic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6160" y="6352412"/>
            <a:ext cx="3131840" cy="505588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-1" y="-13850"/>
            <a:ext cx="12192001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z="2200" dirty="0"/>
              <a:t>ÁREA TOTAL DESTINADA À PRESERVAÇÃO E À PROTEÇÃO DA VEGETAÇÃO N</a:t>
            </a:r>
            <a:r>
              <a:rPr lang="pt-BR" sz="2200" dirty="0" smtClean="0"/>
              <a:t>O </a:t>
            </a:r>
            <a:r>
              <a:rPr lang="pt-BR" sz="2200" dirty="0"/>
              <a:t>BRASIL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680448" y="6355080"/>
            <a:ext cx="987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00257" y="6381328"/>
            <a:ext cx="2309969" cy="46525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54261" y="4384862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66,3% DO </a:t>
            </a:r>
            <a:r>
              <a:rPr lang="pt-BR" sz="3200" b="1" dirty="0" smtClean="0"/>
              <a:t>BRASIL</a:t>
            </a:r>
            <a:endParaRPr lang="pt-BR" sz="3200" b="1" dirty="0"/>
          </a:p>
        </p:txBody>
      </p:sp>
      <p:grpSp>
        <p:nvGrpSpPr>
          <p:cNvPr id="16" name="Grupo 15"/>
          <p:cNvGrpSpPr/>
          <p:nvPr/>
        </p:nvGrpSpPr>
        <p:grpSpPr>
          <a:xfrm>
            <a:off x="7322562" y="6335724"/>
            <a:ext cx="3345438" cy="512601"/>
            <a:chOff x="6204174" y="5902132"/>
            <a:chExt cx="4212308" cy="645426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913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89156"/>
            <a:ext cx="9144000" cy="6468845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0" y="-22441"/>
            <a:ext cx="12192000" cy="7017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z="2200" dirty="0" smtClean="0"/>
              <a:t>A ÁREA </a:t>
            </a:r>
            <a:r>
              <a:rPr lang="pt-BR" sz="2200" dirty="0"/>
              <a:t>TOTAL DESTINADA À PRESERVAÇÃO E À PROTEÇÃO DA VEGETAÇÃO NO </a:t>
            </a:r>
            <a:r>
              <a:rPr lang="pt-BR" sz="2200" dirty="0" smtClean="0"/>
              <a:t>BRASIL</a:t>
            </a:r>
          </a:p>
          <a:p>
            <a:r>
              <a:rPr lang="pt-BR" sz="2200" dirty="0" smtClean="0"/>
              <a:t>EQUIVALE À SUPERFÍCIE DE 48 PAÍSES E TERRITÓRIOS DA EUROPA</a:t>
            </a:r>
            <a:endParaRPr lang="pt-BR" sz="2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680448" y="6355080"/>
            <a:ext cx="1017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272" y="6429064"/>
            <a:ext cx="1910504" cy="384801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7322562" y="6406131"/>
            <a:ext cx="3345438" cy="512601"/>
            <a:chOff x="6204174" y="5902132"/>
            <a:chExt cx="4212308" cy="645426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81851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2538"/>
            <a:ext cx="12192001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200" b="1" dirty="0">
                <a:solidFill>
                  <a:schemeClr val="bg1"/>
                </a:solidFill>
              </a:rPr>
              <a:t>ATRIBUIÇÃO, OCUPAÇÃO E USO DAS TERRAS NO BRASIL - 2020</a:t>
            </a:r>
          </a:p>
        </p:txBody>
      </p:sp>
      <p:sp>
        <p:nvSpPr>
          <p:cNvPr id="5" name="Retângulo 4"/>
          <p:cNvSpPr/>
          <p:nvPr/>
        </p:nvSpPr>
        <p:spPr>
          <a:xfrm>
            <a:off x="-1" y="6053488"/>
            <a:ext cx="27092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72225"/>
            <a:r>
              <a:rPr lang="pt-BR" sz="1000" b="1" dirty="0">
                <a:solidFill>
                  <a:prstClr val="black"/>
                </a:solidFill>
              </a:rPr>
              <a:t>Fontes</a:t>
            </a:r>
          </a:p>
          <a:p>
            <a:pPr defTabSz="872225"/>
            <a:r>
              <a:rPr lang="pt-BR" sz="1000" dirty="0">
                <a:solidFill>
                  <a:prstClr val="black"/>
                </a:solidFill>
              </a:rPr>
              <a:t>MMA, 2018; FUNAI, 2018; SFB, 2018;</a:t>
            </a:r>
          </a:p>
          <a:p>
            <a:pPr defTabSz="872225"/>
            <a:r>
              <a:rPr lang="pt-BR" sz="1000" dirty="0">
                <a:solidFill>
                  <a:prstClr val="black"/>
                </a:solidFill>
              </a:rPr>
              <a:t>EMBRAPA TERRACLASS, 2014;</a:t>
            </a:r>
          </a:p>
          <a:p>
            <a:pPr defTabSz="872225"/>
            <a:r>
              <a:rPr lang="pt-BR" sz="1000" dirty="0">
                <a:solidFill>
                  <a:prstClr val="black"/>
                </a:solidFill>
              </a:rPr>
              <a:t>IBGE, 2017,2018,2019;</a:t>
            </a:r>
          </a:p>
          <a:p>
            <a:pPr defTabSz="872225"/>
            <a:r>
              <a:rPr lang="pt-BR" sz="1000" dirty="0">
                <a:solidFill>
                  <a:prstClr val="black"/>
                </a:solidFill>
              </a:rPr>
              <a:t>SFB/SICAR, 2021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83" y="6284573"/>
            <a:ext cx="3670747" cy="587234"/>
          </a:xfrm>
          <a:prstGeom prst="rect">
            <a:avLst/>
          </a:prstGeom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284834"/>
              </p:ext>
            </p:extLst>
          </p:nvPr>
        </p:nvGraphicFramePr>
        <p:xfrm>
          <a:off x="144379" y="423045"/>
          <a:ext cx="11944952" cy="5590482"/>
        </p:xfrm>
        <a:graphic>
          <a:graphicData uri="http://schemas.openxmlformats.org/drawingml/2006/table">
            <a:tbl>
              <a:tblPr/>
              <a:tblGrid>
                <a:gridCol w="8495064"/>
                <a:gridCol w="1985629"/>
                <a:gridCol w="1464259"/>
              </a:tblGrid>
              <a:tr h="24936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EM KM2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DO BRASIL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1747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VEGETAÇÃO NATIVA MAPEADA NOS IMÓVEIS RURAIS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2.272.262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500"/>
                    </a:solidFill>
                  </a:tcPr>
                </a:tc>
              </a:tr>
              <a:tr h="5439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ESTIMADAS DE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FLORESTAS, AGROFLORESTAS, AMBIENTES PALUSTRES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 LACUSTRES DECLARADOS NO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ESTAB. AGRO. DO IBGE SEM REGISTRO NO CAR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467.431 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5,5</a:t>
                      </a:r>
                      <a:endParaRPr lang="pt-B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AD42"/>
                    </a:solidFill>
                  </a:tcPr>
                </a:tc>
              </a:tr>
              <a:tr h="2723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</a:t>
                      </a:r>
                      <a:r>
                        <a:rPr lang="pt-BR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PRESERVADAS NO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MUNDO RURAL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2.739.693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pt-B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970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UNIDADES DE CONSERVAÇÃO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INTEGRAL (UCs)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885.076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391"/>
                    </a:solidFill>
                  </a:tcPr>
                </a:tc>
              </a:tr>
              <a:tr h="32970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TERRAS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INDÍGENAS (TIs)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1.174.428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</a:tr>
              <a:tr h="29940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ÁREAS PROTEGIDAS EM </a:t>
                      </a:r>
                      <a:r>
                        <a:rPr lang="pt-B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UCs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</a:t>
                      </a:r>
                      <a:r>
                        <a:rPr lang="pt-BR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2.059.504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39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VEGETAÇÃO NATIVA EM ÁREAS MILITARES, TERRAS DEVOLUTAS E EM IMÓVEIS RURAIS E ESTABELECIMENTOS NÃO CADASTRADOS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843.163 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</a:tr>
              <a:tr h="39639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ÁREA TOTAL DESTINADA À PRESERVAÇÃO E À PROTEÇÃO DA VEGETAÇÃO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5.642.360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66,3</a:t>
                      </a:r>
                      <a:endParaRPr lang="pt-BR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970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PASTAGENS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1.804.193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</a:tr>
              <a:tr h="32970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LAVOURAS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663.807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2970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FLORESTAS PLANTADAS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102.124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</a:tr>
              <a:tr h="329701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 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ESTRUTURAS, ÁREAS</a:t>
                      </a:r>
                      <a:r>
                        <a:rPr lang="pt-BR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URBANAS</a:t>
                      </a:r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OUTROS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297.862 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2970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8.510.346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t="832" b="5000"/>
          <a:stretch/>
        </p:blipFill>
        <p:spPr>
          <a:xfrm>
            <a:off x="0" y="0"/>
            <a:ext cx="12192000" cy="683938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12192001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200" b="1" dirty="0">
                <a:solidFill>
                  <a:schemeClr val="bg1"/>
                </a:solidFill>
              </a:rPr>
              <a:t>ATRIBUIÇÃO, OCUPAÇÃO E USO DAS TERRAS NO </a:t>
            </a:r>
            <a:r>
              <a:rPr lang="pt-BR" sz="2200" b="1" dirty="0" smtClean="0">
                <a:solidFill>
                  <a:schemeClr val="bg1"/>
                </a:solidFill>
              </a:rPr>
              <a:t>BRASIL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053" b="6141"/>
          <a:stretch/>
        </p:blipFill>
        <p:spPr>
          <a:xfrm>
            <a:off x="-1" y="0"/>
            <a:ext cx="12192001" cy="676876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0"/>
            <a:ext cx="12192001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200" b="1" dirty="0">
                <a:solidFill>
                  <a:schemeClr val="bg1"/>
                </a:solidFill>
              </a:rPr>
              <a:t>ATRIBUIÇÃO, OCUPAÇÃO E USO DAS TERRAS NO </a:t>
            </a:r>
            <a:r>
              <a:rPr lang="pt-BR" sz="2200" b="1" dirty="0" smtClean="0">
                <a:solidFill>
                  <a:schemeClr val="bg1"/>
                </a:solidFill>
              </a:rPr>
              <a:t>BRASIL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1336" r="793" b="6193"/>
          <a:stretch/>
        </p:blipFill>
        <p:spPr bwMode="auto">
          <a:xfrm>
            <a:off x="1" y="0"/>
            <a:ext cx="12214746" cy="69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" y="2477215"/>
            <a:ext cx="12191999" cy="23083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MITO </a:t>
            </a:r>
            <a:r>
              <a:rPr lang="pt-BR" sz="4800" b="1" dirty="0" smtClean="0">
                <a:solidFill>
                  <a:schemeClr val="bg1"/>
                </a:solidFill>
              </a:rPr>
              <a:t>1:</a:t>
            </a:r>
          </a:p>
          <a:p>
            <a:pPr algn="ctr"/>
            <a:r>
              <a:rPr lang="pt-BR" sz="4800" b="1" dirty="0" smtClean="0">
                <a:solidFill>
                  <a:schemeClr val="bg1"/>
                </a:solidFill>
              </a:rPr>
              <a:t>O </a:t>
            </a:r>
            <a:r>
              <a:rPr lang="pt-BR" sz="4800" b="1" dirty="0">
                <a:solidFill>
                  <a:schemeClr val="bg1"/>
                </a:solidFill>
              </a:rPr>
              <a:t>BRASIL NÃO PROTEGE A VEGETAÇÃO NATIVA </a:t>
            </a:r>
            <a:r>
              <a:rPr lang="pt-BR" sz="4800" b="1" dirty="0" smtClean="0">
                <a:solidFill>
                  <a:schemeClr val="bg1"/>
                </a:solidFill>
              </a:rPr>
              <a:t>EM </a:t>
            </a:r>
            <a:r>
              <a:rPr lang="pt-BR" sz="4800" b="1" dirty="0">
                <a:solidFill>
                  <a:schemeClr val="bg1"/>
                </a:solidFill>
              </a:rPr>
              <a:t>SEU TERRITÓRIO</a:t>
            </a:r>
          </a:p>
        </p:txBody>
      </p:sp>
    </p:spTree>
    <p:extLst>
      <p:ext uri="{BB962C8B-B14F-4D97-AF65-F5344CB8AC3E}">
        <p14:creationId xmlns:p14="http://schemas.microsoft.com/office/powerpoint/2010/main" val="14027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/>
          <a:srcRect t="2557" b="1478"/>
          <a:stretch/>
        </p:blipFill>
        <p:spPr>
          <a:xfrm>
            <a:off x="0" y="86627"/>
            <a:ext cx="12192000" cy="677618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-1" y="-10226"/>
            <a:ext cx="12192001" cy="43673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2200" b="1" dirty="0">
                <a:solidFill>
                  <a:schemeClr val="bg1"/>
                </a:solidFill>
              </a:rPr>
              <a:t>ATRIBUIÇÃO, OCUPAÇÃO E USO DAS TERRAS </a:t>
            </a:r>
            <a:r>
              <a:rPr lang="pt-BR" sz="2200" b="1" dirty="0" smtClean="0">
                <a:solidFill>
                  <a:schemeClr val="bg1"/>
                </a:solidFill>
              </a:rPr>
              <a:t>NOS EUA</a:t>
            </a:r>
            <a:endParaRPr lang="pt-B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3" y="1713937"/>
            <a:ext cx="8636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5" y="548681"/>
            <a:ext cx="8555860" cy="117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3604196" y="5355644"/>
            <a:ext cx="4542711" cy="1359958"/>
            <a:chOff x="1368442" y="4668370"/>
            <a:chExt cx="5616624" cy="1681457"/>
          </a:xfrm>
        </p:grpSpPr>
        <p:sp>
          <p:nvSpPr>
            <p:cNvPr id="8" name="Retângulo 7"/>
            <p:cNvSpPr/>
            <p:nvPr/>
          </p:nvSpPr>
          <p:spPr>
            <a:xfrm>
              <a:off x="1368442" y="4668370"/>
              <a:ext cx="5616624" cy="16814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2964367" y="5132594"/>
              <a:ext cx="2273704" cy="799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ÁREA CULTIVADA </a:t>
              </a:r>
            </a:p>
            <a:p>
              <a:pPr algn="ctr"/>
              <a:r>
                <a:rPr lang="pt-BR" dirty="0"/>
                <a:t>DO BRASIL</a:t>
              </a: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4893438"/>
              <a:ext cx="1427645" cy="63417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4691108"/>
              <a:ext cx="1069439" cy="1069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1762243" y="5831376"/>
              <a:ext cx="793180" cy="456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7,8%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759605" y="5831376"/>
              <a:ext cx="793180" cy="456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7,6%</a:t>
              </a:r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>
          <a:xfrm>
            <a:off x="0" y="-13850"/>
            <a:ext cx="12192000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z="2200" dirty="0"/>
              <a:t>ÁREA CULTIVADA NO BRASIL, </a:t>
            </a:r>
            <a:r>
              <a:rPr lang="pt-BR" sz="2200" dirty="0" smtClean="0"/>
              <a:t>SEGUNDO O GFSAD30 (NASA </a:t>
            </a:r>
            <a:r>
              <a:rPr lang="pt-BR" sz="2200" i="1" dirty="0" smtClean="0"/>
              <a:t>et. al. </a:t>
            </a:r>
            <a:r>
              <a:rPr lang="pt-BR" sz="2200" dirty="0" smtClean="0"/>
              <a:t>2019)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6567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áfico 27"/>
          <p:cNvGraphicFramePr/>
          <p:nvPr>
            <p:extLst/>
          </p:nvPr>
        </p:nvGraphicFramePr>
        <p:xfrm>
          <a:off x="1652590" y="1526630"/>
          <a:ext cx="8886823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4"/>
          <p:cNvSpPr/>
          <p:nvPr/>
        </p:nvSpPr>
        <p:spPr>
          <a:xfrm>
            <a:off x="1524000" y="6457890"/>
            <a:ext cx="5148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Fonte: Global </a:t>
            </a:r>
            <a:r>
              <a:rPr lang="pt-BR" sz="1000" dirty="0" err="1"/>
              <a:t>Cropland</a:t>
            </a:r>
            <a:r>
              <a:rPr lang="pt-BR" sz="1000" dirty="0"/>
              <a:t> (2019). Disponível em: </a:t>
            </a:r>
            <a:r>
              <a:rPr lang="pt-BR" sz="1000" dirty="0">
                <a:hlinkClick r:id="rId3"/>
              </a:rPr>
              <a:t>https://croplands.org/app/map/statsMap </a:t>
            </a:r>
            <a:endParaRPr lang="pt-BR" sz="1000" dirty="0"/>
          </a:p>
          <a:p>
            <a:r>
              <a:rPr lang="en-US" sz="1000" dirty="0"/>
              <a:t>Global Food Security Analysis-Support Data at 30 Meters (GFSAD30) Project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/>
          <a:srcRect t="5719" r="68977"/>
          <a:stretch>
            <a:fillRect/>
          </a:stretch>
        </p:blipFill>
        <p:spPr>
          <a:xfrm>
            <a:off x="7536160" y="6381328"/>
            <a:ext cx="971600" cy="47667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6864" y="6376025"/>
            <a:ext cx="2144841" cy="432000"/>
          </a:xfrm>
          <a:prstGeom prst="rect">
            <a:avLst/>
          </a:prstGeom>
        </p:spPr>
      </p:pic>
      <p:grpSp>
        <p:nvGrpSpPr>
          <p:cNvPr id="3" name="Grupo 26"/>
          <p:cNvGrpSpPr/>
          <p:nvPr/>
        </p:nvGrpSpPr>
        <p:grpSpPr>
          <a:xfrm>
            <a:off x="2099556" y="908720"/>
            <a:ext cx="7992888" cy="504056"/>
            <a:chOff x="899592" y="908720"/>
            <a:chExt cx="7992888" cy="504056"/>
          </a:xfrm>
        </p:grpSpPr>
        <p:sp>
          <p:nvSpPr>
            <p:cNvPr id="23" name="Retângulo 22"/>
            <p:cNvSpPr/>
            <p:nvPr/>
          </p:nvSpPr>
          <p:spPr>
            <a:xfrm>
              <a:off x="899592" y="908720"/>
              <a:ext cx="7992888" cy="5040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88399" b="58959"/>
            <a:stretch>
              <a:fillRect/>
            </a:stretch>
          </p:blipFill>
          <p:spPr bwMode="auto">
            <a:xfrm>
              <a:off x="5868144" y="992210"/>
              <a:ext cx="1251738" cy="38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67704" t="1805" r="24045" b="52916"/>
            <a:stretch>
              <a:fillRect/>
            </a:stretch>
          </p:blipFill>
          <p:spPr bwMode="auto">
            <a:xfrm>
              <a:off x="8002204" y="957755"/>
              <a:ext cx="890276" cy="420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67636" t="53128" r="24113" b="5977"/>
            <a:stretch>
              <a:fillRect/>
            </a:stretch>
          </p:blipFill>
          <p:spPr bwMode="auto">
            <a:xfrm>
              <a:off x="2889636" y="993420"/>
              <a:ext cx="890276" cy="380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5173" t="4451" r="46576" b="61349"/>
            <a:stretch>
              <a:fillRect/>
            </a:stretch>
          </p:blipFill>
          <p:spPr bwMode="auto">
            <a:xfrm>
              <a:off x="7138108" y="1047881"/>
              <a:ext cx="890276" cy="31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4409" r="70876" b="49261"/>
            <a:stretch>
              <a:fillRect/>
            </a:stretch>
          </p:blipFill>
          <p:spPr bwMode="auto">
            <a:xfrm>
              <a:off x="971600" y="938750"/>
              <a:ext cx="508745" cy="471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394" t="63622" r="67998"/>
            <a:stretch>
              <a:fillRect/>
            </a:stretch>
          </p:blipFill>
          <p:spPr bwMode="auto">
            <a:xfrm>
              <a:off x="3787446" y="1030146"/>
              <a:ext cx="1144594" cy="338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t="55986" r="91051"/>
            <a:stretch>
              <a:fillRect/>
            </a:stretch>
          </p:blipFill>
          <p:spPr bwMode="auto">
            <a:xfrm>
              <a:off x="4902554" y="968033"/>
              <a:ext cx="965590" cy="409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r="90530" b="58491"/>
            <a:stretch>
              <a:fillRect/>
            </a:stretch>
          </p:blipFill>
          <p:spPr bwMode="auto">
            <a:xfrm>
              <a:off x="1461962" y="988417"/>
              <a:ext cx="1021806" cy="3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7462" t="58375" r="48413"/>
            <a:stretch>
              <a:fillRect/>
            </a:stretch>
          </p:blipFill>
          <p:spPr bwMode="auto">
            <a:xfrm>
              <a:off x="2470732" y="980690"/>
              <a:ext cx="445084" cy="386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Retângulo 23"/>
          <p:cNvSpPr/>
          <p:nvPr/>
        </p:nvSpPr>
        <p:spPr>
          <a:xfrm>
            <a:off x="1739516" y="47667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GFSAD30 mapeou a área cultivada em todos países, com resolução de 30 m</a:t>
            </a:r>
          </a:p>
        </p:txBody>
      </p:sp>
      <p:cxnSp>
        <p:nvCxnSpPr>
          <p:cNvPr id="29" name="AutoShape 10"/>
          <p:cNvCxnSpPr>
            <a:cxnSpLocks noChangeShapeType="1"/>
          </p:cNvCxnSpPr>
          <p:nvPr/>
        </p:nvCxnSpPr>
        <p:spPr bwMode="auto">
          <a:xfrm flipV="1">
            <a:off x="2148261" y="3429001"/>
            <a:ext cx="8303021" cy="1"/>
          </a:xfrm>
          <a:prstGeom prst="straightConnector1">
            <a:avLst/>
          </a:prstGeom>
          <a:ln w="28575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2" descr="C:\Users\Usuário\Pictures\Saved Pictures\Bandeira_Alemanh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4072" y="3068961"/>
            <a:ext cx="360000" cy="239343"/>
          </a:xfrm>
          <a:prstGeom prst="rect">
            <a:avLst/>
          </a:prstGeom>
          <a:noFill/>
        </p:spPr>
      </p:pic>
      <p:pic>
        <p:nvPicPr>
          <p:cNvPr id="1027" name="Picture 3" descr="C:\Users\Usuário\Pictures\Saved Pictures\Bandeira_Argentin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9752" y="5054956"/>
            <a:ext cx="360000" cy="174245"/>
          </a:xfrm>
          <a:prstGeom prst="rect">
            <a:avLst/>
          </a:prstGeom>
          <a:noFill/>
        </p:spPr>
      </p:pic>
      <p:pic>
        <p:nvPicPr>
          <p:cNvPr id="1028" name="Picture 4" descr="C:\Users\Usuário\Pictures\Saved Pictures\Bandeira_Brasi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99724" y="5360517"/>
            <a:ext cx="360000" cy="228723"/>
          </a:xfrm>
          <a:prstGeom prst="rect">
            <a:avLst/>
          </a:prstGeom>
          <a:noFill/>
        </p:spPr>
      </p:pic>
      <p:pic>
        <p:nvPicPr>
          <p:cNvPr id="1029" name="Picture 5" descr="C:\Users\Usuário\Pictures\Saved Pictures\Bandeira_Chin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50188" y="4894560"/>
            <a:ext cx="360000" cy="236176"/>
          </a:xfrm>
          <a:prstGeom prst="rect">
            <a:avLst/>
          </a:prstGeom>
          <a:noFill/>
        </p:spPr>
      </p:pic>
      <p:pic>
        <p:nvPicPr>
          <p:cNvPr id="1030" name="Picture 6" descr="C:\Users\Usuário\Pictures\Saved Pictures\Bandeira_Dinamarc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04976" y="2204865"/>
            <a:ext cx="360000" cy="267315"/>
          </a:xfrm>
          <a:prstGeom prst="rect">
            <a:avLst/>
          </a:prstGeom>
          <a:noFill/>
        </p:spPr>
      </p:pic>
      <p:pic>
        <p:nvPicPr>
          <p:cNvPr id="1031" name="Picture 7" descr="C:\Users\Usuário\Pictures\Saved Pictures\Bandeira_Espanh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37956" y="2806329"/>
            <a:ext cx="360000" cy="239721"/>
          </a:xfrm>
          <a:prstGeom prst="rect">
            <a:avLst/>
          </a:prstGeom>
          <a:noFill/>
        </p:spPr>
      </p:pic>
      <p:pic>
        <p:nvPicPr>
          <p:cNvPr id="1032" name="Picture 8" descr="C:\Users\Usuário\Pictures\Saved Pictures\Bandeira_Estados_Unidos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79444" y="4856460"/>
            <a:ext cx="360000" cy="176842"/>
          </a:xfrm>
          <a:prstGeom prst="rect">
            <a:avLst/>
          </a:prstGeom>
          <a:noFill/>
        </p:spPr>
      </p:pic>
      <p:pic>
        <p:nvPicPr>
          <p:cNvPr id="1033" name="Picture 9" descr="C:\Users\Usuário\Pictures\Saved Pictures\Bandeira_Franca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3043560"/>
            <a:ext cx="360000" cy="235094"/>
          </a:xfrm>
          <a:prstGeom prst="rect">
            <a:avLst/>
          </a:prstGeom>
          <a:noFill/>
        </p:spPr>
      </p:pic>
      <p:pic>
        <p:nvPicPr>
          <p:cNvPr id="1034" name="Picture 10" descr="C:\Users\Usuário\Pictures\Saved Pictures\Bandeira_Holanda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75720" y="2708921"/>
            <a:ext cx="360000" cy="233921"/>
          </a:xfrm>
          <a:prstGeom prst="rect">
            <a:avLst/>
          </a:prstGeom>
          <a:noFill/>
        </p:spPr>
      </p:pic>
      <p:pic>
        <p:nvPicPr>
          <p:cNvPr id="1035" name="Picture 11" descr="C:\Users\Usuário\Pictures\Saved Pictures\Bandeira_India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73328" y="2924944"/>
            <a:ext cx="360000" cy="239072"/>
          </a:xfrm>
          <a:prstGeom prst="rect">
            <a:avLst/>
          </a:prstGeom>
          <a:noFill/>
        </p:spPr>
      </p:pic>
      <p:pic>
        <p:nvPicPr>
          <p:cNvPr id="1036" name="Picture 12" descr="C:\Users\Usuário\Pictures\Saved Pictures\Bandeira_Mexico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14816" y="4894560"/>
            <a:ext cx="360000" cy="195678"/>
          </a:xfrm>
          <a:prstGeom prst="rect">
            <a:avLst/>
          </a:prstGeom>
          <a:noFill/>
        </p:spPr>
      </p:pic>
      <p:pic>
        <p:nvPicPr>
          <p:cNvPr id="1037" name="Picture 13" descr="C:\Users\Usuário\Pictures\Saved Pictures\Bandeira_Reino_Unido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11092" y="2806329"/>
            <a:ext cx="360000" cy="179211"/>
          </a:xfrm>
          <a:prstGeom prst="rect">
            <a:avLst/>
          </a:prstGeom>
          <a:noFill/>
        </p:spPr>
      </p:pic>
      <p:pic>
        <p:nvPicPr>
          <p:cNvPr id="1039" name="Picture 15" descr="C:\Users\Usuário\Pictures\Saved Pictures\Bandeira_Ucrania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27648" y="2276873"/>
            <a:ext cx="360000" cy="237237"/>
          </a:xfrm>
          <a:prstGeom prst="rect">
            <a:avLst/>
          </a:prstGeom>
          <a:noFill/>
        </p:spPr>
      </p:pic>
      <p:grpSp>
        <p:nvGrpSpPr>
          <p:cNvPr id="34" name="Grupo 33"/>
          <p:cNvGrpSpPr/>
          <p:nvPr/>
        </p:nvGrpSpPr>
        <p:grpSpPr>
          <a:xfrm>
            <a:off x="7322562" y="6335724"/>
            <a:ext cx="3345438" cy="512601"/>
            <a:chOff x="6204174" y="5902132"/>
            <a:chExt cx="4212308" cy="645426"/>
          </a:xfrm>
        </p:grpSpPr>
        <p:pic>
          <p:nvPicPr>
            <p:cNvPr id="35" name="Imagem 3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7" name="Título 1"/>
          <p:cNvSpPr txBox="1">
            <a:spLocks/>
          </p:cNvSpPr>
          <p:nvPr/>
        </p:nvSpPr>
        <p:spPr>
          <a:xfrm>
            <a:off x="0" y="1470"/>
            <a:ext cx="12192000" cy="3970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lnSpc>
                <a:spcPct val="90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pt-BR" sz="2200" dirty="0" smtClean="0"/>
              <a:t>ÁREAS CULTIVADAS EM OUTROS PAÍSES, </a:t>
            </a:r>
            <a:r>
              <a:rPr lang="pt-BR" sz="2200" dirty="0"/>
              <a:t>SEGUNDO </a:t>
            </a:r>
            <a:r>
              <a:rPr lang="pt-BR" sz="2200" dirty="0" smtClean="0"/>
              <a:t>O GFSAD30 (NASA </a:t>
            </a:r>
            <a:r>
              <a:rPr lang="pt-BR" sz="2200" i="1" dirty="0" smtClean="0"/>
              <a:t>et. al. </a:t>
            </a:r>
            <a:r>
              <a:rPr lang="pt-BR" sz="2200" dirty="0" smtClean="0"/>
              <a:t>2019)</a:t>
            </a:r>
            <a:endParaRPr lang="pt-BR" sz="2200" dirty="0"/>
          </a:p>
        </p:txBody>
      </p:sp>
      <p:cxnSp>
        <p:nvCxnSpPr>
          <p:cNvPr id="30" name="AutoShape 10"/>
          <p:cNvCxnSpPr>
            <a:cxnSpLocks noChangeShapeType="1"/>
          </p:cNvCxnSpPr>
          <p:nvPr/>
        </p:nvCxnSpPr>
        <p:spPr bwMode="auto">
          <a:xfrm flipV="1">
            <a:off x="2160961" y="5229200"/>
            <a:ext cx="8303021" cy="1"/>
          </a:xfrm>
          <a:prstGeom prst="straightConnector1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8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1336" r="793" b="6193"/>
          <a:stretch/>
        </p:blipFill>
        <p:spPr bwMode="auto">
          <a:xfrm>
            <a:off x="-22746" y="-101600"/>
            <a:ext cx="12214746" cy="69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971" y="-92787"/>
            <a:ext cx="12191029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t-BR" sz="3200" dirty="0"/>
              <a:t>MITO 1: </a:t>
            </a:r>
            <a:endParaRPr lang="pt-BR" sz="3200" dirty="0" smtClean="0"/>
          </a:p>
          <a:p>
            <a:r>
              <a:rPr lang="pt-BR" sz="3200" dirty="0" smtClean="0"/>
              <a:t>O </a:t>
            </a:r>
            <a:r>
              <a:rPr lang="pt-BR" sz="3200" dirty="0"/>
              <a:t>BRASIL NÃO PROTEGE A VEGETAÇÃO NATIVA EM SEU TERRITÓRIO</a:t>
            </a: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166629" y="2026477"/>
            <a:ext cx="1188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400" dirty="0" smtClean="0"/>
              <a:t>AS 2.471 ÁREAS DECRETADAS ALCANÇAM 2.584.808 km2 OU 30,3% DO TERRITÓRIO</a:t>
            </a:r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166629" y="5549379"/>
            <a:ext cx="11880000" cy="9180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400" dirty="0" smtClean="0"/>
              <a:t>CUIDAR DE QUASE 2.500 ÁREAS PROTEGIDAS É UM ENORME DESAFIO DE GESTÃO E DEMANDA MUITOS RECURSOS TÉCNICOS, HUMANOS E FINANCEIROS</a:t>
            </a:r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166629" y="1145751"/>
            <a:ext cx="1188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400" dirty="0" smtClean="0"/>
              <a:t>O BRASIL TEM A MAIOR REDE DE ÁREAS PROTEGIDAS DO PLANETA (UNEP)</a:t>
            </a: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166629" y="2907203"/>
            <a:ext cx="1188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400" dirty="0" smtClean="0"/>
              <a:t>OS 10 MAIORES PAÍSES DO MUNDO PROTEGEM EM MÉDIA 11% DE SEUS TERRITÓRIOS</a:t>
            </a:r>
          </a:p>
        </p:txBody>
      </p:sp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166629" y="3787929"/>
            <a:ext cx="1188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400" dirty="0" smtClean="0"/>
              <a:t>EM GERAL, SÃO DESERTOS, CORDILHEIRAS, LOCAIS MARGINAIS E SEM POTENCIAL DE USO</a:t>
            </a:r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166629" y="4668655"/>
            <a:ext cx="11880000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400" dirty="0" smtClean="0"/>
              <a:t>A IMENSA MAIORIA DAS ÁREAS PROTEGIDAS BRASILEIRAS ESTÃO EM TERRAS PÚBLICAS</a:t>
            </a:r>
          </a:p>
        </p:txBody>
      </p:sp>
    </p:spTree>
    <p:extLst>
      <p:ext uri="{BB962C8B-B14F-4D97-AF65-F5344CB8AC3E}">
        <p14:creationId xmlns:p14="http://schemas.microsoft.com/office/powerpoint/2010/main" val="5018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11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11336" r="793" b="6193"/>
          <a:stretch/>
        </p:blipFill>
        <p:spPr bwMode="auto">
          <a:xfrm>
            <a:off x="-22746" y="-6350"/>
            <a:ext cx="12214746" cy="69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325494" y="994263"/>
            <a:ext cx="11686032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O MUNDO RURAL BRASILEIRO DEDICA À PRESERVAÇÃO DA VEGETAÇÃO NATIVA UMA ÁREA TOTAL DE </a:t>
            </a:r>
            <a:r>
              <a:rPr lang="pt-BR" sz="2400" dirty="0" smtClean="0">
                <a:solidFill>
                  <a:srgbClr val="000000"/>
                </a:solidFill>
              </a:rPr>
              <a:t>2.739.693 KM2 </a:t>
            </a:r>
            <a:r>
              <a:rPr lang="pt-BR" sz="2400" dirty="0" smtClean="0"/>
              <a:t> EM TERRAS PRIVADAS OU 32,2% DO TERRITÓRIO NACIONAL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-38350" y="-63467"/>
            <a:ext cx="12230350" cy="978729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t-BR" sz="3200" dirty="0"/>
              <a:t>MITO 2: </a:t>
            </a:r>
            <a:endParaRPr lang="pt-BR" sz="3200" dirty="0" smtClean="0"/>
          </a:p>
          <a:p>
            <a:r>
              <a:rPr lang="pt-BR" sz="3200" dirty="0" smtClean="0"/>
              <a:t>AGRICULTORES </a:t>
            </a:r>
            <a:r>
              <a:rPr lang="pt-BR" sz="3200" dirty="0"/>
              <a:t>DESMATAM E NÃO PRESERVAM A VEGETAÇÃO </a:t>
            </a:r>
            <a:r>
              <a:rPr lang="pt-BR" sz="3200" dirty="0" smtClean="0"/>
              <a:t>NATIVA </a:t>
            </a:r>
            <a:endParaRPr lang="pt-BR" sz="3200" dirty="0"/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325494" y="1860056"/>
            <a:ext cx="11686032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OS MAPAS DAS ÁREAS PRESERVADAS DE 5.992.323 IMÓVEIS RURAIS A TÍTULO DE RESERVA LEGAL, </a:t>
            </a:r>
            <a:r>
              <a:rPr lang="pt-BR" sz="2400" dirty="0" err="1" smtClean="0"/>
              <a:t>APPs</a:t>
            </a:r>
            <a:r>
              <a:rPr lang="pt-BR" sz="2400" dirty="0" smtClean="0"/>
              <a:t> ETC. ESTÃO REGISTRADOS  NO CADASTRO AMBIENTAL RURAL (CAR)</a:t>
            </a: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325494" y="2725849"/>
            <a:ext cx="11686032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O CAR REPRSENTA UM ESFORÇO, SEM PARALELO INTERNACIONAL, NA QUANTIFICAÇÃO E QUALIFICAÇÃO DO PAPEL DOS PRODUTORES RURAIS NA PRESERVAÇÃO AMBIENTAL</a:t>
            </a:r>
          </a:p>
          <a:p>
            <a:endParaRPr lang="pt-BR" sz="2400" dirty="0"/>
          </a:p>
          <a:p>
            <a:endParaRPr lang="pt-BR" sz="2400" dirty="0" smtClean="0"/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325494" y="3591642"/>
            <a:ext cx="11686032" cy="112912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OS AGRICULTORES UTILIZAM, EM MÉDIA, METADE DA ÁREA DE SEUS IMÓVEIS RURAIS. A OUTRA METADE É DEDICADA À PRESERVAÇÃO DA VEGETAÇÃO NATIVA (49,2%), POR EXIGÊNCIA DA LEGISLAÇÃO AMBIENTAL BRASILEIRA (CÓDIGO FLORESTAL)</a:t>
            </a:r>
          </a:p>
          <a:p>
            <a:endParaRPr lang="pt-BR" sz="2400" dirty="0"/>
          </a:p>
          <a:p>
            <a:endParaRPr lang="pt-BR" sz="2400" dirty="0" smtClean="0"/>
          </a:p>
        </p:txBody>
      </p:sp>
      <p:sp>
        <p:nvSpPr>
          <p:cNvPr id="10" name="Espaço Reservado para Conteúdo 4"/>
          <p:cNvSpPr txBox="1">
            <a:spLocks/>
          </p:cNvSpPr>
          <p:nvPr/>
        </p:nvSpPr>
        <p:spPr>
          <a:xfrm>
            <a:off x="325494" y="4866556"/>
            <a:ext cx="11686032" cy="10290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OS PRODUTORES NÃO RECEBEM QUALQUER INDENIZAÇÃO PELO PATRIMONIO  FUNDIÁRIO IMOBILIZADO (ESTIMADO EM MAIS DE 2 TRILHÕES DE REAIS), NEM PELOS CUSTOS DE MANUTENÇÃO DESSAS ÁREAS, NEM PELA PERDA DE PRODUÇÃO ANUAL DE RIQUEZAS</a:t>
            </a:r>
          </a:p>
          <a:p>
            <a:endParaRPr lang="pt-BR" sz="2400" dirty="0"/>
          </a:p>
          <a:p>
            <a:endParaRPr lang="pt-BR" sz="2400" dirty="0" smtClean="0"/>
          </a:p>
        </p:txBody>
      </p:sp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341098" y="6041430"/>
            <a:ext cx="11686032" cy="72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ESSE ESFORÇO DOS PRODUTORES RURAIS BRASILEIROS PRECISA SER CONHECIDO E RECONHECIDO NO BRASIL E NO MUNDO</a:t>
            </a:r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388881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2PF487 copy.jpg"/>
          <p:cNvPicPr>
            <a:picLocks noGrp="1" noChangeAspect="1"/>
          </p:cNvPicPr>
          <p:nvPr isPhoto="1"/>
        </p:nvPicPr>
        <p:blipFill rotWithShape="1">
          <a:blip r:embed="rId2" cstate="screen">
            <a:lum/>
          </a:blip>
          <a:srcRect t="11634" b="2810"/>
          <a:stretch/>
        </p:blipFill>
        <p:spPr>
          <a:xfrm>
            <a:off x="0" y="-81887"/>
            <a:ext cx="12192000" cy="69467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202987" y="4450862"/>
            <a:ext cx="97860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NINGUÉM, NENHUMA CATEGORIA PROFISSIONAL,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PRESERVA MAIS O MEIO AMBIENTE E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DEDICA MAIS RECURSOS E TEMPO A ISSO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QUE OS PRODUTORES RURAIS BRASILEIROS! </a:t>
            </a:r>
          </a:p>
        </p:txBody>
      </p:sp>
    </p:spTree>
    <p:extLst>
      <p:ext uri="{BB962C8B-B14F-4D97-AF65-F5344CB8AC3E}">
        <p14:creationId xmlns:p14="http://schemas.microsoft.com/office/powerpoint/2010/main" val="37538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7411" y="1854439"/>
            <a:ext cx="11550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SOBRE AS ÁREAS PROTEGIDAS EM TERRAS PÚBLICAS NO BRASIL VER</a:t>
            </a:r>
          </a:p>
        </p:txBody>
      </p:sp>
      <p:sp>
        <p:nvSpPr>
          <p:cNvPr id="3" name="Retângulo 2"/>
          <p:cNvSpPr/>
          <p:nvPr/>
        </p:nvSpPr>
        <p:spPr>
          <a:xfrm>
            <a:off x="175308" y="2516124"/>
            <a:ext cx="11668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hlinkClick r:id="rId2"/>
              </a:rPr>
              <a:t>https://revistaoeste.com/revista/edicao-59/o-campeao-da-protecao-florestal</a:t>
            </a:r>
            <a:r>
              <a:rPr lang="pt-BR" sz="2400" dirty="0" smtClean="0">
                <a:hlinkClick r:id="rId2"/>
              </a:rPr>
              <a:t>/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7411" y="4141788"/>
            <a:ext cx="995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SOBRE AS ÁREAS PRESERVADAS EM TERRAS PRIVADAS VER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74774"/>
          <a:stretch/>
        </p:blipFill>
        <p:spPr>
          <a:xfrm>
            <a:off x="0" y="-1280"/>
            <a:ext cx="12291461" cy="7048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r="2081"/>
          <a:stretch/>
        </p:blipFill>
        <p:spPr>
          <a:xfrm>
            <a:off x="2157410" y="539"/>
            <a:ext cx="7862489" cy="70485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3577323" y="6174179"/>
            <a:ext cx="5053856" cy="623654"/>
            <a:chOff x="9177935" y="7821791"/>
            <a:chExt cx="6250152" cy="771279"/>
          </a:xfrm>
        </p:grpSpPr>
        <p:sp>
          <p:nvSpPr>
            <p:cNvPr id="8" name="Retângulo 7"/>
            <p:cNvSpPr/>
            <p:nvPr/>
          </p:nvSpPr>
          <p:spPr>
            <a:xfrm>
              <a:off x="9177935" y="7821791"/>
              <a:ext cx="6250152" cy="771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68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9177935" y="7833222"/>
              <a:ext cx="6181572" cy="684582"/>
              <a:chOff x="2219739" y="6134898"/>
              <a:chExt cx="4855730" cy="537751"/>
            </a:xfrm>
            <a:solidFill>
              <a:schemeClr val="bg1"/>
            </a:solidFill>
          </p:grpSpPr>
          <p:pic>
            <p:nvPicPr>
              <p:cNvPr id="10" name="Imagem 9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8488" y="6134898"/>
                <a:ext cx="3306981" cy="49759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4362"/>
              <a:stretch/>
            </p:blipFill>
            <p:spPr>
              <a:xfrm>
                <a:off x="2219739" y="6211331"/>
                <a:ext cx="1416157" cy="46131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2" name="CaixaDeTexto 11"/>
          <p:cNvSpPr txBox="1"/>
          <p:nvPr/>
        </p:nvSpPr>
        <p:spPr>
          <a:xfrm>
            <a:off x="-7346" y="703570"/>
            <a:ext cx="12192000" cy="4893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sz="2400" dirty="0"/>
              <a:t>OCUPAÇÃO TERRITORIAL DO BRASIL: MITOS E FATOS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34686" y="4911049"/>
            <a:ext cx="11550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hlinkClick r:id="rId6"/>
              </a:rPr>
              <a:t>https://revistaoeste.com/revista/edicao-63/agricultura-lidera-a-preservacao-ambiental</a:t>
            </a:r>
            <a:r>
              <a:rPr lang="pt-BR" sz="2400" dirty="0" smtClean="0">
                <a:hlinkClick r:id="rId6"/>
              </a:rPr>
              <a:t>/</a:t>
            </a:r>
            <a:r>
              <a:rPr lang="pt-BR" sz="2400" dirty="0" smtClean="0"/>
              <a:t>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440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23621" y="4605214"/>
            <a:ext cx="642355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latin typeface="Arial" charset="0"/>
              </a:rPr>
              <a:t>OBRIGADO</a:t>
            </a:r>
            <a:r>
              <a:rPr lang="pt-BR" sz="3600" b="1" dirty="0" smtClean="0">
                <a:latin typeface="Arial" charset="0"/>
              </a:rPr>
              <a:t>!</a:t>
            </a:r>
          </a:p>
          <a:p>
            <a:pPr algn="ctr"/>
            <a:endParaRPr lang="pt-BR" sz="2000" dirty="0" smtClean="0">
              <a:latin typeface="Arial" charset="0"/>
            </a:endParaRPr>
          </a:p>
          <a:p>
            <a:pPr algn="ctr"/>
            <a:r>
              <a:rPr lang="pt-BR" sz="3600" dirty="0">
                <a:latin typeface="Arial" charset="0"/>
              </a:rPr>
              <a:t>e</a:t>
            </a:r>
            <a:r>
              <a:rPr lang="pt-BR" sz="3600" dirty="0" smtClean="0">
                <a:latin typeface="Arial" charset="0"/>
              </a:rPr>
              <a:t>varisto.miranda@embrapa.br</a:t>
            </a:r>
            <a:endParaRPr lang="pt-BR" sz="3600" dirty="0">
              <a:latin typeface="Arial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74774"/>
          <a:stretch/>
        </p:blipFill>
        <p:spPr>
          <a:xfrm>
            <a:off x="0" y="-1280"/>
            <a:ext cx="12291461" cy="7048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r="2081"/>
          <a:stretch/>
        </p:blipFill>
        <p:spPr>
          <a:xfrm>
            <a:off x="2157410" y="539"/>
            <a:ext cx="7862489" cy="70485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7346" y="6105666"/>
            <a:ext cx="12199346" cy="760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7"/>
          <p:cNvGrpSpPr/>
          <p:nvPr/>
        </p:nvGrpSpPr>
        <p:grpSpPr>
          <a:xfrm>
            <a:off x="3577323" y="6174179"/>
            <a:ext cx="5053856" cy="623654"/>
            <a:chOff x="9177935" y="7821791"/>
            <a:chExt cx="6250152" cy="771279"/>
          </a:xfrm>
        </p:grpSpPr>
        <p:sp>
          <p:nvSpPr>
            <p:cNvPr id="9" name="Retângulo 8"/>
            <p:cNvSpPr/>
            <p:nvPr/>
          </p:nvSpPr>
          <p:spPr>
            <a:xfrm>
              <a:off x="9177935" y="7821791"/>
              <a:ext cx="6250152" cy="771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868"/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9177935" y="7833222"/>
              <a:ext cx="6181572" cy="684582"/>
              <a:chOff x="2219739" y="6134898"/>
              <a:chExt cx="4855730" cy="537751"/>
            </a:xfrm>
            <a:solidFill>
              <a:schemeClr val="bg1"/>
            </a:solidFill>
          </p:grpSpPr>
          <p:pic>
            <p:nvPicPr>
              <p:cNvPr id="11" name="Imagem 9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8488" y="6134898"/>
                <a:ext cx="3306981" cy="49759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4362"/>
              <a:stretch/>
            </p:blipFill>
            <p:spPr>
              <a:xfrm>
                <a:off x="2219739" y="6211331"/>
                <a:ext cx="1416157" cy="461318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13" name="CaixaDeTexto 12"/>
          <p:cNvSpPr txBox="1"/>
          <p:nvPr/>
        </p:nvSpPr>
        <p:spPr>
          <a:xfrm>
            <a:off x="-7346" y="703570"/>
            <a:ext cx="12192000" cy="48936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sz="2400" dirty="0"/>
              <a:t>OCUPAÇÃO TERRITORIAL DO BRASIL: MITOS E FATOS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844071" y="2081178"/>
            <a:ext cx="860331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“In </a:t>
            </a:r>
            <a:r>
              <a:rPr lang="pt-BR" sz="3600" dirty="0" err="1" smtClean="0">
                <a:solidFill>
                  <a:schemeClr val="accent5">
                    <a:lumMod val="50000"/>
                  </a:schemeClr>
                </a:solidFill>
              </a:rPr>
              <a:t>God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3600" dirty="0" err="1" smtClean="0">
                <a:solidFill>
                  <a:schemeClr val="accent5">
                    <a:lumMod val="50000"/>
                  </a:schemeClr>
                </a:solidFill>
              </a:rPr>
              <a:t>we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3600" dirty="0" err="1" smtClean="0">
                <a:solidFill>
                  <a:schemeClr val="accent5">
                    <a:lumMod val="50000"/>
                  </a:schemeClr>
                </a:solidFill>
              </a:rPr>
              <a:t>trust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pt-BR" sz="3600" dirty="0" err="1" smtClean="0">
                <a:solidFill>
                  <a:schemeClr val="accent5">
                    <a:lumMod val="50000"/>
                  </a:schemeClr>
                </a:solidFill>
              </a:rPr>
              <a:t>All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3600" dirty="0" err="1" smtClean="0">
                <a:solidFill>
                  <a:schemeClr val="accent5">
                    <a:lumMod val="50000"/>
                  </a:schemeClr>
                </a:solidFill>
              </a:rPr>
              <a:t>others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 must </a:t>
            </a:r>
            <a:r>
              <a:rPr lang="pt-BR" sz="3600" dirty="0" err="1" smtClean="0">
                <a:solidFill>
                  <a:schemeClr val="accent5">
                    <a:lumMod val="50000"/>
                  </a:schemeClr>
                </a:solidFill>
              </a:rPr>
              <a:t>bring</a:t>
            </a:r>
            <a:r>
              <a:rPr lang="pt-BR" sz="3600" dirty="0" smtClean="0">
                <a:solidFill>
                  <a:schemeClr val="accent5">
                    <a:lumMod val="50000"/>
                  </a:schemeClr>
                </a:solidFill>
              </a:rPr>
              <a:t> data.”</a:t>
            </a:r>
          </a:p>
          <a:p>
            <a:pPr algn="ctr"/>
            <a:endParaRPr lang="pt-BR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sz="2800" dirty="0" smtClean="0">
                <a:solidFill>
                  <a:schemeClr val="accent5">
                    <a:lumMod val="50000"/>
                  </a:schemeClr>
                </a:solidFill>
              </a:rPr>
              <a:t>Dr. W. Edwards Deming </a:t>
            </a:r>
            <a:endParaRPr lang="pt-BR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93244"/>
            <a:ext cx="9143998" cy="6464754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4932"/>
            <a:ext cx="12192000" cy="397032"/>
          </a:xfr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UNIDADES DE CONSERVAÇÃO (</a:t>
            </a:r>
            <a:r>
              <a:rPr lang="pt-BR" sz="2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UCs </a:t>
            </a:r>
            <a:r>
              <a:rPr lang="pt-BR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 </a:t>
            </a:r>
            <a:r>
              <a:rPr lang="pt-BR" sz="22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APAs</a:t>
            </a:r>
            <a:r>
              <a:rPr lang="pt-BR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879977" y="836712"/>
            <a:ext cx="45365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/>
              <a:t>Federais, Estaduais e Municipais</a:t>
            </a:r>
          </a:p>
          <a:p>
            <a:pPr algn="r"/>
            <a:endParaRPr lang="pt-BR" sz="1600" b="1" dirty="0"/>
          </a:p>
          <a:p>
            <a:pPr algn="r"/>
            <a:r>
              <a:rPr lang="pt-BR" sz="1600" b="1" dirty="0"/>
              <a:t>Área de 154.433.280 ha</a:t>
            </a:r>
          </a:p>
          <a:p>
            <a:pPr algn="r"/>
            <a:r>
              <a:rPr lang="pt-BR" sz="1600" b="1" dirty="0"/>
              <a:t>1.871 unidades</a:t>
            </a:r>
          </a:p>
          <a:p>
            <a:pPr algn="r"/>
            <a:r>
              <a:rPr lang="pt-BR" sz="1600" b="1" dirty="0"/>
              <a:t>18% do Brasil</a:t>
            </a:r>
          </a:p>
          <a:p>
            <a:pPr algn="r"/>
            <a:endParaRPr lang="pt-BR" sz="1600" b="1" dirty="0"/>
          </a:p>
          <a:p>
            <a:pPr algn="r"/>
            <a:endParaRPr lang="pt-BR" sz="1600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9053" y="5949281"/>
            <a:ext cx="2824435" cy="568879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096000" y="5927035"/>
            <a:ext cx="4212308" cy="645426"/>
            <a:chOff x="6204174" y="5902132"/>
            <a:chExt cx="4212308" cy="645426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36538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93244"/>
            <a:ext cx="9143997" cy="6464754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-8918"/>
            <a:ext cx="12192000" cy="424732"/>
          </a:xfr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TERRAS INDÍGENAS (</a:t>
            </a:r>
            <a:r>
              <a:rPr 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TIs</a:t>
            </a:r>
            <a:r>
              <a:rPr 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879977" y="836712"/>
            <a:ext cx="45365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/>
              <a:t>Terras Indígenas</a:t>
            </a:r>
          </a:p>
          <a:p>
            <a:pPr algn="r"/>
            <a:endParaRPr lang="pt-BR" sz="1600" b="1" dirty="0"/>
          </a:p>
          <a:p>
            <a:pPr algn="r"/>
            <a:r>
              <a:rPr lang="pt-BR" sz="1600" b="1" dirty="0"/>
              <a:t>Área de </a:t>
            </a:r>
            <a:r>
              <a:rPr lang="pt-BR" sz="1600" b="1" dirty="0" smtClean="0"/>
              <a:t>117.956.054 </a:t>
            </a:r>
            <a:r>
              <a:rPr lang="pt-BR" sz="1600" b="1" dirty="0"/>
              <a:t>ha</a:t>
            </a:r>
          </a:p>
          <a:p>
            <a:pPr algn="r"/>
            <a:r>
              <a:rPr lang="pt-BR" sz="1600" b="1" dirty="0"/>
              <a:t>600 unidades</a:t>
            </a:r>
          </a:p>
          <a:p>
            <a:pPr algn="r"/>
            <a:r>
              <a:rPr lang="pt-BR" sz="1600" b="1" dirty="0"/>
              <a:t>14% do Brasil</a:t>
            </a:r>
          </a:p>
          <a:p>
            <a:pPr algn="r"/>
            <a:endParaRPr lang="pt-BR" sz="1600" b="1" dirty="0"/>
          </a:p>
          <a:p>
            <a:pPr algn="r"/>
            <a:endParaRPr lang="pt-BR" sz="1600" b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6096000" y="5927035"/>
            <a:ext cx="4212308" cy="645426"/>
            <a:chOff x="6204174" y="5902132"/>
            <a:chExt cx="4212308" cy="645426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064843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93245"/>
            <a:ext cx="9143997" cy="6464753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-234"/>
            <a:ext cx="12192000" cy="369332"/>
          </a:xfr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PROTEGIDAS – </a:t>
            </a:r>
            <a:r>
              <a:rPr lang="pt-BR" sz="2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UCs (COM </a:t>
            </a:r>
            <a:r>
              <a:rPr lang="pt-BR" sz="2000" b="1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APAs</a:t>
            </a:r>
            <a:r>
              <a:rPr lang="pt-BR" sz="2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BR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+ </a:t>
            </a:r>
            <a:r>
              <a:rPr lang="pt-BR" sz="2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TIs</a:t>
            </a:r>
            <a:endParaRPr lang="pt-BR" sz="2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951985" y="733533"/>
            <a:ext cx="453650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600" b="1" dirty="0"/>
              <a:t>Áreas Protegidas</a:t>
            </a:r>
          </a:p>
          <a:p>
            <a:pPr algn="r"/>
            <a:endParaRPr lang="pt-BR" sz="1600" b="1" dirty="0"/>
          </a:p>
          <a:p>
            <a:pPr algn="r"/>
            <a:r>
              <a:rPr lang="pt-BR" sz="1600" b="1" dirty="0"/>
              <a:t>Área de </a:t>
            </a:r>
            <a:r>
              <a:rPr lang="pt-BR" sz="1600" b="1" dirty="0" smtClean="0"/>
              <a:t>258.480.800 </a:t>
            </a:r>
            <a:r>
              <a:rPr lang="pt-BR" sz="1600" b="1" dirty="0"/>
              <a:t>ha*</a:t>
            </a:r>
          </a:p>
          <a:p>
            <a:pPr algn="r"/>
            <a:r>
              <a:rPr lang="pt-BR" sz="1600" b="1" dirty="0"/>
              <a:t>2.471 unidades</a:t>
            </a:r>
          </a:p>
          <a:p>
            <a:pPr algn="r"/>
            <a:r>
              <a:rPr lang="pt-BR" sz="1600" b="1" dirty="0" smtClean="0"/>
              <a:t>30,3% </a:t>
            </a:r>
            <a:r>
              <a:rPr lang="pt-BR" sz="1600" b="1" dirty="0"/>
              <a:t>do Brasil</a:t>
            </a:r>
          </a:p>
          <a:p>
            <a:pPr algn="r"/>
            <a:endParaRPr lang="pt-BR" sz="1600" b="1" dirty="0"/>
          </a:p>
          <a:p>
            <a:pPr algn="r"/>
            <a:endParaRPr lang="pt-BR" sz="1600" b="1" dirty="0"/>
          </a:p>
          <a:p>
            <a:pPr algn="r"/>
            <a:r>
              <a:rPr lang="pt-BR" sz="1100" b="1" dirty="0"/>
              <a:t>*Descontadas as sobreposições</a:t>
            </a:r>
          </a:p>
          <a:p>
            <a:pPr algn="r"/>
            <a:endParaRPr lang="pt-BR" sz="1600" b="1" dirty="0"/>
          </a:p>
          <a:p>
            <a:pPr algn="r"/>
            <a:endParaRPr lang="pt-BR" sz="1600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6096000" y="5927035"/>
            <a:ext cx="4212308" cy="645426"/>
            <a:chOff x="6204174" y="5902132"/>
            <a:chExt cx="4212308" cy="645426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556438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07" y="362291"/>
            <a:ext cx="9144000" cy="58033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69332"/>
          </a:xfr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ÁREAS PROTEGIDAS TERRESTRES </a:t>
            </a:r>
            <a:r>
              <a:rPr lang="pt-BR" sz="2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EM </a:t>
            </a:r>
            <a:r>
              <a:rPr lang="pt-BR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10 PAÍSES </a:t>
            </a:r>
            <a:r>
              <a:rPr lang="pt-BR" sz="2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 MAIS DE 2 </a:t>
            </a:r>
            <a:r>
              <a:rPr lang="pt-BR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 km2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51349" y="6103224"/>
            <a:ext cx="4738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Fonte: </a:t>
            </a:r>
            <a:r>
              <a:rPr lang="pt-BR" sz="800" dirty="0" err="1"/>
              <a:t>Protected</a:t>
            </a:r>
            <a:r>
              <a:rPr lang="pt-BR" sz="800" dirty="0"/>
              <a:t> Planet – WDPA </a:t>
            </a:r>
            <a:r>
              <a:rPr lang="pt-BR" sz="800" dirty="0" smtClean="0"/>
              <a:t>2020. </a:t>
            </a:r>
            <a:r>
              <a:rPr lang="pt-BR" sz="800" dirty="0"/>
              <a:t>Disponível em:  https://www.protectedplanet.net/c/unep-regions UNEP-WCMC (</a:t>
            </a:r>
            <a:r>
              <a:rPr lang="pt-BR" sz="800" dirty="0" smtClean="0"/>
              <a:t>2020).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</a:t>
            </a:r>
            <a:r>
              <a:rPr lang="pt-BR" sz="800" dirty="0"/>
              <a:t> Profile for France </a:t>
            </a:r>
            <a:r>
              <a:rPr lang="pt-BR" sz="800" dirty="0" err="1"/>
              <a:t>from</a:t>
            </a:r>
            <a:r>
              <a:rPr lang="pt-BR" sz="800" dirty="0"/>
              <a:t> </a:t>
            </a:r>
            <a:r>
              <a:rPr lang="pt-BR" sz="800" dirty="0" err="1"/>
              <a:t>the</a:t>
            </a:r>
            <a:r>
              <a:rPr lang="pt-BR" sz="800" dirty="0"/>
              <a:t> World </a:t>
            </a:r>
            <a:r>
              <a:rPr lang="pt-BR" sz="800" dirty="0" err="1"/>
              <a:t>Database</a:t>
            </a:r>
            <a:r>
              <a:rPr lang="pt-BR" sz="800" dirty="0"/>
              <a:t> </a:t>
            </a:r>
            <a:r>
              <a:rPr lang="pt-BR" sz="800" dirty="0" err="1"/>
              <a:t>of</a:t>
            </a:r>
            <a:r>
              <a:rPr lang="pt-BR" sz="800" dirty="0"/>
              <a:t>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Areas</a:t>
            </a:r>
            <a:r>
              <a:rPr lang="pt-BR" sz="800" dirty="0"/>
              <a:t>, </a:t>
            </a:r>
            <a:r>
              <a:rPr lang="pt-BR" sz="800" dirty="0" err="1" smtClean="0"/>
              <a:t>February</a:t>
            </a:r>
            <a:r>
              <a:rPr lang="pt-BR" sz="800" dirty="0" smtClean="0"/>
              <a:t> 2021. </a:t>
            </a:r>
            <a:r>
              <a:rPr lang="pt-BR" sz="800" dirty="0" err="1"/>
              <a:t>Available</a:t>
            </a:r>
            <a:r>
              <a:rPr lang="pt-BR" sz="800" dirty="0"/>
              <a:t> </a:t>
            </a:r>
            <a:r>
              <a:rPr lang="pt-BR" sz="800" dirty="0" err="1"/>
              <a:t>at</a:t>
            </a:r>
            <a:r>
              <a:rPr lang="pt-BR" sz="800" dirty="0"/>
              <a:t>: www.protectedplanet.net. 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70866" y="3458656"/>
            <a:ext cx="1462427" cy="42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solidFill>
                  <a:srgbClr val="244061"/>
                </a:solidFill>
                <a:latin typeface="Calibri"/>
                <a:ea typeface="Times New Roman"/>
                <a:cs typeface="Times New Roman"/>
              </a:rPr>
              <a:t>Média sem Brasil: </a:t>
            </a:r>
            <a:r>
              <a:rPr lang="pt-BR" sz="1600" b="1" dirty="0" smtClean="0">
                <a:solidFill>
                  <a:srgbClr val="244061"/>
                </a:solidFill>
                <a:latin typeface="Calibri"/>
                <a:ea typeface="Times New Roman"/>
                <a:cs typeface="Times New Roman"/>
              </a:rPr>
              <a:t>11,0%</a:t>
            </a:r>
            <a:endParaRPr lang="pt-BR" sz="1400" dirty="0"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6" name="AutoShape 10"/>
          <p:cNvCxnSpPr>
            <a:cxnSpLocks noChangeShapeType="1"/>
          </p:cNvCxnSpPr>
          <p:nvPr/>
        </p:nvCxnSpPr>
        <p:spPr bwMode="auto">
          <a:xfrm flipV="1">
            <a:off x="1651349" y="4190827"/>
            <a:ext cx="8303021" cy="1"/>
          </a:xfrm>
          <a:prstGeom prst="straightConnector1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6160" y="6352412"/>
            <a:ext cx="3131840" cy="50558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44554" y="6376025"/>
            <a:ext cx="2144841" cy="432000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6846770" y="6212574"/>
            <a:ext cx="4212308" cy="645426"/>
            <a:chOff x="6204174" y="5902132"/>
            <a:chExt cx="4212308" cy="645426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58294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0" y="13850"/>
            <a:ext cx="12192000" cy="397032"/>
          </a:xfr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</a:pPr>
            <a:r>
              <a:rPr lang="pt-BR" sz="22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REPARTIÇÃO TERRITORIAL DAS ÁREAS </a:t>
            </a:r>
            <a:r>
              <a:rPr lang="pt-BR" sz="2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PROTEGIDAS TERRESTRES EM 10 PAÍSES COM MAIS DE 2 M km2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20960" y="6490505"/>
            <a:ext cx="6276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/>
              <a:t>Fonte: </a:t>
            </a:r>
            <a:r>
              <a:rPr lang="pt-BR" sz="800" dirty="0" err="1"/>
              <a:t>Protected</a:t>
            </a:r>
            <a:r>
              <a:rPr lang="pt-BR" sz="800" dirty="0"/>
              <a:t> Planet – WDPA 2020. Disponível em:  https://www.protectedplanet.net/c/unep-regions UNEP-WCMC (2020).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</a:t>
            </a:r>
            <a:r>
              <a:rPr lang="pt-BR" sz="800" dirty="0"/>
              <a:t> Profile for France </a:t>
            </a:r>
            <a:r>
              <a:rPr lang="pt-BR" sz="800" dirty="0" err="1"/>
              <a:t>from</a:t>
            </a:r>
            <a:r>
              <a:rPr lang="pt-BR" sz="800" dirty="0"/>
              <a:t> </a:t>
            </a:r>
            <a:r>
              <a:rPr lang="pt-BR" sz="800" dirty="0" err="1"/>
              <a:t>the</a:t>
            </a:r>
            <a:r>
              <a:rPr lang="pt-BR" sz="800" dirty="0"/>
              <a:t> World </a:t>
            </a:r>
            <a:r>
              <a:rPr lang="pt-BR" sz="800" dirty="0" err="1"/>
              <a:t>Database</a:t>
            </a:r>
            <a:r>
              <a:rPr lang="pt-BR" sz="800" dirty="0"/>
              <a:t> </a:t>
            </a:r>
            <a:r>
              <a:rPr lang="pt-BR" sz="800" dirty="0" err="1"/>
              <a:t>of</a:t>
            </a:r>
            <a:r>
              <a:rPr lang="pt-BR" sz="800" dirty="0"/>
              <a:t> </a:t>
            </a:r>
            <a:r>
              <a:rPr lang="pt-BR" sz="800" dirty="0" err="1"/>
              <a:t>Protected</a:t>
            </a:r>
            <a:r>
              <a:rPr lang="pt-BR" sz="800" dirty="0"/>
              <a:t> </a:t>
            </a:r>
            <a:r>
              <a:rPr lang="pt-BR" sz="800" dirty="0" err="1"/>
              <a:t>Areas</a:t>
            </a:r>
            <a:r>
              <a:rPr lang="pt-BR" sz="800" dirty="0"/>
              <a:t>, </a:t>
            </a:r>
            <a:r>
              <a:rPr lang="pt-BR" sz="800" dirty="0" err="1"/>
              <a:t>February</a:t>
            </a:r>
            <a:r>
              <a:rPr lang="pt-BR" sz="800" dirty="0"/>
              <a:t> 2021. </a:t>
            </a:r>
            <a:r>
              <a:rPr lang="pt-BR" sz="800" dirty="0" err="1"/>
              <a:t>Available</a:t>
            </a:r>
            <a:r>
              <a:rPr lang="pt-BR" sz="800" dirty="0"/>
              <a:t> </a:t>
            </a:r>
            <a:r>
              <a:rPr lang="pt-BR" sz="800" dirty="0" err="1"/>
              <a:t>at</a:t>
            </a:r>
            <a:r>
              <a:rPr lang="pt-BR" sz="800" dirty="0"/>
              <a:t>: www.protectedplanet.net.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/>
          <a:srcRect t="6182"/>
          <a:stretch/>
        </p:blipFill>
        <p:spPr>
          <a:xfrm>
            <a:off x="605242" y="702647"/>
            <a:ext cx="11259403" cy="5691608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7453162" y="5464616"/>
            <a:ext cx="4212308" cy="645426"/>
            <a:chOff x="6204174" y="5902132"/>
            <a:chExt cx="4212308" cy="645426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333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404664"/>
            <a:ext cx="9144000" cy="6474818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0" y="-10834"/>
            <a:ext cx="12192000" cy="4308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449263" eaLnBrk="0" latin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lang="pt-BR" sz="2400" b="1" cap="all" baseline="0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r>
              <a:rPr lang="pt-BR" sz="2200" dirty="0" smtClean="0"/>
              <a:t>O TOTAL </a:t>
            </a:r>
            <a:r>
              <a:rPr lang="pt-BR" sz="2200" dirty="0"/>
              <a:t>DE ÁREAS PROTEGIDAS NO </a:t>
            </a:r>
            <a:r>
              <a:rPr lang="pt-BR" sz="2200" dirty="0" smtClean="0"/>
              <a:t>BRASIL EQUIVALE À </a:t>
            </a:r>
            <a:r>
              <a:rPr lang="pt-BR" sz="2200" dirty="0"/>
              <a:t>SUPERFÍCIE DE 15 PAÍSES DA UNIÃO </a:t>
            </a:r>
            <a:r>
              <a:rPr lang="pt-BR" sz="2200" dirty="0" smtClean="0"/>
              <a:t>EUROPEIA</a:t>
            </a:r>
            <a:endParaRPr lang="pt-BR" sz="2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27684" y="6376025"/>
            <a:ext cx="2144841" cy="4320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7322562" y="6335724"/>
            <a:ext cx="3345438" cy="512601"/>
            <a:chOff x="6204174" y="5902132"/>
            <a:chExt cx="4212308" cy="64542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4174" y="5919881"/>
              <a:ext cx="3888109" cy="627677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44271" y="5902132"/>
              <a:ext cx="3172211" cy="543564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8661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1756</Words>
  <Application>Microsoft Office PowerPoint</Application>
  <PresentationFormat>Widescreen</PresentationFormat>
  <Paragraphs>352</Paragraphs>
  <Slides>37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37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Times New Roman</vt:lpstr>
      <vt:lpstr>Tw Cen MT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UNIDADES DE CONSERVAÇÃO (UCs com APAs)</vt:lpstr>
      <vt:lpstr>TERRAS INDÍGENAS (TIs)</vt:lpstr>
      <vt:lpstr>ÁREAS PROTEGIDAS – UCs (COM APAs) + TIs</vt:lpstr>
      <vt:lpstr>ÁREAS PROTEGIDAS TERRESTRES EM 10 PAÍSES COM MAIS DE 2 M km2</vt:lpstr>
      <vt:lpstr>REPARTIÇÃO TERRITORIAL DAS ÁREAS PROTEGIDAS TERRESTRES EM 10 PAÍSES COM MAIS DE 2 M km2</vt:lpstr>
      <vt:lpstr>Apresentação do PowerPoint</vt:lpstr>
      <vt:lpstr>RELATÓRIO DA ONU SOBRE AS ÁREAS PROTEGIDAS NO MUNDO (UNEP)</vt:lpstr>
      <vt:lpstr>POSTER DAS ÁREAS PROTEGIDAS NO BRASIL E NO MUNDO</vt:lpstr>
      <vt:lpstr>MITO 2:  OS AGRICULTORES DESMATAM E NÃO PRESERVAM A VEGETAÇÃO NATIVA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Embrapa</dc:creator>
  <cp:lastModifiedBy>Embrapa</cp:lastModifiedBy>
  <cp:revision>164</cp:revision>
  <dcterms:created xsi:type="dcterms:W3CDTF">2020-09-09T09:51:01Z</dcterms:created>
  <dcterms:modified xsi:type="dcterms:W3CDTF">2021-08-24T14:15:35Z</dcterms:modified>
</cp:coreProperties>
</file>