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305" r:id="rId2"/>
    <p:sldId id="280" r:id="rId3"/>
    <p:sldId id="294" r:id="rId4"/>
    <p:sldId id="307" r:id="rId5"/>
    <p:sldId id="298" r:id="rId6"/>
    <p:sldId id="296" r:id="rId7"/>
    <p:sldId id="297" r:id="rId8"/>
    <p:sldId id="293" r:id="rId9"/>
    <p:sldId id="259" r:id="rId10"/>
    <p:sldId id="261" r:id="rId11"/>
    <p:sldId id="260" r:id="rId12"/>
    <p:sldId id="258" r:id="rId13"/>
    <p:sldId id="262" r:id="rId14"/>
    <p:sldId id="292" r:id="rId15"/>
    <p:sldId id="283" r:id="rId16"/>
    <p:sldId id="287" r:id="rId17"/>
    <p:sldId id="289" r:id="rId18"/>
    <p:sldId id="290" r:id="rId19"/>
    <p:sldId id="291" r:id="rId20"/>
    <p:sldId id="284" r:id="rId21"/>
    <p:sldId id="285" r:id="rId22"/>
    <p:sldId id="278" r:id="rId23"/>
    <p:sldId id="282" r:id="rId24"/>
    <p:sldId id="286" r:id="rId25"/>
    <p:sldId id="300" r:id="rId26"/>
    <p:sldId id="308" r:id="rId27"/>
    <p:sldId id="309"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C3842F"/>
    <a:srgbClr val="C09732"/>
    <a:srgbClr val="079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71" autoAdjust="0"/>
  </p:normalViewPr>
  <p:slideViewPr>
    <p:cSldViewPr>
      <p:cViewPr varScale="1">
        <p:scale>
          <a:sx n="98" d="100"/>
          <a:sy n="98" d="100"/>
        </p:scale>
        <p:origin x="11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9844C-B4C5-4FCB-B606-2CC9CA3547A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pt-BR"/>
        </a:p>
      </dgm:t>
    </dgm:pt>
    <dgm:pt modelId="{EAF53394-AA2A-4AA5-8667-2372DEFD0164}">
      <dgm:prSet/>
      <dgm:spPr/>
      <dgm:t>
        <a:bodyPr/>
        <a:lstStyle/>
        <a:p>
          <a:pPr rtl="0"/>
          <a:r>
            <a:rPr lang="pt-BR" b="1" dirty="0" smtClean="0"/>
            <a:t>Rotas:</a:t>
          </a:r>
          <a:endParaRPr lang="pt-BR" dirty="0"/>
        </a:p>
      </dgm:t>
    </dgm:pt>
    <dgm:pt modelId="{96D75E76-0E65-4DC3-A0C5-817E45ACFA31}" type="parTrans" cxnId="{D2795088-07B4-42AB-A338-9E3F17641790}">
      <dgm:prSet/>
      <dgm:spPr/>
      <dgm:t>
        <a:bodyPr/>
        <a:lstStyle/>
        <a:p>
          <a:endParaRPr lang="pt-BR"/>
        </a:p>
      </dgm:t>
    </dgm:pt>
    <dgm:pt modelId="{875DC282-20BD-47C6-9D78-628492FE87C1}" type="sibTrans" cxnId="{D2795088-07B4-42AB-A338-9E3F17641790}">
      <dgm:prSet/>
      <dgm:spPr/>
      <dgm:t>
        <a:bodyPr/>
        <a:lstStyle/>
        <a:p>
          <a:endParaRPr lang="pt-BR"/>
        </a:p>
      </dgm:t>
    </dgm:pt>
    <dgm:pt modelId="{252A5893-0D54-47C7-BB0E-D9058ACC50EC}">
      <dgm:prSet/>
      <dgm:spPr/>
      <dgm:t>
        <a:bodyPr/>
        <a:lstStyle/>
        <a:p>
          <a:pPr rtl="0"/>
          <a:r>
            <a:rPr lang="pt-BR" b="1" smtClean="0"/>
            <a:t>Rima </a:t>
          </a:r>
          <a:r>
            <a:rPr lang="pt-BR" b="1" dirty="0" smtClean="0"/>
            <a:t>Táxi Aéreo</a:t>
          </a:r>
          <a:endParaRPr lang="pt-BR" dirty="0"/>
        </a:p>
      </dgm:t>
    </dgm:pt>
    <dgm:pt modelId="{4A525220-DF13-43C0-BCC9-0DC011125458}" type="parTrans" cxnId="{AF1F2878-B03F-489F-AFA1-294FA6305005}">
      <dgm:prSet/>
      <dgm:spPr/>
      <dgm:t>
        <a:bodyPr/>
        <a:lstStyle/>
        <a:p>
          <a:endParaRPr lang="pt-BR"/>
        </a:p>
      </dgm:t>
    </dgm:pt>
    <dgm:pt modelId="{003E0D95-3470-4D76-A03A-A0D285120635}" type="sibTrans" cxnId="{AF1F2878-B03F-489F-AFA1-294FA6305005}">
      <dgm:prSet/>
      <dgm:spPr/>
      <dgm:t>
        <a:bodyPr/>
        <a:lstStyle/>
        <a:p>
          <a:endParaRPr lang="pt-BR"/>
        </a:p>
      </dgm:t>
    </dgm:pt>
    <dgm:pt modelId="{9C7979A9-DEEA-47D0-9D84-A2F9C802F503}" type="pres">
      <dgm:prSet presAssocID="{0339844C-B4C5-4FCB-B606-2CC9CA3547A5}" presName="Name0" presStyleCnt="0">
        <dgm:presLayoutVars>
          <dgm:chMax val="7"/>
          <dgm:dir/>
          <dgm:animLvl val="lvl"/>
          <dgm:resizeHandles val="exact"/>
        </dgm:presLayoutVars>
      </dgm:prSet>
      <dgm:spPr/>
      <dgm:t>
        <a:bodyPr/>
        <a:lstStyle/>
        <a:p>
          <a:endParaRPr lang="pt-BR"/>
        </a:p>
      </dgm:t>
    </dgm:pt>
    <dgm:pt modelId="{8AECE666-9EEC-4608-9BCA-C9F2BC77BA3F}" type="pres">
      <dgm:prSet presAssocID="{EAF53394-AA2A-4AA5-8667-2372DEFD0164}" presName="circle1" presStyleLbl="node1" presStyleIdx="0" presStyleCnt="2"/>
      <dgm:spPr/>
    </dgm:pt>
    <dgm:pt modelId="{4B78F6C5-9230-45A5-B206-74B4985ACFA2}" type="pres">
      <dgm:prSet presAssocID="{EAF53394-AA2A-4AA5-8667-2372DEFD0164}" presName="space" presStyleCnt="0"/>
      <dgm:spPr/>
    </dgm:pt>
    <dgm:pt modelId="{B40A8FA0-5D7D-479D-B701-B0730C68A24F}" type="pres">
      <dgm:prSet presAssocID="{EAF53394-AA2A-4AA5-8667-2372DEFD0164}" presName="rect1" presStyleLbl="alignAcc1" presStyleIdx="0" presStyleCnt="2" custScaleY="100000"/>
      <dgm:spPr/>
      <dgm:t>
        <a:bodyPr/>
        <a:lstStyle/>
        <a:p>
          <a:endParaRPr lang="pt-BR"/>
        </a:p>
      </dgm:t>
    </dgm:pt>
    <dgm:pt modelId="{382518B0-B57B-4008-9301-CAD77E780EB2}" type="pres">
      <dgm:prSet presAssocID="{252A5893-0D54-47C7-BB0E-D9058ACC50EC}" presName="vertSpace2" presStyleLbl="node1" presStyleIdx="0" presStyleCnt="2"/>
      <dgm:spPr/>
    </dgm:pt>
    <dgm:pt modelId="{9974C5A4-09B0-4E17-A354-557F3AC1EEE1}" type="pres">
      <dgm:prSet presAssocID="{252A5893-0D54-47C7-BB0E-D9058ACC50EC}" presName="circle2" presStyleLbl="node1" presStyleIdx="1" presStyleCnt="2"/>
      <dgm:spPr/>
    </dgm:pt>
    <dgm:pt modelId="{F9D82F66-288E-463B-8E9C-908D768836E2}" type="pres">
      <dgm:prSet presAssocID="{252A5893-0D54-47C7-BB0E-D9058ACC50EC}" presName="rect2" presStyleLbl="alignAcc1" presStyleIdx="1" presStyleCnt="2"/>
      <dgm:spPr/>
      <dgm:t>
        <a:bodyPr/>
        <a:lstStyle/>
        <a:p>
          <a:endParaRPr lang="pt-BR"/>
        </a:p>
      </dgm:t>
    </dgm:pt>
    <dgm:pt modelId="{D495F3F7-66B7-4D53-9AFB-C545AB01F525}" type="pres">
      <dgm:prSet presAssocID="{EAF53394-AA2A-4AA5-8667-2372DEFD0164}" presName="rect1ParTxNoCh" presStyleLbl="alignAcc1" presStyleIdx="1" presStyleCnt="2">
        <dgm:presLayoutVars>
          <dgm:chMax val="1"/>
          <dgm:bulletEnabled val="1"/>
        </dgm:presLayoutVars>
      </dgm:prSet>
      <dgm:spPr/>
      <dgm:t>
        <a:bodyPr/>
        <a:lstStyle/>
        <a:p>
          <a:endParaRPr lang="pt-BR"/>
        </a:p>
      </dgm:t>
    </dgm:pt>
    <dgm:pt modelId="{4F0F2CBD-37CF-4E0C-9929-EF02679F7049}" type="pres">
      <dgm:prSet presAssocID="{252A5893-0D54-47C7-BB0E-D9058ACC50EC}" presName="rect2ParTxNoCh" presStyleLbl="alignAcc1" presStyleIdx="1" presStyleCnt="2">
        <dgm:presLayoutVars>
          <dgm:chMax val="1"/>
          <dgm:bulletEnabled val="1"/>
        </dgm:presLayoutVars>
      </dgm:prSet>
      <dgm:spPr/>
      <dgm:t>
        <a:bodyPr/>
        <a:lstStyle/>
        <a:p>
          <a:endParaRPr lang="pt-BR"/>
        </a:p>
      </dgm:t>
    </dgm:pt>
  </dgm:ptLst>
  <dgm:cxnLst>
    <dgm:cxn modelId="{D2795088-07B4-42AB-A338-9E3F17641790}" srcId="{0339844C-B4C5-4FCB-B606-2CC9CA3547A5}" destId="{EAF53394-AA2A-4AA5-8667-2372DEFD0164}" srcOrd="0" destOrd="0" parTransId="{96D75E76-0E65-4DC3-A0C5-817E45ACFA31}" sibTransId="{875DC282-20BD-47C6-9D78-628492FE87C1}"/>
    <dgm:cxn modelId="{70D3E220-DF05-429D-ADBF-7FA07068A6B0}" type="presOf" srcId="{252A5893-0D54-47C7-BB0E-D9058ACC50EC}" destId="{4F0F2CBD-37CF-4E0C-9929-EF02679F7049}" srcOrd="1" destOrd="0" presId="urn:microsoft.com/office/officeart/2005/8/layout/target3"/>
    <dgm:cxn modelId="{E1F5527A-8886-4F49-A651-D37D95ACB1B4}" type="presOf" srcId="{0339844C-B4C5-4FCB-B606-2CC9CA3547A5}" destId="{9C7979A9-DEEA-47D0-9D84-A2F9C802F503}" srcOrd="0" destOrd="0" presId="urn:microsoft.com/office/officeart/2005/8/layout/target3"/>
    <dgm:cxn modelId="{ED80DCFA-1CF6-445A-A35B-6234345116A5}" type="presOf" srcId="{252A5893-0D54-47C7-BB0E-D9058ACC50EC}" destId="{F9D82F66-288E-463B-8E9C-908D768836E2}" srcOrd="0" destOrd="0" presId="urn:microsoft.com/office/officeart/2005/8/layout/target3"/>
    <dgm:cxn modelId="{AF1F2878-B03F-489F-AFA1-294FA6305005}" srcId="{0339844C-B4C5-4FCB-B606-2CC9CA3547A5}" destId="{252A5893-0D54-47C7-BB0E-D9058ACC50EC}" srcOrd="1" destOrd="0" parTransId="{4A525220-DF13-43C0-BCC9-0DC011125458}" sibTransId="{003E0D95-3470-4D76-A03A-A0D285120635}"/>
    <dgm:cxn modelId="{FABD7ABA-0A80-4C2E-BBC9-BEFD2C55AA7C}" type="presOf" srcId="{EAF53394-AA2A-4AA5-8667-2372DEFD0164}" destId="{D495F3F7-66B7-4D53-9AFB-C545AB01F525}" srcOrd="1" destOrd="0" presId="urn:microsoft.com/office/officeart/2005/8/layout/target3"/>
    <dgm:cxn modelId="{61D7510D-763F-4231-8406-449B37D1A5F6}" type="presOf" srcId="{EAF53394-AA2A-4AA5-8667-2372DEFD0164}" destId="{B40A8FA0-5D7D-479D-B701-B0730C68A24F}" srcOrd="0" destOrd="0" presId="urn:microsoft.com/office/officeart/2005/8/layout/target3"/>
    <dgm:cxn modelId="{F20ABDA8-4EB7-4D74-A514-51C299CF46FB}" type="presParOf" srcId="{9C7979A9-DEEA-47D0-9D84-A2F9C802F503}" destId="{8AECE666-9EEC-4608-9BCA-C9F2BC77BA3F}" srcOrd="0" destOrd="0" presId="urn:microsoft.com/office/officeart/2005/8/layout/target3"/>
    <dgm:cxn modelId="{4D00FAC1-F41A-4A98-9B1A-6508C6D56B6C}" type="presParOf" srcId="{9C7979A9-DEEA-47D0-9D84-A2F9C802F503}" destId="{4B78F6C5-9230-45A5-B206-74B4985ACFA2}" srcOrd="1" destOrd="0" presId="urn:microsoft.com/office/officeart/2005/8/layout/target3"/>
    <dgm:cxn modelId="{BAF0D3BB-D0E8-468E-9385-E71E9B411BBF}" type="presParOf" srcId="{9C7979A9-DEEA-47D0-9D84-A2F9C802F503}" destId="{B40A8FA0-5D7D-479D-B701-B0730C68A24F}" srcOrd="2" destOrd="0" presId="urn:microsoft.com/office/officeart/2005/8/layout/target3"/>
    <dgm:cxn modelId="{BA36AE40-5B57-4755-B4DE-A27126E5E7FE}" type="presParOf" srcId="{9C7979A9-DEEA-47D0-9D84-A2F9C802F503}" destId="{382518B0-B57B-4008-9301-CAD77E780EB2}" srcOrd="3" destOrd="0" presId="urn:microsoft.com/office/officeart/2005/8/layout/target3"/>
    <dgm:cxn modelId="{6B2AB015-072D-4D47-8570-D9C11A8BF71B}" type="presParOf" srcId="{9C7979A9-DEEA-47D0-9D84-A2F9C802F503}" destId="{9974C5A4-09B0-4E17-A354-557F3AC1EEE1}" srcOrd="4" destOrd="0" presId="urn:microsoft.com/office/officeart/2005/8/layout/target3"/>
    <dgm:cxn modelId="{32B086F0-A640-46A7-9A81-24DE33FEFCC2}" type="presParOf" srcId="{9C7979A9-DEEA-47D0-9D84-A2F9C802F503}" destId="{F9D82F66-288E-463B-8E9C-908D768836E2}" srcOrd="5" destOrd="0" presId="urn:microsoft.com/office/officeart/2005/8/layout/target3"/>
    <dgm:cxn modelId="{31875C74-298C-4AB4-BE36-DBFFAAE934CF}" type="presParOf" srcId="{9C7979A9-DEEA-47D0-9D84-A2F9C802F503}" destId="{D495F3F7-66B7-4D53-9AFB-C545AB01F525}" srcOrd="6" destOrd="0" presId="urn:microsoft.com/office/officeart/2005/8/layout/target3"/>
    <dgm:cxn modelId="{E562FAAE-8318-4A5C-914C-78D2A1F697BE}" type="presParOf" srcId="{9C7979A9-DEEA-47D0-9D84-A2F9C802F503}" destId="{4F0F2CBD-37CF-4E0C-9929-EF02679F7049}"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4050FC-70EB-4DBE-8829-DE9768754AA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pt-BR"/>
        </a:p>
      </dgm:t>
    </dgm:pt>
    <dgm:pt modelId="{B91EE2DD-CCA6-4D07-9C15-A648A0A70B20}">
      <dgm:prSet/>
      <dgm:spPr/>
      <dgm:t>
        <a:bodyPr/>
        <a:lstStyle/>
        <a:p>
          <a:pPr rtl="0"/>
          <a:r>
            <a:rPr lang="pt-BR" b="1" dirty="0" smtClean="0"/>
            <a:t>Rotas:</a:t>
          </a:r>
          <a:endParaRPr lang="pt-BR" dirty="0"/>
        </a:p>
      </dgm:t>
    </dgm:pt>
    <dgm:pt modelId="{C7F9D323-81C1-43AC-89D4-C19F64358E40}" type="parTrans" cxnId="{F3DF7994-D250-4833-9379-2376EAF56B3B}">
      <dgm:prSet/>
      <dgm:spPr/>
      <dgm:t>
        <a:bodyPr/>
        <a:lstStyle/>
        <a:p>
          <a:endParaRPr lang="pt-BR"/>
        </a:p>
      </dgm:t>
    </dgm:pt>
    <dgm:pt modelId="{74660D30-7D8B-4CBA-BC0F-5F71ACC3DB0A}" type="sibTrans" cxnId="{F3DF7994-D250-4833-9379-2376EAF56B3B}">
      <dgm:prSet/>
      <dgm:spPr/>
      <dgm:t>
        <a:bodyPr/>
        <a:lstStyle/>
        <a:p>
          <a:endParaRPr lang="pt-BR"/>
        </a:p>
      </dgm:t>
    </dgm:pt>
    <dgm:pt modelId="{DC3E1567-330B-48DE-8217-FBD5EF1C565C}">
      <dgm:prSet/>
      <dgm:spPr/>
      <dgm:t>
        <a:bodyPr/>
        <a:lstStyle/>
        <a:p>
          <a:pPr rtl="0"/>
          <a:r>
            <a:rPr lang="pt-BR" b="1" dirty="0" smtClean="0"/>
            <a:t> Asta Táxi Aéreo</a:t>
          </a:r>
          <a:endParaRPr lang="pt-BR" dirty="0"/>
        </a:p>
      </dgm:t>
    </dgm:pt>
    <dgm:pt modelId="{9F0913E6-4B09-4770-B7B1-186247980FFC}" type="parTrans" cxnId="{1C560965-9972-4D49-B329-94F3375588B6}">
      <dgm:prSet/>
      <dgm:spPr/>
      <dgm:t>
        <a:bodyPr/>
        <a:lstStyle/>
        <a:p>
          <a:endParaRPr lang="pt-BR"/>
        </a:p>
      </dgm:t>
    </dgm:pt>
    <dgm:pt modelId="{004D240A-59ED-408D-AD86-4091D55AEC36}" type="sibTrans" cxnId="{1C560965-9972-4D49-B329-94F3375588B6}">
      <dgm:prSet/>
      <dgm:spPr/>
      <dgm:t>
        <a:bodyPr/>
        <a:lstStyle/>
        <a:p>
          <a:endParaRPr lang="pt-BR"/>
        </a:p>
      </dgm:t>
    </dgm:pt>
    <dgm:pt modelId="{B3D164EC-D64D-4ACC-8F31-F158F4458EEA}" type="pres">
      <dgm:prSet presAssocID="{EE4050FC-70EB-4DBE-8829-DE9768754AA4}" presName="Name0" presStyleCnt="0">
        <dgm:presLayoutVars>
          <dgm:chMax val="7"/>
          <dgm:dir/>
          <dgm:animLvl val="lvl"/>
          <dgm:resizeHandles val="exact"/>
        </dgm:presLayoutVars>
      </dgm:prSet>
      <dgm:spPr/>
      <dgm:t>
        <a:bodyPr/>
        <a:lstStyle/>
        <a:p>
          <a:endParaRPr lang="pt-BR"/>
        </a:p>
      </dgm:t>
    </dgm:pt>
    <dgm:pt modelId="{F4223415-F748-4E34-8FD4-83A0646FD40A}" type="pres">
      <dgm:prSet presAssocID="{B91EE2DD-CCA6-4D07-9C15-A648A0A70B20}" presName="circle1" presStyleLbl="node1" presStyleIdx="0" presStyleCnt="2"/>
      <dgm:spPr/>
    </dgm:pt>
    <dgm:pt modelId="{FDB65B4A-2F3D-4DEA-B4E1-E16C8DBBFD61}" type="pres">
      <dgm:prSet presAssocID="{B91EE2DD-CCA6-4D07-9C15-A648A0A70B20}" presName="space" presStyleCnt="0"/>
      <dgm:spPr/>
    </dgm:pt>
    <dgm:pt modelId="{E4957F26-BEB2-453B-8FBE-9EA4DE853475}" type="pres">
      <dgm:prSet presAssocID="{B91EE2DD-CCA6-4D07-9C15-A648A0A70B20}" presName="rect1" presStyleLbl="alignAcc1" presStyleIdx="0" presStyleCnt="2"/>
      <dgm:spPr/>
      <dgm:t>
        <a:bodyPr/>
        <a:lstStyle/>
        <a:p>
          <a:endParaRPr lang="pt-BR"/>
        </a:p>
      </dgm:t>
    </dgm:pt>
    <dgm:pt modelId="{66B19525-C9F2-4CC1-A314-29F6B0742B6D}" type="pres">
      <dgm:prSet presAssocID="{DC3E1567-330B-48DE-8217-FBD5EF1C565C}" presName="vertSpace2" presStyleLbl="node1" presStyleIdx="0" presStyleCnt="2"/>
      <dgm:spPr/>
    </dgm:pt>
    <dgm:pt modelId="{35361277-67EA-48A4-83D8-F22AC0A88A76}" type="pres">
      <dgm:prSet presAssocID="{DC3E1567-330B-48DE-8217-FBD5EF1C565C}" presName="circle2" presStyleLbl="node1" presStyleIdx="1" presStyleCnt="2"/>
      <dgm:spPr/>
    </dgm:pt>
    <dgm:pt modelId="{E0A96A08-C11A-48C2-9D18-22CF5CAD50CF}" type="pres">
      <dgm:prSet presAssocID="{DC3E1567-330B-48DE-8217-FBD5EF1C565C}" presName="rect2" presStyleLbl="alignAcc1" presStyleIdx="1" presStyleCnt="2"/>
      <dgm:spPr/>
      <dgm:t>
        <a:bodyPr/>
        <a:lstStyle/>
        <a:p>
          <a:endParaRPr lang="pt-BR"/>
        </a:p>
      </dgm:t>
    </dgm:pt>
    <dgm:pt modelId="{7CC0B2A6-5430-4952-B73B-F71D6DE1C510}" type="pres">
      <dgm:prSet presAssocID="{B91EE2DD-CCA6-4D07-9C15-A648A0A70B20}" presName="rect1ParTxNoCh" presStyleLbl="alignAcc1" presStyleIdx="1" presStyleCnt="2">
        <dgm:presLayoutVars>
          <dgm:chMax val="1"/>
          <dgm:bulletEnabled val="1"/>
        </dgm:presLayoutVars>
      </dgm:prSet>
      <dgm:spPr/>
      <dgm:t>
        <a:bodyPr/>
        <a:lstStyle/>
        <a:p>
          <a:endParaRPr lang="pt-BR"/>
        </a:p>
      </dgm:t>
    </dgm:pt>
    <dgm:pt modelId="{21747BA6-4637-4CE2-8BAD-EE72B6C39C5F}" type="pres">
      <dgm:prSet presAssocID="{DC3E1567-330B-48DE-8217-FBD5EF1C565C}" presName="rect2ParTxNoCh" presStyleLbl="alignAcc1" presStyleIdx="1" presStyleCnt="2">
        <dgm:presLayoutVars>
          <dgm:chMax val="1"/>
          <dgm:bulletEnabled val="1"/>
        </dgm:presLayoutVars>
      </dgm:prSet>
      <dgm:spPr/>
      <dgm:t>
        <a:bodyPr/>
        <a:lstStyle/>
        <a:p>
          <a:endParaRPr lang="pt-BR"/>
        </a:p>
      </dgm:t>
    </dgm:pt>
  </dgm:ptLst>
  <dgm:cxnLst>
    <dgm:cxn modelId="{F3DF7994-D250-4833-9379-2376EAF56B3B}" srcId="{EE4050FC-70EB-4DBE-8829-DE9768754AA4}" destId="{B91EE2DD-CCA6-4D07-9C15-A648A0A70B20}" srcOrd="0" destOrd="0" parTransId="{C7F9D323-81C1-43AC-89D4-C19F64358E40}" sibTransId="{74660D30-7D8B-4CBA-BC0F-5F71ACC3DB0A}"/>
    <dgm:cxn modelId="{F98E2217-B567-4A70-8DFD-9E1B7CB4BCD5}" type="presOf" srcId="{DC3E1567-330B-48DE-8217-FBD5EF1C565C}" destId="{E0A96A08-C11A-48C2-9D18-22CF5CAD50CF}" srcOrd="0" destOrd="0" presId="urn:microsoft.com/office/officeart/2005/8/layout/target3"/>
    <dgm:cxn modelId="{1C560965-9972-4D49-B329-94F3375588B6}" srcId="{EE4050FC-70EB-4DBE-8829-DE9768754AA4}" destId="{DC3E1567-330B-48DE-8217-FBD5EF1C565C}" srcOrd="1" destOrd="0" parTransId="{9F0913E6-4B09-4770-B7B1-186247980FFC}" sibTransId="{004D240A-59ED-408D-AD86-4091D55AEC36}"/>
    <dgm:cxn modelId="{5FA783AA-BD72-4125-B436-4F1FFED21AC7}" type="presOf" srcId="{B91EE2DD-CCA6-4D07-9C15-A648A0A70B20}" destId="{7CC0B2A6-5430-4952-B73B-F71D6DE1C510}" srcOrd="1" destOrd="0" presId="urn:microsoft.com/office/officeart/2005/8/layout/target3"/>
    <dgm:cxn modelId="{A87B65F1-BDAF-461E-8F11-04FA1FCD9C96}" type="presOf" srcId="{EE4050FC-70EB-4DBE-8829-DE9768754AA4}" destId="{B3D164EC-D64D-4ACC-8F31-F158F4458EEA}" srcOrd="0" destOrd="0" presId="urn:microsoft.com/office/officeart/2005/8/layout/target3"/>
    <dgm:cxn modelId="{6BDCB9B8-6ACA-4DAA-AC63-1E76ADA4521C}" type="presOf" srcId="{DC3E1567-330B-48DE-8217-FBD5EF1C565C}" destId="{21747BA6-4637-4CE2-8BAD-EE72B6C39C5F}" srcOrd="1" destOrd="0" presId="urn:microsoft.com/office/officeart/2005/8/layout/target3"/>
    <dgm:cxn modelId="{E362F43A-4380-494D-AA9E-76A0DBD57483}" type="presOf" srcId="{B91EE2DD-CCA6-4D07-9C15-A648A0A70B20}" destId="{E4957F26-BEB2-453B-8FBE-9EA4DE853475}" srcOrd="0" destOrd="0" presId="urn:microsoft.com/office/officeart/2005/8/layout/target3"/>
    <dgm:cxn modelId="{FAD64978-D12F-44E9-A57C-C6036F1C4EAF}" type="presParOf" srcId="{B3D164EC-D64D-4ACC-8F31-F158F4458EEA}" destId="{F4223415-F748-4E34-8FD4-83A0646FD40A}" srcOrd="0" destOrd="0" presId="urn:microsoft.com/office/officeart/2005/8/layout/target3"/>
    <dgm:cxn modelId="{2C4848FA-9A90-4D2B-885F-552E819400AD}" type="presParOf" srcId="{B3D164EC-D64D-4ACC-8F31-F158F4458EEA}" destId="{FDB65B4A-2F3D-4DEA-B4E1-E16C8DBBFD61}" srcOrd="1" destOrd="0" presId="urn:microsoft.com/office/officeart/2005/8/layout/target3"/>
    <dgm:cxn modelId="{C87A0A06-2BD7-42E4-8FC8-42983330E63B}" type="presParOf" srcId="{B3D164EC-D64D-4ACC-8F31-F158F4458EEA}" destId="{E4957F26-BEB2-453B-8FBE-9EA4DE853475}" srcOrd="2" destOrd="0" presId="urn:microsoft.com/office/officeart/2005/8/layout/target3"/>
    <dgm:cxn modelId="{8CBEC4EC-AC7F-4737-B1FC-A7C2D92B460E}" type="presParOf" srcId="{B3D164EC-D64D-4ACC-8F31-F158F4458EEA}" destId="{66B19525-C9F2-4CC1-A314-29F6B0742B6D}" srcOrd="3" destOrd="0" presId="urn:microsoft.com/office/officeart/2005/8/layout/target3"/>
    <dgm:cxn modelId="{073F358B-6557-456B-AD9B-5822FEC606A1}" type="presParOf" srcId="{B3D164EC-D64D-4ACC-8F31-F158F4458EEA}" destId="{35361277-67EA-48A4-83D8-F22AC0A88A76}" srcOrd="4" destOrd="0" presId="urn:microsoft.com/office/officeart/2005/8/layout/target3"/>
    <dgm:cxn modelId="{C0F8D536-3E83-4F34-B75A-7BD765CC105E}" type="presParOf" srcId="{B3D164EC-D64D-4ACC-8F31-F158F4458EEA}" destId="{E0A96A08-C11A-48C2-9D18-22CF5CAD50CF}" srcOrd="5" destOrd="0" presId="urn:microsoft.com/office/officeart/2005/8/layout/target3"/>
    <dgm:cxn modelId="{DB880872-95B6-46A1-B4A6-99961A15A6D9}" type="presParOf" srcId="{B3D164EC-D64D-4ACC-8F31-F158F4458EEA}" destId="{7CC0B2A6-5430-4952-B73B-F71D6DE1C510}" srcOrd="6" destOrd="0" presId="urn:microsoft.com/office/officeart/2005/8/layout/target3"/>
    <dgm:cxn modelId="{2B88471C-0A23-4297-9320-AE78B0C64B51}" type="presParOf" srcId="{B3D164EC-D64D-4ACC-8F31-F158F4458EEA}" destId="{21747BA6-4637-4CE2-8BAD-EE72B6C39C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154046-243B-4F71-87C6-793025E8128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pt-BR"/>
        </a:p>
      </dgm:t>
    </dgm:pt>
    <dgm:pt modelId="{59370828-0CD4-4275-8AD8-4DFD2320C067}">
      <dgm:prSet/>
      <dgm:spPr/>
      <dgm:t>
        <a:bodyPr/>
        <a:lstStyle/>
        <a:p>
          <a:pPr rtl="0"/>
          <a:r>
            <a:rPr lang="pt-BR" b="1" dirty="0" smtClean="0"/>
            <a:t>Rotas:</a:t>
          </a:r>
          <a:endParaRPr lang="pt-BR" dirty="0"/>
        </a:p>
      </dgm:t>
    </dgm:pt>
    <dgm:pt modelId="{550A34E9-9774-4FED-86E8-B39FE22D211D}" type="parTrans" cxnId="{DC2A40B4-A433-4FB5-84EA-CF6763543E37}">
      <dgm:prSet/>
      <dgm:spPr/>
      <dgm:t>
        <a:bodyPr/>
        <a:lstStyle/>
        <a:p>
          <a:endParaRPr lang="pt-BR"/>
        </a:p>
      </dgm:t>
    </dgm:pt>
    <dgm:pt modelId="{39332672-9FA9-466F-BE89-F29DA243EE48}" type="sibTrans" cxnId="{DC2A40B4-A433-4FB5-84EA-CF6763543E37}">
      <dgm:prSet/>
      <dgm:spPr/>
      <dgm:t>
        <a:bodyPr/>
        <a:lstStyle/>
        <a:p>
          <a:endParaRPr lang="pt-BR"/>
        </a:p>
      </dgm:t>
    </dgm:pt>
    <dgm:pt modelId="{45319D60-FAA0-4643-B5F6-AE2F09A380EE}">
      <dgm:prSet/>
      <dgm:spPr/>
      <dgm:t>
        <a:bodyPr/>
        <a:lstStyle/>
        <a:p>
          <a:pPr rtl="0"/>
          <a:r>
            <a:rPr lang="pt-BR" b="1" dirty="0" smtClean="0"/>
            <a:t> Apuí Táxi Aéreo</a:t>
          </a:r>
          <a:endParaRPr lang="pt-BR" dirty="0"/>
        </a:p>
      </dgm:t>
    </dgm:pt>
    <dgm:pt modelId="{4751A630-C9A1-4E8C-B3D8-574E5A053EAA}" type="parTrans" cxnId="{52655176-8944-4F8C-BD08-0B18CF620DF9}">
      <dgm:prSet/>
      <dgm:spPr/>
      <dgm:t>
        <a:bodyPr/>
        <a:lstStyle/>
        <a:p>
          <a:endParaRPr lang="pt-BR"/>
        </a:p>
      </dgm:t>
    </dgm:pt>
    <dgm:pt modelId="{4E3248F1-8457-47C8-B79E-6DFE264A098F}" type="sibTrans" cxnId="{52655176-8944-4F8C-BD08-0B18CF620DF9}">
      <dgm:prSet/>
      <dgm:spPr/>
      <dgm:t>
        <a:bodyPr/>
        <a:lstStyle/>
        <a:p>
          <a:endParaRPr lang="pt-BR"/>
        </a:p>
      </dgm:t>
    </dgm:pt>
    <dgm:pt modelId="{ECF192C7-A787-4B0A-ACDF-AF5859AF989E}" type="pres">
      <dgm:prSet presAssocID="{06154046-243B-4F71-87C6-793025E81283}" presName="Name0" presStyleCnt="0">
        <dgm:presLayoutVars>
          <dgm:chMax val="7"/>
          <dgm:dir/>
          <dgm:animLvl val="lvl"/>
          <dgm:resizeHandles val="exact"/>
        </dgm:presLayoutVars>
      </dgm:prSet>
      <dgm:spPr/>
      <dgm:t>
        <a:bodyPr/>
        <a:lstStyle/>
        <a:p>
          <a:endParaRPr lang="pt-BR"/>
        </a:p>
      </dgm:t>
    </dgm:pt>
    <dgm:pt modelId="{956E70DE-1299-464F-8433-1837792AF590}" type="pres">
      <dgm:prSet presAssocID="{59370828-0CD4-4275-8AD8-4DFD2320C067}" presName="circle1" presStyleLbl="node1" presStyleIdx="0" presStyleCnt="2"/>
      <dgm:spPr/>
    </dgm:pt>
    <dgm:pt modelId="{92695B7C-E6C0-4156-96EC-C3EA2F26A14E}" type="pres">
      <dgm:prSet presAssocID="{59370828-0CD4-4275-8AD8-4DFD2320C067}" presName="space" presStyleCnt="0"/>
      <dgm:spPr/>
    </dgm:pt>
    <dgm:pt modelId="{C6118892-FD0A-4EBB-B86A-492AE76421B3}" type="pres">
      <dgm:prSet presAssocID="{59370828-0CD4-4275-8AD8-4DFD2320C067}" presName="rect1" presStyleLbl="alignAcc1" presStyleIdx="0" presStyleCnt="2"/>
      <dgm:spPr/>
      <dgm:t>
        <a:bodyPr/>
        <a:lstStyle/>
        <a:p>
          <a:endParaRPr lang="pt-BR"/>
        </a:p>
      </dgm:t>
    </dgm:pt>
    <dgm:pt modelId="{A8218367-C4D8-4276-BA00-5527E9ECC304}" type="pres">
      <dgm:prSet presAssocID="{45319D60-FAA0-4643-B5F6-AE2F09A380EE}" presName="vertSpace2" presStyleLbl="node1" presStyleIdx="0" presStyleCnt="2"/>
      <dgm:spPr/>
    </dgm:pt>
    <dgm:pt modelId="{CF56F33F-C2F3-47E1-A9A9-5EDD223B4DF4}" type="pres">
      <dgm:prSet presAssocID="{45319D60-FAA0-4643-B5F6-AE2F09A380EE}" presName="circle2" presStyleLbl="node1" presStyleIdx="1" presStyleCnt="2"/>
      <dgm:spPr/>
    </dgm:pt>
    <dgm:pt modelId="{2915446E-1667-499A-839B-1232B80AEA3D}" type="pres">
      <dgm:prSet presAssocID="{45319D60-FAA0-4643-B5F6-AE2F09A380EE}" presName="rect2" presStyleLbl="alignAcc1" presStyleIdx="1" presStyleCnt="2"/>
      <dgm:spPr/>
      <dgm:t>
        <a:bodyPr/>
        <a:lstStyle/>
        <a:p>
          <a:endParaRPr lang="pt-BR"/>
        </a:p>
      </dgm:t>
    </dgm:pt>
    <dgm:pt modelId="{3328E692-49D7-4224-9CE9-37E5E093FB7C}" type="pres">
      <dgm:prSet presAssocID="{59370828-0CD4-4275-8AD8-4DFD2320C067}" presName="rect1ParTxNoCh" presStyleLbl="alignAcc1" presStyleIdx="1" presStyleCnt="2">
        <dgm:presLayoutVars>
          <dgm:chMax val="1"/>
          <dgm:bulletEnabled val="1"/>
        </dgm:presLayoutVars>
      </dgm:prSet>
      <dgm:spPr/>
      <dgm:t>
        <a:bodyPr/>
        <a:lstStyle/>
        <a:p>
          <a:endParaRPr lang="pt-BR"/>
        </a:p>
      </dgm:t>
    </dgm:pt>
    <dgm:pt modelId="{55CBF091-326A-4D5C-B9DB-6F9E9ADA6492}" type="pres">
      <dgm:prSet presAssocID="{45319D60-FAA0-4643-B5F6-AE2F09A380EE}" presName="rect2ParTxNoCh" presStyleLbl="alignAcc1" presStyleIdx="1" presStyleCnt="2">
        <dgm:presLayoutVars>
          <dgm:chMax val="1"/>
          <dgm:bulletEnabled val="1"/>
        </dgm:presLayoutVars>
      </dgm:prSet>
      <dgm:spPr/>
      <dgm:t>
        <a:bodyPr/>
        <a:lstStyle/>
        <a:p>
          <a:endParaRPr lang="pt-BR"/>
        </a:p>
      </dgm:t>
    </dgm:pt>
  </dgm:ptLst>
  <dgm:cxnLst>
    <dgm:cxn modelId="{DC2A40B4-A433-4FB5-84EA-CF6763543E37}" srcId="{06154046-243B-4F71-87C6-793025E81283}" destId="{59370828-0CD4-4275-8AD8-4DFD2320C067}" srcOrd="0" destOrd="0" parTransId="{550A34E9-9774-4FED-86E8-B39FE22D211D}" sibTransId="{39332672-9FA9-466F-BE89-F29DA243EE48}"/>
    <dgm:cxn modelId="{E30D883A-721D-4A3E-9036-A0CC23D5CCF8}" type="presOf" srcId="{45319D60-FAA0-4643-B5F6-AE2F09A380EE}" destId="{55CBF091-326A-4D5C-B9DB-6F9E9ADA6492}" srcOrd="1" destOrd="0" presId="urn:microsoft.com/office/officeart/2005/8/layout/target3"/>
    <dgm:cxn modelId="{C47F825E-8138-4DAA-B1E7-3210589D715C}" type="presOf" srcId="{06154046-243B-4F71-87C6-793025E81283}" destId="{ECF192C7-A787-4B0A-ACDF-AF5859AF989E}" srcOrd="0" destOrd="0" presId="urn:microsoft.com/office/officeart/2005/8/layout/target3"/>
    <dgm:cxn modelId="{CDAEEB6A-37CA-45FE-8F0C-47CB1345BBF1}" type="presOf" srcId="{59370828-0CD4-4275-8AD8-4DFD2320C067}" destId="{C6118892-FD0A-4EBB-B86A-492AE76421B3}" srcOrd="0" destOrd="0" presId="urn:microsoft.com/office/officeart/2005/8/layout/target3"/>
    <dgm:cxn modelId="{52655176-8944-4F8C-BD08-0B18CF620DF9}" srcId="{06154046-243B-4F71-87C6-793025E81283}" destId="{45319D60-FAA0-4643-B5F6-AE2F09A380EE}" srcOrd="1" destOrd="0" parTransId="{4751A630-C9A1-4E8C-B3D8-574E5A053EAA}" sibTransId="{4E3248F1-8457-47C8-B79E-6DFE264A098F}"/>
    <dgm:cxn modelId="{B122BD76-9231-4C54-B45B-F2A62CDAF8DE}" type="presOf" srcId="{59370828-0CD4-4275-8AD8-4DFD2320C067}" destId="{3328E692-49D7-4224-9CE9-37E5E093FB7C}" srcOrd="1" destOrd="0" presId="urn:microsoft.com/office/officeart/2005/8/layout/target3"/>
    <dgm:cxn modelId="{37A184E7-9F15-48DD-8FAE-E3E448CB985E}" type="presOf" srcId="{45319D60-FAA0-4643-B5F6-AE2F09A380EE}" destId="{2915446E-1667-499A-839B-1232B80AEA3D}" srcOrd="0" destOrd="0" presId="urn:microsoft.com/office/officeart/2005/8/layout/target3"/>
    <dgm:cxn modelId="{D21C5B44-1E53-45E5-882C-2E9800830FA9}" type="presParOf" srcId="{ECF192C7-A787-4B0A-ACDF-AF5859AF989E}" destId="{956E70DE-1299-464F-8433-1837792AF590}" srcOrd="0" destOrd="0" presId="urn:microsoft.com/office/officeart/2005/8/layout/target3"/>
    <dgm:cxn modelId="{A3A6D4C3-35F0-4250-81AE-AA08E39D08E1}" type="presParOf" srcId="{ECF192C7-A787-4B0A-ACDF-AF5859AF989E}" destId="{92695B7C-E6C0-4156-96EC-C3EA2F26A14E}" srcOrd="1" destOrd="0" presId="urn:microsoft.com/office/officeart/2005/8/layout/target3"/>
    <dgm:cxn modelId="{C30A632A-4D20-4079-800F-DC96C5E7C1CF}" type="presParOf" srcId="{ECF192C7-A787-4B0A-ACDF-AF5859AF989E}" destId="{C6118892-FD0A-4EBB-B86A-492AE76421B3}" srcOrd="2" destOrd="0" presId="urn:microsoft.com/office/officeart/2005/8/layout/target3"/>
    <dgm:cxn modelId="{67EE885C-817E-4902-95BD-39046C2432CE}" type="presParOf" srcId="{ECF192C7-A787-4B0A-ACDF-AF5859AF989E}" destId="{A8218367-C4D8-4276-BA00-5527E9ECC304}" srcOrd="3" destOrd="0" presId="urn:microsoft.com/office/officeart/2005/8/layout/target3"/>
    <dgm:cxn modelId="{7B1E2718-9DF7-49B1-B80D-B007C9CBBDB6}" type="presParOf" srcId="{ECF192C7-A787-4B0A-ACDF-AF5859AF989E}" destId="{CF56F33F-C2F3-47E1-A9A9-5EDD223B4DF4}" srcOrd="4" destOrd="0" presId="urn:microsoft.com/office/officeart/2005/8/layout/target3"/>
    <dgm:cxn modelId="{4B2B3F6D-A01F-46B9-9BB9-FD8ADAA4D781}" type="presParOf" srcId="{ECF192C7-A787-4B0A-ACDF-AF5859AF989E}" destId="{2915446E-1667-499A-839B-1232B80AEA3D}" srcOrd="5" destOrd="0" presId="urn:microsoft.com/office/officeart/2005/8/layout/target3"/>
    <dgm:cxn modelId="{316D5124-DB29-4F07-8E7F-FBDAC45D5AF3}" type="presParOf" srcId="{ECF192C7-A787-4B0A-ACDF-AF5859AF989E}" destId="{3328E692-49D7-4224-9CE9-37E5E093FB7C}" srcOrd="6" destOrd="0" presId="urn:microsoft.com/office/officeart/2005/8/layout/target3"/>
    <dgm:cxn modelId="{0AD1EBA9-966C-441F-93EA-BB2832AEA4D6}" type="presParOf" srcId="{ECF192C7-A787-4B0A-ACDF-AF5859AF989E}" destId="{55CBF091-326A-4D5C-B9DB-6F9E9ADA6492}"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01DD0-0F21-4BA0-8938-1BF707D05948}" type="datetimeFigureOut">
              <a:rPr lang="pt-BR" smtClean="0"/>
              <a:pPr/>
              <a:t>14/11/2016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9DD4D-C702-4735-902D-04D97759E6EF}" type="slidenum">
              <a:rPr lang="pt-BR" smtClean="0"/>
              <a:pPr/>
              <a:t>‹nº›</a:t>
            </a:fld>
            <a:endParaRPr lang="pt-BR"/>
          </a:p>
        </p:txBody>
      </p:sp>
    </p:spTree>
    <p:extLst>
      <p:ext uri="{BB962C8B-B14F-4D97-AF65-F5344CB8AC3E}">
        <p14:creationId xmlns:p14="http://schemas.microsoft.com/office/powerpoint/2010/main" val="306967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9E94BEB-1F6C-4F14-8A32-3C48222A5B35}" type="datetimeFigureOut">
              <a:rPr lang="pt-BR" smtClean="0"/>
              <a:pPr/>
              <a:t>14/11/2016</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0FEE9BB6-3A1C-4608-A008-C1E0F8AFEB69}"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94BEB-1F6C-4F14-8A32-3C48222A5B35}" type="datetimeFigureOut">
              <a:rPr lang="pt-BR" smtClean="0"/>
              <a:pPr/>
              <a:t>14/11/2016</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E9BB6-3A1C-4608-A008-C1E0F8AFEB69}"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imaHangar\Desktop\amazo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izza 4"/>
          <p:cNvSpPr/>
          <p:nvPr/>
        </p:nvSpPr>
        <p:spPr>
          <a:xfrm>
            <a:off x="749476" y="343457"/>
            <a:ext cx="1452360" cy="1452360"/>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upo 5"/>
          <p:cNvGrpSpPr/>
          <p:nvPr/>
        </p:nvGrpSpPr>
        <p:grpSpPr>
          <a:xfrm>
            <a:off x="1475656" y="343457"/>
            <a:ext cx="6943249" cy="1452360"/>
            <a:chOff x="726180" y="0"/>
            <a:chExt cx="6943249" cy="1452360"/>
          </a:xfrm>
        </p:grpSpPr>
        <p:sp>
          <p:nvSpPr>
            <p:cNvPr id="7" name="Retângulo 6"/>
            <p:cNvSpPr/>
            <p:nvPr/>
          </p:nvSpPr>
          <p:spPr>
            <a:xfrm>
              <a:off x="726180" y="0"/>
              <a:ext cx="6943249" cy="14523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tângulo 7"/>
            <p:cNvSpPr/>
            <p:nvPr/>
          </p:nvSpPr>
          <p:spPr>
            <a:xfrm>
              <a:off x="726180" y="0"/>
              <a:ext cx="6943249" cy="6898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pt-BR" sz="3100" b="1" kern="1200" smtClean="0"/>
                <a:t>Ligação Aérea Sistemática – LAS</a:t>
              </a:r>
              <a:endParaRPr lang="pt-BR" sz="3100" kern="1200"/>
            </a:p>
          </p:txBody>
        </p:sp>
      </p:grpSp>
      <p:grpSp>
        <p:nvGrpSpPr>
          <p:cNvPr id="9" name="Grupo 8"/>
          <p:cNvGrpSpPr/>
          <p:nvPr/>
        </p:nvGrpSpPr>
        <p:grpSpPr>
          <a:xfrm>
            <a:off x="1475655" y="1105946"/>
            <a:ext cx="6943250" cy="709459"/>
            <a:chOff x="1101460" y="-1288247"/>
            <a:chExt cx="6943250" cy="709459"/>
          </a:xfrm>
        </p:grpSpPr>
        <p:sp>
          <p:nvSpPr>
            <p:cNvPr id="10" name="Retângulo 9"/>
            <p:cNvSpPr/>
            <p:nvPr/>
          </p:nvSpPr>
          <p:spPr>
            <a:xfrm>
              <a:off x="1101461" y="-1288247"/>
              <a:ext cx="6943249" cy="689871"/>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tângulo 10"/>
            <p:cNvSpPr/>
            <p:nvPr/>
          </p:nvSpPr>
          <p:spPr>
            <a:xfrm>
              <a:off x="1101460" y="-1268659"/>
              <a:ext cx="6943249" cy="6898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pt-BR" sz="3100" b="1" kern="1200" dirty="0" smtClean="0"/>
                <a:t>Na Amazônia Legal</a:t>
              </a:r>
              <a:endParaRPr lang="pt-BR" sz="3100" kern="1200" dirty="0"/>
            </a:p>
          </p:txBody>
        </p:sp>
      </p:grpSp>
      <p:sp>
        <p:nvSpPr>
          <p:cNvPr id="12" name="Pizza 11"/>
          <p:cNvSpPr/>
          <p:nvPr/>
        </p:nvSpPr>
        <p:spPr>
          <a:xfrm>
            <a:off x="1130720" y="1105945"/>
            <a:ext cx="689871" cy="689871"/>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05" y="2183905"/>
            <a:ext cx="3711051" cy="12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004" y="3724339"/>
            <a:ext cx="3711052" cy="12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853" y="3724339"/>
            <a:ext cx="3711052" cy="12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7852" y="2183905"/>
            <a:ext cx="3711052" cy="12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793006" y="5462159"/>
            <a:ext cx="7625900" cy="923330"/>
          </a:xfrm>
          <a:prstGeom prst="rect">
            <a:avLst/>
          </a:prstGeom>
        </p:spPr>
        <p:txBody>
          <a:bodyPr wrap="square">
            <a:spAutoFit/>
          </a:bodyPr>
          <a:lstStyle/>
          <a:p>
            <a:pPr algn="just" fontAlgn="base"/>
            <a:r>
              <a:rPr lang="pt-BR" b="1" dirty="0">
                <a:solidFill>
                  <a:schemeClr val="bg1"/>
                </a:solidFill>
              </a:rPr>
              <a:t>São 4 (quatro) empresas de Táxi Aéreo operando LAS para 25 destinos dentro da Amazônia Legal, sendo que podem ser ampliados para </a:t>
            </a:r>
            <a:r>
              <a:rPr lang="pt-BR" b="1" dirty="0" smtClean="0">
                <a:solidFill>
                  <a:schemeClr val="bg1"/>
                </a:solidFill>
              </a:rPr>
              <a:t>mais </a:t>
            </a:r>
            <a:r>
              <a:rPr lang="pt-BR" b="1" dirty="0">
                <a:solidFill>
                  <a:schemeClr val="bg1"/>
                </a:solidFill>
              </a:rPr>
              <a:t>55 destinos se for </a:t>
            </a:r>
            <a:r>
              <a:rPr lang="pt-BR" b="1" dirty="0" smtClean="0">
                <a:solidFill>
                  <a:schemeClr val="bg1"/>
                </a:solidFill>
              </a:rPr>
              <a:t>implementado </a:t>
            </a:r>
            <a:r>
              <a:rPr lang="pt-BR" b="1" dirty="0">
                <a:solidFill>
                  <a:schemeClr val="bg1"/>
                </a:solidFill>
              </a:rPr>
              <a:t>o PDAR, que dará uma nova dinâmica ao setor.</a:t>
            </a:r>
          </a:p>
        </p:txBody>
      </p:sp>
    </p:spTree>
    <p:extLst>
      <p:ext uri="{BB962C8B-B14F-4D97-AF65-F5344CB8AC3E}">
        <p14:creationId xmlns:p14="http://schemas.microsoft.com/office/powerpoint/2010/main" val="758849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RimaHangar\Desktop\Treinamento RIMA\Slide Aeromédico\11947492_1674387729463249_3082966452828038352_n.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4000"/>
                    </a14:imgEffect>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0"/>
            <a:ext cx="8229600" cy="980728"/>
          </a:xfrm>
        </p:spPr>
        <p:txBody>
          <a:bodyPr>
            <a:normAutofit/>
          </a:bodyPr>
          <a:lstStyle/>
          <a:p>
            <a:r>
              <a:rPr lang="pt-BR" sz="2000" b="1" dirty="0" smtClean="0"/>
              <a:t>Porto Velho – </a:t>
            </a:r>
            <a:r>
              <a:rPr lang="pt-BR" sz="2000" b="1" dirty="0" err="1" smtClean="0"/>
              <a:t>Ji-Paraná</a:t>
            </a:r>
            <a:endParaRPr lang="pt-BR" sz="2000" b="1" dirty="0"/>
          </a:p>
        </p:txBody>
      </p:sp>
      <p:sp>
        <p:nvSpPr>
          <p:cNvPr id="3" name="Espaço Reservado para Conteúdo 2"/>
          <p:cNvSpPr>
            <a:spLocks noGrp="1"/>
          </p:cNvSpPr>
          <p:nvPr>
            <p:ph idx="1"/>
          </p:nvPr>
        </p:nvSpPr>
        <p:spPr/>
        <p:txBody>
          <a:bodyPr/>
          <a:lstStyle/>
          <a:p>
            <a:pPr>
              <a:buNone/>
            </a:pPr>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2825679329"/>
              </p:ext>
            </p:extLst>
          </p:nvPr>
        </p:nvGraphicFramePr>
        <p:xfrm>
          <a:off x="4860032" y="5723734"/>
          <a:ext cx="3500462" cy="741680"/>
        </p:xfrm>
        <a:graphic>
          <a:graphicData uri="http://schemas.openxmlformats.org/drawingml/2006/table">
            <a:tbl>
              <a:tblPr firstRow="1" bandRow="1">
                <a:tableStyleId>{5C22544A-7EE6-4342-B048-85BDC9FD1C3A}</a:tableStyleId>
              </a:tblPr>
              <a:tblGrid>
                <a:gridCol w="1071570"/>
                <a:gridCol w="785818"/>
                <a:gridCol w="714380"/>
                <a:gridCol w="928694"/>
              </a:tblGrid>
              <a:tr h="370840">
                <a:tc>
                  <a:txBody>
                    <a:bodyPr/>
                    <a:lstStyle/>
                    <a:p>
                      <a:endParaRPr lang="pt-BR" sz="1400" dirty="0"/>
                    </a:p>
                  </a:txBody>
                  <a:tcPr/>
                </a:tc>
                <a:tc>
                  <a:txBody>
                    <a:bodyPr/>
                    <a:lstStyle/>
                    <a:p>
                      <a:r>
                        <a:rPr lang="pt-BR" sz="1400" dirty="0" err="1" smtClean="0"/>
                        <a:t>Dist</a:t>
                      </a:r>
                      <a:endParaRPr lang="pt-BR" sz="1400" dirty="0"/>
                    </a:p>
                  </a:txBody>
                  <a:tcPr/>
                </a:tc>
                <a:tc>
                  <a:txBody>
                    <a:bodyPr/>
                    <a:lstStyle/>
                    <a:p>
                      <a:r>
                        <a:rPr lang="pt-BR" sz="1400" dirty="0" smtClean="0"/>
                        <a:t>Time</a:t>
                      </a:r>
                      <a:endParaRPr lang="pt-BR" sz="1400" dirty="0"/>
                    </a:p>
                  </a:txBody>
                  <a:tcPr/>
                </a:tc>
                <a:tc>
                  <a:txBody>
                    <a:bodyPr/>
                    <a:lstStyle/>
                    <a:p>
                      <a:endParaRPr lang="pt-BR" sz="1400" dirty="0"/>
                    </a:p>
                  </a:txBody>
                  <a:tcPr/>
                </a:tc>
              </a:tr>
              <a:tr h="370840">
                <a:tc>
                  <a:txBody>
                    <a:bodyPr/>
                    <a:lstStyle/>
                    <a:p>
                      <a:r>
                        <a:rPr lang="pt-BR" sz="1400" dirty="0" smtClean="0"/>
                        <a:t>Porto Velho </a:t>
                      </a:r>
                      <a:endParaRPr lang="pt-BR" sz="1400" dirty="0"/>
                    </a:p>
                  </a:txBody>
                  <a:tcPr/>
                </a:tc>
                <a:tc>
                  <a:txBody>
                    <a:bodyPr/>
                    <a:lstStyle/>
                    <a:p>
                      <a:r>
                        <a:rPr lang="pt-BR" sz="1400" dirty="0" smtClean="0"/>
                        <a:t>178 </a:t>
                      </a:r>
                      <a:r>
                        <a:rPr lang="pt-BR" sz="1400" dirty="0" err="1" smtClean="0"/>
                        <a:t>nm</a:t>
                      </a:r>
                      <a:endParaRPr lang="pt-BR" sz="1400" dirty="0"/>
                    </a:p>
                  </a:txBody>
                  <a:tcPr/>
                </a:tc>
                <a:tc>
                  <a:txBody>
                    <a:bodyPr/>
                    <a:lstStyle/>
                    <a:p>
                      <a:r>
                        <a:rPr lang="pt-BR" sz="1400" dirty="0" smtClean="0"/>
                        <a:t>01:10</a:t>
                      </a:r>
                      <a:endParaRPr lang="pt-BR" sz="1400" dirty="0"/>
                    </a:p>
                  </a:txBody>
                  <a:tcPr/>
                </a:tc>
                <a:tc>
                  <a:txBody>
                    <a:bodyPr/>
                    <a:lstStyle/>
                    <a:p>
                      <a:r>
                        <a:rPr lang="pt-BR" sz="1400" dirty="0" err="1" smtClean="0"/>
                        <a:t>Ji-Paraná</a:t>
                      </a:r>
                      <a:endParaRPr lang="pt-BR" sz="1400" dirty="0"/>
                    </a:p>
                  </a:txBody>
                  <a:tcPr/>
                </a:tc>
              </a:tr>
            </a:tbl>
          </a:graphicData>
        </a:graphic>
      </p:graphicFrame>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836" y="722990"/>
            <a:ext cx="6108327" cy="464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nos 8"/>
          <p:cNvSpPr/>
          <p:nvPr/>
        </p:nvSpPr>
        <p:spPr>
          <a:xfrm>
            <a:off x="1619672" y="4987044"/>
            <a:ext cx="360040" cy="360040"/>
          </a:xfrm>
          <a:prstGeom prst="mathMinus">
            <a:avLst/>
          </a:prstGeom>
          <a:solidFill>
            <a:srgbClr val="C3842F"/>
          </a:solidFill>
          <a:ln>
            <a:solidFill>
              <a:srgbClr val="C384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5552429"/>
            <a:ext cx="3600400" cy="115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ixaDeTexto 12"/>
          <p:cNvSpPr txBox="1"/>
          <p:nvPr/>
        </p:nvSpPr>
        <p:spPr>
          <a:xfrm>
            <a:off x="1920057" y="4987044"/>
            <a:ext cx="1008112" cy="307777"/>
          </a:xfrm>
          <a:prstGeom prst="rect">
            <a:avLst/>
          </a:prstGeom>
          <a:noFill/>
        </p:spPr>
        <p:txBody>
          <a:bodyPr wrap="square" rtlCol="0">
            <a:spAutoFit/>
          </a:bodyPr>
          <a:lstStyle/>
          <a:p>
            <a:r>
              <a:rPr lang="pt-BR" sz="1400" dirty="0" smtClean="0">
                <a:solidFill>
                  <a:schemeClr val="bg1"/>
                </a:solidFill>
              </a:rPr>
              <a:t> </a:t>
            </a:r>
            <a:r>
              <a:rPr lang="pt-BR" sz="1200" dirty="0" smtClean="0">
                <a:solidFill>
                  <a:schemeClr val="bg1"/>
                </a:solidFill>
              </a:rPr>
              <a:t>Requerida</a:t>
            </a:r>
            <a:endParaRPr lang="pt-BR" sz="1200" dirty="0">
              <a:solidFill>
                <a:schemeClr val="bg1"/>
              </a:solidFill>
            </a:endParaRPr>
          </a:p>
        </p:txBody>
      </p:sp>
    </p:spTree>
  </p:cSld>
  <p:clrMapOvr>
    <a:masterClrMapping/>
  </p:clrMapOvr>
  <p:transition advTm="2424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RimaHangar\Desktop\Treinamento RIMA\Slide Aeromédico\11947492_1674387729463249_3082966452828038352_n.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4000"/>
                    </a14:imgEffect>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28596" y="0"/>
            <a:ext cx="8229600" cy="908720"/>
          </a:xfrm>
        </p:spPr>
        <p:txBody>
          <a:bodyPr>
            <a:normAutofit/>
          </a:bodyPr>
          <a:lstStyle/>
          <a:p>
            <a:r>
              <a:rPr lang="pt-BR" sz="2000" b="1" dirty="0" smtClean="0"/>
              <a:t>Porto Velho </a:t>
            </a:r>
            <a:r>
              <a:rPr lang="pt-BR" sz="2000" b="1" dirty="0"/>
              <a:t>-</a:t>
            </a:r>
            <a:r>
              <a:rPr lang="pt-BR" sz="2000" b="1" dirty="0" smtClean="0"/>
              <a:t> </a:t>
            </a:r>
            <a:r>
              <a:rPr lang="pt-BR" sz="2000" b="1" dirty="0" err="1" smtClean="0"/>
              <a:t>Guajará-Mirim</a:t>
            </a:r>
            <a:r>
              <a:rPr lang="pt-BR" sz="2000" b="1" dirty="0" smtClean="0"/>
              <a:t> - Costa Marques </a:t>
            </a:r>
            <a:endParaRPr lang="pt-BR" sz="2000" b="1" dirty="0"/>
          </a:p>
        </p:txBody>
      </p:sp>
      <p:graphicFrame>
        <p:nvGraphicFramePr>
          <p:cNvPr id="5" name="Tabela 4"/>
          <p:cNvGraphicFramePr>
            <a:graphicFrameLocks noGrp="1"/>
          </p:cNvGraphicFramePr>
          <p:nvPr>
            <p:extLst>
              <p:ext uri="{D42A27DB-BD31-4B8C-83A1-F6EECF244321}">
                <p14:modId xmlns:p14="http://schemas.microsoft.com/office/powerpoint/2010/main" val="3900053828"/>
              </p:ext>
            </p:extLst>
          </p:nvPr>
        </p:nvGraphicFramePr>
        <p:xfrm>
          <a:off x="4788024" y="4311969"/>
          <a:ext cx="3960440" cy="918102"/>
        </p:xfrm>
        <a:graphic>
          <a:graphicData uri="http://schemas.openxmlformats.org/drawingml/2006/table">
            <a:tbl>
              <a:tblPr firstRow="1" bandRow="1">
                <a:tableStyleId>{5C22544A-7EE6-4342-B048-85BDC9FD1C3A}</a:tableStyleId>
              </a:tblPr>
              <a:tblGrid>
                <a:gridCol w="1143008"/>
                <a:gridCol w="785818"/>
                <a:gridCol w="663462"/>
                <a:gridCol w="1368152"/>
              </a:tblGrid>
              <a:tr h="306034">
                <a:tc>
                  <a:txBody>
                    <a:bodyPr/>
                    <a:lstStyle/>
                    <a:p>
                      <a:endParaRPr lang="pt-BR" sz="1400" dirty="0"/>
                    </a:p>
                  </a:txBody>
                  <a:tcPr/>
                </a:tc>
                <a:tc>
                  <a:txBody>
                    <a:bodyPr/>
                    <a:lstStyle/>
                    <a:p>
                      <a:r>
                        <a:rPr lang="pt-BR" sz="1400" dirty="0" err="1" smtClean="0"/>
                        <a:t>Dist</a:t>
                      </a:r>
                      <a:endParaRPr lang="pt-BR" sz="1400" dirty="0"/>
                    </a:p>
                  </a:txBody>
                  <a:tcPr/>
                </a:tc>
                <a:tc>
                  <a:txBody>
                    <a:bodyPr/>
                    <a:lstStyle/>
                    <a:p>
                      <a:r>
                        <a:rPr lang="pt-BR" sz="1400" dirty="0" smtClean="0"/>
                        <a:t>Time</a:t>
                      </a:r>
                      <a:endParaRPr lang="pt-BR" sz="1400" dirty="0"/>
                    </a:p>
                  </a:txBody>
                  <a:tcPr/>
                </a:tc>
                <a:tc>
                  <a:txBody>
                    <a:bodyPr/>
                    <a:lstStyle/>
                    <a:p>
                      <a:endParaRPr lang="pt-BR" sz="1400" dirty="0"/>
                    </a:p>
                  </a:txBody>
                  <a:tcPr/>
                </a:tc>
              </a:tr>
              <a:tr h="306034">
                <a:tc>
                  <a:txBody>
                    <a:bodyPr/>
                    <a:lstStyle/>
                    <a:p>
                      <a:r>
                        <a:rPr lang="pt-BR" sz="1400" dirty="0" smtClean="0"/>
                        <a:t>Porto</a:t>
                      </a:r>
                      <a:r>
                        <a:rPr lang="pt-BR" sz="1400" baseline="0" dirty="0" smtClean="0"/>
                        <a:t> Velho</a:t>
                      </a:r>
                      <a:endParaRPr lang="pt-BR" sz="1400" dirty="0"/>
                    </a:p>
                  </a:txBody>
                  <a:tcPr/>
                </a:tc>
                <a:tc>
                  <a:txBody>
                    <a:bodyPr/>
                    <a:lstStyle/>
                    <a:p>
                      <a:r>
                        <a:rPr lang="pt-BR" sz="1400" dirty="0" smtClean="0"/>
                        <a:t>149 </a:t>
                      </a:r>
                      <a:r>
                        <a:rPr lang="pt-BR" sz="1400" dirty="0" err="1" smtClean="0"/>
                        <a:t>nm</a:t>
                      </a:r>
                      <a:endParaRPr lang="pt-BR" sz="1400" dirty="0"/>
                    </a:p>
                  </a:txBody>
                  <a:tcPr/>
                </a:tc>
                <a:tc>
                  <a:txBody>
                    <a:bodyPr/>
                    <a:lstStyle/>
                    <a:p>
                      <a:r>
                        <a:rPr lang="pt-BR" sz="1400" dirty="0" smtClean="0"/>
                        <a:t>01:00</a:t>
                      </a:r>
                      <a:endParaRPr lang="pt-BR" sz="1400" dirty="0"/>
                    </a:p>
                  </a:txBody>
                  <a:tcPr/>
                </a:tc>
                <a:tc>
                  <a:txBody>
                    <a:bodyPr/>
                    <a:lstStyle/>
                    <a:p>
                      <a:r>
                        <a:rPr lang="pt-BR" sz="1400" dirty="0" err="1" smtClean="0"/>
                        <a:t>Guajará-Mirim</a:t>
                      </a:r>
                      <a:endParaRPr lang="pt-BR" sz="1400" dirty="0"/>
                    </a:p>
                  </a:txBody>
                  <a:tcPr/>
                </a:tc>
              </a:tr>
              <a:tr h="306034">
                <a:tc>
                  <a:txBody>
                    <a:bodyPr/>
                    <a:lstStyle/>
                    <a:p>
                      <a:r>
                        <a:rPr lang="pt-BR" sz="1400" dirty="0" err="1" smtClean="0"/>
                        <a:t>Guajá-Mirim</a:t>
                      </a:r>
                      <a:endParaRPr lang="pt-BR" sz="1400" dirty="0"/>
                    </a:p>
                  </a:txBody>
                  <a:tcPr/>
                </a:tc>
                <a:tc>
                  <a:txBody>
                    <a:bodyPr/>
                    <a:lstStyle/>
                    <a:p>
                      <a:r>
                        <a:rPr lang="pt-BR" sz="1400" dirty="0" smtClean="0"/>
                        <a:t>115 </a:t>
                      </a:r>
                      <a:r>
                        <a:rPr lang="pt-BR" sz="1400" dirty="0" err="1" smtClean="0"/>
                        <a:t>nm</a:t>
                      </a:r>
                      <a:endParaRPr lang="pt-BR" sz="1400" dirty="0"/>
                    </a:p>
                  </a:txBody>
                  <a:tcPr/>
                </a:tc>
                <a:tc>
                  <a:txBody>
                    <a:bodyPr/>
                    <a:lstStyle/>
                    <a:p>
                      <a:r>
                        <a:rPr lang="pt-BR" sz="1400" dirty="0" smtClean="0"/>
                        <a:t>00:45</a:t>
                      </a:r>
                      <a:endParaRPr lang="pt-BR" sz="1400" dirty="0"/>
                    </a:p>
                  </a:txBody>
                  <a:tcPr/>
                </a:tc>
                <a:tc>
                  <a:txBody>
                    <a:bodyPr/>
                    <a:lstStyle/>
                    <a:p>
                      <a:r>
                        <a:rPr lang="pt-BR" sz="1400" dirty="0" smtClean="0"/>
                        <a:t>Costa</a:t>
                      </a:r>
                      <a:r>
                        <a:rPr lang="pt-BR" sz="1400" baseline="0" dirty="0" smtClean="0"/>
                        <a:t> Marques</a:t>
                      </a:r>
                      <a:endParaRPr lang="pt-BR" sz="1400" dirty="0"/>
                    </a:p>
                  </a:txBody>
                  <a:tcPr/>
                </a:tc>
              </a:tr>
            </a:tbl>
          </a:graphicData>
        </a:graphic>
      </p:graphicFrame>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297832"/>
            <a:ext cx="3875361" cy="12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1" y="1196752"/>
            <a:ext cx="439248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ixaDeTexto 11"/>
          <p:cNvSpPr txBox="1"/>
          <p:nvPr/>
        </p:nvSpPr>
        <p:spPr>
          <a:xfrm>
            <a:off x="3275856" y="5661248"/>
            <a:ext cx="1008112" cy="307777"/>
          </a:xfrm>
          <a:prstGeom prst="rect">
            <a:avLst/>
          </a:prstGeom>
          <a:noFill/>
        </p:spPr>
        <p:txBody>
          <a:bodyPr wrap="square" rtlCol="0">
            <a:spAutoFit/>
          </a:bodyPr>
          <a:lstStyle/>
          <a:p>
            <a:r>
              <a:rPr lang="pt-BR" sz="1400" dirty="0" smtClean="0">
                <a:solidFill>
                  <a:schemeClr val="bg1"/>
                </a:solidFill>
              </a:rPr>
              <a:t> </a:t>
            </a:r>
            <a:r>
              <a:rPr lang="pt-BR" sz="1200" dirty="0" smtClean="0">
                <a:solidFill>
                  <a:schemeClr val="bg1"/>
                </a:solidFill>
              </a:rPr>
              <a:t>Requerida</a:t>
            </a:r>
            <a:endParaRPr lang="pt-BR" sz="1200" dirty="0">
              <a:solidFill>
                <a:schemeClr val="bg1"/>
              </a:solidFill>
            </a:endParaRPr>
          </a:p>
        </p:txBody>
      </p:sp>
      <p:sp>
        <p:nvSpPr>
          <p:cNvPr id="13" name="Menos 12"/>
          <p:cNvSpPr/>
          <p:nvPr/>
        </p:nvSpPr>
        <p:spPr>
          <a:xfrm>
            <a:off x="2915816" y="5661248"/>
            <a:ext cx="360040" cy="360040"/>
          </a:xfrm>
          <a:prstGeom prst="mathMinus">
            <a:avLst/>
          </a:prstGeom>
          <a:solidFill>
            <a:srgbClr val="C3842F"/>
          </a:solidFill>
          <a:ln>
            <a:solidFill>
              <a:srgbClr val="C384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advTm="2550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RimaHangar\Desktop\Treinamento RIMA\Slide Aeromédico\11947492_1674387729463249_3082966452828038352_n.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4000"/>
                    </a14:imgEffect>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0"/>
            <a:ext cx="8229600" cy="908720"/>
          </a:xfrm>
        </p:spPr>
        <p:txBody>
          <a:bodyPr>
            <a:normAutofit/>
          </a:bodyPr>
          <a:lstStyle/>
          <a:p>
            <a:r>
              <a:rPr lang="pt-BR" sz="2000" b="1" dirty="0" smtClean="0"/>
              <a:t>Porto Velho - </a:t>
            </a:r>
            <a:r>
              <a:rPr lang="pt-BR" sz="2000" b="1" dirty="0" err="1" smtClean="0"/>
              <a:t>Lábrea</a:t>
            </a:r>
            <a:r>
              <a:rPr lang="pt-BR" sz="2000" b="1" dirty="0" smtClean="0"/>
              <a:t> - </a:t>
            </a:r>
            <a:r>
              <a:rPr lang="pt-BR" sz="2000" b="1" dirty="0" err="1" smtClean="0"/>
              <a:t>Canutama</a:t>
            </a:r>
            <a:r>
              <a:rPr lang="pt-BR" sz="2000" b="1" dirty="0" smtClean="0"/>
              <a:t> - Manaus</a:t>
            </a:r>
            <a:endParaRPr lang="pt-BR" sz="2000" b="1" dirty="0"/>
          </a:p>
        </p:txBody>
      </p:sp>
      <p:pic>
        <p:nvPicPr>
          <p:cNvPr id="71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95306"/>
            <a:ext cx="4981575"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a 5"/>
          <p:cNvGraphicFramePr>
            <a:graphicFrameLocks noGrp="1"/>
          </p:cNvGraphicFramePr>
          <p:nvPr>
            <p:extLst>
              <p:ext uri="{D42A27DB-BD31-4B8C-83A1-F6EECF244321}">
                <p14:modId xmlns:p14="http://schemas.microsoft.com/office/powerpoint/2010/main" val="124323841"/>
              </p:ext>
            </p:extLst>
          </p:nvPr>
        </p:nvGraphicFramePr>
        <p:xfrm>
          <a:off x="5508104" y="3984245"/>
          <a:ext cx="3456384" cy="1597120"/>
        </p:xfrm>
        <a:graphic>
          <a:graphicData uri="http://schemas.openxmlformats.org/drawingml/2006/table">
            <a:tbl>
              <a:tblPr firstRow="1" bandRow="1">
                <a:tableStyleId>{5C22544A-7EE6-4342-B048-85BDC9FD1C3A}</a:tableStyleId>
              </a:tblPr>
              <a:tblGrid>
                <a:gridCol w="1080120"/>
                <a:gridCol w="792088"/>
                <a:gridCol w="648072"/>
                <a:gridCol w="936104"/>
              </a:tblGrid>
              <a:tr h="328809">
                <a:tc>
                  <a:txBody>
                    <a:bodyPr/>
                    <a:lstStyle/>
                    <a:p>
                      <a:endParaRPr lang="pt-BR" sz="1400" dirty="0"/>
                    </a:p>
                  </a:txBody>
                  <a:tcPr/>
                </a:tc>
                <a:tc>
                  <a:txBody>
                    <a:bodyPr/>
                    <a:lstStyle/>
                    <a:p>
                      <a:r>
                        <a:rPr lang="pt-BR" sz="1400" dirty="0" err="1" smtClean="0"/>
                        <a:t>Dist</a:t>
                      </a:r>
                      <a:r>
                        <a:rPr lang="pt-BR" sz="1400" dirty="0" smtClean="0"/>
                        <a:t>.</a:t>
                      </a:r>
                      <a:endParaRPr lang="pt-BR" sz="1400" dirty="0"/>
                    </a:p>
                  </a:txBody>
                  <a:tcPr/>
                </a:tc>
                <a:tc>
                  <a:txBody>
                    <a:bodyPr/>
                    <a:lstStyle/>
                    <a:p>
                      <a:r>
                        <a:rPr lang="pt-BR" sz="1400" dirty="0" smtClean="0"/>
                        <a:t>Time</a:t>
                      </a:r>
                      <a:endParaRPr lang="pt-BR" sz="1400" dirty="0"/>
                    </a:p>
                  </a:txBody>
                  <a:tcPr/>
                </a:tc>
                <a:tc>
                  <a:txBody>
                    <a:bodyPr/>
                    <a:lstStyle/>
                    <a:p>
                      <a:endParaRPr lang="pt-BR" sz="1400" dirty="0"/>
                    </a:p>
                  </a:txBody>
                  <a:tcPr/>
                </a:tc>
              </a:tr>
              <a:tr h="353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t>Porto</a:t>
                      </a:r>
                      <a:r>
                        <a:rPr lang="pt-BR" sz="1400" baseline="0" dirty="0" smtClean="0"/>
                        <a:t> </a:t>
                      </a:r>
                      <a:r>
                        <a:rPr lang="pt-BR" sz="1400" dirty="0" smtClean="0"/>
                        <a:t>Velho</a:t>
                      </a:r>
                    </a:p>
                  </a:txBody>
                  <a:tcPr/>
                </a:tc>
                <a:tc>
                  <a:txBody>
                    <a:bodyPr/>
                    <a:lstStyle/>
                    <a:p>
                      <a:r>
                        <a:rPr lang="pt-BR" sz="1400" dirty="0" smtClean="0"/>
                        <a:t>102 </a:t>
                      </a:r>
                      <a:r>
                        <a:rPr lang="pt-BR" sz="1400" dirty="0" err="1" smtClean="0"/>
                        <a:t>nm</a:t>
                      </a:r>
                      <a:endParaRPr lang="pt-BR" sz="1400" dirty="0"/>
                    </a:p>
                  </a:txBody>
                  <a:tcPr/>
                </a:tc>
                <a:tc>
                  <a:txBody>
                    <a:bodyPr/>
                    <a:lstStyle/>
                    <a:p>
                      <a:r>
                        <a:rPr lang="pt-BR" sz="1400" dirty="0" smtClean="0"/>
                        <a:t>00:45</a:t>
                      </a:r>
                      <a:endParaRPr lang="pt-BR" sz="1400" dirty="0"/>
                    </a:p>
                  </a:txBody>
                  <a:tcPr/>
                </a:tc>
                <a:tc>
                  <a:txBody>
                    <a:bodyPr/>
                    <a:lstStyle/>
                    <a:p>
                      <a:r>
                        <a:rPr lang="pt-BR" sz="1400" dirty="0" err="1" smtClean="0"/>
                        <a:t>Lábrea</a:t>
                      </a:r>
                      <a:endParaRPr lang="pt-BR" sz="1400" dirty="0"/>
                    </a:p>
                  </a:txBody>
                  <a:tcPr/>
                </a:tc>
              </a:tr>
              <a:tr h="291324">
                <a:tc>
                  <a:txBody>
                    <a:bodyPr/>
                    <a:lstStyle/>
                    <a:p>
                      <a:r>
                        <a:rPr lang="pt-BR" sz="1400" dirty="0" err="1" smtClean="0"/>
                        <a:t>Lábrea</a:t>
                      </a:r>
                      <a:endParaRPr lang="pt-BR" sz="1400" dirty="0"/>
                    </a:p>
                  </a:txBody>
                  <a:tcPr/>
                </a:tc>
                <a:tc>
                  <a:txBody>
                    <a:bodyPr/>
                    <a:lstStyle/>
                    <a:p>
                      <a:r>
                        <a:rPr lang="pt-BR" sz="1400" dirty="0" smtClean="0"/>
                        <a:t>380 </a:t>
                      </a:r>
                      <a:r>
                        <a:rPr lang="pt-BR" sz="1400" dirty="0" err="1" smtClean="0"/>
                        <a:t>nm</a:t>
                      </a:r>
                      <a:endParaRPr lang="pt-BR" sz="1400" dirty="0"/>
                    </a:p>
                  </a:txBody>
                  <a:tcPr/>
                </a:tc>
                <a:tc>
                  <a:txBody>
                    <a:bodyPr/>
                    <a:lstStyle/>
                    <a:p>
                      <a:r>
                        <a:rPr lang="pt-BR" sz="1400" dirty="0" smtClean="0"/>
                        <a:t>02:30</a:t>
                      </a:r>
                      <a:endParaRPr lang="pt-BR" sz="1400" dirty="0"/>
                    </a:p>
                  </a:txBody>
                  <a:tcPr/>
                </a:tc>
                <a:tc>
                  <a:txBody>
                    <a:bodyPr/>
                    <a:lstStyle/>
                    <a:p>
                      <a:r>
                        <a:rPr lang="pt-BR" sz="1400" dirty="0" smtClean="0"/>
                        <a:t>Manaus</a:t>
                      </a:r>
                      <a:endParaRPr lang="pt-BR" sz="1400" dirty="0"/>
                    </a:p>
                  </a:txBody>
                  <a:tcPr/>
                </a:tc>
              </a:tr>
              <a:tr h="291324">
                <a:tc>
                  <a:txBody>
                    <a:bodyPr/>
                    <a:lstStyle/>
                    <a:p>
                      <a:r>
                        <a:rPr lang="pt-BR" sz="1400" dirty="0" err="1" smtClean="0"/>
                        <a:t>Lábrea</a:t>
                      </a:r>
                      <a:endParaRPr lang="pt-BR" sz="1400" dirty="0"/>
                    </a:p>
                  </a:txBody>
                  <a:tcPr/>
                </a:tc>
                <a:tc>
                  <a:txBody>
                    <a:bodyPr/>
                    <a:lstStyle/>
                    <a:p>
                      <a:r>
                        <a:rPr lang="pt-BR" sz="1400" dirty="0" smtClean="0"/>
                        <a:t>49 </a:t>
                      </a:r>
                      <a:r>
                        <a:rPr lang="pt-BR" sz="1400" dirty="0" err="1" smtClean="0"/>
                        <a:t>nm</a:t>
                      </a:r>
                      <a:endParaRPr lang="pt-BR" sz="1400" dirty="0"/>
                    </a:p>
                  </a:txBody>
                  <a:tcPr/>
                </a:tc>
                <a:tc>
                  <a:txBody>
                    <a:bodyPr/>
                    <a:lstStyle/>
                    <a:p>
                      <a:r>
                        <a:rPr lang="pt-BR" sz="1400" dirty="0" smtClean="0"/>
                        <a:t>00:25</a:t>
                      </a:r>
                      <a:endParaRPr lang="pt-BR" sz="1400" dirty="0"/>
                    </a:p>
                  </a:txBody>
                  <a:tcPr/>
                </a:tc>
                <a:tc>
                  <a:txBody>
                    <a:bodyPr/>
                    <a:lstStyle/>
                    <a:p>
                      <a:r>
                        <a:rPr lang="pt-BR" sz="1400" dirty="0" err="1" smtClean="0"/>
                        <a:t>Canutama</a:t>
                      </a:r>
                      <a:endParaRPr lang="pt-BR" sz="1400" dirty="0"/>
                    </a:p>
                  </a:txBody>
                  <a:tcPr/>
                </a:tc>
              </a:tr>
              <a:tr h="291324">
                <a:tc>
                  <a:txBody>
                    <a:bodyPr/>
                    <a:lstStyle/>
                    <a:p>
                      <a:r>
                        <a:rPr lang="pt-BR" sz="1400" dirty="0" smtClean="0"/>
                        <a:t>Canutama</a:t>
                      </a:r>
                      <a:endParaRPr lang="pt-BR" sz="1400" dirty="0"/>
                    </a:p>
                  </a:txBody>
                  <a:tcPr/>
                </a:tc>
                <a:tc>
                  <a:txBody>
                    <a:bodyPr/>
                    <a:lstStyle/>
                    <a:p>
                      <a:r>
                        <a:rPr lang="pt-BR" sz="1400" dirty="0" smtClean="0"/>
                        <a:t>334 </a:t>
                      </a:r>
                      <a:r>
                        <a:rPr lang="pt-BR" sz="1400" dirty="0" err="1" smtClean="0"/>
                        <a:t>nm</a:t>
                      </a:r>
                      <a:endParaRPr lang="pt-BR" sz="1400" dirty="0"/>
                    </a:p>
                  </a:txBody>
                  <a:tcPr/>
                </a:tc>
                <a:tc>
                  <a:txBody>
                    <a:bodyPr/>
                    <a:lstStyle/>
                    <a:p>
                      <a:r>
                        <a:rPr lang="pt-BR" sz="1400" dirty="0" smtClean="0"/>
                        <a:t>02:10</a:t>
                      </a:r>
                      <a:endParaRPr lang="pt-BR" sz="1400" dirty="0"/>
                    </a:p>
                  </a:txBody>
                  <a:tcPr/>
                </a:tc>
                <a:tc>
                  <a:txBody>
                    <a:bodyPr/>
                    <a:lstStyle/>
                    <a:p>
                      <a:r>
                        <a:rPr lang="pt-BR" sz="1400" dirty="0" smtClean="0"/>
                        <a:t>Manaus</a:t>
                      </a:r>
                      <a:endParaRPr lang="pt-BR" sz="1400" dirty="0"/>
                    </a:p>
                  </a:txBody>
                  <a:tcPr/>
                </a:tc>
              </a:tr>
            </a:tbl>
          </a:graphicData>
        </a:graphic>
      </p:graphicFrame>
      <p:sp>
        <p:nvSpPr>
          <p:cNvPr id="7" name="CaixaDeTexto 6"/>
          <p:cNvSpPr txBox="1"/>
          <p:nvPr/>
        </p:nvSpPr>
        <p:spPr>
          <a:xfrm flipH="1">
            <a:off x="4139952" y="5157192"/>
            <a:ext cx="1728192" cy="276999"/>
          </a:xfrm>
          <a:prstGeom prst="rect">
            <a:avLst/>
          </a:prstGeom>
          <a:noFill/>
        </p:spPr>
        <p:txBody>
          <a:bodyPr wrap="square" rtlCol="0">
            <a:spAutoFit/>
          </a:bodyPr>
          <a:lstStyle/>
          <a:p>
            <a:r>
              <a:rPr lang="pt-BR" sz="1200" dirty="0" smtClean="0">
                <a:solidFill>
                  <a:schemeClr val="bg1"/>
                </a:solidFill>
              </a:rPr>
              <a:t>Autorizada</a:t>
            </a:r>
            <a:endParaRPr lang="pt-BR" sz="1200" dirty="0">
              <a:solidFill>
                <a:schemeClr val="bg1"/>
              </a:solidFill>
            </a:endParaRPr>
          </a:p>
        </p:txBody>
      </p:sp>
      <p:sp>
        <p:nvSpPr>
          <p:cNvPr id="9" name="Menos 8"/>
          <p:cNvSpPr/>
          <p:nvPr/>
        </p:nvSpPr>
        <p:spPr>
          <a:xfrm>
            <a:off x="3779912" y="5007659"/>
            <a:ext cx="360040" cy="576064"/>
          </a:xfrm>
          <a:prstGeom prst="mathMinus">
            <a:avLst>
              <a:gd name="adj1" fmla="val 11399"/>
            </a:avLst>
          </a:prstGeom>
          <a:solidFill>
            <a:srgbClr val="0794EB"/>
          </a:solidFill>
          <a:ln>
            <a:solidFill>
              <a:srgbClr val="079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
        <p:nvSpPr>
          <p:cNvPr id="12" name="Menos 11"/>
          <p:cNvSpPr/>
          <p:nvPr/>
        </p:nvSpPr>
        <p:spPr>
          <a:xfrm>
            <a:off x="3779912" y="5491100"/>
            <a:ext cx="360040" cy="360040"/>
          </a:xfrm>
          <a:prstGeom prst="mathMinus">
            <a:avLst/>
          </a:prstGeom>
          <a:solidFill>
            <a:srgbClr val="C3842F"/>
          </a:solidFill>
          <a:ln>
            <a:solidFill>
              <a:srgbClr val="C384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4139952" y="5517232"/>
            <a:ext cx="1008112" cy="307777"/>
          </a:xfrm>
          <a:prstGeom prst="rect">
            <a:avLst/>
          </a:prstGeom>
          <a:noFill/>
        </p:spPr>
        <p:txBody>
          <a:bodyPr wrap="square" rtlCol="0">
            <a:spAutoFit/>
          </a:bodyPr>
          <a:lstStyle/>
          <a:p>
            <a:r>
              <a:rPr lang="pt-BR" sz="1400" dirty="0" smtClean="0">
                <a:solidFill>
                  <a:schemeClr val="bg1"/>
                </a:solidFill>
              </a:rPr>
              <a:t> </a:t>
            </a:r>
            <a:r>
              <a:rPr lang="pt-BR" sz="1200" dirty="0" smtClean="0">
                <a:solidFill>
                  <a:schemeClr val="bg1"/>
                </a:solidFill>
              </a:rPr>
              <a:t>Requerida</a:t>
            </a:r>
            <a:endParaRPr lang="pt-BR" sz="1200" dirty="0">
              <a:solidFill>
                <a:schemeClr val="bg1"/>
              </a:solidFill>
            </a:endParaRPr>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988840"/>
            <a:ext cx="3352788" cy="107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767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RimaHangar\Desktop\Treinamento RIMA\Slide Aeromédico\11947492_1674387729463249_3082966452828038352_n.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4000"/>
                    </a14:imgEffect>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0"/>
            <a:ext cx="8229600" cy="980728"/>
          </a:xfrm>
        </p:spPr>
        <p:txBody>
          <a:bodyPr>
            <a:normAutofit/>
          </a:bodyPr>
          <a:lstStyle/>
          <a:p>
            <a:r>
              <a:rPr lang="pt-BR" sz="2000" b="1" dirty="0" smtClean="0"/>
              <a:t>Cacoal - </a:t>
            </a:r>
            <a:r>
              <a:rPr lang="pt-BR" sz="2000" b="1" dirty="0" err="1" smtClean="0"/>
              <a:t>Aripuanã</a:t>
            </a:r>
            <a:r>
              <a:rPr lang="pt-BR" sz="2000" b="1" dirty="0" smtClean="0"/>
              <a:t> - </a:t>
            </a:r>
            <a:r>
              <a:rPr lang="pt-BR" sz="2000" b="1" dirty="0" err="1" smtClean="0"/>
              <a:t>Colniza</a:t>
            </a:r>
            <a:endParaRPr lang="pt-BR" sz="2000" b="1" dirty="0"/>
          </a:p>
        </p:txBody>
      </p:sp>
      <p:graphicFrame>
        <p:nvGraphicFramePr>
          <p:cNvPr id="4" name="Tabela 3"/>
          <p:cNvGraphicFramePr>
            <a:graphicFrameLocks noGrp="1"/>
          </p:cNvGraphicFramePr>
          <p:nvPr>
            <p:extLst>
              <p:ext uri="{D42A27DB-BD31-4B8C-83A1-F6EECF244321}">
                <p14:modId xmlns:p14="http://schemas.microsoft.com/office/powerpoint/2010/main" val="128349724"/>
              </p:ext>
            </p:extLst>
          </p:nvPr>
        </p:nvGraphicFramePr>
        <p:xfrm>
          <a:off x="5724128" y="5445224"/>
          <a:ext cx="3240360" cy="918102"/>
        </p:xfrm>
        <a:graphic>
          <a:graphicData uri="http://schemas.openxmlformats.org/drawingml/2006/table">
            <a:tbl>
              <a:tblPr firstRow="1" bandRow="1">
                <a:tableStyleId>{5C22544A-7EE6-4342-B048-85BDC9FD1C3A}</a:tableStyleId>
              </a:tblPr>
              <a:tblGrid>
                <a:gridCol w="936104"/>
                <a:gridCol w="792088"/>
                <a:gridCol w="648072"/>
                <a:gridCol w="864096"/>
              </a:tblGrid>
              <a:tr h="306034">
                <a:tc>
                  <a:txBody>
                    <a:bodyPr/>
                    <a:lstStyle/>
                    <a:p>
                      <a:pPr algn="l"/>
                      <a:endParaRPr lang="pt-BR" sz="1400" dirty="0"/>
                    </a:p>
                  </a:txBody>
                  <a:tcPr/>
                </a:tc>
                <a:tc>
                  <a:txBody>
                    <a:bodyPr/>
                    <a:lstStyle/>
                    <a:p>
                      <a:pPr algn="l"/>
                      <a:r>
                        <a:rPr lang="pt-BR" sz="1400" dirty="0" err="1" smtClean="0"/>
                        <a:t>Dist</a:t>
                      </a:r>
                      <a:endParaRPr lang="pt-BR" sz="1400" dirty="0"/>
                    </a:p>
                  </a:txBody>
                  <a:tcPr/>
                </a:tc>
                <a:tc>
                  <a:txBody>
                    <a:bodyPr/>
                    <a:lstStyle/>
                    <a:p>
                      <a:pPr algn="l"/>
                      <a:r>
                        <a:rPr lang="pt-BR" sz="1400" dirty="0" smtClean="0"/>
                        <a:t>Time</a:t>
                      </a:r>
                      <a:endParaRPr lang="pt-BR" sz="1400" dirty="0"/>
                    </a:p>
                  </a:txBody>
                  <a:tcPr/>
                </a:tc>
                <a:tc>
                  <a:txBody>
                    <a:bodyPr/>
                    <a:lstStyle/>
                    <a:p>
                      <a:pPr algn="l"/>
                      <a:endParaRPr lang="pt-BR" sz="1400" dirty="0"/>
                    </a:p>
                  </a:txBody>
                  <a:tcPr/>
                </a:tc>
              </a:tr>
              <a:tr h="306034">
                <a:tc>
                  <a:txBody>
                    <a:bodyPr/>
                    <a:lstStyle/>
                    <a:p>
                      <a:pPr algn="l"/>
                      <a:r>
                        <a:rPr lang="pt-BR" sz="1400" dirty="0" smtClean="0"/>
                        <a:t>Cacoal</a:t>
                      </a:r>
                      <a:endParaRPr lang="pt-BR" sz="1400" dirty="0"/>
                    </a:p>
                  </a:txBody>
                  <a:tcPr/>
                </a:tc>
                <a:tc>
                  <a:txBody>
                    <a:bodyPr/>
                    <a:lstStyle/>
                    <a:p>
                      <a:pPr algn="l"/>
                      <a:r>
                        <a:rPr lang="pt-BR" sz="1400" dirty="0" smtClean="0"/>
                        <a:t>144 </a:t>
                      </a:r>
                      <a:r>
                        <a:rPr lang="pt-BR" sz="1400" dirty="0" err="1" smtClean="0"/>
                        <a:t>nm</a:t>
                      </a:r>
                      <a:endParaRPr lang="pt-BR" sz="1400" dirty="0"/>
                    </a:p>
                  </a:txBody>
                  <a:tcPr/>
                </a:tc>
                <a:tc>
                  <a:txBody>
                    <a:bodyPr/>
                    <a:lstStyle/>
                    <a:p>
                      <a:pPr algn="l"/>
                      <a:r>
                        <a:rPr lang="pt-BR" sz="1400" dirty="0" smtClean="0"/>
                        <a:t>01:00</a:t>
                      </a:r>
                      <a:endParaRPr lang="pt-BR" sz="1400" dirty="0"/>
                    </a:p>
                  </a:txBody>
                  <a:tcPr/>
                </a:tc>
                <a:tc>
                  <a:txBody>
                    <a:bodyPr/>
                    <a:lstStyle/>
                    <a:p>
                      <a:pPr algn="l"/>
                      <a:r>
                        <a:rPr lang="pt-BR" sz="1400" dirty="0" err="1" smtClean="0"/>
                        <a:t>Aripuanã</a:t>
                      </a:r>
                      <a:endParaRPr lang="pt-BR" sz="1400" dirty="0"/>
                    </a:p>
                  </a:txBody>
                  <a:tcPr/>
                </a:tc>
              </a:tr>
              <a:tr h="306034">
                <a:tc>
                  <a:txBody>
                    <a:bodyPr/>
                    <a:lstStyle/>
                    <a:p>
                      <a:pPr algn="l"/>
                      <a:r>
                        <a:rPr lang="pt-BR" sz="1400" dirty="0" err="1" smtClean="0"/>
                        <a:t>Aripuanã</a:t>
                      </a:r>
                      <a:endParaRPr lang="pt-BR" sz="1400" dirty="0"/>
                    </a:p>
                  </a:txBody>
                  <a:tcPr/>
                </a:tc>
                <a:tc>
                  <a:txBody>
                    <a:bodyPr/>
                    <a:lstStyle/>
                    <a:p>
                      <a:pPr algn="l"/>
                      <a:r>
                        <a:rPr lang="pt-BR" sz="1400" dirty="0" smtClean="0"/>
                        <a:t>45 </a:t>
                      </a:r>
                      <a:r>
                        <a:rPr lang="pt-BR" sz="1400" dirty="0" err="1" smtClean="0"/>
                        <a:t>nm</a:t>
                      </a:r>
                      <a:endParaRPr lang="pt-BR" sz="1400" dirty="0"/>
                    </a:p>
                  </a:txBody>
                  <a:tcPr/>
                </a:tc>
                <a:tc>
                  <a:txBody>
                    <a:bodyPr/>
                    <a:lstStyle/>
                    <a:p>
                      <a:pPr algn="l"/>
                      <a:r>
                        <a:rPr lang="pt-BR" sz="1400" dirty="0" smtClean="0"/>
                        <a:t>00:30</a:t>
                      </a:r>
                      <a:endParaRPr lang="pt-BR" sz="1400" dirty="0"/>
                    </a:p>
                  </a:txBody>
                  <a:tcPr/>
                </a:tc>
                <a:tc>
                  <a:txBody>
                    <a:bodyPr/>
                    <a:lstStyle/>
                    <a:p>
                      <a:pPr algn="l"/>
                      <a:r>
                        <a:rPr lang="pt-BR" sz="1400" dirty="0" err="1" smtClean="0"/>
                        <a:t>Colniza</a:t>
                      </a:r>
                      <a:endParaRPr lang="pt-BR" sz="1400" dirty="0"/>
                    </a:p>
                  </a:txBody>
                  <a:tcPr/>
                </a:tc>
              </a:tr>
            </a:tbl>
          </a:graphicData>
        </a:graphic>
      </p:graphicFrame>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229200"/>
            <a:ext cx="3875361" cy="12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862" y="908719"/>
            <a:ext cx="5332276" cy="416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ixaDeTexto 11"/>
          <p:cNvSpPr txBox="1"/>
          <p:nvPr/>
        </p:nvSpPr>
        <p:spPr>
          <a:xfrm>
            <a:off x="5940152" y="4653136"/>
            <a:ext cx="1008112" cy="307777"/>
          </a:xfrm>
          <a:prstGeom prst="rect">
            <a:avLst/>
          </a:prstGeom>
          <a:noFill/>
        </p:spPr>
        <p:txBody>
          <a:bodyPr wrap="square" rtlCol="0">
            <a:spAutoFit/>
          </a:bodyPr>
          <a:lstStyle/>
          <a:p>
            <a:r>
              <a:rPr lang="pt-BR" sz="1400" dirty="0" smtClean="0">
                <a:solidFill>
                  <a:schemeClr val="bg1"/>
                </a:solidFill>
              </a:rPr>
              <a:t> </a:t>
            </a:r>
            <a:r>
              <a:rPr lang="pt-BR" sz="1200" dirty="0" smtClean="0">
                <a:solidFill>
                  <a:schemeClr val="bg1"/>
                </a:solidFill>
              </a:rPr>
              <a:t>Requerida</a:t>
            </a:r>
            <a:endParaRPr lang="pt-BR" sz="1200" dirty="0">
              <a:solidFill>
                <a:schemeClr val="bg1"/>
              </a:solidFill>
            </a:endParaRPr>
          </a:p>
        </p:txBody>
      </p:sp>
      <p:sp>
        <p:nvSpPr>
          <p:cNvPr id="13" name="Menos 12"/>
          <p:cNvSpPr/>
          <p:nvPr/>
        </p:nvSpPr>
        <p:spPr>
          <a:xfrm>
            <a:off x="5580112" y="4627004"/>
            <a:ext cx="360040" cy="360040"/>
          </a:xfrm>
          <a:prstGeom prst="mathMinus">
            <a:avLst/>
          </a:prstGeom>
          <a:solidFill>
            <a:srgbClr val="C3842F"/>
          </a:solidFill>
          <a:ln>
            <a:solidFill>
              <a:srgbClr val="C384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advTm="2687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maHangar\Desktop\Treinamento RIMA\Slide Aeromédico\11947492_1674387729463249_3082966452828038352_n.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4000"/>
                    </a14:imgEffect>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a:bodyPr>
          <a:lstStyle/>
          <a:p>
            <a:r>
              <a:rPr lang="pt-BR" sz="2200" b="1" dirty="0" smtClean="0"/>
              <a:t>Manaus – Maués – Manaus </a:t>
            </a:r>
            <a:br>
              <a:rPr lang="pt-BR" sz="2200" b="1" dirty="0" smtClean="0"/>
            </a:br>
            <a:endParaRPr lang="pt-BR" sz="1800" b="1"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229200"/>
            <a:ext cx="3875361" cy="124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a 5"/>
          <p:cNvGraphicFramePr>
            <a:graphicFrameLocks noGrp="1"/>
          </p:cNvGraphicFramePr>
          <p:nvPr>
            <p:extLst>
              <p:ext uri="{D42A27DB-BD31-4B8C-83A1-F6EECF244321}">
                <p14:modId xmlns:p14="http://schemas.microsoft.com/office/powerpoint/2010/main" val="702629208"/>
              </p:ext>
            </p:extLst>
          </p:nvPr>
        </p:nvGraphicFramePr>
        <p:xfrm>
          <a:off x="5724128" y="5445224"/>
          <a:ext cx="3240360" cy="612068"/>
        </p:xfrm>
        <a:graphic>
          <a:graphicData uri="http://schemas.openxmlformats.org/drawingml/2006/table">
            <a:tbl>
              <a:tblPr firstRow="1" bandRow="1">
                <a:tableStyleId>{5C22544A-7EE6-4342-B048-85BDC9FD1C3A}</a:tableStyleId>
              </a:tblPr>
              <a:tblGrid>
                <a:gridCol w="936104"/>
                <a:gridCol w="792088"/>
                <a:gridCol w="648072"/>
                <a:gridCol w="864096"/>
              </a:tblGrid>
              <a:tr h="306034">
                <a:tc>
                  <a:txBody>
                    <a:bodyPr/>
                    <a:lstStyle/>
                    <a:p>
                      <a:pPr algn="l"/>
                      <a:endParaRPr lang="pt-BR" sz="1400" dirty="0"/>
                    </a:p>
                  </a:txBody>
                  <a:tcPr/>
                </a:tc>
                <a:tc>
                  <a:txBody>
                    <a:bodyPr/>
                    <a:lstStyle/>
                    <a:p>
                      <a:pPr algn="l"/>
                      <a:r>
                        <a:rPr lang="pt-BR" sz="1400" dirty="0" err="1" smtClean="0"/>
                        <a:t>Dist</a:t>
                      </a:r>
                      <a:endParaRPr lang="pt-BR" sz="1400" dirty="0"/>
                    </a:p>
                  </a:txBody>
                  <a:tcPr/>
                </a:tc>
                <a:tc>
                  <a:txBody>
                    <a:bodyPr/>
                    <a:lstStyle/>
                    <a:p>
                      <a:pPr algn="l"/>
                      <a:r>
                        <a:rPr lang="pt-BR" sz="1400" dirty="0" smtClean="0"/>
                        <a:t>Time</a:t>
                      </a:r>
                      <a:endParaRPr lang="pt-BR" sz="1400" dirty="0"/>
                    </a:p>
                  </a:txBody>
                  <a:tcPr/>
                </a:tc>
                <a:tc>
                  <a:txBody>
                    <a:bodyPr/>
                    <a:lstStyle/>
                    <a:p>
                      <a:pPr algn="l"/>
                      <a:endParaRPr lang="pt-BR" sz="1400" dirty="0"/>
                    </a:p>
                  </a:txBody>
                  <a:tcPr/>
                </a:tc>
              </a:tr>
              <a:tr h="306034">
                <a:tc>
                  <a:txBody>
                    <a:bodyPr/>
                    <a:lstStyle/>
                    <a:p>
                      <a:pPr algn="l"/>
                      <a:r>
                        <a:rPr lang="pt-BR" sz="1400" dirty="0" smtClean="0"/>
                        <a:t>Manaus</a:t>
                      </a:r>
                      <a:endParaRPr lang="pt-BR" sz="1400" dirty="0"/>
                    </a:p>
                  </a:txBody>
                  <a:tcPr/>
                </a:tc>
                <a:tc>
                  <a:txBody>
                    <a:bodyPr/>
                    <a:lstStyle/>
                    <a:p>
                      <a:pPr algn="l"/>
                      <a:r>
                        <a:rPr lang="pt-BR" sz="1400" dirty="0" smtClean="0"/>
                        <a:t>142 </a:t>
                      </a:r>
                      <a:r>
                        <a:rPr lang="pt-BR" sz="1400" dirty="0" err="1" smtClean="0"/>
                        <a:t>nm</a:t>
                      </a:r>
                      <a:endParaRPr lang="pt-BR" sz="1400" dirty="0"/>
                    </a:p>
                  </a:txBody>
                  <a:tcPr/>
                </a:tc>
                <a:tc>
                  <a:txBody>
                    <a:bodyPr/>
                    <a:lstStyle/>
                    <a:p>
                      <a:pPr algn="l"/>
                      <a:r>
                        <a:rPr lang="pt-BR" sz="1400" dirty="0" smtClean="0"/>
                        <a:t>00:55</a:t>
                      </a:r>
                      <a:endParaRPr lang="pt-BR" sz="1400" dirty="0"/>
                    </a:p>
                  </a:txBody>
                  <a:tcPr/>
                </a:tc>
                <a:tc>
                  <a:txBody>
                    <a:bodyPr/>
                    <a:lstStyle/>
                    <a:p>
                      <a:pPr algn="l"/>
                      <a:r>
                        <a:rPr lang="pt-BR" sz="1400" dirty="0" smtClean="0"/>
                        <a:t>Maués</a:t>
                      </a:r>
                      <a:endParaRPr lang="pt-BR" sz="1400" dirty="0"/>
                    </a:p>
                  </a:txBody>
                  <a:tcPr/>
                </a:tc>
              </a:tr>
            </a:tbl>
          </a:graphicData>
        </a:graphic>
      </p:graphicFrame>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12776"/>
            <a:ext cx="85344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ixaDeTexto 11"/>
          <p:cNvSpPr txBox="1"/>
          <p:nvPr/>
        </p:nvSpPr>
        <p:spPr>
          <a:xfrm flipH="1">
            <a:off x="6876256" y="4005064"/>
            <a:ext cx="1728192" cy="276999"/>
          </a:xfrm>
          <a:prstGeom prst="rect">
            <a:avLst/>
          </a:prstGeom>
          <a:noFill/>
        </p:spPr>
        <p:txBody>
          <a:bodyPr wrap="square" rtlCol="0">
            <a:spAutoFit/>
          </a:bodyPr>
          <a:lstStyle/>
          <a:p>
            <a:r>
              <a:rPr lang="pt-BR" sz="1200" dirty="0" smtClean="0">
                <a:solidFill>
                  <a:schemeClr val="bg1"/>
                </a:solidFill>
              </a:rPr>
              <a:t>Autorizada</a:t>
            </a:r>
            <a:endParaRPr lang="pt-BR" sz="1200" dirty="0">
              <a:solidFill>
                <a:schemeClr val="bg1"/>
              </a:solidFill>
            </a:endParaRPr>
          </a:p>
        </p:txBody>
      </p:sp>
      <p:sp>
        <p:nvSpPr>
          <p:cNvPr id="13" name="Menos 12"/>
          <p:cNvSpPr/>
          <p:nvPr/>
        </p:nvSpPr>
        <p:spPr>
          <a:xfrm>
            <a:off x="6516216" y="3855531"/>
            <a:ext cx="360040" cy="576064"/>
          </a:xfrm>
          <a:prstGeom prst="mathMinus">
            <a:avLst>
              <a:gd name="adj1" fmla="val 11399"/>
            </a:avLst>
          </a:prstGeom>
          <a:solidFill>
            <a:srgbClr val="0794EB"/>
          </a:solidFill>
          <a:ln>
            <a:solidFill>
              <a:srgbClr val="079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Tree>
    <p:extLst>
      <p:ext uri="{BB962C8B-B14F-4D97-AF65-F5344CB8AC3E}">
        <p14:creationId xmlns:p14="http://schemas.microsoft.com/office/powerpoint/2010/main" val="2559220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63686" y="240729"/>
            <a:ext cx="5616624" cy="769441"/>
          </a:xfrm>
          <a:prstGeom prst="rect">
            <a:avLst/>
          </a:prstGeom>
        </p:spPr>
        <p:txBody>
          <a:bodyPr wrap="square">
            <a:spAutoFit/>
          </a:bodyPr>
          <a:lstStyle/>
          <a:p>
            <a:pPr algn="ctr"/>
            <a:r>
              <a:rPr lang="pt-BR" sz="4400" b="1" dirty="0">
                <a:solidFill>
                  <a:schemeClr val="bg1"/>
                </a:solidFill>
              </a:rPr>
              <a:t>Rotas ASTA Táxi Aéreo</a:t>
            </a:r>
            <a:endParaRPr lang="pt-BR" sz="4400" dirty="0">
              <a:solidFill>
                <a:schemeClr val="bg1"/>
              </a:solidFill>
            </a:endParaRPr>
          </a:p>
        </p:txBody>
      </p:sp>
      <p:pic>
        <p:nvPicPr>
          <p:cNvPr id="3076" name="Picture 4" descr="Resultado de imagem para asta taxi aer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 y="0"/>
            <a:ext cx="9140114"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60006312"/>
              </p:ext>
            </p:extLst>
          </p:nvPr>
        </p:nvGraphicFramePr>
        <p:xfrm>
          <a:off x="2915816" y="402311"/>
          <a:ext cx="3886489" cy="1215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7766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Resultado de imagem para asta taxi aer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 y="0"/>
            <a:ext cx="9140114" cy="6858000"/>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227119" y="42194"/>
            <a:ext cx="6331243"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200" dirty="0" smtClean="0"/>
              <a:t/>
            </a:r>
            <a:br>
              <a:rPr lang="pt-BR" sz="2200" dirty="0" smtClean="0"/>
            </a:br>
            <a:r>
              <a:rPr lang="pt-BR" sz="2200" b="1" dirty="0" smtClean="0"/>
              <a:t>Cuiabá – Juara – Juína – Aripuanã</a:t>
            </a:r>
            <a:r>
              <a:rPr lang="pt-BR" sz="2200" dirty="0" smtClean="0">
                <a:solidFill>
                  <a:schemeClr val="bg1"/>
                </a:solidFill>
              </a:rPr>
              <a:t/>
            </a:r>
            <a:br>
              <a:rPr lang="pt-BR" sz="2200" dirty="0" smtClean="0">
                <a:solidFill>
                  <a:schemeClr val="bg1"/>
                </a:solidFill>
              </a:rPr>
            </a:br>
            <a:endParaRPr lang="pt-BR" sz="2200" dirty="0">
              <a:solidFill>
                <a:schemeClr val="bg1"/>
              </a:solidFill>
            </a:endParaRPr>
          </a:p>
        </p:txBody>
      </p:sp>
      <p:graphicFrame>
        <p:nvGraphicFramePr>
          <p:cNvPr id="8" name="Tabela 7"/>
          <p:cNvGraphicFramePr>
            <a:graphicFrameLocks noGrp="1"/>
          </p:cNvGraphicFramePr>
          <p:nvPr>
            <p:extLst>
              <p:ext uri="{D42A27DB-BD31-4B8C-83A1-F6EECF244321}">
                <p14:modId xmlns:p14="http://schemas.microsoft.com/office/powerpoint/2010/main" val="2070913423"/>
              </p:ext>
            </p:extLst>
          </p:nvPr>
        </p:nvGraphicFramePr>
        <p:xfrm>
          <a:off x="5436096" y="4221088"/>
          <a:ext cx="3240360" cy="1224136"/>
        </p:xfrm>
        <a:graphic>
          <a:graphicData uri="http://schemas.openxmlformats.org/drawingml/2006/table">
            <a:tbl>
              <a:tblPr firstRow="1" bandRow="1">
                <a:tableStyleId>{5C22544A-7EE6-4342-B048-85BDC9FD1C3A}</a:tableStyleId>
              </a:tblPr>
              <a:tblGrid>
                <a:gridCol w="936104"/>
                <a:gridCol w="792088"/>
                <a:gridCol w="648072"/>
                <a:gridCol w="864096"/>
              </a:tblGrid>
              <a:tr h="306034">
                <a:tc>
                  <a:txBody>
                    <a:bodyPr/>
                    <a:lstStyle/>
                    <a:p>
                      <a:pPr algn="l"/>
                      <a:endParaRPr lang="pt-BR" sz="1400" dirty="0"/>
                    </a:p>
                  </a:txBody>
                  <a:tcPr/>
                </a:tc>
                <a:tc>
                  <a:txBody>
                    <a:bodyPr/>
                    <a:lstStyle/>
                    <a:p>
                      <a:pPr algn="l"/>
                      <a:r>
                        <a:rPr lang="pt-BR" sz="1400" dirty="0" err="1" smtClean="0"/>
                        <a:t>Dist</a:t>
                      </a:r>
                      <a:endParaRPr lang="pt-BR" sz="1400" dirty="0"/>
                    </a:p>
                  </a:txBody>
                  <a:tcPr/>
                </a:tc>
                <a:tc>
                  <a:txBody>
                    <a:bodyPr/>
                    <a:lstStyle/>
                    <a:p>
                      <a:pPr algn="l"/>
                      <a:r>
                        <a:rPr lang="pt-BR" sz="1400" dirty="0" smtClean="0"/>
                        <a:t>Time</a:t>
                      </a:r>
                      <a:endParaRPr lang="pt-BR" sz="1400" dirty="0"/>
                    </a:p>
                  </a:txBody>
                  <a:tcPr/>
                </a:tc>
                <a:tc>
                  <a:txBody>
                    <a:bodyPr/>
                    <a:lstStyle/>
                    <a:p>
                      <a:pPr algn="l"/>
                      <a:endParaRPr lang="pt-BR" sz="1400" dirty="0"/>
                    </a:p>
                  </a:txBody>
                  <a:tcPr/>
                </a:tc>
              </a:tr>
              <a:tr h="306034">
                <a:tc>
                  <a:txBody>
                    <a:bodyPr/>
                    <a:lstStyle/>
                    <a:p>
                      <a:pPr algn="l"/>
                      <a:r>
                        <a:rPr lang="pt-BR" sz="1400" dirty="0" smtClean="0"/>
                        <a:t>Cuiabá</a:t>
                      </a:r>
                      <a:endParaRPr lang="pt-BR" sz="1400" dirty="0"/>
                    </a:p>
                  </a:txBody>
                  <a:tcPr/>
                </a:tc>
                <a:tc>
                  <a:txBody>
                    <a:bodyPr/>
                    <a:lstStyle/>
                    <a:p>
                      <a:pPr algn="l"/>
                      <a:r>
                        <a:rPr lang="pt-BR" sz="1400" dirty="0" smtClean="0"/>
                        <a:t>275 </a:t>
                      </a:r>
                      <a:r>
                        <a:rPr lang="pt-BR" sz="1400" dirty="0" err="1" smtClean="0"/>
                        <a:t>nm</a:t>
                      </a:r>
                      <a:endParaRPr lang="pt-BR" sz="1400" dirty="0"/>
                    </a:p>
                  </a:txBody>
                  <a:tcPr/>
                </a:tc>
                <a:tc>
                  <a:txBody>
                    <a:bodyPr/>
                    <a:lstStyle/>
                    <a:p>
                      <a:pPr algn="l"/>
                      <a:r>
                        <a:rPr lang="pt-BR" sz="1400" dirty="0" smtClean="0"/>
                        <a:t>01:45</a:t>
                      </a:r>
                      <a:endParaRPr lang="pt-BR" sz="1400" dirty="0"/>
                    </a:p>
                  </a:txBody>
                  <a:tcPr/>
                </a:tc>
                <a:tc>
                  <a:txBody>
                    <a:bodyPr/>
                    <a:lstStyle/>
                    <a:p>
                      <a:pPr algn="l"/>
                      <a:r>
                        <a:rPr lang="pt-BR" sz="1400" dirty="0" smtClean="0"/>
                        <a:t>Juara</a:t>
                      </a:r>
                      <a:endParaRPr lang="pt-BR" sz="1400" dirty="0"/>
                    </a:p>
                  </a:txBody>
                  <a:tcPr/>
                </a:tc>
              </a:tr>
              <a:tr h="306034">
                <a:tc>
                  <a:txBody>
                    <a:bodyPr/>
                    <a:lstStyle/>
                    <a:p>
                      <a:pPr algn="l"/>
                      <a:r>
                        <a:rPr lang="pt-BR" sz="1400" dirty="0" smtClean="0"/>
                        <a:t>Juara</a:t>
                      </a:r>
                      <a:endParaRPr lang="pt-BR" sz="1400" dirty="0"/>
                    </a:p>
                  </a:txBody>
                  <a:tcPr/>
                </a:tc>
                <a:tc>
                  <a:txBody>
                    <a:bodyPr/>
                    <a:lstStyle/>
                    <a:p>
                      <a:pPr algn="l"/>
                      <a:r>
                        <a:rPr lang="pt-BR" sz="1400" dirty="0" smtClean="0"/>
                        <a:t>70 </a:t>
                      </a:r>
                      <a:r>
                        <a:rPr lang="pt-BR" sz="1400" dirty="0" err="1" smtClean="0"/>
                        <a:t>nm</a:t>
                      </a:r>
                      <a:endParaRPr lang="pt-BR" sz="1400" dirty="0"/>
                    </a:p>
                  </a:txBody>
                  <a:tcPr/>
                </a:tc>
                <a:tc>
                  <a:txBody>
                    <a:bodyPr/>
                    <a:lstStyle/>
                    <a:p>
                      <a:pPr algn="l"/>
                      <a:r>
                        <a:rPr lang="pt-BR" sz="1400" dirty="0" smtClean="0"/>
                        <a:t>00:25</a:t>
                      </a:r>
                      <a:endParaRPr lang="pt-BR" sz="1400" dirty="0"/>
                    </a:p>
                  </a:txBody>
                  <a:tcPr/>
                </a:tc>
                <a:tc>
                  <a:txBody>
                    <a:bodyPr/>
                    <a:lstStyle/>
                    <a:p>
                      <a:pPr algn="l"/>
                      <a:r>
                        <a:rPr lang="pt-BR" sz="1400" dirty="0" smtClean="0"/>
                        <a:t>Juína</a:t>
                      </a:r>
                      <a:endParaRPr lang="pt-BR" sz="1400" dirty="0"/>
                    </a:p>
                  </a:txBody>
                  <a:tcPr/>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t>Juína</a:t>
                      </a:r>
                    </a:p>
                  </a:txBody>
                  <a:tcPr/>
                </a:tc>
                <a:tc>
                  <a:txBody>
                    <a:bodyPr/>
                    <a:lstStyle/>
                    <a:p>
                      <a:pPr algn="l"/>
                      <a:r>
                        <a:rPr lang="pt-BR" sz="1400" dirty="0" smtClean="0"/>
                        <a:t>85 </a:t>
                      </a:r>
                      <a:r>
                        <a:rPr lang="pt-BR" sz="1400" dirty="0" err="1" smtClean="0"/>
                        <a:t>nm</a:t>
                      </a:r>
                      <a:endParaRPr lang="pt-BR" sz="1400" dirty="0"/>
                    </a:p>
                  </a:txBody>
                  <a:tcPr/>
                </a:tc>
                <a:tc>
                  <a:txBody>
                    <a:bodyPr/>
                    <a:lstStyle/>
                    <a:p>
                      <a:pPr algn="l"/>
                      <a:r>
                        <a:rPr lang="pt-BR" sz="1400" dirty="0" smtClean="0"/>
                        <a:t>00:30</a:t>
                      </a:r>
                      <a:endParaRPr lang="pt-BR" sz="1400" dirty="0"/>
                    </a:p>
                  </a:txBody>
                  <a:tcPr/>
                </a:tc>
                <a:tc>
                  <a:txBody>
                    <a:bodyPr/>
                    <a:lstStyle/>
                    <a:p>
                      <a:pPr algn="l"/>
                      <a:r>
                        <a:rPr lang="pt-BR" sz="1400" dirty="0" smtClean="0"/>
                        <a:t>Aripuanã</a:t>
                      </a:r>
                      <a:endParaRPr lang="pt-BR" sz="1400" dirty="0"/>
                    </a:p>
                  </a:txBody>
                  <a:tcPr/>
                </a:tc>
              </a:tr>
            </a:tbl>
          </a:graphicData>
        </a:graphic>
      </p:graphicFrame>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130" y="1680732"/>
            <a:ext cx="2486069" cy="174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836711"/>
            <a:ext cx="4219575"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flipH="1">
            <a:off x="1210310" y="6163330"/>
            <a:ext cx="1728192" cy="276999"/>
          </a:xfrm>
          <a:prstGeom prst="rect">
            <a:avLst/>
          </a:prstGeom>
          <a:noFill/>
        </p:spPr>
        <p:txBody>
          <a:bodyPr wrap="square" rtlCol="0">
            <a:spAutoFit/>
          </a:bodyPr>
          <a:lstStyle/>
          <a:p>
            <a:r>
              <a:rPr lang="pt-BR" sz="1200" dirty="0" smtClean="0">
                <a:solidFill>
                  <a:schemeClr val="bg1"/>
                </a:solidFill>
              </a:rPr>
              <a:t>Autorizada</a:t>
            </a:r>
            <a:endParaRPr lang="pt-BR" sz="1200" dirty="0">
              <a:solidFill>
                <a:schemeClr val="bg1"/>
              </a:solidFill>
            </a:endParaRPr>
          </a:p>
        </p:txBody>
      </p:sp>
      <p:sp>
        <p:nvSpPr>
          <p:cNvPr id="11" name="Menos 10"/>
          <p:cNvSpPr/>
          <p:nvPr/>
        </p:nvSpPr>
        <p:spPr>
          <a:xfrm>
            <a:off x="850270" y="6013797"/>
            <a:ext cx="360040" cy="576064"/>
          </a:xfrm>
          <a:prstGeom prst="mathMinus">
            <a:avLst>
              <a:gd name="adj1" fmla="val 11399"/>
            </a:avLst>
          </a:prstGeom>
          <a:solidFill>
            <a:srgbClr val="0794EB"/>
          </a:solidFill>
          <a:ln>
            <a:solidFill>
              <a:srgbClr val="079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Tree>
    <p:extLst>
      <p:ext uri="{BB962C8B-B14F-4D97-AF65-F5344CB8AC3E}">
        <p14:creationId xmlns:p14="http://schemas.microsoft.com/office/powerpoint/2010/main" val="1652003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esultado de imagem para asta taxi aer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 y="0"/>
            <a:ext cx="9140114" cy="6858000"/>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p:txBody>
          <a:bodyPr/>
          <a:lstStyle/>
          <a:p>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1598013570"/>
              </p:ext>
            </p:extLst>
          </p:nvPr>
        </p:nvGraphicFramePr>
        <p:xfrm>
          <a:off x="5652120" y="4077072"/>
          <a:ext cx="3384376" cy="1836204"/>
        </p:xfrm>
        <a:graphic>
          <a:graphicData uri="http://schemas.openxmlformats.org/drawingml/2006/table">
            <a:tbl>
              <a:tblPr firstRow="1" bandRow="1">
                <a:tableStyleId>{5C22544A-7EE6-4342-B048-85BDC9FD1C3A}</a:tableStyleId>
              </a:tblPr>
              <a:tblGrid>
                <a:gridCol w="977709"/>
                <a:gridCol w="827292"/>
                <a:gridCol w="676875"/>
                <a:gridCol w="902500"/>
              </a:tblGrid>
              <a:tr h="306034">
                <a:tc>
                  <a:txBody>
                    <a:bodyPr/>
                    <a:lstStyle/>
                    <a:p>
                      <a:pPr algn="l"/>
                      <a:endParaRPr lang="pt-BR" sz="1400" dirty="0"/>
                    </a:p>
                  </a:txBody>
                  <a:tcPr/>
                </a:tc>
                <a:tc>
                  <a:txBody>
                    <a:bodyPr/>
                    <a:lstStyle/>
                    <a:p>
                      <a:pPr algn="l"/>
                      <a:r>
                        <a:rPr lang="pt-BR" sz="1400" dirty="0" err="1" smtClean="0"/>
                        <a:t>Dist</a:t>
                      </a:r>
                      <a:endParaRPr lang="pt-BR" sz="1400" dirty="0"/>
                    </a:p>
                  </a:txBody>
                  <a:tcPr/>
                </a:tc>
                <a:tc>
                  <a:txBody>
                    <a:bodyPr/>
                    <a:lstStyle/>
                    <a:p>
                      <a:pPr algn="l"/>
                      <a:r>
                        <a:rPr lang="pt-BR" sz="1400" dirty="0" smtClean="0"/>
                        <a:t>Time</a:t>
                      </a:r>
                      <a:endParaRPr lang="pt-BR" sz="1400" dirty="0"/>
                    </a:p>
                  </a:txBody>
                  <a:tcPr/>
                </a:tc>
                <a:tc>
                  <a:txBody>
                    <a:bodyPr/>
                    <a:lstStyle/>
                    <a:p>
                      <a:pPr algn="l"/>
                      <a:endParaRPr lang="pt-BR" sz="1400" dirty="0"/>
                    </a:p>
                  </a:txBody>
                  <a:tcPr/>
                </a:tc>
              </a:tr>
              <a:tr h="306034">
                <a:tc>
                  <a:txBody>
                    <a:bodyPr/>
                    <a:lstStyle/>
                    <a:p>
                      <a:pPr algn="l"/>
                      <a:r>
                        <a:rPr lang="pt-BR" sz="1400" dirty="0" smtClean="0"/>
                        <a:t>Cuiabá</a:t>
                      </a:r>
                      <a:endParaRPr lang="pt-BR" sz="1400" dirty="0"/>
                    </a:p>
                  </a:txBody>
                  <a:tcPr/>
                </a:tc>
                <a:tc>
                  <a:txBody>
                    <a:bodyPr/>
                    <a:lstStyle/>
                    <a:p>
                      <a:pPr algn="l"/>
                      <a:r>
                        <a:rPr lang="pt-BR" sz="1400" dirty="0" smtClean="0"/>
                        <a:t>250 </a:t>
                      </a:r>
                      <a:r>
                        <a:rPr lang="pt-BR" sz="1400" dirty="0" err="1" smtClean="0"/>
                        <a:t>nm</a:t>
                      </a:r>
                      <a:endParaRPr lang="pt-BR" sz="1400" dirty="0"/>
                    </a:p>
                  </a:txBody>
                  <a:tcPr/>
                </a:tc>
                <a:tc>
                  <a:txBody>
                    <a:bodyPr/>
                    <a:lstStyle/>
                    <a:p>
                      <a:pPr algn="l"/>
                      <a:r>
                        <a:rPr lang="pt-BR" sz="1400" dirty="0" smtClean="0"/>
                        <a:t>01:35</a:t>
                      </a:r>
                      <a:endParaRPr lang="pt-BR" sz="1400" dirty="0"/>
                    </a:p>
                  </a:txBody>
                  <a:tcPr/>
                </a:tc>
                <a:tc>
                  <a:txBody>
                    <a:bodyPr/>
                    <a:lstStyle/>
                    <a:p>
                      <a:pPr algn="l"/>
                      <a:r>
                        <a:rPr lang="pt-BR" sz="1400" dirty="0" smtClean="0"/>
                        <a:t>Água Boa</a:t>
                      </a:r>
                      <a:endParaRPr lang="pt-BR" sz="1400" dirty="0"/>
                    </a:p>
                  </a:txBody>
                  <a:tcPr/>
                </a:tc>
              </a:tr>
              <a:tr h="306034">
                <a:tc>
                  <a:txBody>
                    <a:bodyPr/>
                    <a:lstStyle/>
                    <a:p>
                      <a:pPr algn="l"/>
                      <a:r>
                        <a:rPr lang="pt-BR" sz="1400" dirty="0" smtClean="0"/>
                        <a:t>Água Boa</a:t>
                      </a:r>
                      <a:endParaRPr lang="pt-BR" sz="1400" dirty="0"/>
                    </a:p>
                  </a:txBody>
                  <a:tcPr/>
                </a:tc>
                <a:tc>
                  <a:txBody>
                    <a:bodyPr/>
                    <a:lstStyle/>
                    <a:p>
                      <a:pPr algn="l"/>
                      <a:r>
                        <a:rPr lang="pt-BR" sz="1400" dirty="0" smtClean="0"/>
                        <a:t>208 </a:t>
                      </a:r>
                      <a:r>
                        <a:rPr lang="pt-BR" sz="1400" dirty="0" err="1" smtClean="0"/>
                        <a:t>nm</a:t>
                      </a:r>
                      <a:endParaRPr lang="pt-BR" sz="1400" dirty="0"/>
                    </a:p>
                  </a:txBody>
                  <a:tcPr/>
                </a:tc>
                <a:tc>
                  <a:txBody>
                    <a:bodyPr/>
                    <a:lstStyle/>
                    <a:p>
                      <a:pPr algn="l"/>
                      <a:r>
                        <a:rPr lang="pt-BR" sz="1400" dirty="0" smtClean="0"/>
                        <a:t>01:20</a:t>
                      </a:r>
                      <a:endParaRPr lang="pt-BR" sz="1400" dirty="0"/>
                    </a:p>
                  </a:txBody>
                  <a:tcPr/>
                </a:tc>
                <a:tc>
                  <a:txBody>
                    <a:bodyPr/>
                    <a:lstStyle/>
                    <a:p>
                      <a:pPr algn="l"/>
                      <a:r>
                        <a:rPr lang="pt-BR" sz="1400" dirty="0" smtClean="0"/>
                        <a:t>Confresa</a:t>
                      </a:r>
                      <a:endParaRPr lang="pt-BR" sz="1400" dirty="0"/>
                    </a:p>
                  </a:txBody>
                  <a:tcPr/>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t>Confresa</a:t>
                      </a:r>
                    </a:p>
                  </a:txBody>
                  <a:tcPr/>
                </a:tc>
                <a:tc>
                  <a:txBody>
                    <a:bodyPr/>
                    <a:lstStyle/>
                    <a:p>
                      <a:pPr algn="l"/>
                      <a:r>
                        <a:rPr lang="pt-BR" sz="1400" dirty="0" smtClean="0"/>
                        <a:t>80 </a:t>
                      </a:r>
                      <a:r>
                        <a:rPr lang="pt-BR" sz="1400" dirty="0" err="1" smtClean="0"/>
                        <a:t>nm</a:t>
                      </a:r>
                      <a:endParaRPr lang="pt-BR" sz="1400" dirty="0"/>
                    </a:p>
                  </a:txBody>
                  <a:tcPr/>
                </a:tc>
                <a:tc>
                  <a:txBody>
                    <a:bodyPr/>
                    <a:lstStyle/>
                    <a:p>
                      <a:pPr algn="l"/>
                      <a:r>
                        <a:rPr lang="pt-BR" sz="1400" dirty="0" smtClean="0"/>
                        <a:t>00:30</a:t>
                      </a:r>
                      <a:endParaRPr lang="pt-BR" sz="1400" dirty="0"/>
                    </a:p>
                  </a:txBody>
                  <a:tcPr/>
                </a:tc>
                <a:tc>
                  <a:txBody>
                    <a:bodyPr/>
                    <a:lstStyle/>
                    <a:p>
                      <a:pPr algn="l"/>
                      <a:r>
                        <a:rPr lang="pt-BR" sz="1400" dirty="0" smtClean="0"/>
                        <a:t>São Félix</a:t>
                      </a:r>
                      <a:endParaRPr lang="pt-BR" sz="1400" dirty="0"/>
                    </a:p>
                  </a:txBody>
                  <a:tcPr/>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t>São Félix</a:t>
                      </a:r>
                    </a:p>
                  </a:txBody>
                  <a:tcPr/>
                </a:tc>
                <a:tc>
                  <a:txBody>
                    <a:bodyPr/>
                    <a:lstStyle/>
                    <a:p>
                      <a:pPr algn="l"/>
                      <a:r>
                        <a:rPr lang="pt-BR" sz="1400" dirty="0" smtClean="0"/>
                        <a:t>170 </a:t>
                      </a:r>
                      <a:r>
                        <a:rPr lang="pt-BR" sz="1400" dirty="0" err="1" smtClean="0"/>
                        <a:t>nm</a:t>
                      </a:r>
                      <a:endParaRPr lang="pt-BR" sz="1400" dirty="0"/>
                    </a:p>
                  </a:txBody>
                  <a:tcPr/>
                </a:tc>
                <a:tc>
                  <a:txBody>
                    <a:bodyPr/>
                    <a:lstStyle/>
                    <a:p>
                      <a:pPr algn="l"/>
                      <a:r>
                        <a:rPr lang="pt-BR" sz="1400" dirty="0" smtClean="0"/>
                        <a:t>01:05</a:t>
                      </a:r>
                      <a:endParaRPr lang="pt-BR" sz="1400" dirty="0"/>
                    </a:p>
                  </a:txBody>
                  <a:tcPr/>
                </a:tc>
                <a:tc>
                  <a:txBody>
                    <a:bodyPr/>
                    <a:lstStyle/>
                    <a:p>
                      <a:pPr algn="l"/>
                      <a:r>
                        <a:rPr lang="pt-BR" sz="1400" dirty="0" smtClean="0"/>
                        <a:t>Água Boa</a:t>
                      </a:r>
                      <a:endParaRPr lang="pt-BR" sz="1400" dirty="0"/>
                    </a:p>
                  </a:txBody>
                  <a:tcPr/>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t>Água Boa</a:t>
                      </a:r>
                    </a:p>
                  </a:txBody>
                  <a:tcPr/>
                </a:tc>
                <a:tc>
                  <a:txBody>
                    <a:bodyPr/>
                    <a:lstStyle/>
                    <a:p>
                      <a:pPr algn="l"/>
                      <a:r>
                        <a:rPr lang="pt-BR" sz="1400" dirty="0" smtClean="0"/>
                        <a:t>250 </a:t>
                      </a:r>
                      <a:r>
                        <a:rPr lang="pt-BR" sz="1400" dirty="0" err="1" smtClean="0"/>
                        <a:t>nm</a:t>
                      </a:r>
                      <a:endParaRPr lang="pt-BR" sz="1400" dirty="0"/>
                    </a:p>
                  </a:txBody>
                  <a:tcPr/>
                </a:tc>
                <a:tc>
                  <a:txBody>
                    <a:bodyPr/>
                    <a:lstStyle/>
                    <a:p>
                      <a:pPr algn="l"/>
                      <a:r>
                        <a:rPr lang="pt-BR" sz="1400" dirty="0" smtClean="0"/>
                        <a:t>01:35</a:t>
                      </a:r>
                      <a:endParaRPr lang="pt-BR" sz="1400" dirty="0"/>
                    </a:p>
                  </a:txBody>
                  <a:tcPr/>
                </a:tc>
                <a:tc>
                  <a:txBody>
                    <a:bodyPr/>
                    <a:lstStyle/>
                    <a:p>
                      <a:pPr algn="l"/>
                      <a:r>
                        <a:rPr lang="pt-BR" sz="1400" dirty="0" smtClean="0"/>
                        <a:t>Cuiabá</a:t>
                      </a:r>
                      <a:endParaRPr lang="pt-BR" sz="1400" dirty="0"/>
                    </a:p>
                  </a:txBody>
                  <a:tcPr/>
                </a:tc>
              </a:tr>
            </a:tbl>
          </a:graphicData>
        </a:graphic>
      </p:graphicFrame>
      <p:sp>
        <p:nvSpPr>
          <p:cNvPr id="6" name="Título 1"/>
          <p:cNvSpPr txBox="1">
            <a:spLocks/>
          </p:cNvSpPr>
          <p:nvPr/>
        </p:nvSpPr>
        <p:spPr>
          <a:xfrm>
            <a:off x="-227119" y="42194"/>
            <a:ext cx="9371119"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200" dirty="0" smtClean="0"/>
              <a:t/>
            </a:r>
            <a:br>
              <a:rPr lang="pt-BR" sz="2200" dirty="0" smtClean="0"/>
            </a:br>
            <a:r>
              <a:rPr lang="pt-BR" sz="2200" b="1" dirty="0" smtClean="0"/>
              <a:t>Cuiabá – Água Boa – Confresa – São Félix do Araguaia – Água Boa – Cuiabá</a:t>
            </a:r>
            <a:r>
              <a:rPr lang="pt-BR" sz="2200" dirty="0" smtClean="0"/>
              <a:t/>
            </a:r>
            <a:br>
              <a:rPr lang="pt-BR" sz="2200" dirty="0" smtClean="0"/>
            </a:br>
            <a:endParaRPr lang="pt-BR" sz="22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17835"/>
            <a:ext cx="2486069" cy="174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50306"/>
            <a:ext cx="51816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flipH="1">
            <a:off x="4137603" y="5813148"/>
            <a:ext cx="1728192" cy="276999"/>
          </a:xfrm>
          <a:prstGeom prst="rect">
            <a:avLst/>
          </a:prstGeom>
          <a:noFill/>
        </p:spPr>
        <p:txBody>
          <a:bodyPr wrap="square" rtlCol="0">
            <a:spAutoFit/>
          </a:bodyPr>
          <a:lstStyle/>
          <a:p>
            <a:r>
              <a:rPr lang="pt-BR" sz="1200" dirty="0" smtClean="0">
                <a:solidFill>
                  <a:schemeClr val="bg1"/>
                </a:solidFill>
              </a:rPr>
              <a:t>Autorizada</a:t>
            </a:r>
            <a:endParaRPr lang="pt-BR" sz="1200" dirty="0">
              <a:solidFill>
                <a:schemeClr val="bg1"/>
              </a:solidFill>
            </a:endParaRPr>
          </a:p>
        </p:txBody>
      </p:sp>
      <p:sp>
        <p:nvSpPr>
          <p:cNvPr id="11" name="Menos 10"/>
          <p:cNvSpPr/>
          <p:nvPr/>
        </p:nvSpPr>
        <p:spPr>
          <a:xfrm>
            <a:off x="3777563" y="5663615"/>
            <a:ext cx="360040" cy="576064"/>
          </a:xfrm>
          <a:prstGeom prst="mathMinus">
            <a:avLst>
              <a:gd name="adj1" fmla="val 11399"/>
            </a:avLst>
          </a:prstGeom>
          <a:solidFill>
            <a:srgbClr val="0794EB"/>
          </a:solidFill>
          <a:ln>
            <a:solidFill>
              <a:srgbClr val="079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Tree>
    <p:extLst>
      <p:ext uri="{BB962C8B-B14F-4D97-AF65-F5344CB8AC3E}">
        <p14:creationId xmlns:p14="http://schemas.microsoft.com/office/powerpoint/2010/main" val="2952368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esultado de imagem para asta taxi aer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 y="0"/>
            <a:ext cx="9140114" cy="6858000"/>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227119" y="42194"/>
            <a:ext cx="6311287"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200" dirty="0" smtClean="0"/>
              <a:t/>
            </a:r>
            <a:br>
              <a:rPr lang="pt-BR" sz="2200" dirty="0" smtClean="0"/>
            </a:br>
            <a:r>
              <a:rPr lang="pt-BR" sz="2200" b="1" dirty="0" smtClean="0"/>
              <a:t>Cuiabá – Lucas do Rio Verde – Juara – Juína</a:t>
            </a:r>
            <a:r>
              <a:rPr lang="pt-BR" sz="2200" dirty="0" smtClean="0"/>
              <a:t/>
            </a:r>
            <a:br>
              <a:rPr lang="pt-BR" sz="2200" dirty="0" smtClean="0"/>
            </a:br>
            <a:endParaRPr lang="pt-BR" sz="2200" dirty="0"/>
          </a:p>
        </p:txBody>
      </p:sp>
      <p:graphicFrame>
        <p:nvGraphicFramePr>
          <p:cNvPr id="6" name="Tabela 5"/>
          <p:cNvGraphicFramePr>
            <a:graphicFrameLocks noGrp="1"/>
          </p:cNvGraphicFramePr>
          <p:nvPr>
            <p:extLst>
              <p:ext uri="{D42A27DB-BD31-4B8C-83A1-F6EECF244321}">
                <p14:modId xmlns:p14="http://schemas.microsoft.com/office/powerpoint/2010/main" val="3706439582"/>
              </p:ext>
            </p:extLst>
          </p:nvPr>
        </p:nvGraphicFramePr>
        <p:xfrm>
          <a:off x="5436096" y="4005064"/>
          <a:ext cx="3384376" cy="1648388"/>
        </p:xfrm>
        <a:graphic>
          <a:graphicData uri="http://schemas.openxmlformats.org/drawingml/2006/table">
            <a:tbl>
              <a:tblPr firstRow="1" bandRow="1">
                <a:tableStyleId>{5C22544A-7EE6-4342-B048-85BDC9FD1C3A}</a:tableStyleId>
              </a:tblPr>
              <a:tblGrid>
                <a:gridCol w="977709"/>
                <a:gridCol w="827292"/>
                <a:gridCol w="676875"/>
                <a:gridCol w="902500"/>
              </a:tblGrid>
              <a:tr h="306034">
                <a:tc>
                  <a:txBody>
                    <a:bodyPr/>
                    <a:lstStyle/>
                    <a:p>
                      <a:pPr algn="l"/>
                      <a:endParaRPr lang="pt-BR" sz="1400" dirty="0"/>
                    </a:p>
                  </a:txBody>
                  <a:tcPr/>
                </a:tc>
                <a:tc>
                  <a:txBody>
                    <a:bodyPr/>
                    <a:lstStyle/>
                    <a:p>
                      <a:pPr algn="l"/>
                      <a:r>
                        <a:rPr lang="pt-BR" sz="1400" dirty="0" err="1" smtClean="0"/>
                        <a:t>Dist</a:t>
                      </a:r>
                      <a:endParaRPr lang="pt-BR" sz="1400" dirty="0"/>
                    </a:p>
                  </a:txBody>
                  <a:tcPr/>
                </a:tc>
                <a:tc>
                  <a:txBody>
                    <a:bodyPr/>
                    <a:lstStyle/>
                    <a:p>
                      <a:pPr algn="l"/>
                      <a:r>
                        <a:rPr lang="pt-BR" sz="1400" dirty="0" smtClean="0"/>
                        <a:t>Time</a:t>
                      </a:r>
                      <a:endParaRPr lang="pt-BR" sz="1400" dirty="0"/>
                    </a:p>
                  </a:txBody>
                  <a:tcPr/>
                </a:tc>
                <a:tc>
                  <a:txBody>
                    <a:bodyPr/>
                    <a:lstStyle/>
                    <a:p>
                      <a:pPr algn="l"/>
                      <a:endParaRPr lang="pt-BR" sz="1400" dirty="0"/>
                    </a:p>
                  </a:txBody>
                  <a:tcPr/>
                </a:tc>
              </a:tr>
              <a:tr h="306034">
                <a:tc>
                  <a:txBody>
                    <a:bodyPr/>
                    <a:lstStyle/>
                    <a:p>
                      <a:pPr algn="l"/>
                      <a:r>
                        <a:rPr lang="pt-BR" sz="1400" dirty="0" smtClean="0"/>
                        <a:t>Cuiabá</a:t>
                      </a:r>
                      <a:endParaRPr lang="pt-BR" sz="1400" dirty="0"/>
                    </a:p>
                  </a:txBody>
                  <a:tcPr/>
                </a:tc>
                <a:tc>
                  <a:txBody>
                    <a:bodyPr/>
                    <a:lstStyle/>
                    <a:p>
                      <a:pPr algn="l"/>
                      <a:r>
                        <a:rPr lang="pt-BR" sz="1400" dirty="0" smtClean="0"/>
                        <a:t>157 </a:t>
                      </a:r>
                      <a:r>
                        <a:rPr lang="pt-BR" sz="1400" dirty="0" err="1" smtClean="0"/>
                        <a:t>nm</a:t>
                      </a:r>
                      <a:endParaRPr lang="pt-BR" sz="1400" dirty="0"/>
                    </a:p>
                  </a:txBody>
                  <a:tcPr/>
                </a:tc>
                <a:tc>
                  <a:txBody>
                    <a:bodyPr/>
                    <a:lstStyle/>
                    <a:p>
                      <a:pPr algn="l"/>
                      <a:r>
                        <a:rPr lang="pt-BR" sz="1400" dirty="0" smtClean="0"/>
                        <a:t>01:00</a:t>
                      </a:r>
                      <a:endParaRPr lang="pt-BR" sz="1400" dirty="0"/>
                    </a:p>
                  </a:txBody>
                  <a:tcPr/>
                </a:tc>
                <a:tc>
                  <a:txBody>
                    <a:bodyPr/>
                    <a:lstStyle/>
                    <a:p>
                      <a:pPr algn="l"/>
                      <a:r>
                        <a:rPr lang="pt-BR" sz="1400" dirty="0" smtClean="0"/>
                        <a:t>Lucas do Rio Verde</a:t>
                      </a:r>
                      <a:endParaRPr lang="pt-BR" sz="1400" dirty="0"/>
                    </a:p>
                  </a:txBody>
                  <a:tcPr/>
                </a:tc>
              </a:tr>
              <a:tr h="306034">
                <a:tc>
                  <a:txBody>
                    <a:bodyPr/>
                    <a:lstStyle/>
                    <a:p>
                      <a:pPr algn="l"/>
                      <a:r>
                        <a:rPr lang="pt-BR" sz="1400" dirty="0" smtClean="0"/>
                        <a:t>Lucas do Rio Verde</a:t>
                      </a:r>
                      <a:endParaRPr lang="pt-BR" sz="1400" dirty="0"/>
                    </a:p>
                  </a:txBody>
                  <a:tcPr/>
                </a:tc>
                <a:tc>
                  <a:txBody>
                    <a:bodyPr/>
                    <a:lstStyle/>
                    <a:p>
                      <a:pPr algn="l"/>
                      <a:r>
                        <a:rPr lang="pt-BR" sz="1400" dirty="0" smtClean="0"/>
                        <a:t>144 </a:t>
                      </a:r>
                      <a:r>
                        <a:rPr lang="pt-BR" sz="1400" dirty="0" err="1" smtClean="0"/>
                        <a:t>nm</a:t>
                      </a:r>
                      <a:endParaRPr lang="pt-BR" sz="1400" dirty="0"/>
                    </a:p>
                  </a:txBody>
                  <a:tcPr/>
                </a:tc>
                <a:tc>
                  <a:txBody>
                    <a:bodyPr/>
                    <a:lstStyle/>
                    <a:p>
                      <a:pPr algn="l"/>
                      <a:r>
                        <a:rPr lang="pt-BR" sz="1400" dirty="0" smtClean="0"/>
                        <a:t>00:55</a:t>
                      </a:r>
                      <a:endParaRPr lang="pt-BR" sz="1400" dirty="0"/>
                    </a:p>
                  </a:txBody>
                  <a:tcPr/>
                </a:tc>
                <a:tc>
                  <a:txBody>
                    <a:bodyPr/>
                    <a:lstStyle/>
                    <a:p>
                      <a:pPr algn="l"/>
                      <a:r>
                        <a:rPr lang="pt-BR" sz="1400" dirty="0" smtClean="0"/>
                        <a:t>Juara</a:t>
                      </a:r>
                      <a:endParaRPr lang="pt-BR" sz="1400" dirty="0"/>
                    </a:p>
                  </a:txBody>
                  <a:tcPr/>
                </a:tc>
              </a:tr>
              <a:tr h="306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t>Juara</a:t>
                      </a:r>
                    </a:p>
                  </a:txBody>
                  <a:tcPr/>
                </a:tc>
                <a:tc>
                  <a:txBody>
                    <a:bodyPr/>
                    <a:lstStyle/>
                    <a:p>
                      <a:pPr algn="l"/>
                      <a:r>
                        <a:rPr lang="pt-BR" sz="1400" dirty="0" smtClean="0"/>
                        <a:t>70 </a:t>
                      </a:r>
                      <a:r>
                        <a:rPr lang="pt-BR" sz="1400" dirty="0" err="1" smtClean="0"/>
                        <a:t>nm</a:t>
                      </a:r>
                      <a:endParaRPr lang="pt-BR" sz="1400" dirty="0"/>
                    </a:p>
                  </a:txBody>
                  <a:tcPr/>
                </a:tc>
                <a:tc>
                  <a:txBody>
                    <a:bodyPr/>
                    <a:lstStyle/>
                    <a:p>
                      <a:pPr algn="l"/>
                      <a:r>
                        <a:rPr lang="pt-BR" sz="1400" dirty="0" smtClean="0"/>
                        <a:t>00:30</a:t>
                      </a:r>
                      <a:endParaRPr lang="pt-BR" sz="1400" dirty="0"/>
                    </a:p>
                  </a:txBody>
                  <a:tcPr/>
                </a:tc>
                <a:tc>
                  <a:txBody>
                    <a:bodyPr/>
                    <a:lstStyle/>
                    <a:p>
                      <a:pPr algn="l"/>
                      <a:r>
                        <a:rPr lang="pt-BR" sz="1400" dirty="0" smtClean="0"/>
                        <a:t>Juína</a:t>
                      </a:r>
                      <a:endParaRPr lang="pt-BR" sz="1400" dirty="0"/>
                    </a:p>
                  </a:txBody>
                  <a:tcPr/>
                </a:tc>
              </a:tr>
            </a:tbl>
          </a:graphicData>
        </a:graphic>
      </p:graphicFrame>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353" y="1690770"/>
            <a:ext cx="2486069" cy="174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962361"/>
            <a:ext cx="424815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ixaDeTexto 13"/>
          <p:cNvSpPr txBox="1"/>
          <p:nvPr/>
        </p:nvSpPr>
        <p:spPr>
          <a:xfrm flipH="1">
            <a:off x="1259632" y="5926980"/>
            <a:ext cx="1728192" cy="276999"/>
          </a:xfrm>
          <a:prstGeom prst="rect">
            <a:avLst/>
          </a:prstGeom>
          <a:noFill/>
        </p:spPr>
        <p:txBody>
          <a:bodyPr wrap="square" rtlCol="0">
            <a:spAutoFit/>
          </a:bodyPr>
          <a:lstStyle/>
          <a:p>
            <a:r>
              <a:rPr lang="pt-BR" sz="1200" dirty="0" smtClean="0">
                <a:solidFill>
                  <a:schemeClr val="bg1"/>
                </a:solidFill>
              </a:rPr>
              <a:t>Autorizada</a:t>
            </a:r>
            <a:endParaRPr lang="pt-BR" sz="1200" dirty="0">
              <a:solidFill>
                <a:schemeClr val="bg1"/>
              </a:solidFill>
            </a:endParaRPr>
          </a:p>
        </p:txBody>
      </p:sp>
      <p:sp>
        <p:nvSpPr>
          <p:cNvPr id="15" name="Menos 14"/>
          <p:cNvSpPr/>
          <p:nvPr/>
        </p:nvSpPr>
        <p:spPr>
          <a:xfrm>
            <a:off x="899592" y="5777447"/>
            <a:ext cx="360040" cy="576064"/>
          </a:xfrm>
          <a:prstGeom prst="mathMinus">
            <a:avLst>
              <a:gd name="adj1" fmla="val 11399"/>
            </a:avLst>
          </a:prstGeom>
          <a:solidFill>
            <a:srgbClr val="0794EB"/>
          </a:solidFill>
          <a:ln>
            <a:solidFill>
              <a:srgbClr val="079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Tree>
    <p:extLst>
      <p:ext uri="{BB962C8B-B14F-4D97-AF65-F5344CB8AC3E}">
        <p14:creationId xmlns:p14="http://schemas.microsoft.com/office/powerpoint/2010/main" val="871014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esultado de imagem para asta taxi aer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 y="0"/>
            <a:ext cx="9140114" cy="6858000"/>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graphicFrame>
        <p:nvGraphicFramePr>
          <p:cNvPr id="6" name="Tabela 5"/>
          <p:cNvGraphicFramePr>
            <a:graphicFrameLocks noGrp="1"/>
          </p:cNvGraphicFramePr>
          <p:nvPr>
            <p:extLst>
              <p:ext uri="{D42A27DB-BD31-4B8C-83A1-F6EECF244321}">
                <p14:modId xmlns:p14="http://schemas.microsoft.com/office/powerpoint/2010/main" val="2552353936"/>
              </p:ext>
            </p:extLst>
          </p:nvPr>
        </p:nvGraphicFramePr>
        <p:xfrm>
          <a:off x="3563888" y="5670705"/>
          <a:ext cx="4608514" cy="612068"/>
        </p:xfrm>
        <a:graphic>
          <a:graphicData uri="http://schemas.openxmlformats.org/drawingml/2006/table">
            <a:tbl>
              <a:tblPr firstRow="1" bandRow="1">
                <a:tableStyleId>{5C22544A-7EE6-4342-B048-85BDC9FD1C3A}</a:tableStyleId>
              </a:tblPr>
              <a:tblGrid>
                <a:gridCol w="1331349"/>
                <a:gridCol w="1126526"/>
                <a:gridCol w="921703"/>
                <a:gridCol w="1228936"/>
              </a:tblGrid>
              <a:tr h="306034">
                <a:tc>
                  <a:txBody>
                    <a:bodyPr/>
                    <a:lstStyle/>
                    <a:p>
                      <a:pPr algn="l"/>
                      <a:endParaRPr lang="pt-BR" sz="1400" dirty="0"/>
                    </a:p>
                  </a:txBody>
                  <a:tcPr/>
                </a:tc>
                <a:tc>
                  <a:txBody>
                    <a:bodyPr/>
                    <a:lstStyle/>
                    <a:p>
                      <a:pPr algn="l"/>
                      <a:r>
                        <a:rPr lang="pt-BR" sz="1400" dirty="0" err="1" smtClean="0"/>
                        <a:t>Dist</a:t>
                      </a:r>
                      <a:endParaRPr lang="pt-BR" sz="1400" dirty="0"/>
                    </a:p>
                  </a:txBody>
                  <a:tcPr/>
                </a:tc>
                <a:tc>
                  <a:txBody>
                    <a:bodyPr/>
                    <a:lstStyle/>
                    <a:p>
                      <a:pPr algn="l"/>
                      <a:r>
                        <a:rPr lang="pt-BR" sz="1400" dirty="0" smtClean="0"/>
                        <a:t>Time</a:t>
                      </a:r>
                      <a:endParaRPr lang="pt-BR" sz="1400" dirty="0"/>
                    </a:p>
                  </a:txBody>
                  <a:tcPr/>
                </a:tc>
                <a:tc>
                  <a:txBody>
                    <a:bodyPr/>
                    <a:lstStyle/>
                    <a:p>
                      <a:pPr algn="l"/>
                      <a:endParaRPr lang="pt-BR" sz="1400" dirty="0"/>
                    </a:p>
                  </a:txBody>
                  <a:tcPr/>
                </a:tc>
              </a:tr>
              <a:tr h="306034">
                <a:tc>
                  <a:txBody>
                    <a:bodyPr/>
                    <a:lstStyle/>
                    <a:p>
                      <a:pPr algn="l"/>
                      <a:r>
                        <a:rPr lang="pt-BR" sz="1400" dirty="0" smtClean="0"/>
                        <a:t>Cuiabá</a:t>
                      </a:r>
                      <a:endParaRPr lang="pt-BR" sz="1400" dirty="0"/>
                    </a:p>
                  </a:txBody>
                  <a:tcPr/>
                </a:tc>
                <a:tc>
                  <a:txBody>
                    <a:bodyPr/>
                    <a:lstStyle/>
                    <a:p>
                      <a:pPr algn="l"/>
                      <a:r>
                        <a:rPr lang="pt-BR" sz="1400" dirty="0" smtClean="0"/>
                        <a:t>98 </a:t>
                      </a:r>
                      <a:r>
                        <a:rPr lang="pt-BR" sz="1400" dirty="0" err="1" smtClean="0"/>
                        <a:t>nm</a:t>
                      </a:r>
                      <a:endParaRPr lang="pt-BR" sz="1400" dirty="0"/>
                    </a:p>
                  </a:txBody>
                  <a:tcPr/>
                </a:tc>
                <a:tc>
                  <a:txBody>
                    <a:bodyPr/>
                    <a:lstStyle/>
                    <a:p>
                      <a:pPr algn="l"/>
                      <a:r>
                        <a:rPr lang="pt-BR" sz="1400" dirty="0" smtClean="0"/>
                        <a:t>00:35</a:t>
                      </a:r>
                      <a:endParaRPr lang="pt-BR" sz="1400" dirty="0"/>
                    </a:p>
                  </a:txBody>
                  <a:tcPr/>
                </a:tc>
                <a:tc>
                  <a:txBody>
                    <a:bodyPr/>
                    <a:lstStyle/>
                    <a:p>
                      <a:pPr algn="l"/>
                      <a:r>
                        <a:rPr lang="pt-BR" sz="1400" dirty="0" smtClean="0"/>
                        <a:t>Rondonópolis</a:t>
                      </a:r>
                      <a:endParaRPr lang="pt-BR" sz="1400" dirty="0"/>
                    </a:p>
                  </a:txBody>
                  <a:tcPr/>
                </a:tc>
              </a:tr>
            </a:tbl>
          </a:graphicData>
        </a:graphic>
      </p:graphicFrame>
      <p:sp>
        <p:nvSpPr>
          <p:cNvPr id="7" name="Título 1"/>
          <p:cNvSpPr txBox="1">
            <a:spLocks/>
          </p:cNvSpPr>
          <p:nvPr/>
        </p:nvSpPr>
        <p:spPr>
          <a:xfrm>
            <a:off x="1992419" y="42194"/>
            <a:ext cx="5159159" cy="8665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200" dirty="0" smtClean="0"/>
              <a:t/>
            </a:r>
            <a:br>
              <a:rPr lang="pt-BR" sz="2200" dirty="0" smtClean="0"/>
            </a:br>
            <a:r>
              <a:rPr lang="pt-BR" sz="2200" b="1" dirty="0" smtClean="0"/>
              <a:t>Cuiabá – Rondonópolis</a:t>
            </a:r>
            <a:r>
              <a:rPr lang="pt-BR" sz="2200" dirty="0" smtClean="0"/>
              <a:t/>
            </a:r>
            <a:br>
              <a:rPr lang="pt-BR" sz="2200" dirty="0" smtClean="0"/>
            </a:br>
            <a:endParaRPr lang="pt-BR" sz="2200"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229200"/>
            <a:ext cx="2126029" cy="149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0" y="925561"/>
            <a:ext cx="669607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flipH="1">
            <a:off x="1763688" y="4664850"/>
            <a:ext cx="1728192" cy="276999"/>
          </a:xfrm>
          <a:prstGeom prst="rect">
            <a:avLst/>
          </a:prstGeom>
          <a:noFill/>
        </p:spPr>
        <p:txBody>
          <a:bodyPr wrap="square" rtlCol="0">
            <a:spAutoFit/>
          </a:bodyPr>
          <a:lstStyle/>
          <a:p>
            <a:r>
              <a:rPr lang="pt-BR" sz="1200" dirty="0" smtClean="0">
                <a:solidFill>
                  <a:schemeClr val="bg1"/>
                </a:solidFill>
              </a:rPr>
              <a:t>Autorizada</a:t>
            </a:r>
            <a:endParaRPr lang="pt-BR" sz="1200" dirty="0">
              <a:solidFill>
                <a:schemeClr val="bg1"/>
              </a:solidFill>
            </a:endParaRPr>
          </a:p>
        </p:txBody>
      </p:sp>
      <p:sp>
        <p:nvSpPr>
          <p:cNvPr id="11" name="Menos 10"/>
          <p:cNvSpPr/>
          <p:nvPr/>
        </p:nvSpPr>
        <p:spPr>
          <a:xfrm>
            <a:off x="1403648" y="4515317"/>
            <a:ext cx="360040" cy="576064"/>
          </a:xfrm>
          <a:prstGeom prst="mathMinus">
            <a:avLst>
              <a:gd name="adj1" fmla="val 11399"/>
            </a:avLst>
          </a:prstGeom>
          <a:solidFill>
            <a:srgbClr val="0794EB"/>
          </a:solidFill>
          <a:ln>
            <a:solidFill>
              <a:srgbClr val="079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Tree>
    <p:extLst>
      <p:ext uri="{BB962C8B-B14F-4D97-AF65-F5344CB8AC3E}">
        <p14:creationId xmlns:p14="http://schemas.microsoft.com/office/powerpoint/2010/main" val="305289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C:\Users\RimaHangar\Desktop\amazo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 y="1"/>
            <a:ext cx="9143999" cy="6858000"/>
          </a:xfrm>
          <a:prstGeom prst="rect">
            <a:avLst/>
          </a:prstGeom>
          <a:noFill/>
          <a:scene3d>
            <a:camera prst="orthographicFront"/>
            <a:lightRig rig="glow" dir="t"/>
          </a:scene3d>
          <a:sp3d prstMaterial="translucentPowder"/>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251520" y="836712"/>
            <a:ext cx="8712968" cy="5832648"/>
          </a:xfrm>
        </p:spPr>
        <p:txBody>
          <a:bodyPr>
            <a:normAutofit/>
          </a:bodyPr>
          <a:lstStyle/>
          <a:p>
            <a:pPr algn="just" fontAlgn="base">
              <a:buFont typeface="Wingdings" pitchFamily="2" charset="2"/>
              <a:buChar char="Ø"/>
            </a:pPr>
            <a:r>
              <a:rPr lang="pt-BR" sz="2400" b="1" dirty="0" smtClean="0"/>
              <a:t>A </a:t>
            </a:r>
            <a:r>
              <a:rPr lang="pt-BR" sz="2400" b="1" dirty="0"/>
              <a:t>Ligação Aérea Sistemática - LAS é </a:t>
            </a:r>
            <a:r>
              <a:rPr lang="pt-BR" sz="2400" b="1" dirty="0" smtClean="0"/>
              <a:t>um serviço </a:t>
            </a:r>
            <a:r>
              <a:rPr lang="pt-BR" sz="2400" b="1" dirty="0"/>
              <a:t>aéreo doméstico, equiparado a serviço aéreo regular, realizado por empresa de táxi aéreo devidamente certificada</a:t>
            </a:r>
            <a:r>
              <a:rPr lang="pt-BR" sz="2400" b="1" dirty="0" smtClean="0"/>
              <a:t>.</a:t>
            </a:r>
          </a:p>
          <a:p>
            <a:pPr marL="0" indent="0" algn="just" fontAlgn="base">
              <a:buNone/>
            </a:pPr>
            <a:endParaRPr lang="pt-BR" sz="1600" b="1" dirty="0" smtClean="0"/>
          </a:p>
          <a:p>
            <a:pPr marL="0" indent="0" algn="just" fontAlgn="base">
              <a:buNone/>
            </a:pPr>
            <a:endParaRPr lang="pt-BR" sz="1600" b="1" dirty="0" smtClean="0"/>
          </a:p>
          <a:p>
            <a:pPr marL="0" indent="0" algn="just" fontAlgn="base">
              <a:buNone/>
            </a:pPr>
            <a:endParaRPr lang="pt-BR" sz="1600" b="1" dirty="0" smtClean="0"/>
          </a:p>
          <a:p>
            <a:pPr algn="just" fontAlgn="base"/>
            <a:r>
              <a:rPr lang="pt-BR" sz="1800" b="1" dirty="0" smtClean="0"/>
              <a:t>O que significa a LAS para o desenvolvimento aéreo regional e malha aérea nacional?</a:t>
            </a:r>
          </a:p>
          <a:p>
            <a:pPr algn="just" fontAlgn="base"/>
            <a:endParaRPr lang="pt-BR" sz="1800" b="1" dirty="0"/>
          </a:p>
          <a:p>
            <a:pPr algn="just" fontAlgn="base"/>
            <a:r>
              <a:rPr lang="pt-BR" sz="1800" b="1" dirty="0" smtClean="0"/>
              <a:t>A LAS e o turismo na Amazônia Legal</a:t>
            </a:r>
          </a:p>
          <a:p>
            <a:pPr algn="just" fontAlgn="base"/>
            <a:endParaRPr lang="pt-BR" sz="1800" b="1" dirty="0"/>
          </a:p>
          <a:p>
            <a:pPr algn="just" fontAlgn="base"/>
            <a:r>
              <a:rPr lang="pt-BR" sz="1800" b="1" dirty="0"/>
              <a:t>PDAR – Programa de Desenvolvimento </a:t>
            </a:r>
            <a:r>
              <a:rPr lang="pt-BR" sz="1800" b="1" dirty="0" smtClean="0"/>
              <a:t>Aéreo Regional</a:t>
            </a:r>
            <a:endParaRPr lang="pt-BR" sz="1800" b="1" dirty="0"/>
          </a:p>
          <a:p>
            <a:pPr marL="0" indent="0" algn="just" fontAlgn="base">
              <a:buNone/>
            </a:pPr>
            <a:endParaRPr lang="pt-BR" sz="1800" b="1" dirty="0"/>
          </a:p>
          <a:p>
            <a:pPr algn="just" fontAlgn="base"/>
            <a:r>
              <a:rPr lang="pt-BR" sz="1800" b="1" dirty="0" smtClean="0"/>
              <a:t>Legislação aplicada pelo órgão regulador (ANAC) na visão dos operadores LAS.</a:t>
            </a:r>
          </a:p>
          <a:p>
            <a:pPr marL="0" indent="0" algn="just" fontAlgn="base">
              <a:buNone/>
            </a:pPr>
            <a:endParaRPr lang="pt-BR" sz="1800" b="1" dirty="0" smtClean="0"/>
          </a:p>
          <a:p>
            <a:pPr fontAlgn="base"/>
            <a:r>
              <a:rPr lang="pt-BR" sz="1800" b="1" dirty="0" smtClean="0"/>
              <a:t>Principais dificuldades</a:t>
            </a:r>
          </a:p>
          <a:p>
            <a:pPr fontAlgn="base"/>
            <a:endParaRPr lang="pt-BR" sz="1600" b="1" dirty="0"/>
          </a:p>
          <a:p>
            <a:pPr fontAlgn="base"/>
            <a:endParaRPr lang="pt-BR" sz="1600" b="1" dirty="0" smtClean="0"/>
          </a:p>
          <a:p>
            <a:pPr algn="just" fontAlgn="base"/>
            <a:endParaRPr lang="pt-BR" sz="1800" b="1" dirty="0"/>
          </a:p>
          <a:p>
            <a:endParaRPr lang="pt-BR" dirty="0"/>
          </a:p>
        </p:txBody>
      </p:sp>
    </p:spTree>
    <p:extLst>
      <p:ext uri="{BB962C8B-B14F-4D97-AF65-F5344CB8AC3E}">
        <p14:creationId xmlns:p14="http://schemas.microsoft.com/office/powerpoint/2010/main" val="1363623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 y="7055"/>
            <a:ext cx="9122235" cy="685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a 4"/>
          <p:cNvGraphicFramePr/>
          <p:nvPr>
            <p:extLst>
              <p:ext uri="{D42A27DB-BD31-4B8C-83A1-F6EECF244321}">
                <p14:modId xmlns:p14="http://schemas.microsoft.com/office/powerpoint/2010/main" val="2135489560"/>
              </p:ext>
            </p:extLst>
          </p:nvPr>
        </p:nvGraphicFramePr>
        <p:xfrm>
          <a:off x="2123728" y="332656"/>
          <a:ext cx="4248472" cy="1215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850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 y="7055"/>
            <a:ext cx="9122235" cy="6850945"/>
          </a:xfrm>
          <a:prstGeom prst="rect">
            <a:avLst/>
          </a:prstGeom>
          <a:noFill/>
          <a:ln>
            <a:noFill/>
          </a:ln>
          <a:effectLst>
            <a:outerShdw sx="1000" sy="1000" algn="ctr" rotWithShape="0">
              <a:schemeClr val="bg2"/>
            </a:outerShdw>
          </a:effectLst>
          <a:scene3d>
            <a:camera prst="orthographicFront"/>
            <a:lightRig rig="threePt" dir="t"/>
          </a:scene3d>
          <a:sp3d prstMaterial="translucentPowde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a:xfrm>
            <a:off x="0" y="404664"/>
            <a:ext cx="5796136"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2200" b="1" smtClean="0"/>
              <a:t>Manaus – Manicoré - Apuí</a:t>
            </a:r>
            <a:endParaRPr lang="pt-BR" sz="22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844824"/>
            <a:ext cx="2670889" cy="130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ela 7"/>
          <p:cNvGraphicFramePr>
            <a:graphicFrameLocks noGrp="1"/>
          </p:cNvGraphicFramePr>
          <p:nvPr>
            <p:extLst>
              <p:ext uri="{D42A27DB-BD31-4B8C-83A1-F6EECF244321}">
                <p14:modId xmlns:p14="http://schemas.microsoft.com/office/powerpoint/2010/main" val="164726944"/>
              </p:ext>
            </p:extLst>
          </p:nvPr>
        </p:nvGraphicFramePr>
        <p:xfrm>
          <a:off x="4932040" y="3933056"/>
          <a:ext cx="3456384" cy="918102"/>
        </p:xfrm>
        <a:graphic>
          <a:graphicData uri="http://schemas.openxmlformats.org/drawingml/2006/table">
            <a:tbl>
              <a:tblPr firstRow="1" bandRow="1">
                <a:tableStyleId>{5C22544A-7EE6-4342-B048-85BDC9FD1C3A}</a:tableStyleId>
              </a:tblPr>
              <a:tblGrid>
                <a:gridCol w="998511"/>
                <a:gridCol w="844894"/>
                <a:gridCol w="691277"/>
                <a:gridCol w="921702"/>
              </a:tblGrid>
              <a:tr h="306034">
                <a:tc>
                  <a:txBody>
                    <a:bodyPr/>
                    <a:lstStyle/>
                    <a:p>
                      <a:pPr algn="l"/>
                      <a:endParaRPr lang="pt-BR" sz="1400" dirty="0"/>
                    </a:p>
                  </a:txBody>
                  <a:tcPr/>
                </a:tc>
                <a:tc>
                  <a:txBody>
                    <a:bodyPr/>
                    <a:lstStyle/>
                    <a:p>
                      <a:pPr algn="l"/>
                      <a:r>
                        <a:rPr lang="pt-BR" sz="1400" dirty="0" err="1" smtClean="0"/>
                        <a:t>Dist</a:t>
                      </a:r>
                      <a:endParaRPr lang="pt-BR" sz="1400" dirty="0"/>
                    </a:p>
                  </a:txBody>
                  <a:tcPr/>
                </a:tc>
                <a:tc>
                  <a:txBody>
                    <a:bodyPr/>
                    <a:lstStyle/>
                    <a:p>
                      <a:pPr algn="l"/>
                      <a:r>
                        <a:rPr lang="pt-BR" sz="1400" dirty="0" smtClean="0"/>
                        <a:t>Time</a:t>
                      </a:r>
                      <a:endParaRPr lang="pt-BR" sz="1400" dirty="0"/>
                    </a:p>
                  </a:txBody>
                  <a:tcPr/>
                </a:tc>
                <a:tc>
                  <a:txBody>
                    <a:bodyPr/>
                    <a:lstStyle/>
                    <a:p>
                      <a:pPr algn="l"/>
                      <a:endParaRPr lang="pt-BR" sz="1400" dirty="0"/>
                    </a:p>
                  </a:txBody>
                  <a:tcPr/>
                </a:tc>
              </a:tr>
              <a:tr h="306034">
                <a:tc>
                  <a:txBody>
                    <a:bodyPr/>
                    <a:lstStyle/>
                    <a:p>
                      <a:pPr algn="l"/>
                      <a:r>
                        <a:rPr lang="pt-BR" sz="1400" dirty="0" smtClean="0"/>
                        <a:t>Manaus</a:t>
                      </a:r>
                      <a:endParaRPr lang="pt-BR" sz="1400" dirty="0"/>
                    </a:p>
                  </a:txBody>
                  <a:tcPr/>
                </a:tc>
                <a:tc>
                  <a:txBody>
                    <a:bodyPr/>
                    <a:lstStyle/>
                    <a:p>
                      <a:pPr algn="l"/>
                      <a:r>
                        <a:rPr lang="pt-BR" sz="1400" dirty="0" smtClean="0"/>
                        <a:t>183 </a:t>
                      </a:r>
                      <a:r>
                        <a:rPr lang="pt-BR" sz="1400" dirty="0" err="1" smtClean="0"/>
                        <a:t>nm</a:t>
                      </a:r>
                      <a:endParaRPr lang="pt-BR" sz="1400" dirty="0"/>
                    </a:p>
                  </a:txBody>
                  <a:tcPr/>
                </a:tc>
                <a:tc>
                  <a:txBody>
                    <a:bodyPr/>
                    <a:lstStyle/>
                    <a:p>
                      <a:pPr algn="l"/>
                      <a:r>
                        <a:rPr lang="pt-BR" sz="1400" dirty="0" smtClean="0"/>
                        <a:t>01:10</a:t>
                      </a:r>
                      <a:endParaRPr lang="pt-BR" sz="1400" dirty="0"/>
                    </a:p>
                  </a:txBody>
                  <a:tcPr/>
                </a:tc>
                <a:tc>
                  <a:txBody>
                    <a:bodyPr/>
                    <a:lstStyle/>
                    <a:p>
                      <a:pPr algn="l"/>
                      <a:r>
                        <a:rPr lang="pt-BR" sz="1400" dirty="0" smtClean="0"/>
                        <a:t>Manicoré</a:t>
                      </a:r>
                      <a:endParaRPr lang="pt-BR" sz="1400" dirty="0"/>
                    </a:p>
                  </a:txBody>
                  <a:tcPr/>
                </a:tc>
              </a:tr>
              <a:tr h="306034">
                <a:tc>
                  <a:txBody>
                    <a:bodyPr/>
                    <a:lstStyle/>
                    <a:p>
                      <a:pPr algn="l"/>
                      <a:r>
                        <a:rPr lang="pt-BR" sz="1400" dirty="0" smtClean="0"/>
                        <a:t>Manicoré</a:t>
                      </a:r>
                      <a:endParaRPr lang="pt-BR" sz="1400" dirty="0"/>
                    </a:p>
                  </a:txBody>
                  <a:tcPr/>
                </a:tc>
                <a:tc>
                  <a:txBody>
                    <a:bodyPr/>
                    <a:lstStyle/>
                    <a:p>
                      <a:pPr algn="l"/>
                      <a:r>
                        <a:rPr lang="pt-BR" sz="1400" dirty="0" smtClean="0"/>
                        <a:t>119 </a:t>
                      </a:r>
                      <a:r>
                        <a:rPr lang="pt-BR" sz="1400" dirty="0" err="1" smtClean="0"/>
                        <a:t>nm</a:t>
                      </a:r>
                      <a:endParaRPr lang="pt-BR" sz="1400" dirty="0"/>
                    </a:p>
                  </a:txBody>
                  <a:tcPr/>
                </a:tc>
                <a:tc>
                  <a:txBody>
                    <a:bodyPr/>
                    <a:lstStyle/>
                    <a:p>
                      <a:pPr algn="l"/>
                      <a:r>
                        <a:rPr lang="pt-BR" sz="1400" dirty="0" smtClean="0"/>
                        <a:t>00:45</a:t>
                      </a:r>
                      <a:endParaRPr lang="pt-BR" sz="1400" dirty="0"/>
                    </a:p>
                  </a:txBody>
                  <a:tcPr/>
                </a:tc>
                <a:tc>
                  <a:txBody>
                    <a:bodyPr/>
                    <a:lstStyle/>
                    <a:p>
                      <a:pPr algn="l"/>
                      <a:r>
                        <a:rPr lang="pt-BR" sz="1400" dirty="0" smtClean="0"/>
                        <a:t>Apuí</a:t>
                      </a:r>
                      <a:endParaRPr lang="pt-BR" sz="1400" dirty="0"/>
                    </a:p>
                  </a:txBody>
                  <a:tcPr/>
                </a:tc>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124744"/>
            <a:ext cx="388620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flipH="1">
            <a:off x="3438128" y="6195990"/>
            <a:ext cx="1728192" cy="276999"/>
          </a:xfrm>
          <a:prstGeom prst="rect">
            <a:avLst/>
          </a:prstGeom>
          <a:noFill/>
        </p:spPr>
        <p:txBody>
          <a:bodyPr wrap="square" rtlCol="0">
            <a:spAutoFit/>
          </a:bodyPr>
          <a:lstStyle/>
          <a:p>
            <a:r>
              <a:rPr lang="pt-BR" sz="1200" dirty="0" smtClean="0">
                <a:solidFill>
                  <a:schemeClr val="bg1"/>
                </a:solidFill>
              </a:rPr>
              <a:t>Autorizada</a:t>
            </a:r>
            <a:endParaRPr lang="pt-BR" sz="1200" dirty="0">
              <a:solidFill>
                <a:schemeClr val="bg1"/>
              </a:solidFill>
            </a:endParaRPr>
          </a:p>
        </p:txBody>
      </p:sp>
      <p:sp>
        <p:nvSpPr>
          <p:cNvPr id="10" name="Menos 9"/>
          <p:cNvSpPr/>
          <p:nvPr/>
        </p:nvSpPr>
        <p:spPr>
          <a:xfrm>
            <a:off x="3078088" y="6046457"/>
            <a:ext cx="360040" cy="576064"/>
          </a:xfrm>
          <a:prstGeom prst="mathMinus">
            <a:avLst>
              <a:gd name="adj1" fmla="val 11399"/>
            </a:avLst>
          </a:prstGeom>
          <a:solidFill>
            <a:srgbClr val="0794EB"/>
          </a:solidFill>
          <a:ln>
            <a:solidFill>
              <a:srgbClr val="079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Tree>
    <p:extLst>
      <p:ext uri="{BB962C8B-B14F-4D97-AF65-F5344CB8AC3E}">
        <p14:creationId xmlns:p14="http://schemas.microsoft.com/office/powerpoint/2010/main" val="589204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 y="7055"/>
            <a:ext cx="9122235" cy="6850945"/>
          </a:xfrm>
          <a:prstGeom prst="rect">
            <a:avLst/>
          </a:prstGeom>
          <a:noFill/>
          <a:ln>
            <a:noFill/>
          </a:ln>
          <a:effectLst>
            <a:outerShdw sx="1000" sy="1000" algn="ctr" rotWithShape="0">
              <a:schemeClr val="bg2"/>
            </a:outerShdw>
          </a:effectLst>
          <a:scene3d>
            <a:camera prst="orthographicFront"/>
            <a:lightRig rig="threePt" dir="t"/>
          </a:scene3d>
          <a:sp3d prstMaterial="translucentPowde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1835696" y="476672"/>
            <a:ext cx="5122912" cy="648072"/>
          </a:xfrm>
        </p:spPr>
        <p:txBody>
          <a:bodyPr>
            <a:normAutofit/>
          </a:bodyPr>
          <a:lstStyle/>
          <a:p>
            <a:r>
              <a:rPr lang="pt-BR" sz="2200" b="1" dirty="0" smtClean="0"/>
              <a:t>Manaus – São Gabriel da Cachoeira</a:t>
            </a:r>
            <a:endParaRPr lang="pt-BR" sz="2200" b="1" dirty="0"/>
          </a:p>
        </p:txBody>
      </p:sp>
      <p:graphicFrame>
        <p:nvGraphicFramePr>
          <p:cNvPr id="6" name="Tabela 5"/>
          <p:cNvGraphicFramePr>
            <a:graphicFrameLocks noGrp="1"/>
          </p:cNvGraphicFramePr>
          <p:nvPr>
            <p:extLst>
              <p:ext uri="{D42A27DB-BD31-4B8C-83A1-F6EECF244321}">
                <p14:modId xmlns:p14="http://schemas.microsoft.com/office/powerpoint/2010/main" val="3669435584"/>
              </p:ext>
            </p:extLst>
          </p:nvPr>
        </p:nvGraphicFramePr>
        <p:xfrm>
          <a:off x="3881793" y="5728393"/>
          <a:ext cx="4392489" cy="822960"/>
        </p:xfrm>
        <a:graphic>
          <a:graphicData uri="http://schemas.openxmlformats.org/drawingml/2006/table">
            <a:tbl>
              <a:tblPr firstRow="1" bandRow="1">
                <a:tableStyleId>{5C22544A-7EE6-4342-B048-85BDC9FD1C3A}</a:tableStyleId>
              </a:tblPr>
              <a:tblGrid>
                <a:gridCol w="1268942"/>
                <a:gridCol w="1073719"/>
                <a:gridCol w="878499"/>
                <a:gridCol w="1171329"/>
              </a:tblGrid>
              <a:tr h="267375">
                <a:tc>
                  <a:txBody>
                    <a:bodyPr/>
                    <a:lstStyle/>
                    <a:p>
                      <a:pPr algn="ctr"/>
                      <a:endParaRPr lang="pt-BR" sz="1400" dirty="0"/>
                    </a:p>
                  </a:txBody>
                  <a:tcPr/>
                </a:tc>
                <a:tc>
                  <a:txBody>
                    <a:bodyPr/>
                    <a:lstStyle/>
                    <a:p>
                      <a:pPr algn="ctr"/>
                      <a:r>
                        <a:rPr lang="pt-BR" sz="1400" dirty="0" err="1" smtClean="0"/>
                        <a:t>Dist</a:t>
                      </a:r>
                      <a:endParaRPr lang="pt-BR" sz="1400" dirty="0"/>
                    </a:p>
                  </a:txBody>
                  <a:tcPr/>
                </a:tc>
                <a:tc>
                  <a:txBody>
                    <a:bodyPr/>
                    <a:lstStyle/>
                    <a:p>
                      <a:pPr algn="ctr"/>
                      <a:r>
                        <a:rPr lang="pt-BR" sz="1400" dirty="0" smtClean="0"/>
                        <a:t>Time</a:t>
                      </a:r>
                      <a:endParaRPr lang="pt-BR" sz="1400" dirty="0"/>
                    </a:p>
                  </a:txBody>
                  <a:tcPr/>
                </a:tc>
                <a:tc>
                  <a:txBody>
                    <a:bodyPr/>
                    <a:lstStyle/>
                    <a:p>
                      <a:pPr algn="ctr"/>
                      <a:endParaRPr lang="pt-BR" sz="1400" dirty="0"/>
                    </a:p>
                  </a:txBody>
                  <a:tcPr/>
                </a:tc>
              </a:tr>
              <a:tr h="452705">
                <a:tc>
                  <a:txBody>
                    <a:bodyPr/>
                    <a:lstStyle/>
                    <a:p>
                      <a:pPr algn="ctr"/>
                      <a:r>
                        <a:rPr lang="pt-BR" sz="1400" dirty="0" smtClean="0"/>
                        <a:t>Manaus</a:t>
                      </a:r>
                      <a:endParaRPr lang="pt-BR" sz="1400" dirty="0"/>
                    </a:p>
                  </a:txBody>
                  <a:tcPr/>
                </a:tc>
                <a:tc>
                  <a:txBody>
                    <a:bodyPr/>
                    <a:lstStyle/>
                    <a:p>
                      <a:pPr algn="ctr"/>
                      <a:r>
                        <a:rPr lang="pt-BR" sz="1400" dirty="0" smtClean="0"/>
                        <a:t>452 </a:t>
                      </a:r>
                      <a:r>
                        <a:rPr lang="pt-BR" sz="1400" dirty="0" err="1" smtClean="0"/>
                        <a:t>nm</a:t>
                      </a:r>
                      <a:endParaRPr lang="pt-BR" sz="1400" dirty="0"/>
                    </a:p>
                  </a:txBody>
                  <a:tcPr/>
                </a:tc>
                <a:tc>
                  <a:txBody>
                    <a:bodyPr/>
                    <a:lstStyle/>
                    <a:p>
                      <a:pPr algn="ctr"/>
                      <a:r>
                        <a:rPr lang="pt-BR" sz="1400" dirty="0" smtClean="0"/>
                        <a:t>02:50</a:t>
                      </a:r>
                      <a:endParaRPr lang="pt-BR" sz="1400" dirty="0"/>
                    </a:p>
                  </a:txBody>
                  <a:tcPr/>
                </a:tc>
                <a:tc>
                  <a:txBody>
                    <a:bodyPr/>
                    <a:lstStyle/>
                    <a:p>
                      <a:pPr algn="ctr"/>
                      <a:r>
                        <a:rPr lang="pt-BR" sz="1400" dirty="0" smtClean="0"/>
                        <a:t>São Gabriel da Cachoeira</a:t>
                      </a:r>
                      <a:endParaRPr lang="pt-BR" sz="1400" dirty="0"/>
                    </a:p>
                  </a:txBody>
                  <a:tcPr/>
                </a:tc>
              </a:tr>
            </a:tbl>
          </a:graphicData>
        </a:graphic>
      </p:graphicFrame>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557397"/>
            <a:ext cx="2382857" cy="116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481" y="1079960"/>
            <a:ext cx="741045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35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7172" name="Picture 4" descr="https://scontent-lga3-1.xx.fbcdn.net/v/t1.0-9/1150378_514669768621955_396373089_n.jpg?oh=7f3a4aabc02ff623a6f61e1807e8547e&amp;oe=58D46B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971600" y="796497"/>
            <a:ext cx="7200800" cy="1215717"/>
          </a:xfrm>
          <a:prstGeom prst="rect">
            <a:avLst/>
          </a:prstGeom>
        </p:spPr>
        <p:txBody>
          <a:bodyPr wrap="square">
            <a:spAutoFit/>
          </a:bodyPr>
          <a:lstStyle/>
          <a:p>
            <a:r>
              <a:rPr lang="pt-BR" sz="4400" b="1" dirty="0"/>
              <a:t>Rotas </a:t>
            </a:r>
            <a:r>
              <a:rPr lang="pt-BR" sz="4400" b="1" dirty="0" err="1" smtClean="0"/>
              <a:t>Piquiatuba</a:t>
            </a:r>
            <a:r>
              <a:rPr lang="pt-BR" sz="4400" b="1" dirty="0" smtClean="0"/>
              <a:t> </a:t>
            </a:r>
            <a:r>
              <a:rPr lang="pt-BR" sz="4400" b="1" dirty="0"/>
              <a:t>Táxi Aéreo</a:t>
            </a:r>
            <a:r>
              <a:rPr lang="pt-BR" dirty="0"/>
              <a:t/>
            </a:r>
            <a:br>
              <a:rPr lang="pt-BR" dirty="0"/>
            </a:br>
            <a:r>
              <a:rPr lang="pt-BR" sz="1100" b="1" dirty="0"/>
              <a:t/>
            </a:r>
            <a:br>
              <a:rPr lang="pt-BR" sz="1100" b="1" dirty="0"/>
            </a:br>
            <a:endParaRPr lang="pt-BR" dirty="0"/>
          </a:p>
        </p:txBody>
      </p:sp>
    </p:spTree>
    <p:extLst>
      <p:ext uri="{BB962C8B-B14F-4D97-AF65-F5344CB8AC3E}">
        <p14:creationId xmlns:p14="http://schemas.microsoft.com/office/powerpoint/2010/main" val="14353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content-lga3-1.xx.fbcdn.net/v/t1.0-9/1150378_514669768621955_396373089_n.jpg?oh=7f3a4aabc02ff623a6f61e1807e8547e&amp;oe=58D46B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58614"/>
            <a:ext cx="8229600" cy="706090"/>
          </a:xfrm>
        </p:spPr>
        <p:txBody>
          <a:bodyPr>
            <a:noAutofit/>
          </a:bodyPr>
          <a:lstStyle/>
          <a:p>
            <a:r>
              <a:rPr lang="pt-BR" sz="2400" b="1" dirty="0" smtClean="0"/>
              <a:t>Belém – Altamira – Santarém – Itaituba – Novo Progresso </a:t>
            </a:r>
            <a:endParaRPr lang="pt-BR" sz="2400" b="1"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138597"/>
            <a:ext cx="3266252" cy="127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ela 2"/>
          <p:cNvGraphicFramePr>
            <a:graphicFrameLocks noGrp="1"/>
          </p:cNvGraphicFramePr>
          <p:nvPr>
            <p:extLst>
              <p:ext uri="{D42A27DB-BD31-4B8C-83A1-F6EECF244321}">
                <p14:modId xmlns:p14="http://schemas.microsoft.com/office/powerpoint/2010/main" val="698212486"/>
              </p:ext>
            </p:extLst>
          </p:nvPr>
        </p:nvGraphicFramePr>
        <p:xfrm>
          <a:off x="3851920" y="5015727"/>
          <a:ext cx="5112567" cy="1524000"/>
        </p:xfrm>
        <a:graphic>
          <a:graphicData uri="http://schemas.openxmlformats.org/drawingml/2006/table">
            <a:tbl>
              <a:tblPr firstRow="1" bandRow="1">
                <a:tableStyleId>{5C22544A-7EE6-4342-B048-85BDC9FD1C3A}</a:tableStyleId>
              </a:tblPr>
              <a:tblGrid>
                <a:gridCol w="1476964"/>
                <a:gridCol w="1249739"/>
                <a:gridCol w="1022514"/>
                <a:gridCol w="1363350"/>
              </a:tblGrid>
              <a:tr h="277298">
                <a:tc>
                  <a:txBody>
                    <a:bodyPr/>
                    <a:lstStyle/>
                    <a:p>
                      <a:pPr algn="l"/>
                      <a:endParaRPr lang="pt-BR" sz="1400" dirty="0"/>
                    </a:p>
                  </a:txBody>
                  <a:tcPr/>
                </a:tc>
                <a:tc>
                  <a:txBody>
                    <a:bodyPr/>
                    <a:lstStyle/>
                    <a:p>
                      <a:pPr algn="l"/>
                      <a:r>
                        <a:rPr lang="pt-BR" sz="1400" dirty="0" err="1" smtClean="0"/>
                        <a:t>Dist</a:t>
                      </a:r>
                      <a:endParaRPr lang="pt-BR" sz="1400" dirty="0"/>
                    </a:p>
                  </a:txBody>
                  <a:tcPr/>
                </a:tc>
                <a:tc>
                  <a:txBody>
                    <a:bodyPr/>
                    <a:lstStyle/>
                    <a:p>
                      <a:pPr algn="l"/>
                      <a:r>
                        <a:rPr lang="pt-BR" sz="1400" dirty="0" smtClean="0"/>
                        <a:t>Time</a:t>
                      </a:r>
                      <a:endParaRPr lang="pt-BR" sz="1400" dirty="0"/>
                    </a:p>
                  </a:txBody>
                  <a:tcPr/>
                </a:tc>
                <a:tc>
                  <a:txBody>
                    <a:bodyPr/>
                    <a:lstStyle/>
                    <a:p>
                      <a:pPr algn="l"/>
                      <a:endParaRPr lang="pt-BR" sz="1400" dirty="0"/>
                    </a:p>
                  </a:txBody>
                  <a:tcPr/>
                </a:tc>
              </a:tr>
              <a:tr h="277298">
                <a:tc>
                  <a:txBody>
                    <a:bodyPr/>
                    <a:lstStyle/>
                    <a:p>
                      <a:pPr algn="l"/>
                      <a:r>
                        <a:rPr lang="pt-BR" sz="1400" dirty="0" smtClean="0"/>
                        <a:t>Belém</a:t>
                      </a:r>
                      <a:endParaRPr lang="pt-BR" sz="1400" dirty="0"/>
                    </a:p>
                  </a:txBody>
                  <a:tcPr/>
                </a:tc>
                <a:tc>
                  <a:txBody>
                    <a:bodyPr/>
                    <a:lstStyle/>
                    <a:p>
                      <a:pPr algn="l"/>
                      <a:r>
                        <a:rPr lang="pt-BR" sz="1400" dirty="0" smtClean="0"/>
                        <a:t>250 </a:t>
                      </a:r>
                      <a:r>
                        <a:rPr lang="pt-BR" sz="1400" dirty="0" err="1" smtClean="0"/>
                        <a:t>nm</a:t>
                      </a:r>
                      <a:endParaRPr lang="pt-BR" sz="1400" dirty="0"/>
                    </a:p>
                  </a:txBody>
                  <a:tcPr/>
                </a:tc>
                <a:tc>
                  <a:txBody>
                    <a:bodyPr/>
                    <a:lstStyle/>
                    <a:p>
                      <a:pPr algn="l"/>
                      <a:r>
                        <a:rPr lang="pt-BR" sz="1400" dirty="0" smtClean="0"/>
                        <a:t>01:35</a:t>
                      </a:r>
                      <a:endParaRPr lang="pt-BR" sz="1400" dirty="0"/>
                    </a:p>
                  </a:txBody>
                  <a:tcPr/>
                </a:tc>
                <a:tc>
                  <a:txBody>
                    <a:bodyPr/>
                    <a:lstStyle/>
                    <a:p>
                      <a:pPr algn="l"/>
                      <a:r>
                        <a:rPr lang="pt-BR" sz="1400" dirty="0" smtClean="0"/>
                        <a:t>Altamira</a:t>
                      </a:r>
                      <a:endParaRPr lang="pt-BR" sz="1400" dirty="0"/>
                    </a:p>
                  </a:txBody>
                  <a:tcPr/>
                </a:tc>
              </a:tr>
              <a:tr h="277298">
                <a:tc>
                  <a:txBody>
                    <a:bodyPr/>
                    <a:lstStyle/>
                    <a:p>
                      <a:pPr algn="l"/>
                      <a:r>
                        <a:rPr lang="pt-BR" sz="1400" dirty="0" smtClean="0"/>
                        <a:t>Altamira</a:t>
                      </a:r>
                      <a:endParaRPr lang="pt-BR" sz="1400" dirty="0"/>
                    </a:p>
                  </a:txBody>
                  <a:tcPr/>
                </a:tc>
                <a:tc>
                  <a:txBody>
                    <a:bodyPr/>
                    <a:lstStyle/>
                    <a:p>
                      <a:pPr algn="l"/>
                      <a:r>
                        <a:rPr lang="pt-BR" sz="1400" dirty="0" smtClean="0"/>
                        <a:t>160 </a:t>
                      </a:r>
                      <a:r>
                        <a:rPr lang="pt-BR" sz="1400" dirty="0" err="1" smtClean="0"/>
                        <a:t>nm</a:t>
                      </a:r>
                      <a:endParaRPr lang="pt-BR" sz="1400" dirty="0"/>
                    </a:p>
                  </a:txBody>
                  <a:tcPr/>
                </a:tc>
                <a:tc>
                  <a:txBody>
                    <a:bodyPr/>
                    <a:lstStyle/>
                    <a:p>
                      <a:pPr algn="l"/>
                      <a:r>
                        <a:rPr lang="pt-BR" sz="1400" dirty="0" smtClean="0"/>
                        <a:t>01:00</a:t>
                      </a:r>
                      <a:endParaRPr lang="pt-BR" sz="1400" dirty="0"/>
                    </a:p>
                  </a:txBody>
                  <a:tcPr/>
                </a:tc>
                <a:tc>
                  <a:txBody>
                    <a:bodyPr/>
                    <a:lstStyle/>
                    <a:p>
                      <a:pPr algn="l"/>
                      <a:r>
                        <a:rPr lang="pt-BR" sz="1400" dirty="0" smtClean="0"/>
                        <a:t>Santarém</a:t>
                      </a:r>
                      <a:endParaRPr lang="pt-BR" sz="1400" dirty="0"/>
                    </a:p>
                  </a:txBody>
                  <a:tcPr/>
                </a:tc>
              </a:tr>
              <a:tr h="277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t>Santarém</a:t>
                      </a:r>
                    </a:p>
                  </a:txBody>
                  <a:tcPr/>
                </a:tc>
                <a:tc>
                  <a:txBody>
                    <a:bodyPr/>
                    <a:lstStyle/>
                    <a:p>
                      <a:pPr algn="l"/>
                      <a:r>
                        <a:rPr lang="pt-BR" sz="1400" dirty="0" smtClean="0"/>
                        <a:t>130 </a:t>
                      </a:r>
                      <a:r>
                        <a:rPr lang="pt-BR" sz="1400" dirty="0" err="1" smtClean="0"/>
                        <a:t>nm</a:t>
                      </a:r>
                      <a:endParaRPr lang="pt-BR" sz="1400" dirty="0"/>
                    </a:p>
                  </a:txBody>
                  <a:tcPr/>
                </a:tc>
                <a:tc>
                  <a:txBody>
                    <a:bodyPr/>
                    <a:lstStyle/>
                    <a:p>
                      <a:pPr algn="l"/>
                      <a:r>
                        <a:rPr lang="pt-BR" sz="1400" dirty="0" smtClean="0"/>
                        <a:t>00:50</a:t>
                      </a:r>
                      <a:endParaRPr lang="pt-BR" sz="1400" dirty="0"/>
                    </a:p>
                  </a:txBody>
                  <a:tcPr/>
                </a:tc>
                <a:tc>
                  <a:txBody>
                    <a:bodyPr/>
                    <a:lstStyle/>
                    <a:p>
                      <a:pPr algn="l"/>
                      <a:r>
                        <a:rPr lang="pt-BR" sz="1400" dirty="0" smtClean="0"/>
                        <a:t>Itaituba</a:t>
                      </a:r>
                      <a:endParaRPr lang="pt-BR" sz="1400" dirty="0"/>
                    </a:p>
                  </a:txBody>
                  <a:tcPr/>
                </a:tc>
              </a:tr>
              <a:tr h="277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t>Itaituba</a:t>
                      </a:r>
                    </a:p>
                  </a:txBody>
                  <a:tcPr/>
                </a:tc>
                <a:tc>
                  <a:txBody>
                    <a:bodyPr/>
                    <a:lstStyle/>
                    <a:p>
                      <a:pPr algn="l"/>
                      <a:r>
                        <a:rPr lang="pt-BR" sz="1400" dirty="0" smtClean="0"/>
                        <a:t>180 </a:t>
                      </a:r>
                      <a:r>
                        <a:rPr lang="pt-BR" sz="1400" dirty="0" err="1" smtClean="0"/>
                        <a:t>nm</a:t>
                      </a:r>
                      <a:endParaRPr lang="pt-BR" sz="1400" dirty="0"/>
                    </a:p>
                  </a:txBody>
                  <a:tcPr/>
                </a:tc>
                <a:tc>
                  <a:txBody>
                    <a:bodyPr/>
                    <a:lstStyle/>
                    <a:p>
                      <a:pPr algn="l"/>
                      <a:r>
                        <a:rPr lang="pt-BR" sz="1400" dirty="0" smtClean="0"/>
                        <a:t>01:05</a:t>
                      </a:r>
                      <a:endParaRPr lang="pt-BR" sz="1400" dirty="0"/>
                    </a:p>
                  </a:txBody>
                  <a:tcPr/>
                </a:tc>
                <a:tc>
                  <a:txBody>
                    <a:bodyPr/>
                    <a:lstStyle/>
                    <a:p>
                      <a:pPr algn="l"/>
                      <a:r>
                        <a:rPr lang="pt-BR" sz="1400" dirty="0" smtClean="0"/>
                        <a:t>Novo Progresso</a:t>
                      </a:r>
                      <a:endParaRPr lang="pt-BR" sz="1400" dirty="0"/>
                    </a:p>
                  </a:txBody>
                  <a:tcPr/>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475" y="836712"/>
            <a:ext cx="61150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ixaDeTexto 7"/>
          <p:cNvSpPr txBox="1"/>
          <p:nvPr/>
        </p:nvSpPr>
        <p:spPr>
          <a:xfrm flipH="1">
            <a:off x="6732240" y="4305906"/>
            <a:ext cx="1728192" cy="276999"/>
          </a:xfrm>
          <a:prstGeom prst="rect">
            <a:avLst/>
          </a:prstGeom>
          <a:noFill/>
        </p:spPr>
        <p:txBody>
          <a:bodyPr wrap="square" rtlCol="0">
            <a:spAutoFit/>
          </a:bodyPr>
          <a:lstStyle/>
          <a:p>
            <a:r>
              <a:rPr lang="pt-BR" sz="1200" dirty="0" smtClean="0">
                <a:solidFill>
                  <a:schemeClr val="bg1"/>
                </a:solidFill>
              </a:rPr>
              <a:t>Autorizada</a:t>
            </a:r>
            <a:endParaRPr lang="pt-BR" sz="1200" dirty="0">
              <a:solidFill>
                <a:schemeClr val="bg1"/>
              </a:solidFill>
            </a:endParaRPr>
          </a:p>
        </p:txBody>
      </p:sp>
      <p:sp>
        <p:nvSpPr>
          <p:cNvPr id="9" name="Menos 8"/>
          <p:cNvSpPr/>
          <p:nvPr/>
        </p:nvSpPr>
        <p:spPr>
          <a:xfrm>
            <a:off x="6372200" y="4156373"/>
            <a:ext cx="360040" cy="576064"/>
          </a:xfrm>
          <a:prstGeom prst="mathMinus">
            <a:avLst>
              <a:gd name="adj1" fmla="val 11399"/>
            </a:avLst>
          </a:prstGeom>
          <a:solidFill>
            <a:srgbClr val="0794EB"/>
          </a:solidFill>
          <a:ln>
            <a:solidFill>
              <a:srgbClr val="079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Tree>
    <p:extLst>
      <p:ext uri="{BB962C8B-B14F-4D97-AF65-F5344CB8AC3E}">
        <p14:creationId xmlns:p14="http://schemas.microsoft.com/office/powerpoint/2010/main" val="2891763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content-lga3-1.xx.fbcdn.net/v/t1.0-9/1150378_514669768621955_396373089_n.jpg?oh=7f3a4aabc02ff623a6f61e1807e8547e&amp;oe=58D46B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457200" y="58614"/>
            <a:ext cx="8229600" cy="706090"/>
          </a:xfrm>
        </p:spPr>
        <p:txBody>
          <a:bodyPr>
            <a:noAutofit/>
          </a:bodyPr>
          <a:lstStyle/>
          <a:p>
            <a:r>
              <a:rPr lang="pt-BR" sz="2400" b="1" dirty="0" smtClean="0"/>
              <a:t>Belém – Marabá – Redenção – Palmas</a:t>
            </a:r>
            <a:endParaRPr lang="pt-BR" sz="24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869783"/>
            <a:ext cx="3266252" cy="127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ela 7"/>
          <p:cNvGraphicFramePr>
            <a:graphicFrameLocks noGrp="1"/>
          </p:cNvGraphicFramePr>
          <p:nvPr>
            <p:extLst>
              <p:ext uri="{D42A27DB-BD31-4B8C-83A1-F6EECF244321}">
                <p14:modId xmlns:p14="http://schemas.microsoft.com/office/powerpoint/2010/main" val="3448341071"/>
              </p:ext>
            </p:extLst>
          </p:nvPr>
        </p:nvGraphicFramePr>
        <p:xfrm>
          <a:off x="5089002" y="4005064"/>
          <a:ext cx="3672408" cy="1219200"/>
        </p:xfrm>
        <a:graphic>
          <a:graphicData uri="http://schemas.openxmlformats.org/drawingml/2006/table">
            <a:tbl>
              <a:tblPr firstRow="1" bandRow="1">
                <a:tableStyleId>{5C22544A-7EE6-4342-B048-85BDC9FD1C3A}</a:tableStyleId>
              </a:tblPr>
              <a:tblGrid>
                <a:gridCol w="1060918"/>
                <a:gridCol w="897700"/>
                <a:gridCol w="734482"/>
                <a:gridCol w="979308"/>
              </a:tblGrid>
              <a:tr h="277298">
                <a:tc>
                  <a:txBody>
                    <a:bodyPr/>
                    <a:lstStyle/>
                    <a:p>
                      <a:pPr algn="l"/>
                      <a:endParaRPr lang="pt-BR" sz="1400" dirty="0"/>
                    </a:p>
                  </a:txBody>
                  <a:tcPr/>
                </a:tc>
                <a:tc>
                  <a:txBody>
                    <a:bodyPr/>
                    <a:lstStyle/>
                    <a:p>
                      <a:pPr algn="l"/>
                      <a:r>
                        <a:rPr lang="pt-BR" sz="1400" dirty="0" err="1" smtClean="0"/>
                        <a:t>Dist</a:t>
                      </a:r>
                      <a:endParaRPr lang="pt-BR" sz="1400" dirty="0"/>
                    </a:p>
                  </a:txBody>
                  <a:tcPr/>
                </a:tc>
                <a:tc>
                  <a:txBody>
                    <a:bodyPr/>
                    <a:lstStyle/>
                    <a:p>
                      <a:pPr algn="l"/>
                      <a:r>
                        <a:rPr lang="pt-BR" sz="1400" dirty="0" smtClean="0"/>
                        <a:t>Time</a:t>
                      </a:r>
                      <a:endParaRPr lang="pt-BR" sz="1400" dirty="0"/>
                    </a:p>
                  </a:txBody>
                  <a:tcPr/>
                </a:tc>
                <a:tc>
                  <a:txBody>
                    <a:bodyPr/>
                    <a:lstStyle/>
                    <a:p>
                      <a:pPr algn="l"/>
                      <a:endParaRPr lang="pt-BR" sz="1400" dirty="0"/>
                    </a:p>
                  </a:txBody>
                  <a:tcPr/>
                </a:tc>
              </a:tr>
              <a:tr h="277298">
                <a:tc>
                  <a:txBody>
                    <a:bodyPr/>
                    <a:lstStyle/>
                    <a:p>
                      <a:pPr algn="l"/>
                      <a:r>
                        <a:rPr lang="pt-BR" sz="1400" dirty="0" smtClean="0"/>
                        <a:t>Belém</a:t>
                      </a:r>
                      <a:endParaRPr lang="pt-BR" sz="1400" dirty="0"/>
                    </a:p>
                  </a:txBody>
                  <a:tcPr/>
                </a:tc>
                <a:tc>
                  <a:txBody>
                    <a:bodyPr/>
                    <a:lstStyle/>
                    <a:p>
                      <a:pPr algn="l"/>
                      <a:r>
                        <a:rPr lang="pt-BR" sz="1400" dirty="0" smtClean="0"/>
                        <a:t>243 </a:t>
                      </a:r>
                      <a:r>
                        <a:rPr lang="pt-BR" sz="1400" dirty="0" err="1" smtClean="0"/>
                        <a:t>nm</a:t>
                      </a:r>
                      <a:endParaRPr lang="pt-BR" sz="1400" dirty="0"/>
                    </a:p>
                  </a:txBody>
                  <a:tcPr/>
                </a:tc>
                <a:tc>
                  <a:txBody>
                    <a:bodyPr/>
                    <a:lstStyle/>
                    <a:p>
                      <a:pPr algn="l"/>
                      <a:r>
                        <a:rPr lang="pt-BR" sz="1400" dirty="0" smtClean="0"/>
                        <a:t>01:30</a:t>
                      </a:r>
                      <a:endParaRPr lang="pt-BR" sz="1400" dirty="0"/>
                    </a:p>
                  </a:txBody>
                  <a:tcPr/>
                </a:tc>
                <a:tc>
                  <a:txBody>
                    <a:bodyPr/>
                    <a:lstStyle/>
                    <a:p>
                      <a:pPr algn="l"/>
                      <a:r>
                        <a:rPr lang="pt-BR" sz="1400" dirty="0" smtClean="0"/>
                        <a:t>Marabá</a:t>
                      </a:r>
                      <a:endParaRPr lang="pt-BR" sz="1400" dirty="0"/>
                    </a:p>
                  </a:txBody>
                  <a:tcPr/>
                </a:tc>
              </a:tr>
              <a:tr h="277298">
                <a:tc>
                  <a:txBody>
                    <a:bodyPr/>
                    <a:lstStyle/>
                    <a:p>
                      <a:pPr algn="l"/>
                      <a:r>
                        <a:rPr lang="pt-BR" sz="1400" dirty="0" smtClean="0"/>
                        <a:t>Marabá</a:t>
                      </a:r>
                      <a:endParaRPr lang="pt-BR" sz="1400" dirty="0"/>
                    </a:p>
                  </a:txBody>
                  <a:tcPr/>
                </a:tc>
                <a:tc>
                  <a:txBody>
                    <a:bodyPr/>
                    <a:lstStyle/>
                    <a:p>
                      <a:pPr algn="l"/>
                      <a:r>
                        <a:rPr lang="pt-BR" sz="1400" dirty="0" smtClean="0"/>
                        <a:t>170 </a:t>
                      </a:r>
                      <a:r>
                        <a:rPr lang="pt-BR" sz="1400" dirty="0" err="1" smtClean="0"/>
                        <a:t>nm</a:t>
                      </a:r>
                      <a:endParaRPr lang="pt-BR" sz="1400" dirty="0"/>
                    </a:p>
                  </a:txBody>
                  <a:tcPr/>
                </a:tc>
                <a:tc>
                  <a:txBody>
                    <a:bodyPr/>
                    <a:lstStyle/>
                    <a:p>
                      <a:pPr algn="l"/>
                      <a:r>
                        <a:rPr lang="pt-BR" sz="1400" dirty="0" smtClean="0"/>
                        <a:t>01:05</a:t>
                      </a:r>
                      <a:endParaRPr lang="pt-BR" sz="1400" dirty="0"/>
                    </a:p>
                  </a:txBody>
                  <a:tcPr/>
                </a:tc>
                <a:tc>
                  <a:txBody>
                    <a:bodyPr/>
                    <a:lstStyle/>
                    <a:p>
                      <a:pPr algn="l"/>
                      <a:r>
                        <a:rPr lang="pt-BR" sz="1400" dirty="0" smtClean="0"/>
                        <a:t>Redenção</a:t>
                      </a:r>
                      <a:endParaRPr lang="pt-BR" sz="1400" dirty="0"/>
                    </a:p>
                  </a:txBody>
                  <a:tcPr/>
                </a:tc>
              </a:tr>
              <a:tr h="277298">
                <a:tc>
                  <a:txBody>
                    <a:bodyPr/>
                    <a:lstStyle/>
                    <a:p>
                      <a:pPr algn="l"/>
                      <a:r>
                        <a:rPr lang="pt-BR" sz="1400" dirty="0" err="1" smtClean="0"/>
                        <a:t>Rendeção</a:t>
                      </a:r>
                      <a:endParaRPr lang="pt-BR" sz="1400" dirty="0"/>
                    </a:p>
                  </a:txBody>
                  <a:tcPr/>
                </a:tc>
                <a:tc>
                  <a:txBody>
                    <a:bodyPr/>
                    <a:lstStyle/>
                    <a:p>
                      <a:pPr algn="l"/>
                      <a:r>
                        <a:rPr lang="pt-BR" sz="1400" dirty="0" smtClean="0"/>
                        <a:t>170 </a:t>
                      </a:r>
                      <a:r>
                        <a:rPr lang="pt-BR" sz="1400" dirty="0" err="1" smtClean="0"/>
                        <a:t>nm</a:t>
                      </a:r>
                      <a:endParaRPr lang="pt-BR" sz="1400" dirty="0"/>
                    </a:p>
                  </a:txBody>
                  <a:tcPr/>
                </a:tc>
                <a:tc>
                  <a:txBody>
                    <a:bodyPr/>
                    <a:lstStyle/>
                    <a:p>
                      <a:pPr algn="l"/>
                      <a:r>
                        <a:rPr lang="pt-BR" sz="1400" dirty="0" smtClean="0"/>
                        <a:t>01:05</a:t>
                      </a:r>
                      <a:endParaRPr lang="pt-BR" sz="1400" dirty="0"/>
                    </a:p>
                  </a:txBody>
                  <a:tcPr/>
                </a:tc>
                <a:tc>
                  <a:txBody>
                    <a:bodyPr/>
                    <a:lstStyle/>
                    <a:p>
                      <a:pPr algn="l"/>
                      <a:r>
                        <a:rPr lang="pt-BR" sz="1400" dirty="0" smtClean="0"/>
                        <a:t>Palmas</a:t>
                      </a:r>
                      <a:endParaRPr lang="pt-BR" sz="1400" dirty="0"/>
                    </a:p>
                  </a:txBody>
                  <a:tcPr/>
                </a:tc>
              </a:tr>
            </a:tbl>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46" y="752503"/>
            <a:ext cx="4034754" cy="591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flipH="1">
            <a:off x="3563888" y="6058764"/>
            <a:ext cx="1728192" cy="276999"/>
          </a:xfrm>
          <a:prstGeom prst="rect">
            <a:avLst/>
          </a:prstGeom>
          <a:noFill/>
        </p:spPr>
        <p:txBody>
          <a:bodyPr wrap="square" rtlCol="0">
            <a:spAutoFit/>
          </a:bodyPr>
          <a:lstStyle/>
          <a:p>
            <a:r>
              <a:rPr lang="pt-BR" sz="1200" dirty="0" smtClean="0">
                <a:solidFill>
                  <a:schemeClr val="bg1"/>
                </a:solidFill>
              </a:rPr>
              <a:t>Autorizada</a:t>
            </a:r>
            <a:endParaRPr lang="pt-BR" sz="1200" dirty="0">
              <a:solidFill>
                <a:schemeClr val="bg1"/>
              </a:solidFill>
            </a:endParaRPr>
          </a:p>
        </p:txBody>
      </p:sp>
      <p:sp>
        <p:nvSpPr>
          <p:cNvPr id="11" name="CaixaDeTexto 10"/>
          <p:cNvSpPr txBox="1"/>
          <p:nvPr/>
        </p:nvSpPr>
        <p:spPr>
          <a:xfrm>
            <a:off x="3563888" y="6330402"/>
            <a:ext cx="1008112" cy="307777"/>
          </a:xfrm>
          <a:prstGeom prst="rect">
            <a:avLst/>
          </a:prstGeom>
          <a:noFill/>
        </p:spPr>
        <p:txBody>
          <a:bodyPr wrap="square" rtlCol="0">
            <a:spAutoFit/>
          </a:bodyPr>
          <a:lstStyle/>
          <a:p>
            <a:r>
              <a:rPr lang="pt-BR" sz="1400" dirty="0" smtClean="0">
                <a:solidFill>
                  <a:schemeClr val="bg1"/>
                </a:solidFill>
              </a:rPr>
              <a:t> </a:t>
            </a:r>
            <a:r>
              <a:rPr lang="pt-BR" sz="1200" dirty="0" smtClean="0">
                <a:solidFill>
                  <a:schemeClr val="bg1"/>
                </a:solidFill>
              </a:rPr>
              <a:t>Proposta</a:t>
            </a:r>
            <a:endParaRPr lang="pt-BR" sz="1200" dirty="0">
              <a:solidFill>
                <a:schemeClr val="bg1"/>
              </a:solidFill>
            </a:endParaRPr>
          </a:p>
        </p:txBody>
      </p:sp>
      <p:sp>
        <p:nvSpPr>
          <p:cNvPr id="12" name="Menos 11"/>
          <p:cNvSpPr/>
          <p:nvPr/>
        </p:nvSpPr>
        <p:spPr>
          <a:xfrm>
            <a:off x="3227435" y="5909231"/>
            <a:ext cx="360040" cy="576064"/>
          </a:xfrm>
          <a:prstGeom prst="mathMinus">
            <a:avLst>
              <a:gd name="adj1" fmla="val 11399"/>
            </a:avLst>
          </a:prstGeom>
          <a:solidFill>
            <a:srgbClr val="0794EB"/>
          </a:solidFill>
          <a:ln>
            <a:solidFill>
              <a:srgbClr val="079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
        <p:nvSpPr>
          <p:cNvPr id="13" name="Menos 12"/>
          <p:cNvSpPr/>
          <p:nvPr/>
        </p:nvSpPr>
        <p:spPr>
          <a:xfrm>
            <a:off x="3229318" y="6305275"/>
            <a:ext cx="360040" cy="360040"/>
          </a:xfrm>
          <a:prstGeom prst="mathMinus">
            <a:avLst/>
          </a:prstGeom>
          <a:solidFill>
            <a:srgbClr val="C3842F"/>
          </a:solidFill>
          <a:ln>
            <a:solidFill>
              <a:srgbClr val="C384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64945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RimaHangar\Desktop\amazo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 y="1"/>
            <a:ext cx="9143999" cy="6858000"/>
          </a:xfrm>
          <a:prstGeom prst="rect">
            <a:avLst/>
          </a:prstGeom>
          <a:noFill/>
          <a:scene3d>
            <a:camera prst="orthographicFront"/>
            <a:lightRig rig="glow" dir="t"/>
          </a:scene3d>
          <a:sp3d prstMaterial="translucentPowder"/>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b="1" dirty="0" smtClean="0"/>
              <a:t>Conclusão</a:t>
            </a:r>
            <a:endParaRPr lang="pt-BR" b="1" dirty="0"/>
          </a:p>
        </p:txBody>
      </p:sp>
      <p:sp>
        <p:nvSpPr>
          <p:cNvPr id="3" name="Espaço Reservado para Conteúdo 2"/>
          <p:cNvSpPr>
            <a:spLocks noGrp="1"/>
          </p:cNvSpPr>
          <p:nvPr>
            <p:ph idx="1"/>
          </p:nvPr>
        </p:nvSpPr>
        <p:spPr>
          <a:xfrm>
            <a:off x="457200" y="1628800"/>
            <a:ext cx="8229600" cy="4824536"/>
          </a:xfrm>
        </p:spPr>
        <p:txBody>
          <a:bodyPr>
            <a:normAutofit/>
          </a:bodyPr>
          <a:lstStyle/>
          <a:p>
            <a:pPr marL="0" indent="0" algn="just">
              <a:buNone/>
            </a:pPr>
            <a:r>
              <a:rPr lang="pt-BR" sz="2800" b="1" dirty="0" smtClean="0"/>
              <a:t>	</a:t>
            </a:r>
            <a:r>
              <a:rPr lang="pt-BR" sz="2200" b="1" dirty="0" smtClean="0"/>
              <a:t>Gostaria de agradecer o convite para contribuir para este seminário e deixar aqui registrado o ponto de vista dos operadores de Táxi Aéreo na Amazônia Legal, em particular aos operadores da Amazônia Profunda, que são prestadores de um serviço de imensurável relevância social para as comunidades que vivem na região mais isolada do Brasil. São centenas de milhares de pessoas que não podem ser ignoradas pela União, de maneira que o PDAR veio em boa hora para atender o anseio desse povo tão sofrido que são guardiões das nossas florestas e rios, preservando para o mundo essa beleza da natureza que é a nossa grande Floresta Amazônica e a sua biodiversidade.</a:t>
            </a:r>
          </a:p>
        </p:txBody>
      </p:sp>
    </p:spTree>
    <p:extLst>
      <p:ext uri="{BB962C8B-B14F-4D97-AF65-F5344CB8AC3E}">
        <p14:creationId xmlns:p14="http://schemas.microsoft.com/office/powerpoint/2010/main" val="3030919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RimaHangar\Desktop\amazo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 y="1"/>
            <a:ext cx="9143999" cy="6858000"/>
          </a:xfrm>
          <a:prstGeom prst="rect">
            <a:avLst/>
          </a:prstGeom>
          <a:noFill/>
          <a:scene3d>
            <a:camera prst="orthographicFront"/>
            <a:lightRig rig="glow" dir="t"/>
          </a:scene3d>
          <a:sp3d prstMaterial="translucentPowder"/>
          <a:extLst>
            <a:ext uri="{909E8E84-426E-40DD-AFC4-6F175D3DCCD1}">
              <a14:hiddenFill xmlns:a14="http://schemas.microsoft.com/office/drawing/2010/main">
                <a:solidFill>
                  <a:srgbClr val="FFFFFF"/>
                </a:solidFill>
              </a14:hiddenFill>
            </a:ext>
          </a:extLst>
        </p:spPr>
      </p:pic>
      <p:sp>
        <p:nvSpPr>
          <p:cNvPr id="5" name="Retângulo 4"/>
          <p:cNvSpPr/>
          <p:nvPr/>
        </p:nvSpPr>
        <p:spPr>
          <a:xfrm>
            <a:off x="354478" y="2274839"/>
            <a:ext cx="8414831" cy="4462760"/>
          </a:xfrm>
          <a:prstGeom prst="rect">
            <a:avLst/>
          </a:prstGeom>
        </p:spPr>
        <p:txBody>
          <a:bodyPr wrap="square">
            <a:spAutoFit/>
          </a:bodyPr>
          <a:lstStyle/>
          <a:p>
            <a:pPr algn="just"/>
            <a:r>
              <a:rPr lang="pt-BR" sz="2800" b="1" dirty="0"/>
              <a:t>‘’Na Amazônia, onde deslocamentos são medidos por horas de voo ou dias de barco, a disponibilidade do meio de transporte pode significar viver ou morrer.’’</a:t>
            </a:r>
          </a:p>
          <a:p>
            <a:pPr algn="r"/>
            <a:r>
              <a:rPr lang="pt-BR" sz="2000" b="1" dirty="0" smtClean="0"/>
              <a:t>Eliseu </a:t>
            </a:r>
            <a:r>
              <a:rPr lang="pt-BR" sz="2000" b="1" dirty="0"/>
              <a:t>Padilha, Ministro-Chefe da Casa Civil </a:t>
            </a:r>
            <a:endParaRPr lang="pt-BR" sz="2000" b="1" dirty="0" smtClean="0"/>
          </a:p>
          <a:p>
            <a:pPr algn="r"/>
            <a:endParaRPr lang="pt-BR" sz="2000" b="1" dirty="0"/>
          </a:p>
          <a:p>
            <a:pPr algn="r"/>
            <a:endParaRPr lang="pt-BR" sz="2000" b="1" dirty="0" smtClean="0"/>
          </a:p>
          <a:p>
            <a:pPr algn="r"/>
            <a:endParaRPr lang="pt-BR" sz="2000" b="1" dirty="0"/>
          </a:p>
          <a:p>
            <a:pPr algn="r"/>
            <a:endParaRPr lang="pt-BR" sz="2000" b="1" dirty="0" smtClean="0"/>
          </a:p>
          <a:p>
            <a:pPr algn="r"/>
            <a:endParaRPr lang="pt-BR" sz="2000" b="1" dirty="0"/>
          </a:p>
          <a:p>
            <a:pPr algn="r"/>
            <a:endParaRPr lang="pt-BR" sz="2000" b="1" dirty="0" smtClean="0"/>
          </a:p>
          <a:p>
            <a:pPr algn="r"/>
            <a:endParaRPr lang="pt-BR" sz="2000" b="1" dirty="0"/>
          </a:p>
          <a:p>
            <a:r>
              <a:rPr lang="pt-BR" sz="2000" b="1" dirty="0" smtClean="0"/>
              <a:t>Gilberto </a:t>
            </a:r>
            <a:r>
              <a:rPr lang="pt-BR" sz="2000" b="1" dirty="0" err="1" smtClean="0"/>
              <a:t>Scheffer</a:t>
            </a:r>
            <a:endParaRPr lang="pt-BR" sz="2000" b="1" dirty="0" smtClean="0"/>
          </a:p>
          <a:p>
            <a:r>
              <a:rPr lang="pt-BR" sz="2000" b="1" dirty="0" smtClean="0"/>
              <a:t>Rima – Rio Madeira </a:t>
            </a:r>
            <a:r>
              <a:rPr lang="pt-BR" sz="2000" b="1" dirty="0" err="1" smtClean="0"/>
              <a:t>Aerotáxi</a:t>
            </a:r>
            <a:r>
              <a:rPr lang="pt-BR" sz="2000" b="1" dirty="0" smtClean="0"/>
              <a:t> Ltda.</a:t>
            </a:r>
            <a:endParaRPr lang="pt-BR" sz="2000" b="1" dirty="0"/>
          </a:p>
        </p:txBody>
      </p:sp>
    </p:spTree>
    <p:extLst>
      <p:ext uri="{BB962C8B-B14F-4D97-AF65-F5344CB8AC3E}">
        <p14:creationId xmlns:p14="http://schemas.microsoft.com/office/powerpoint/2010/main" val="30702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RimaHangar\Desktop\amazo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 y="1"/>
            <a:ext cx="9143999" cy="6858000"/>
          </a:xfrm>
          <a:prstGeom prst="rect">
            <a:avLst/>
          </a:prstGeom>
          <a:noFill/>
          <a:scene3d>
            <a:camera prst="orthographicFront"/>
            <a:lightRig rig="glow" dir="t"/>
          </a:scene3d>
          <a:sp3d prstMaterial="translucentPowder"/>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1124744"/>
            <a:ext cx="8229600" cy="5001419"/>
          </a:xfrm>
        </p:spPr>
        <p:txBody>
          <a:bodyPr>
            <a:normAutofit fontScale="92500" lnSpcReduction="20000"/>
          </a:bodyPr>
          <a:lstStyle/>
          <a:p>
            <a:r>
              <a:rPr lang="pt-BR" sz="1800" b="1" dirty="0"/>
              <a:t>O que significa a LAS para o desenvolvimento aéreo </a:t>
            </a:r>
            <a:r>
              <a:rPr lang="pt-BR" sz="1800" b="1" dirty="0" smtClean="0"/>
              <a:t>regional </a:t>
            </a:r>
            <a:r>
              <a:rPr lang="pt-BR" sz="1800" b="1" dirty="0"/>
              <a:t>e malha aérea nacional?</a:t>
            </a:r>
          </a:p>
          <a:p>
            <a:pPr marL="0" indent="0">
              <a:buNone/>
            </a:pPr>
            <a:endParaRPr lang="pt-BR" sz="1800" dirty="0" smtClean="0"/>
          </a:p>
          <a:p>
            <a:pPr marL="0" indent="0">
              <a:buNone/>
            </a:pPr>
            <a:endParaRPr lang="pt-BR" sz="1800" dirty="0" smtClean="0"/>
          </a:p>
          <a:p>
            <a:pPr marL="0" indent="0" algn="just">
              <a:buNone/>
            </a:pPr>
            <a:r>
              <a:rPr lang="pt-BR" sz="1800" dirty="0" smtClean="0"/>
              <a:t>	O Táxi Aéreo LAS é uma realidade nas pequenas cidades onde a demanda e a infraestrutura não permite a operação de grandes aeronaves. </a:t>
            </a:r>
          </a:p>
          <a:p>
            <a:pPr algn="just"/>
            <a:endParaRPr lang="pt-BR" sz="1800" dirty="0"/>
          </a:p>
          <a:p>
            <a:pPr marL="0" indent="0" algn="just">
              <a:buNone/>
            </a:pPr>
            <a:r>
              <a:rPr lang="pt-BR" sz="1800" dirty="0" smtClean="0"/>
              <a:t>	A LAS é um dos principais elos da cadeia produtiva do setor aéreo nacional, funcionando como alimentador das grandes cias aéreas, conectando as pequenas cidades à cidades de médio e grande porte. </a:t>
            </a:r>
          </a:p>
          <a:p>
            <a:pPr marL="0" indent="0" algn="just">
              <a:buNone/>
            </a:pPr>
            <a:endParaRPr lang="pt-BR" sz="1800" dirty="0"/>
          </a:p>
          <a:p>
            <a:pPr marL="0" indent="0" algn="just">
              <a:buNone/>
            </a:pPr>
            <a:r>
              <a:rPr lang="pt-BR" sz="1800" dirty="0" smtClean="0"/>
              <a:t>	Existem cidades onde somente as aeronaves de menor porte encontram equilíbrio econômico para operar. Se esses municípios não forem atendidos por LAS, certamente serão atendidos por algum Táxi Aéreo clandestino, gerando insegurança aos usuários e maculando a aviação como um todo.</a:t>
            </a:r>
          </a:p>
          <a:p>
            <a:pPr marL="0" indent="0" algn="just">
              <a:buNone/>
            </a:pPr>
            <a:endParaRPr lang="pt-BR" sz="1800" dirty="0"/>
          </a:p>
          <a:p>
            <a:pPr marL="0" indent="0" algn="just">
              <a:buNone/>
            </a:pPr>
            <a:r>
              <a:rPr lang="pt-BR" sz="1800" dirty="0" smtClean="0"/>
              <a:t>	Importante ressaltar que não há necessidade de investimentos de grande monta com relação à infraestrutura para a operação LAS, uma vez que hoje operam com a infraestrutura existente, mesmo que precária, além do mais é preciso entender que fazer um investimento de grande porte em um município com menos de 30 (trinta) mil habitantes e renda per capita baixíssima se tornaria um grande elefante branco para a União.</a:t>
            </a:r>
          </a:p>
        </p:txBody>
      </p:sp>
    </p:spTree>
    <p:extLst>
      <p:ext uri="{BB962C8B-B14F-4D97-AF65-F5344CB8AC3E}">
        <p14:creationId xmlns:p14="http://schemas.microsoft.com/office/powerpoint/2010/main" val="3104390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RimaHangar\Desktop\amazo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 y="1"/>
            <a:ext cx="9143999" cy="6858000"/>
          </a:xfrm>
          <a:prstGeom prst="rect">
            <a:avLst/>
          </a:prstGeom>
          <a:noFill/>
          <a:scene3d>
            <a:camera prst="orthographicFront"/>
            <a:lightRig rig="glow" dir="t"/>
          </a:scene3d>
          <a:sp3d prstMaterial="translucentPowder"/>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normAutofit fontScale="90000"/>
          </a:bodyPr>
          <a:lstStyle/>
          <a:p>
            <a:pPr marL="571500" indent="-571500">
              <a:buFont typeface="Arial" pitchFamily="34" charset="0"/>
              <a:buChar char="•"/>
            </a:pPr>
            <a:r>
              <a:rPr lang="pt-BR" sz="3600" b="1" dirty="0"/>
              <a:t>A LAS e o turismo na Amazônia Legal</a:t>
            </a:r>
            <a:r>
              <a:rPr lang="pt-BR" b="1" dirty="0"/>
              <a:t/>
            </a:r>
            <a:br>
              <a:rPr lang="pt-BR" b="1" dirty="0"/>
            </a:br>
            <a:endParaRPr lang="pt-BR" dirty="0"/>
          </a:p>
        </p:txBody>
      </p:sp>
      <p:sp>
        <p:nvSpPr>
          <p:cNvPr id="3" name="Espaço Reservado para Conteúdo 2"/>
          <p:cNvSpPr>
            <a:spLocks noGrp="1"/>
          </p:cNvSpPr>
          <p:nvPr>
            <p:ph idx="1"/>
          </p:nvPr>
        </p:nvSpPr>
        <p:spPr/>
        <p:txBody>
          <a:bodyPr>
            <a:normAutofit lnSpcReduction="10000"/>
          </a:bodyPr>
          <a:lstStyle/>
          <a:p>
            <a:pPr marL="0" indent="0" algn="just">
              <a:buNone/>
            </a:pPr>
            <a:r>
              <a:rPr lang="pt-BR" sz="2400" dirty="0" smtClean="0"/>
              <a:t>	Os Táxi Aéreos através da modalidade LAS ou por demanda são os grandes responsáveis pelo sucesso do turismo de pesca e observação de pássaros na Amazônia Legal.</a:t>
            </a:r>
          </a:p>
          <a:p>
            <a:pPr marL="0" indent="0" algn="just">
              <a:buNone/>
            </a:pPr>
            <a:endParaRPr lang="pt-BR" sz="2400" dirty="0"/>
          </a:p>
          <a:p>
            <a:pPr marL="0" indent="0" algn="just">
              <a:buNone/>
            </a:pPr>
            <a:r>
              <a:rPr lang="pt-BR" sz="2400" dirty="0" smtClean="0"/>
              <a:t>	Importante citar que não é possível ter atividade de turismo na Amazônia sem a participação das empresas de Táxi Aéreo que transportam esses turistas vindos do exterior ou das regiões Sul, Sudeste, Centro Oeste e Nordeste do Brasil, da sua chegada nos grandes aeroportos por  linhas aéreas nacionais e internacionais até seu destino final que são pousadas e resorts em plena selva amazônica onde esses turistas tem como única opção o transporte aéreo</a:t>
            </a:r>
            <a:r>
              <a:rPr lang="pt-BR" sz="2400" dirty="0"/>
              <a:t> </a:t>
            </a:r>
            <a:r>
              <a:rPr lang="pt-BR" sz="2400" dirty="0" smtClean="0"/>
              <a:t>por pequenas aeronaves.</a:t>
            </a:r>
            <a:endParaRPr lang="pt-BR" dirty="0" smtClean="0"/>
          </a:p>
          <a:p>
            <a:endParaRPr lang="pt-BR" dirty="0"/>
          </a:p>
        </p:txBody>
      </p:sp>
    </p:spTree>
    <p:extLst>
      <p:ext uri="{BB962C8B-B14F-4D97-AF65-F5344CB8AC3E}">
        <p14:creationId xmlns:p14="http://schemas.microsoft.com/office/powerpoint/2010/main" val="205223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RimaHangar\Desktop\amazo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 y="1"/>
            <a:ext cx="9143999" cy="6858000"/>
          </a:xfrm>
          <a:prstGeom prst="rect">
            <a:avLst/>
          </a:prstGeom>
          <a:noFill/>
          <a:scene3d>
            <a:camera prst="orthographicFront"/>
            <a:lightRig rig="glow" dir="t"/>
          </a:scene3d>
          <a:sp3d prstMaterial="translucentPowder"/>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323528" y="548680"/>
            <a:ext cx="8640960" cy="5577483"/>
          </a:xfrm>
        </p:spPr>
        <p:txBody>
          <a:bodyPr>
            <a:normAutofit fontScale="85000" lnSpcReduction="10000"/>
          </a:bodyPr>
          <a:lstStyle/>
          <a:p>
            <a:pPr algn="ctr"/>
            <a:r>
              <a:rPr lang="pt-BR" sz="2800" b="1" dirty="0"/>
              <a:t>PDAR – Programa de Desenvolvimento </a:t>
            </a:r>
            <a:r>
              <a:rPr lang="pt-BR" sz="2800" b="1" dirty="0" smtClean="0"/>
              <a:t>Aéreo Regional</a:t>
            </a:r>
            <a:endParaRPr lang="pt-BR" sz="2800" b="1" dirty="0"/>
          </a:p>
          <a:p>
            <a:endParaRPr lang="pt-BR" dirty="0" smtClean="0"/>
          </a:p>
          <a:p>
            <a:pPr marL="0" indent="0" algn="just">
              <a:buNone/>
            </a:pPr>
            <a:r>
              <a:rPr lang="pt-BR" dirty="0"/>
              <a:t>	</a:t>
            </a:r>
            <a:r>
              <a:rPr lang="pt-BR" sz="2400" dirty="0" smtClean="0"/>
              <a:t>É de suma importância que o PDAR seja implantado o mais rápido possível para poder proporcionar os subsídios previstos no programa e desenvolver de fato a aviação regional que hoje é atendida na sua maioria por Taxi Aéreo LAS, que se encontram com dificuldades financeiras devido à crise econômica nacional que assola toda as regiões e do preço de insumos, que na sua maioria são cotados em Dólar Americano, por exemplo, peças para reposição de manutenção, combustível e leasing de aeronaves. </a:t>
            </a:r>
          </a:p>
          <a:p>
            <a:pPr marL="0" indent="0" algn="just">
              <a:buNone/>
            </a:pPr>
            <a:r>
              <a:rPr lang="pt-BR" sz="2400" dirty="0" smtClean="0"/>
              <a:t>	</a:t>
            </a:r>
          </a:p>
          <a:p>
            <a:pPr marL="0" indent="0" algn="just">
              <a:buNone/>
            </a:pPr>
            <a:r>
              <a:rPr lang="pt-BR" sz="2400" dirty="0"/>
              <a:t>	</a:t>
            </a:r>
            <a:r>
              <a:rPr lang="pt-BR" sz="2400" dirty="0" smtClean="0"/>
              <a:t>Também contribui para o alto custo operacional da aviação, as tarifas de pouso e decolagem e navegação aérea, além do valor de aluguel de hangares para manutenção, que foram majorados em torno de 500% nos últimos 6 anos, acompanhando o boom do crescimento da aviação ocorrido até 2013, mas que desde 2014 é uma outra realidade, face à grave crise econômica em nosso país. Importante que sejam revistos os métodos aplicados pela </a:t>
            </a:r>
            <a:r>
              <a:rPr lang="pt-BR" sz="2400" dirty="0"/>
              <a:t>I</a:t>
            </a:r>
            <a:r>
              <a:rPr lang="pt-BR" sz="2400" dirty="0" smtClean="0"/>
              <a:t>nfraero e DECEA na cobranças dessas tarifas, para contribuir para o  equilíbrio financeiro e não inviabilizar a operação dessas empresas que conectam a Amazônia Legal.</a:t>
            </a:r>
            <a:endParaRPr lang="pt-BR" sz="2400" dirty="0"/>
          </a:p>
        </p:txBody>
      </p:sp>
    </p:spTree>
    <p:extLst>
      <p:ext uri="{BB962C8B-B14F-4D97-AF65-F5344CB8AC3E}">
        <p14:creationId xmlns:p14="http://schemas.microsoft.com/office/powerpoint/2010/main" val="515733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RimaHangar\Desktop\amazo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 y="1"/>
            <a:ext cx="9143999" cy="6858000"/>
          </a:xfrm>
          <a:prstGeom prst="rect">
            <a:avLst/>
          </a:prstGeom>
          <a:noFill/>
          <a:scene3d>
            <a:camera prst="orthographicFront"/>
            <a:lightRig rig="glow" dir="t"/>
          </a:scene3d>
          <a:sp3d prstMaterial="translucentPowder"/>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692696"/>
            <a:ext cx="8229600" cy="5433467"/>
          </a:xfrm>
        </p:spPr>
        <p:txBody>
          <a:bodyPr>
            <a:normAutofit fontScale="92500" lnSpcReduction="10000"/>
          </a:bodyPr>
          <a:lstStyle/>
          <a:p>
            <a:pPr algn="ctr"/>
            <a:r>
              <a:rPr lang="pt-BR" sz="2800" b="1" dirty="0"/>
              <a:t>Legislação aplicada pelo órgão regulador (ANAC) na visão dos </a:t>
            </a:r>
            <a:r>
              <a:rPr lang="pt-BR" sz="2800" b="1" dirty="0" smtClean="0"/>
              <a:t>operadores LAS</a:t>
            </a:r>
          </a:p>
          <a:p>
            <a:pPr marL="0" indent="0" algn="just">
              <a:buNone/>
            </a:pPr>
            <a:endParaRPr lang="pt-BR" sz="2000" dirty="0"/>
          </a:p>
          <a:p>
            <a:pPr marL="0" indent="0" algn="just">
              <a:buNone/>
            </a:pPr>
            <a:r>
              <a:rPr lang="pt-BR" sz="2000" dirty="0" smtClean="0"/>
              <a:t>	</a:t>
            </a:r>
            <a:r>
              <a:rPr lang="pt-BR" sz="2200" dirty="0" smtClean="0"/>
              <a:t>Sem afetar a segurança de voo, entendemos que a legislação hoje aplicada para a aviação regional, principalmente na Amazônia Legal, é inadequada, uma vez que não atende a realidade de infraestrutura e cultura da população local. Não podemos ser estranhos às nossas comunidades carentes que precisam do transporte aéreo, não por opção e sim por necessidade.  </a:t>
            </a:r>
          </a:p>
          <a:p>
            <a:pPr marL="0" indent="0" algn="just">
              <a:buNone/>
            </a:pPr>
            <a:r>
              <a:rPr lang="pt-BR" sz="2200" dirty="0"/>
              <a:t>	</a:t>
            </a:r>
            <a:r>
              <a:rPr lang="pt-BR" sz="2200" dirty="0" smtClean="0"/>
              <a:t>Precisamos olhar para a Amazônia Legal como os Estados Unidos olham para o Alasca, ao qual é  dado um tratamento diferenciado pela agência reguladora daquele país, (FAA) devido às peculiaridades da região (isolamento geográfico, infraestrutura e cultura local).</a:t>
            </a:r>
          </a:p>
          <a:p>
            <a:pPr marL="0" indent="0" algn="just">
              <a:buNone/>
            </a:pPr>
            <a:r>
              <a:rPr lang="pt-BR" sz="2200" dirty="0"/>
              <a:t>	</a:t>
            </a:r>
            <a:r>
              <a:rPr lang="pt-BR" sz="2200" dirty="0" smtClean="0"/>
              <a:t>Nessa linha de raciocínio, queremos buscar entendimento junto à ANAC para flexibilizar o excesso de regras que regulamentam a aviação para um cenário de primeiro mundo, o que está longe da nossa realidade amazônica.</a:t>
            </a:r>
            <a:endParaRPr lang="pt-BR" sz="2200" dirty="0"/>
          </a:p>
        </p:txBody>
      </p:sp>
    </p:spTree>
    <p:extLst>
      <p:ext uri="{BB962C8B-B14F-4D97-AF65-F5344CB8AC3E}">
        <p14:creationId xmlns:p14="http://schemas.microsoft.com/office/powerpoint/2010/main" val="1008948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RimaHangar\Desktop\amazon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 y="1"/>
            <a:ext cx="9143999" cy="6858000"/>
          </a:xfrm>
          <a:prstGeom prst="rect">
            <a:avLst/>
          </a:prstGeom>
          <a:noFill/>
          <a:scene3d>
            <a:camera prst="orthographicFront"/>
            <a:lightRig rig="glow" dir="t"/>
          </a:scene3d>
          <a:sp3d prstMaterial="translucentPowder"/>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457200" y="476672"/>
            <a:ext cx="8229600" cy="5904656"/>
          </a:xfrm>
        </p:spPr>
        <p:txBody>
          <a:bodyPr>
            <a:normAutofit fontScale="77500" lnSpcReduction="20000"/>
          </a:bodyPr>
          <a:lstStyle/>
          <a:p>
            <a:pPr algn="ctr"/>
            <a:r>
              <a:rPr lang="pt-BR" b="1" dirty="0"/>
              <a:t>Principais </a:t>
            </a:r>
            <a:r>
              <a:rPr lang="pt-BR" b="1" dirty="0" smtClean="0"/>
              <a:t>dificuldades:</a:t>
            </a:r>
            <a:endParaRPr lang="pt-BR" b="1" dirty="0"/>
          </a:p>
          <a:p>
            <a:endParaRPr lang="pt-BR" dirty="0" smtClean="0"/>
          </a:p>
          <a:p>
            <a:pPr marL="0" indent="0" algn="just">
              <a:buNone/>
            </a:pPr>
            <a:r>
              <a:rPr lang="pt-BR" dirty="0"/>
              <a:t>	</a:t>
            </a:r>
            <a:r>
              <a:rPr lang="pt-BR" dirty="0" smtClean="0"/>
              <a:t>As principais dificuldades encontradas são o alto custo operacional, concorrência desleal com Táxi Aéreos clandestinos, insegurança em construir uma demanda pagando o preço do pioneirismo e depois ser substituído por uma linha aérea regional sem ter direito algum pelos riscos assumidos e investimentos realizados.</a:t>
            </a:r>
          </a:p>
          <a:p>
            <a:pPr marL="0" indent="0" algn="just">
              <a:buNone/>
            </a:pPr>
            <a:endParaRPr lang="pt-BR" dirty="0" smtClean="0"/>
          </a:p>
          <a:p>
            <a:pPr marL="0" indent="0" algn="just">
              <a:buNone/>
            </a:pPr>
            <a:r>
              <a:rPr lang="pt-BR" dirty="0" smtClean="0"/>
              <a:t>Exemplo ocorrido com a Apuí Táxi Aéreo na Rota Manaus – Manicoré – Apuí, onde recentemente, uma cia aérea regional iniciou operação na cidade de Manicoré e pediu formalmente à </a:t>
            </a:r>
            <a:r>
              <a:rPr lang="pt-BR" dirty="0" err="1" smtClean="0"/>
              <a:t>Anac</a:t>
            </a:r>
            <a:r>
              <a:rPr lang="pt-BR" dirty="0" smtClean="0"/>
              <a:t> o cancelamento do HOTRAN da Apuí, mas felizmente a </a:t>
            </a:r>
            <a:r>
              <a:rPr lang="pt-BR" dirty="0" err="1" smtClean="0"/>
              <a:t>Anac</a:t>
            </a:r>
            <a:r>
              <a:rPr lang="pt-BR" dirty="0" smtClean="0"/>
              <a:t> não cancelou, pois caso isso tivesse ocorrido aquela comunidade estaria desassistida, haja visto que a cia aérea regional após 60 (sessenta) dias de operação cancelou os voos para aquele destino por entender que não havia demanda necessária para operação de aeronave de médio porte.</a:t>
            </a:r>
          </a:p>
        </p:txBody>
      </p:sp>
    </p:spTree>
    <p:extLst>
      <p:ext uri="{BB962C8B-B14F-4D97-AF65-F5344CB8AC3E}">
        <p14:creationId xmlns:p14="http://schemas.microsoft.com/office/powerpoint/2010/main" val="2584980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maHangar\Desktop\Treinamento RIMA\Slide Aeromédico\11947492_1674387729463249_308296645282803835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391960240"/>
              </p:ext>
            </p:extLst>
          </p:nvPr>
        </p:nvGraphicFramePr>
        <p:xfrm>
          <a:off x="2555776" y="332656"/>
          <a:ext cx="4211497" cy="1215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5849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RimaHangar\Desktop\Treinamento RIMA\Slide Aeromédico\11947492_1674387729463249_3082966452828038352_n.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4000"/>
                    </a14:imgEffect>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ffectLst/>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0"/>
            <a:ext cx="8229600" cy="980728"/>
          </a:xfrm>
        </p:spPr>
        <p:txBody>
          <a:bodyPr>
            <a:normAutofit/>
          </a:bodyPr>
          <a:lstStyle/>
          <a:p>
            <a:r>
              <a:rPr lang="pt-BR" sz="2000" b="1" dirty="0" smtClean="0"/>
              <a:t>Porto Velho </a:t>
            </a:r>
            <a:r>
              <a:rPr lang="pt-BR" sz="2000" b="1" dirty="0"/>
              <a:t>-</a:t>
            </a:r>
            <a:r>
              <a:rPr lang="pt-BR" sz="2000" b="1" dirty="0" smtClean="0"/>
              <a:t> Cacoal - </a:t>
            </a:r>
            <a:r>
              <a:rPr lang="pt-BR" sz="2000" b="1" dirty="0" err="1" smtClean="0"/>
              <a:t>Vilhena</a:t>
            </a:r>
            <a:endParaRPr lang="pt-BR" sz="2000" b="1" dirty="0"/>
          </a:p>
        </p:txBody>
      </p:sp>
      <p:sp>
        <p:nvSpPr>
          <p:cNvPr id="3" name="Espaço Reservado para Conteúdo 2"/>
          <p:cNvSpPr>
            <a:spLocks noGrp="1"/>
          </p:cNvSpPr>
          <p:nvPr>
            <p:ph idx="1"/>
          </p:nvPr>
        </p:nvSpPr>
        <p:spPr/>
        <p:txBody>
          <a:bodyPr/>
          <a:lstStyle/>
          <a:p>
            <a:pPr>
              <a:buNone/>
            </a:pPr>
            <a:endParaRPr lang="pt-BR" dirty="0"/>
          </a:p>
        </p:txBody>
      </p:sp>
      <p:graphicFrame>
        <p:nvGraphicFramePr>
          <p:cNvPr id="5" name="Tabela 4"/>
          <p:cNvGraphicFramePr>
            <a:graphicFrameLocks noGrp="1"/>
          </p:cNvGraphicFramePr>
          <p:nvPr>
            <p:extLst>
              <p:ext uri="{D42A27DB-BD31-4B8C-83A1-F6EECF244321}">
                <p14:modId xmlns:p14="http://schemas.microsoft.com/office/powerpoint/2010/main" val="352865385"/>
              </p:ext>
            </p:extLst>
          </p:nvPr>
        </p:nvGraphicFramePr>
        <p:xfrm>
          <a:off x="4581906" y="5517232"/>
          <a:ext cx="3571901" cy="980730"/>
        </p:xfrm>
        <a:graphic>
          <a:graphicData uri="http://schemas.openxmlformats.org/drawingml/2006/table">
            <a:tbl>
              <a:tblPr firstRow="1" bandRow="1">
                <a:tableStyleId>{5C22544A-7EE6-4342-B048-85BDC9FD1C3A}</a:tableStyleId>
              </a:tblPr>
              <a:tblGrid>
                <a:gridCol w="1071571"/>
                <a:gridCol w="857256"/>
                <a:gridCol w="642942"/>
                <a:gridCol w="1000132"/>
              </a:tblGrid>
              <a:tr h="326910">
                <a:tc>
                  <a:txBody>
                    <a:bodyPr/>
                    <a:lstStyle/>
                    <a:p>
                      <a:endParaRPr lang="pt-BR" sz="1400" dirty="0"/>
                    </a:p>
                  </a:txBody>
                  <a:tcPr/>
                </a:tc>
                <a:tc>
                  <a:txBody>
                    <a:bodyPr/>
                    <a:lstStyle/>
                    <a:p>
                      <a:r>
                        <a:rPr lang="pt-BR" sz="1400" dirty="0" err="1" smtClean="0"/>
                        <a:t>Dist</a:t>
                      </a:r>
                      <a:endParaRPr lang="pt-BR" sz="1400" dirty="0"/>
                    </a:p>
                  </a:txBody>
                  <a:tcPr/>
                </a:tc>
                <a:tc>
                  <a:txBody>
                    <a:bodyPr/>
                    <a:lstStyle/>
                    <a:p>
                      <a:r>
                        <a:rPr lang="pt-BR" sz="1400" dirty="0" smtClean="0"/>
                        <a:t>Time</a:t>
                      </a:r>
                      <a:endParaRPr lang="pt-BR" sz="1400" dirty="0"/>
                    </a:p>
                  </a:txBody>
                  <a:tcPr/>
                </a:tc>
                <a:tc>
                  <a:txBody>
                    <a:bodyPr/>
                    <a:lstStyle/>
                    <a:p>
                      <a:endParaRPr lang="pt-BR" sz="1400" dirty="0"/>
                    </a:p>
                  </a:txBody>
                  <a:tcPr/>
                </a:tc>
              </a:tr>
              <a:tr h="326910">
                <a:tc>
                  <a:txBody>
                    <a:bodyPr/>
                    <a:lstStyle/>
                    <a:p>
                      <a:r>
                        <a:rPr lang="pt-BR" sz="1400" dirty="0" smtClean="0"/>
                        <a:t>Porto Velho</a:t>
                      </a:r>
                      <a:endParaRPr lang="pt-BR" sz="1400" dirty="0"/>
                    </a:p>
                  </a:txBody>
                  <a:tcPr/>
                </a:tc>
                <a:tc>
                  <a:txBody>
                    <a:bodyPr/>
                    <a:lstStyle/>
                    <a:p>
                      <a:r>
                        <a:rPr lang="pt-BR" sz="1400" dirty="0" smtClean="0"/>
                        <a:t>221 </a:t>
                      </a:r>
                      <a:r>
                        <a:rPr lang="pt-BR" sz="1400" dirty="0" err="1" smtClean="0"/>
                        <a:t>nm</a:t>
                      </a:r>
                      <a:endParaRPr lang="pt-BR" sz="1400" dirty="0"/>
                    </a:p>
                  </a:txBody>
                  <a:tcPr/>
                </a:tc>
                <a:tc>
                  <a:txBody>
                    <a:bodyPr/>
                    <a:lstStyle/>
                    <a:p>
                      <a:r>
                        <a:rPr lang="pt-BR" sz="1400" dirty="0" smtClean="0"/>
                        <a:t>01:30</a:t>
                      </a:r>
                      <a:endParaRPr lang="pt-BR" sz="1400" dirty="0"/>
                    </a:p>
                  </a:txBody>
                  <a:tcPr/>
                </a:tc>
                <a:tc>
                  <a:txBody>
                    <a:bodyPr/>
                    <a:lstStyle/>
                    <a:p>
                      <a:r>
                        <a:rPr lang="pt-BR" sz="1400" dirty="0" smtClean="0"/>
                        <a:t>Cacoal</a:t>
                      </a:r>
                      <a:endParaRPr lang="pt-BR" sz="1400" dirty="0"/>
                    </a:p>
                  </a:txBody>
                  <a:tcPr/>
                </a:tc>
              </a:tr>
              <a:tr h="326910">
                <a:tc>
                  <a:txBody>
                    <a:bodyPr/>
                    <a:lstStyle/>
                    <a:p>
                      <a:r>
                        <a:rPr lang="pt-BR" sz="1400" dirty="0" smtClean="0"/>
                        <a:t>Cacoal</a:t>
                      </a:r>
                      <a:endParaRPr lang="pt-BR" sz="1400" dirty="0"/>
                    </a:p>
                  </a:txBody>
                  <a:tcPr/>
                </a:tc>
                <a:tc>
                  <a:txBody>
                    <a:bodyPr/>
                    <a:lstStyle/>
                    <a:p>
                      <a:r>
                        <a:rPr lang="pt-BR" sz="1400" dirty="0" smtClean="0"/>
                        <a:t>107nm</a:t>
                      </a:r>
                      <a:endParaRPr lang="pt-BR" sz="1400" dirty="0"/>
                    </a:p>
                  </a:txBody>
                  <a:tcPr/>
                </a:tc>
                <a:tc>
                  <a:txBody>
                    <a:bodyPr/>
                    <a:lstStyle/>
                    <a:p>
                      <a:r>
                        <a:rPr lang="pt-BR" sz="1400" dirty="0" smtClean="0"/>
                        <a:t>00:50</a:t>
                      </a:r>
                      <a:endParaRPr lang="pt-BR" sz="1400" dirty="0"/>
                    </a:p>
                  </a:txBody>
                  <a:tcPr/>
                </a:tc>
                <a:tc>
                  <a:txBody>
                    <a:bodyPr/>
                    <a:lstStyle/>
                    <a:p>
                      <a:r>
                        <a:rPr lang="pt-BR" sz="1400" dirty="0" err="1" smtClean="0"/>
                        <a:t>Vilhena</a:t>
                      </a:r>
                      <a:endParaRPr lang="pt-BR" sz="1400" dirty="0"/>
                    </a:p>
                  </a:txBody>
                  <a:tcPr/>
                </a:tc>
              </a:tr>
            </a:tbl>
          </a:graphicData>
        </a:graphic>
      </p:graphicFrame>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445224"/>
            <a:ext cx="3600400" cy="115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700" y="764703"/>
            <a:ext cx="5400600" cy="44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aixaDeTexto 16"/>
          <p:cNvSpPr txBox="1"/>
          <p:nvPr/>
        </p:nvSpPr>
        <p:spPr>
          <a:xfrm flipH="1">
            <a:off x="6156176" y="836712"/>
            <a:ext cx="1728192" cy="276999"/>
          </a:xfrm>
          <a:prstGeom prst="rect">
            <a:avLst/>
          </a:prstGeom>
          <a:noFill/>
        </p:spPr>
        <p:txBody>
          <a:bodyPr wrap="square" rtlCol="0">
            <a:spAutoFit/>
          </a:bodyPr>
          <a:lstStyle/>
          <a:p>
            <a:r>
              <a:rPr lang="pt-BR" sz="1200" dirty="0" smtClean="0">
                <a:solidFill>
                  <a:schemeClr val="bg1"/>
                </a:solidFill>
              </a:rPr>
              <a:t>Autorizada</a:t>
            </a:r>
            <a:endParaRPr lang="pt-BR" sz="1200" dirty="0">
              <a:solidFill>
                <a:schemeClr val="bg1"/>
              </a:solidFill>
            </a:endParaRPr>
          </a:p>
        </p:txBody>
      </p:sp>
      <p:sp>
        <p:nvSpPr>
          <p:cNvPr id="18" name="CaixaDeTexto 17"/>
          <p:cNvSpPr txBox="1"/>
          <p:nvPr/>
        </p:nvSpPr>
        <p:spPr>
          <a:xfrm>
            <a:off x="6156176" y="1144543"/>
            <a:ext cx="1008112" cy="307777"/>
          </a:xfrm>
          <a:prstGeom prst="rect">
            <a:avLst/>
          </a:prstGeom>
          <a:noFill/>
        </p:spPr>
        <p:txBody>
          <a:bodyPr wrap="square" rtlCol="0">
            <a:spAutoFit/>
          </a:bodyPr>
          <a:lstStyle/>
          <a:p>
            <a:r>
              <a:rPr lang="pt-BR" sz="1400" dirty="0" smtClean="0">
                <a:solidFill>
                  <a:schemeClr val="bg1"/>
                </a:solidFill>
              </a:rPr>
              <a:t> </a:t>
            </a:r>
            <a:r>
              <a:rPr lang="pt-BR" sz="1200" dirty="0" smtClean="0">
                <a:solidFill>
                  <a:schemeClr val="bg1"/>
                </a:solidFill>
              </a:rPr>
              <a:t>Requerida</a:t>
            </a:r>
            <a:endParaRPr lang="pt-BR" sz="1200" dirty="0">
              <a:solidFill>
                <a:schemeClr val="bg1"/>
              </a:solidFill>
            </a:endParaRPr>
          </a:p>
        </p:txBody>
      </p:sp>
      <p:sp>
        <p:nvSpPr>
          <p:cNvPr id="19" name="Menos 18"/>
          <p:cNvSpPr/>
          <p:nvPr/>
        </p:nvSpPr>
        <p:spPr>
          <a:xfrm>
            <a:off x="5826619" y="687179"/>
            <a:ext cx="360040" cy="576064"/>
          </a:xfrm>
          <a:prstGeom prst="mathMinus">
            <a:avLst>
              <a:gd name="adj1" fmla="val 11399"/>
            </a:avLst>
          </a:prstGeom>
          <a:solidFill>
            <a:srgbClr val="0794EB"/>
          </a:solidFill>
          <a:ln>
            <a:solidFill>
              <a:srgbClr val="079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           </a:t>
            </a:r>
            <a:endParaRPr lang="pt-BR" dirty="0"/>
          </a:p>
        </p:txBody>
      </p:sp>
      <p:sp>
        <p:nvSpPr>
          <p:cNvPr id="20" name="Menos 19"/>
          <p:cNvSpPr/>
          <p:nvPr/>
        </p:nvSpPr>
        <p:spPr>
          <a:xfrm>
            <a:off x="5826619" y="1118411"/>
            <a:ext cx="360040" cy="360040"/>
          </a:xfrm>
          <a:prstGeom prst="mathMinus">
            <a:avLst/>
          </a:prstGeom>
          <a:solidFill>
            <a:srgbClr val="C3842F"/>
          </a:solidFill>
          <a:ln>
            <a:solidFill>
              <a:srgbClr val="C384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advTm="24539"/>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2362</TotalTime>
  <Words>554</Words>
  <Application>Microsoft Office PowerPoint</Application>
  <PresentationFormat>Apresentação na tela (4:3)</PresentationFormat>
  <Paragraphs>272</Paragraphs>
  <Slides>27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27</vt:i4>
      </vt:variant>
    </vt:vector>
  </HeadingPairs>
  <TitlesOfParts>
    <vt:vector size="31" baseType="lpstr">
      <vt:lpstr>Arial</vt:lpstr>
      <vt:lpstr>Calibri</vt:lpstr>
      <vt:lpstr>Wingdings</vt:lpstr>
      <vt:lpstr>Tema do Office</vt:lpstr>
      <vt:lpstr>Apresentação do PowerPoint</vt:lpstr>
      <vt:lpstr>Apresentação do PowerPoint</vt:lpstr>
      <vt:lpstr>Apresentação do PowerPoint</vt:lpstr>
      <vt:lpstr>A LAS e o turismo na Amazônia Legal </vt:lpstr>
      <vt:lpstr>Apresentação do PowerPoint</vt:lpstr>
      <vt:lpstr>Apresentação do PowerPoint</vt:lpstr>
      <vt:lpstr>Apresentação do PowerPoint</vt:lpstr>
      <vt:lpstr>Apresentação do PowerPoint</vt:lpstr>
      <vt:lpstr>Porto Velho - Cacoal - Vilhena</vt:lpstr>
      <vt:lpstr>Porto Velho – Ji-Paraná</vt:lpstr>
      <vt:lpstr>Porto Velho - Guajará-Mirim - Costa Marques </vt:lpstr>
      <vt:lpstr>Porto Velho - Lábrea - Canutama - Manaus</vt:lpstr>
      <vt:lpstr>Cacoal - Aripuanã - Colniza</vt:lpstr>
      <vt:lpstr>Manaus – Maués – Manaus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Manaus – São Gabriel da Cachoeira</vt:lpstr>
      <vt:lpstr>Apresentação do PowerPoint</vt:lpstr>
      <vt:lpstr>Belém – Altamira – Santarém – Itaituba – Novo Progresso </vt:lpstr>
      <vt:lpstr>Belém – Marabá – Redenção – Palmas</vt:lpstr>
      <vt:lpstr>Conclusão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RIMA</dc:title>
  <dc:creator>Operacao</dc:creator>
  <cp:lastModifiedBy>Maria José Gomes Mello Ribeiro</cp:lastModifiedBy>
  <cp:revision>265</cp:revision>
  <dcterms:created xsi:type="dcterms:W3CDTF">2015-06-12T14:34:51Z</dcterms:created>
  <dcterms:modified xsi:type="dcterms:W3CDTF">2016-11-14T11:19:05Z</dcterms:modified>
</cp:coreProperties>
</file>