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4"/>
    <p:sldMasterId id="2147483660" r:id="rId5"/>
    <p:sldMasterId id="2147484253" r:id="rId6"/>
    <p:sldMasterId id="2147483827" r:id="rId7"/>
  </p:sldMasterIdLst>
  <p:notesMasterIdLst>
    <p:notesMasterId r:id="rId16"/>
  </p:notesMasterIdLst>
  <p:sldIdLst>
    <p:sldId id="257" r:id="rId8"/>
    <p:sldId id="258" r:id="rId9"/>
    <p:sldId id="263" r:id="rId10"/>
    <p:sldId id="264" r:id="rId11"/>
    <p:sldId id="261" r:id="rId12"/>
    <p:sldId id="262" r:id="rId13"/>
    <p:sldId id="1746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94515733533173"/>
          <c:y val="7.9558001820391022E-2"/>
          <c:w val="0.64819704215892149"/>
          <c:h val="0.81436466241908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45000">
                    <a:srgbClr val="A5A5A5"/>
                  </a:gs>
                  <a:gs pos="0">
                    <a:srgbClr val="A2A2A2"/>
                  </a:gs>
                  <a:gs pos="0">
                    <a:srgbClr val="BFBFBF"/>
                  </a:gs>
                  <a:gs pos="73000">
                    <a:sysClr val="windowText" lastClr="000000">
                      <a:lumMod val="50000"/>
                      <a:lumOff val="50000"/>
                    </a:sysClr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2-4A80-99BB-A985876EF6C6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4FA4B3"/>
                  </a:gs>
                  <a:gs pos="73000">
                    <a:srgbClr val="346E78"/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2-4A80-99BB-A985876EF6C6}"/>
              </c:ext>
            </c:extLst>
          </c:dPt>
          <c:dPt>
            <c:idx val="2"/>
            <c:bubble3D val="0"/>
            <c:spPr>
              <a:gradFill>
                <a:gsLst>
                  <a:gs pos="35000">
                    <a:srgbClr val="E08B56"/>
                  </a:gs>
                  <a:gs pos="89000">
                    <a:srgbClr val="DD8047">
                      <a:lumMod val="75000"/>
                    </a:srgbClr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2-4A80-99BB-A985876EF6C6}"/>
              </c:ext>
            </c:extLst>
          </c:dPt>
          <c:dPt>
            <c:idx val="3"/>
            <c:bubble3D val="0"/>
            <c:spPr>
              <a:gradFill>
                <a:gsLst>
                  <a:gs pos="15000">
                    <a:srgbClr val="F8AD0E"/>
                  </a:gs>
                  <a:gs pos="84000">
                    <a:srgbClr val="9F6F05"/>
                  </a:gs>
                </a:gsLst>
                <a:lin ang="10800000" scaled="1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2-4A80-99BB-A985876EF6C6}"/>
              </c:ext>
            </c:extLst>
          </c:dPt>
          <c:cat>
            <c:numRef>
              <c:f>'[4]Double check'!$A$19:$A$22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'Double check'!$G$19:$G$22</c:f>
              <c:numCache>
                <c:formatCode>0.0%</c:formatCode>
                <c:ptCount val="4"/>
                <c:pt idx="0">
                  <c:v>0.1</c:v>
                </c:pt>
                <c:pt idx="1">
                  <c:v>0.22040015389521794</c:v>
                </c:pt>
                <c:pt idx="2">
                  <c:v>0.51181728230826584</c:v>
                </c:pt>
                <c:pt idx="3">
                  <c:v>0.20881343348129533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2-4A80-99BB-A985876EF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4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8174A-763E-4155-888B-D2492A836F62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4089-FEA3-4E15-8BBF-8F7AF4D99E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1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\Dropbox (</a:t>
            </a:r>
            <a:r>
              <a:rPr lang="pt-BR" err="1"/>
              <a:t>Brasscom</a:t>
            </a:r>
            <a:r>
              <a:rPr lang="pt-BR"/>
              <a:t>)\Inteligência de Mercado\2021\Apresentações\BRI2-2021-005 - Relatório Setorial\BRI2-2021-005-01 (Resumo)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D0C34-F3B0-4B7D-A353-0725C5AB670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D0C34-F3B0-4B7D-A353-0725C5AB670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1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465FE6C-E28C-4E49-A88D-E46B3C029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DA3623DF-9696-44A0-84D0-16A582369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3428999"/>
            <a:ext cx="11490820" cy="316893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B2941FA-BC2A-4F29-89D4-974D150E57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4129" y="969818"/>
            <a:ext cx="11490820" cy="2373746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800" b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822595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06D5B2-A4FC-E3C0-155F-6F8D479B8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291F3C-CA68-8E2B-9E01-15DAC979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A09DE34-83AC-0EBC-2C77-DD40F542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BC5E-A4C6-4D47-A44C-54A623EFE7AF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A906BF-E18B-AF1A-0591-85FA31DA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47E2EBB-22C9-9291-0AA7-6AD35953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7DAC8-F4FA-4B15-83B4-8B02E3149A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83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DEAAC26-36CF-483A-8C6B-EE182AF923AA}"/>
              </a:ext>
            </a:extLst>
          </p:cNvPr>
          <p:cNvSpPr/>
          <p:nvPr userDrawn="1"/>
        </p:nvSpPr>
        <p:spPr>
          <a:xfrm>
            <a:off x="8122667" y="-197"/>
            <a:ext cx="4069333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Arial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159C023-9AA8-4BA1-886F-2627FF6E8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7610364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74CD8961-1777-4612-8AFF-16DD2A8EA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1088570"/>
            <a:ext cx="7610364" cy="550936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1E465A"/>
              </a:buClr>
              <a:buSzPct val="80000"/>
              <a:buFont typeface="Segoe UI Symbol" panose="020B0502040204020203" pitchFamily="34" charset="0"/>
              <a:buChar char="⚫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⚪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◎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 dirty="0"/>
              <a:t>Nível 1</a:t>
            </a:r>
          </a:p>
          <a:p>
            <a:pPr marL="742950" lvl="1" indent="-285750">
              <a:buSzPct val="130000"/>
            </a:pPr>
            <a:r>
              <a:rPr lang="pt-BR" dirty="0"/>
              <a:t>Nível 2</a:t>
            </a:r>
          </a:p>
          <a:p>
            <a:pPr marL="1143000" lvl="2" indent="-228600">
              <a:buSzPct val="130000"/>
            </a:pPr>
            <a:r>
              <a:rPr lang="pt-BR" dirty="0"/>
              <a:t>Nível 3</a:t>
            </a:r>
          </a:p>
          <a:p>
            <a:pPr marL="1600200" lvl="3" indent="-228600">
              <a:buSzPct val="130000"/>
            </a:pPr>
            <a:r>
              <a:rPr lang="pt-BR" dirty="0"/>
              <a:t>Nível 4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2958995D-673B-4F8C-ABEA-73D4AB38BFD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03908" y="3342640"/>
            <a:ext cx="3825608" cy="325529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chemeClr val="bg1"/>
              </a:buClr>
              <a:buSzPct val="80000"/>
              <a:buFont typeface="Segoe UI Symbol" panose="020B0502040204020203" pitchFamily="34" charset="0"/>
              <a:buChar char="▸"/>
              <a:defRPr lang="pt-BR" sz="20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bg1"/>
              </a:buClr>
              <a:buSzPct val="80000"/>
              <a:buFont typeface="Bahnschrift" panose="020B0502040204020203" pitchFamily="34" charset="0"/>
              <a:buChar char="»"/>
              <a:defRPr lang="pt-BR" sz="18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bg1"/>
              </a:buClr>
              <a:buSzPct val="80000"/>
              <a:buFont typeface="Bahnschrift" panose="020B0502040204020203" pitchFamily="34" charset="0"/>
              <a:buChar char="›"/>
              <a:defRPr lang="pt-BR" sz="16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bg1"/>
              </a:buClr>
              <a:buSzPct val="80000"/>
              <a:buFont typeface="Segoe UI Symbol" panose="020B0502040204020203" pitchFamily="34" charset="0"/>
              <a:buChar char="›"/>
              <a:defRPr lang="pt-BR" sz="1400" baseline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 dirty="0"/>
              <a:t>Nível 1</a:t>
            </a:r>
          </a:p>
          <a:p>
            <a:pPr marL="742950" lvl="1" indent="-285750">
              <a:buSzPct val="130000"/>
            </a:pPr>
            <a:r>
              <a:rPr lang="pt-BR" dirty="0"/>
              <a:t>Nível 2</a:t>
            </a:r>
          </a:p>
          <a:p>
            <a:pPr marL="1143000" lvl="2" indent="-228600">
              <a:buSzPct val="130000"/>
            </a:pPr>
            <a:r>
              <a:rPr lang="pt-BR" dirty="0"/>
              <a:t>Nível 3</a:t>
            </a:r>
          </a:p>
          <a:p>
            <a:pPr marL="1600200" lvl="3" indent="-228600">
              <a:buSzPct val="130000"/>
            </a:pPr>
            <a:r>
              <a:rPr lang="pt-BR" dirty="0"/>
              <a:t>Nível 4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54347257-EF29-4613-AAF5-5A593BA9FF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03908" y="1088569"/>
            <a:ext cx="3825608" cy="2111831"/>
          </a:xfrm>
          <a:prstGeom prst="roundRect">
            <a:avLst>
              <a:gd name="adj" fmla="val 6254"/>
            </a:avLst>
          </a:prstGeo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SzPct val="65000"/>
              <a:buFont typeface="Segoe UI Symbol" panose="020B0502040204020203" pitchFamily="34" charset="0"/>
              <a:buNone/>
              <a:defRPr sz="2000" b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 typeface="Segoe UI Symbol" panose="020B0502040204020203" pitchFamily="34" charset="0"/>
              <a:buChar char="&gt;"/>
              <a:defRPr sz="20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SzPct val="80000"/>
              <a:buFont typeface="Segoe UI Symbol" panose="020B0502040204020203" pitchFamily="34" charset="0"/>
              <a:buChar char="≫"/>
              <a:defRPr sz="18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BA655A7F-33D8-DD9A-655D-D8C8C43CDF47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11E001FA-99BA-4EAB-F41E-646D5DFEA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9" y="215444"/>
            <a:ext cx="929204" cy="250059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5FD7411F-909D-A3F9-496E-CB86FCF3A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5778" r="17333" b="36872"/>
          <a:stretch/>
        </p:blipFill>
        <p:spPr>
          <a:xfrm>
            <a:off x="10186092" y="205287"/>
            <a:ext cx="830042" cy="3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001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215DACC-598C-4A0A-B5CB-30FA52077BF6}"/>
              </a:ext>
            </a:extLst>
          </p:cNvPr>
          <p:cNvSpPr/>
          <p:nvPr userDrawn="1"/>
        </p:nvSpPr>
        <p:spPr>
          <a:xfrm>
            <a:off x="0" y="-4261"/>
            <a:ext cx="12216680" cy="918661"/>
          </a:xfrm>
          <a:prstGeom prst="rect">
            <a:avLst/>
          </a:prstGeom>
          <a:solidFill>
            <a:srgbClr val="1E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rgbClr val="FFFFFF"/>
              </a:solidFill>
              <a:latin typeface="Segoe UI Variable Display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2C11DF9A-CAC1-4A84-A784-EFFBBF260C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r>
              <a:rPr lang="pt-BR"/>
              <a:t>Clique para editar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213B2FE7-2D93-48B7-B070-63272CFBB7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1088570"/>
            <a:ext cx="11548054" cy="5509361"/>
          </a:xfrm>
          <a:prstGeom prst="roundRect">
            <a:avLst>
              <a:gd name="adj" fmla="val 2766"/>
            </a:avLst>
          </a:prstGeom>
          <a:noFill/>
          <a:ln w="12700">
            <a:solidFill>
              <a:srgbClr val="1E465A"/>
            </a:solidFill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1E465A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ABB9B834-92D1-4067-834E-87564DAF7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21" y="231494"/>
            <a:ext cx="1624018" cy="4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1520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xmlns="" id="{B0C9B449-DFF3-4538-BB29-BFB4904EC8DE}"/>
              </a:ext>
            </a:extLst>
          </p:cNvPr>
          <p:cNvSpPr/>
          <p:nvPr userDrawn="1"/>
        </p:nvSpPr>
        <p:spPr>
          <a:xfrm>
            <a:off x="499522" y="1008639"/>
            <a:ext cx="3472500" cy="5361681"/>
          </a:xfrm>
          <a:prstGeom prst="roundRect">
            <a:avLst>
              <a:gd name="adj" fmla="val 3969"/>
            </a:avLst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xmlns="" id="{95E5F2B6-804F-40A3-9A44-6AA6603B4BAA}"/>
              </a:ext>
            </a:extLst>
          </p:cNvPr>
          <p:cNvSpPr/>
          <p:nvPr userDrawn="1"/>
        </p:nvSpPr>
        <p:spPr>
          <a:xfrm>
            <a:off x="344130" y="1930862"/>
            <a:ext cx="3472500" cy="4625137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xmlns="" id="{641630FE-63E3-4E78-8FD3-0952734BD503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552234" y="1104207"/>
            <a:ext cx="3278314" cy="716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 anchor="ctr"/>
          <a:lstStyle>
            <a:lvl1pPr marL="0" indent="0">
              <a:buSzPct val="100000"/>
              <a:buFontTx/>
              <a:buNone/>
              <a:defRPr lang="pt-BR" sz="2000" b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265569"/>
              </a:buClr>
              <a:buSzPct val="100000"/>
              <a:buFontTx/>
              <a:buChar char="›"/>
              <a:defRPr lang="pt-BR" sz="16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100000"/>
              <a:buFontTx/>
              <a:buChar char="›"/>
              <a:defRPr lang="pt-BR" sz="1400" baseline="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Título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2B18C264-C709-400D-9D4E-2CEE9D662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rgbClr val="1E465A"/>
                </a:solidFill>
                <a:latin typeface="Segoe UI Variable Display" pitchFamily="2" charset="0"/>
              </a:defRPr>
            </a:lvl1pPr>
          </a:lstStyle>
          <a:p>
            <a:r>
              <a:rPr lang="pt-BR"/>
              <a:t>Clique para editar </a:t>
            </a:r>
            <a:br>
              <a:rPr lang="pt-BR"/>
            </a:br>
            <a:r>
              <a:rPr lang="pt-BR"/>
              <a:t>o título Mestre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xmlns="" id="{588D4830-7002-40F5-B64B-7F3D90BB2340}"/>
              </a:ext>
            </a:extLst>
          </p:cNvPr>
          <p:cNvSpPr/>
          <p:nvPr userDrawn="1"/>
        </p:nvSpPr>
        <p:spPr>
          <a:xfrm>
            <a:off x="4459417" y="1008639"/>
            <a:ext cx="3472500" cy="5361681"/>
          </a:xfrm>
          <a:prstGeom prst="roundRect">
            <a:avLst>
              <a:gd name="adj" fmla="val 3969"/>
            </a:avLst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xmlns="" id="{BFB9C77B-4518-4E92-BDA7-5ECFB0888EE4}"/>
              </a:ext>
            </a:extLst>
          </p:cNvPr>
          <p:cNvSpPr/>
          <p:nvPr userDrawn="1"/>
        </p:nvSpPr>
        <p:spPr>
          <a:xfrm>
            <a:off x="4304025" y="1930862"/>
            <a:ext cx="3472500" cy="4625137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59" name="Espaço Reservado para Conteúdo 2">
            <a:extLst>
              <a:ext uri="{FF2B5EF4-FFF2-40B4-BE49-F238E27FC236}">
                <a16:creationId xmlns:a16="http://schemas.microsoft.com/office/drawing/2014/main" xmlns="" id="{0534B7FF-52F9-46C1-9552-FEC82AF167B0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512129" y="1104207"/>
            <a:ext cx="3278314" cy="716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 anchor="ctr"/>
          <a:lstStyle>
            <a:lvl1pPr marL="0" indent="0">
              <a:buSzPct val="100000"/>
              <a:buFontTx/>
              <a:buNone/>
              <a:defRPr lang="pt-BR" sz="2000" b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265569"/>
              </a:buClr>
              <a:buSzPct val="100000"/>
              <a:buFontTx/>
              <a:buChar char="›"/>
              <a:defRPr lang="pt-BR" sz="16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100000"/>
              <a:buFontTx/>
              <a:buChar char="›"/>
              <a:defRPr lang="pt-BR" sz="1400" baseline="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Título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xmlns="" id="{C6213C9B-FB52-4520-A41F-B87B43ED9907}"/>
              </a:ext>
            </a:extLst>
          </p:cNvPr>
          <p:cNvSpPr/>
          <p:nvPr userDrawn="1"/>
        </p:nvSpPr>
        <p:spPr>
          <a:xfrm>
            <a:off x="8375372" y="1008639"/>
            <a:ext cx="3472500" cy="5361681"/>
          </a:xfrm>
          <a:prstGeom prst="roundRect">
            <a:avLst>
              <a:gd name="adj" fmla="val 3969"/>
            </a:avLst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xmlns="" id="{A13778E3-A74E-49FB-B2D2-612098EF6913}"/>
              </a:ext>
            </a:extLst>
          </p:cNvPr>
          <p:cNvSpPr/>
          <p:nvPr userDrawn="1"/>
        </p:nvSpPr>
        <p:spPr>
          <a:xfrm>
            <a:off x="8219980" y="1930862"/>
            <a:ext cx="3472500" cy="4625137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0">
              <a:latin typeface="Segoe UI Variable Display" pitchFamily="2" charset="0"/>
            </a:endParaRPr>
          </a:p>
        </p:txBody>
      </p:sp>
      <p:sp>
        <p:nvSpPr>
          <p:cNvPr id="63" name="Espaço Reservado para Conteúdo 2">
            <a:extLst>
              <a:ext uri="{FF2B5EF4-FFF2-40B4-BE49-F238E27FC236}">
                <a16:creationId xmlns:a16="http://schemas.microsoft.com/office/drawing/2014/main" xmlns="" id="{1A49FEAB-F40C-46FC-87F2-9D83F0EFD4A0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8428084" y="1104207"/>
            <a:ext cx="3278314" cy="716692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 anchor="ctr"/>
          <a:lstStyle>
            <a:lvl1pPr marL="0" indent="0">
              <a:buSzPct val="100000"/>
              <a:buFontTx/>
              <a:buNone/>
              <a:defRPr lang="pt-BR" sz="2000" b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lang="pt-BR" sz="18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265569"/>
              </a:buClr>
              <a:buSzPct val="100000"/>
              <a:buFontTx/>
              <a:buChar char="›"/>
              <a:defRPr lang="pt-BR" sz="160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100000"/>
              <a:buFontTx/>
              <a:buChar char="›"/>
              <a:defRPr lang="pt-BR" sz="1400" baseline="0" dirty="0">
                <a:solidFill>
                  <a:schemeClr val="bg1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Título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0D97E685-05D4-44B9-A7A0-110CE9FD7A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233" y="2171007"/>
            <a:ext cx="3146007" cy="40656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13C62105-9E10-42B7-949B-8F044451F112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467271" y="2171007"/>
            <a:ext cx="3146007" cy="40656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1ACFD502-C771-4F3E-816B-D72DAA6D0B15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383226" y="2171006"/>
            <a:ext cx="3146007" cy="40656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defRPr lang="pt-BR" sz="20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265569"/>
              </a:buClr>
              <a:buSzPct val="80000"/>
              <a:buFont typeface="Segoe UI Symbol" panose="020B0502040204020203" pitchFamily="34" charset="0"/>
              <a:buChar char="⚪"/>
              <a:defRPr lang="pt-BR" sz="18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1E465A"/>
              </a:buClr>
              <a:buSzPct val="80000"/>
              <a:buFont typeface="Segoe UI Symbol" panose="020B0502040204020203" pitchFamily="34" charset="0"/>
              <a:buChar char="◉"/>
              <a:defRPr lang="pt-BR" sz="160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265569"/>
              </a:buClr>
              <a:buSzPct val="80000"/>
              <a:buFont typeface="Segoe UI Symbol" panose="020B0502040204020203" pitchFamily="34" charset="0"/>
              <a:buChar char="⚫"/>
              <a:defRPr lang="pt-BR" sz="1400" baseline="0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/>
              <a:t>Nível 1</a:t>
            </a:r>
          </a:p>
          <a:p>
            <a:pPr marL="742950" lvl="1" indent="-285750">
              <a:buSzPct val="130000"/>
            </a:pPr>
            <a:r>
              <a:rPr lang="pt-BR"/>
              <a:t>Nível 2</a:t>
            </a:r>
          </a:p>
          <a:p>
            <a:pPr marL="1143000" lvl="2" indent="-228600">
              <a:buSzPct val="130000"/>
            </a:pPr>
            <a:r>
              <a:rPr lang="pt-BR"/>
              <a:t>Nível 3</a:t>
            </a:r>
          </a:p>
          <a:p>
            <a:pPr marL="1600200" lvl="3" indent="-228600">
              <a:buSzPct val="130000"/>
            </a:pPr>
            <a:r>
              <a:rPr lang="pt-BR"/>
              <a:t>Nível 4</a:t>
            </a:r>
          </a:p>
        </p:txBody>
      </p:sp>
    </p:spTree>
    <p:extLst>
      <p:ext uri="{BB962C8B-B14F-4D97-AF65-F5344CB8AC3E}">
        <p14:creationId xmlns:p14="http://schemas.microsoft.com/office/powerpoint/2010/main" val="124899974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xmlns="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4278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465FE6C-E28C-4E49-A88D-E46B3C029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 anchor="ctr"/>
          <a:lstStyle>
            <a:lvl1pPr algn="l">
              <a:defRPr sz="2400" b="0">
                <a:solidFill>
                  <a:schemeClr val="bg1"/>
                </a:solidFill>
                <a:latin typeface="Segoe UI Variable Display" pitchFamily="2" charset="0"/>
              </a:defRPr>
            </a:lvl1pPr>
          </a:lstStyle>
          <a:p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DA3623DF-9696-44A0-84D0-16A582369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129" y="1088570"/>
            <a:ext cx="11490820" cy="5509361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/>
          <a:lstStyle>
            <a:lvl1pPr marL="342900" indent="-342900">
              <a:buClr>
                <a:schemeClr val="bg1"/>
              </a:buClr>
              <a:buSzPct val="80000"/>
              <a:buFont typeface="Segoe UI Symbol" panose="020B0502040204020203" pitchFamily="34" charset="0"/>
              <a:buChar char="◉"/>
              <a:defRPr lang="pt-BR" sz="20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bg1"/>
              </a:buClr>
              <a:buSzPct val="80000"/>
              <a:buFont typeface="Segoe UI Symbol" panose="020B0502040204020203" pitchFamily="34" charset="0"/>
              <a:buChar char="⚫"/>
              <a:defRPr lang="pt-BR" sz="18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bg1"/>
              </a:buClr>
              <a:buSzPct val="80000"/>
              <a:buFont typeface="Segoe UI Symbol" panose="020B0502040204020203" pitchFamily="34" charset="0"/>
              <a:buChar char="◎"/>
              <a:defRPr lang="pt-BR" sz="160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bg1"/>
              </a:buClr>
              <a:buSzPct val="80000"/>
              <a:buFont typeface="Segoe UI Symbol" panose="020B0502040204020203" pitchFamily="34" charset="0"/>
              <a:buChar char="⚪"/>
              <a:defRPr lang="pt-BR" sz="1400" baseline="0" dirty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265569"/>
              </a:buClr>
              <a:buSzPct val="60000"/>
              <a:buFontTx/>
              <a:buChar char="›"/>
              <a:defRPr lang="pt-BR" sz="1400" baseline="0" dirty="0">
                <a:solidFill>
                  <a:srgbClr val="265569"/>
                </a:solidFill>
                <a:latin typeface="Bahnschrift" panose="020B0502040204020203" pitchFamily="34" charset="0"/>
                <a:ea typeface="Segoe UI Symbol" panose="020B0502040204020203" pitchFamily="34" charset="0"/>
                <a:cs typeface="Tahoma" panose="020B0604030504040204" pitchFamily="34" charset="0"/>
              </a:defRPr>
            </a:lvl5pPr>
            <a:lvl6pPr marL="25146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6pPr>
            <a:lvl7pPr marL="29718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7pPr>
            <a:lvl8pPr marL="34290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8pPr>
            <a:lvl9pPr marL="3886200" indent="-228600">
              <a:buClr>
                <a:srgbClr val="265569"/>
              </a:buClr>
              <a:buFontTx/>
              <a:buChar char="›"/>
              <a:defRPr sz="1400" baseline="0">
                <a:solidFill>
                  <a:srgbClr val="265569"/>
                </a:solidFill>
                <a:latin typeface="Bahnschrift" panose="020B0502040204020203" pitchFamily="34" charset="0"/>
              </a:defRPr>
            </a:lvl9pPr>
          </a:lstStyle>
          <a:p>
            <a:pPr marL="342900" lvl="0" indent="-342900">
              <a:buSzPct val="130000"/>
            </a:pPr>
            <a:r>
              <a:rPr lang="pt-BR" dirty="0"/>
              <a:t>Nível 1</a:t>
            </a:r>
          </a:p>
          <a:p>
            <a:pPr marL="742950" lvl="1" indent="-285750">
              <a:buSzPct val="130000"/>
            </a:pPr>
            <a:r>
              <a:rPr lang="pt-BR" dirty="0"/>
              <a:t>Nível 2</a:t>
            </a:r>
          </a:p>
          <a:p>
            <a:pPr marL="1143000" lvl="2" indent="-228600">
              <a:buSzPct val="130000"/>
            </a:pPr>
            <a:r>
              <a:rPr lang="pt-BR" dirty="0"/>
              <a:t>Nível 3</a:t>
            </a:r>
          </a:p>
          <a:p>
            <a:pPr marL="1600200" lvl="3" indent="-228600">
              <a:buSzPct val="130000"/>
            </a:pPr>
            <a:r>
              <a:rPr lang="pt-BR" dirty="0"/>
              <a:t>Nível 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28FF03D-2DC2-45D3-B561-B75701332165}"/>
              </a:ext>
            </a:extLst>
          </p:cNvPr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chemeClr val="bg1"/>
                </a:solidFill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 dirty="0">
              <a:solidFill>
                <a:schemeClr val="bg1"/>
              </a:solidFill>
              <a:latin typeface="Segoe UI Variable Display" pitchFamily="2" charset="0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2476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BB13978-04EE-418B-A75F-41FF96E5F99B}"/>
              </a:ext>
            </a:extLst>
          </p:cNvPr>
          <p:cNvSpPr/>
          <p:nvPr userDrawn="1"/>
        </p:nvSpPr>
        <p:spPr>
          <a:xfrm>
            <a:off x="1066800" y="2646216"/>
            <a:ext cx="43016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t-BR" sz="6000" b="1">
                <a:solidFill>
                  <a:schemeClr val="bg1"/>
                </a:solidFill>
                <a:latin typeface="Segoe UI Variable Display Semib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77393846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3753DE7-964A-E1E9-0819-41D9466E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4AD0938-956E-B775-E41B-D9A78BEA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2EFC7AA-7E36-1543-C0E9-6EC1B0279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BC5E-A4C6-4D47-A44C-54A623EFE7AF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55D3E82-9E52-48D6-9084-B72F670CC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42BC462-FC30-6CBF-AE61-9EDEDA7A5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DAC8-F4FA-4B15-83B4-8B02E3149A0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EA804A05-787A-1847-0079-601F962D7C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6" y="217171"/>
            <a:ext cx="929207" cy="250190"/>
          </a:xfrm>
          <a:prstGeom prst="rect">
            <a:avLst/>
          </a:prstGeom>
        </p:spPr>
      </p:pic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xmlns="" id="{E3EBA015-3506-1496-D90F-5DB5A4022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6666" r="18611" b="36667"/>
          <a:stretch/>
        </p:blipFill>
        <p:spPr>
          <a:xfrm>
            <a:off x="10202254" y="217171"/>
            <a:ext cx="792175" cy="32639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40B2DB07-8A70-9E46-707F-7C8E5866615D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0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000000"/>
          </p15:clr>
        </p15:guide>
        <p15:guide id="2" orient="horz" pos="3974">
          <p15:clr>
            <a:srgbClr val="000000"/>
          </p15:clr>
        </p15:guide>
        <p15:guide id="3" orient="horz" pos="2160">
          <p15:clr>
            <a:srgbClr val="000000"/>
          </p15:clr>
        </p15:guide>
        <p15:guide id="4" pos="3840">
          <p15:clr>
            <a:srgbClr val="000000"/>
          </p15:clr>
        </p15:guide>
        <p15:guide id="5" pos="211">
          <p15:clr>
            <a:srgbClr val="000000"/>
          </p15:clr>
        </p15:guide>
        <p15:guide id="6" pos="7469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xmlns="" id="{A7E31367-2AB0-40B8-8D1F-5100125168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72" y="232431"/>
            <a:ext cx="1619092" cy="435942"/>
          </a:xfrm>
          <a:prstGeom prst="rect">
            <a:avLst/>
          </a:prstGeom>
        </p:spPr>
      </p:pic>
      <p:sp>
        <p:nvSpPr>
          <p:cNvPr id="6" name="CaixaDeTexto 5"/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rgbClr val="1E465A"/>
                </a:solidFill>
                <a:latin typeface="Segoe UI Variable Display Semib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>
              <a:solidFill>
                <a:srgbClr val="1E465A"/>
              </a:solidFill>
              <a:latin typeface="Segoe UI Variable Display Semib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3786" r:id="rId2"/>
    <p:sldLayoutId id="2147483846" r:id="rId3"/>
    <p:sldLayoutId id="2147484386" r:id="rId4"/>
  </p:sldLayoutIdLst>
  <p:transition spd="slow">
    <p:push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0" y="6642556"/>
            <a:ext cx="351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31A5DB2-738D-4865-94AE-63F45C9D0B43}" type="slidenum">
              <a:rPr lang="pt-BR" sz="800" b="0" smtClean="0">
                <a:solidFill>
                  <a:srgbClr val="1E465A"/>
                </a:solidFill>
                <a:latin typeface="Segoe UI Variable Display Semib"/>
                <a:ea typeface="Segoe UI Symbol" panose="020B0502040204020203" pitchFamily="34" charset="0"/>
                <a:cs typeface="Tahoma" panose="020B0604030504040204" pitchFamily="34" charset="0"/>
              </a:rPr>
              <a:pPr algn="l"/>
              <a:t>‹nº›</a:t>
            </a:fld>
            <a:endParaRPr lang="pt-BR" sz="800" b="0" dirty="0">
              <a:solidFill>
                <a:srgbClr val="1E465A"/>
              </a:solidFill>
              <a:latin typeface="Segoe UI Variable Display Semib"/>
              <a:ea typeface="Segoe UI Symbol" panose="020B0502040204020203" pitchFamily="34" charset="0"/>
              <a:cs typeface="Tahoma" panose="020B0604030504040204" pitchFamily="34" charset="0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E8F71310-13CF-2221-0546-1C4A6A69A606}"/>
              </a:ext>
            </a:extLst>
          </p:cNvPr>
          <p:cNvCxnSpPr>
            <a:cxnSpLocks/>
          </p:cNvCxnSpPr>
          <p:nvPr userDrawn="1"/>
        </p:nvCxnSpPr>
        <p:spPr>
          <a:xfrm>
            <a:off x="11068602" y="185421"/>
            <a:ext cx="0" cy="2819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EEBF2F30-26D6-0AC6-D893-62A85951D3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779" y="215444"/>
            <a:ext cx="929204" cy="250059"/>
          </a:xfrm>
          <a:prstGeom prst="rect">
            <a:avLst/>
          </a:prstGeom>
        </p:spPr>
      </p:pic>
      <p:pic>
        <p:nvPicPr>
          <p:cNvPr id="5" name="Imagem 4" descr="Logotipo&#10;&#10;Descrição gerada automaticamente com confiança média">
            <a:extLst>
              <a:ext uri="{FF2B5EF4-FFF2-40B4-BE49-F238E27FC236}">
                <a16:creationId xmlns:a16="http://schemas.microsoft.com/office/drawing/2014/main" xmlns="" id="{3814C84A-4F68-046C-357E-B967F5DBD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5778" r="17333" b="36872"/>
          <a:stretch/>
        </p:blipFill>
        <p:spPr>
          <a:xfrm>
            <a:off x="10186092" y="205287"/>
            <a:ext cx="830042" cy="3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</p:sldLayoutIdLst>
  <p:transition spd="slow">
    <p:push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F6688"/>
            </a:gs>
            <a:gs pos="6000">
              <a:srgbClr val="142F3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0A9C3D31-1DE8-4B8E-A83E-847835E76E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F6688"/>
              </a:gs>
              <a:gs pos="6000">
                <a:srgbClr val="142F3C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/>
          </a:p>
        </p:txBody>
      </p:sp>
      <p:pic>
        <p:nvPicPr>
          <p:cNvPr id="3" name="Imagem 2" descr="Logotipo, Ícone&#10;&#10;Descrição gerada automaticamente">
            <a:extLst>
              <a:ext uri="{FF2B5EF4-FFF2-40B4-BE49-F238E27FC236}">
                <a16:creationId xmlns:a16="http://schemas.microsoft.com/office/drawing/2014/main" xmlns="" id="{D9D64A4E-703B-4BC3-A9FF-E8ED4A7CBA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26" y="2591082"/>
            <a:ext cx="1670174" cy="159704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CDDFFD0B-F8F9-4476-A255-63321E3271D1}"/>
              </a:ext>
            </a:extLst>
          </p:cNvPr>
          <p:cNvGrpSpPr/>
          <p:nvPr userDrawn="1"/>
        </p:nvGrpSpPr>
        <p:grpSpPr>
          <a:xfrm>
            <a:off x="7131800" y="2679186"/>
            <a:ext cx="2705054" cy="1554964"/>
            <a:chOff x="4971065" y="4179569"/>
            <a:chExt cx="2705054" cy="1554964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5B0BAF59-EE13-4A32-BC3D-BAFB3E294329}"/>
                </a:ext>
              </a:extLst>
            </p:cNvPr>
            <p:cNvGrpSpPr/>
            <p:nvPr/>
          </p:nvGrpSpPr>
          <p:grpSpPr>
            <a:xfrm>
              <a:off x="4971065" y="4179569"/>
              <a:ext cx="2705054" cy="1554964"/>
              <a:chOff x="4971065" y="4179569"/>
              <a:chExt cx="2705054" cy="1554964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DF849DA8-06E3-4A22-8148-84F4A8FA99E9}"/>
                  </a:ext>
                </a:extLst>
              </p:cNvPr>
              <p:cNvSpPr txBox="1"/>
              <p:nvPr/>
            </p:nvSpPr>
            <p:spPr>
              <a:xfrm>
                <a:off x="5015880" y="4179569"/>
                <a:ext cx="2615424" cy="4383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24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brasscom.org.br</a:t>
                </a: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xmlns="" id="{686BCAF4-5773-4354-918D-F2A3160A083F}"/>
                  </a:ext>
                </a:extLst>
              </p:cNvPr>
              <p:cNvSpPr txBox="1"/>
              <p:nvPr/>
            </p:nvSpPr>
            <p:spPr>
              <a:xfrm>
                <a:off x="4971065" y="4814931"/>
                <a:ext cx="2705054" cy="308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pt-BR" sz="1600">
                    <a:solidFill>
                      <a:schemeClr val="bg1"/>
                    </a:solidFill>
                    <a:latin typeface="Segoe UI Variable Display Semib"/>
                    <a:ea typeface="Segoe UI Symbol" pitchFamily="34" charset="0"/>
                  </a:rPr>
                  <a:t>Siga-nos nas redes sociais</a:t>
                </a:r>
              </a:p>
            </p:txBody>
          </p:sp>
          <p:pic>
            <p:nvPicPr>
              <p:cNvPr id="13" name="Picture 6" descr="Imagem relacionada">
                <a:extLst>
                  <a:ext uri="{FF2B5EF4-FFF2-40B4-BE49-F238E27FC236}">
                    <a16:creationId xmlns:a16="http://schemas.microsoft.com/office/drawing/2014/main" xmlns="" id="{630D4AA1-3D1F-4AFF-908D-DE1E27BF2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84"/>
              <a:stretch/>
            </p:blipFill>
            <p:spPr bwMode="auto">
              <a:xfrm>
                <a:off x="5039292" y="5331214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Imagem relacionada">
                <a:extLst>
                  <a:ext uri="{FF2B5EF4-FFF2-40B4-BE49-F238E27FC236}">
                    <a16:creationId xmlns:a16="http://schemas.microsoft.com/office/drawing/2014/main" xmlns="" id="{1CE1F051-67C0-4ACD-9AD8-39E06371C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7" t="-2085" r="73477" b="2085"/>
              <a:stretch/>
            </p:blipFill>
            <p:spPr bwMode="auto">
              <a:xfrm>
                <a:off x="5562147" y="5321007"/>
                <a:ext cx="379118" cy="403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Resultado de imagem para icones linkedin">
                <a:extLst>
                  <a:ext uri="{FF2B5EF4-FFF2-40B4-BE49-F238E27FC236}">
                    <a16:creationId xmlns:a16="http://schemas.microsoft.com/office/drawing/2014/main" xmlns="" id="{19D6713F-23F3-4C40-A897-490DEDF503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5002" y="5320635"/>
                <a:ext cx="403320" cy="403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Imagem relacionada">
                <a:extLst>
                  <a:ext uri="{FF2B5EF4-FFF2-40B4-BE49-F238E27FC236}">
                    <a16:creationId xmlns:a16="http://schemas.microsoft.com/office/drawing/2014/main" xmlns="" id="{ECD927D4-0548-49C8-B789-A22D4C901C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2059" y="5364644"/>
                <a:ext cx="323861" cy="32386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6082AD4-97D9-4EA7-A2B5-E24E3169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</a:blip>
            <a:stretch>
              <a:fillRect/>
            </a:stretch>
          </p:blipFill>
          <p:spPr>
            <a:xfrm>
              <a:off x="7099657" y="5365384"/>
              <a:ext cx="323121" cy="32312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7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oracle.com/index.html" TargetMode="External"/><Relationship Id="rId21" Type="http://schemas.openxmlformats.org/officeDocument/2006/relationships/image" Target="../media/image34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63" Type="http://schemas.openxmlformats.org/officeDocument/2006/relationships/image" Target="../media/image74.png"/><Relationship Id="rId68" Type="http://schemas.openxmlformats.org/officeDocument/2006/relationships/image" Target="../media/image79.png"/><Relationship Id="rId16" Type="http://schemas.openxmlformats.org/officeDocument/2006/relationships/image" Target="../media/image29.jpeg"/><Relationship Id="rId11" Type="http://schemas.openxmlformats.org/officeDocument/2006/relationships/image" Target="../media/image24.pn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53" Type="http://schemas.openxmlformats.org/officeDocument/2006/relationships/image" Target="../media/image64.jpeg"/><Relationship Id="rId58" Type="http://schemas.openxmlformats.org/officeDocument/2006/relationships/image" Target="../media/image69.png"/><Relationship Id="rId74" Type="http://schemas.openxmlformats.org/officeDocument/2006/relationships/image" Target="../media/image85.png"/><Relationship Id="rId79" Type="http://schemas.openxmlformats.org/officeDocument/2006/relationships/image" Target="../media/image90.png"/><Relationship Id="rId5" Type="http://schemas.openxmlformats.org/officeDocument/2006/relationships/image" Target="../media/image18.jpeg"/><Relationship Id="rId61" Type="http://schemas.openxmlformats.org/officeDocument/2006/relationships/image" Target="../media/image72.png"/><Relationship Id="rId82" Type="http://schemas.openxmlformats.org/officeDocument/2006/relationships/image" Target="../media/image93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64" Type="http://schemas.openxmlformats.org/officeDocument/2006/relationships/image" Target="../media/image75.png"/><Relationship Id="rId69" Type="http://schemas.openxmlformats.org/officeDocument/2006/relationships/image" Target="../media/image80.png"/><Relationship Id="rId77" Type="http://schemas.openxmlformats.org/officeDocument/2006/relationships/image" Target="../media/image88.png"/><Relationship Id="rId8" Type="http://schemas.openxmlformats.org/officeDocument/2006/relationships/image" Target="../media/image21.png"/><Relationship Id="rId51" Type="http://schemas.openxmlformats.org/officeDocument/2006/relationships/image" Target="../media/image62.png"/><Relationship Id="rId72" Type="http://schemas.openxmlformats.org/officeDocument/2006/relationships/image" Target="../media/image83.png"/><Relationship Id="rId80" Type="http://schemas.openxmlformats.org/officeDocument/2006/relationships/image" Target="../media/image91.png"/><Relationship Id="rId3" Type="http://schemas.openxmlformats.org/officeDocument/2006/relationships/image" Target="../media/image16.jpe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7.jpeg"/><Relationship Id="rId33" Type="http://schemas.openxmlformats.org/officeDocument/2006/relationships/image" Target="../media/image44.png"/><Relationship Id="rId38" Type="http://schemas.openxmlformats.org/officeDocument/2006/relationships/image" Target="../media/image49.jpeg"/><Relationship Id="rId46" Type="http://schemas.openxmlformats.org/officeDocument/2006/relationships/image" Target="../media/image57.jpeg"/><Relationship Id="rId59" Type="http://schemas.openxmlformats.org/officeDocument/2006/relationships/image" Target="../media/image70.png"/><Relationship Id="rId67" Type="http://schemas.openxmlformats.org/officeDocument/2006/relationships/image" Target="../media/image78.jpeg"/><Relationship Id="rId20" Type="http://schemas.openxmlformats.org/officeDocument/2006/relationships/image" Target="../media/image33.jpeg"/><Relationship Id="rId41" Type="http://schemas.openxmlformats.org/officeDocument/2006/relationships/image" Target="../media/image52.png"/><Relationship Id="rId54" Type="http://schemas.openxmlformats.org/officeDocument/2006/relationships/image" Target="../media/image65.jpeg"/><Relationship Id="rId62" Type="http://schemas.openxmlformats.org/officeDocument/2006/relationships/image" Target="../media/image73.png"/><Relationship Id="rId70" Type="http://schemas.openxmlformats.org/officeDocument/2006/relationships/image" Target="../media/image81.jpeg"/><Relationship Id="rId75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5" Type="http://schemas.openxmlformats.org/officeDocument/2006/relationships/image" Target="../media/image28.jpeg"/><Relationship Id="rId23" Type="http://schemas.openxmlformats.org/officeDocument/2006/relationships/hyperlink" Target="http://www.ingrammicro.com.br/portal/" TargetMode="External"/><Relationship Id="rId28" Type="http://schemas.openxmlformats.org/officeDocument/2006/relationships/image" Target="../media/image39.png"/><Relationship Id="rId36" Type="http://schemas.openxmlformats.org/officeDocument/2006/relationships/image" Target="../media/image47.jpe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3.png"/><Relationship Id="rId31" Type="http://schemas.openxmlformats.org/officeDocument/2006/relationships/image" Target="../media/image42.png"/><Relationship Id="rId44" Type="http://schemas.openxmlformats.org/officeDocument/2006/relationships/image" Target="../media/image55.jpeg"/><Relationship Id="rId52" Type="http://schemas.openxmlformats.org/officeDocument/2006/relationships/image" Target="../media/image63.png"/><Relationship Id="rId60" Type="http://schemas.openxmlformats.org/officeDocument/2006/relationships/image" Target="../media/image71.png"/><Relationship Id="rId65" Type="http://schemas.openxmlformats.org/officeDocument/2006/relationships/image" Target="../media/image76.png"/><Relationship Id="rId73" Type="http://schemas.openxmlformats.org/officeDocument/2006/relationships/image" Target="../media/image84.png"/><Relationship Id="rId78" Type="http://schemas.openxmlformats.org/officeDocument/2006/relationships/image" Target="../media/image89.jpeg"/><Relationship Id="rId81" Type="http://schemas.openxmlformats.org/officeDocument/2006/relationships/image" Target="../media/image9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9" Type="http://schemas.openxmlformats.org/officeDocument/2006/relationships/image" Target="../media/image50.jpeg"/><Relationship Id="rId34" Type="http://schemas.openxmlformats.org/officeDocument/2006/relationships/image" Target="../media/image45.jpe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6" Type="http://schemas.openxmlformats.org/officeDocument/2006/relationships/image" Target="../media/image87.png"/><Relationship Id="rId7" Type="http://schemas.openxmlformats.org/officeDocument/2006/relationships/image" Target="../media/image20.png"/><Relationship Id="rId71" Type="http://schemas.openxmlformats.org/officeDocument/2006/relationships/image" Target="../media/image82.jpeg"/><Relationship Id="rId2" Type="http://schemas.openxmlformats.org/officeDocument/2006/relationships/image" Target="../media/image15.jpeg"/><Relationship Id="rId29" Type="http://schemas.openxmlformats.org/officeDocument/2006/relationships/image" Target="../media/image40.png"/><Relationship Id="rId24" Type="http://schemas.openxmlformats.org/officeDocument/2006/relationships/image" Target="../media/image36.png"/><Relationship Id="rId40" Type="http://schemas.openxmlformats.org/officeDocument/2006/relationships/image" Target="../media/image51.png"/><Relationship Id="rId45" Type="http://schemas.openxmlformats.org/officeDocument/2006/relationships/image" Target="../media/image56.jpeg"/><Relationship Id="rId66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det.mte.gov.br/images/Novo_CAGED/Out2021/Nota_T%C3%A9cnica_Novo_Caged_11-2021.pdf" TargetMode="External"/><Relationship Id="rId7" Type="http://schemas.openxmlformats.org/officeDocument/2006/relationships/image" Target="../media/image9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1.png"/><Relationship Id="rId18" Type="http://schemas.openxmlformats.org/officeDocument/2006/relationships/image" Target="../media/image112.svg"/><Relationship Id="rId26" Type="http://schemas.openxmlformats.org/officeDocument/2006/relationships/image" Target="../media/image120.svg"/><Relationship Id="rId3" Type="http://schemas.openxmlformats.org/officeDocument/2006/relationships/image" Target="../media/image96.png"/><Relationship Id="rId21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svg"/><Relationship Id="rId17" Type="http://schemas.openxmlformats.org/officeDocument/2006/relationships/image" Target="../media/image103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2.png"/><Relationship Id="rId20" Type="http://schemas.openxmlformats.org/officeDocument/2006/relationships/image" Target="../media/image114.sv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svg"/><Relationship Id="rId11" Type="http://schemas.openxmlformats.org/officeDocument/2006/relationships/image" Target="../media/image100.png"/><Relationship Id="rId24" Type="http://schemas.openxmlformats.org/officeDocument/2006/relationships/image" Target="../media/image118.svg"/><Relationship Id="rId32" Type="http://schemas.openxmlformats.org/officeDocument/2006/relationships/image" Target="../media/image126.svg"/><Relationship Id="rId5" Type="http://schemas.openxmlformats.org/officeDocument/2006/relationships/image" Target="../media/image97.png"/><Relationship Id="rId15" Type="http://schemas.openxmlformats.org/officeDocument/2006/relationships/chart" Target="../charts/chart1.xml"/><Relationship Id="rId23" Type="http://schemas.openxmlformats.org/officeDocument/2006/relationships/image" Target="../media/image106.png"/><Relationship Id="rId28" Type="http://schemas.openxmlformats.org/officeDocument/2006/relationships/image" Target="../media/image122.svg"/><Relationship Id="rId10" Type="http://schemas.openxmlformats.org/officeDocument/2006/relationships/image" Target="../media/image105.svg"/><Relationship Id="rId19" Type="http://schemas.openxmlformats.org/officeDocument/2006/relationships/image" Target="../media/image104.png"/><Relationship Id="rId31" Type="http://schemas.openxmlformats.org/officeDocument/2006/relationships/image" Target="../media/image110.png"/><Relationship Id="rId4" Type="http://schemas.openxmlformats.org/officeDocument/2006/relationships/image" Target="../media/image99.svg"/><Relationship Id="rId9" Type="http://schemas.openxmlformats.org/officeDocument/2006/relationships/image" Target="../media/image99.png"/><Relationship Id="rId14" Type="http://schemas.openxmlformats.org/officeDocument/2006/relationships/image" Target="../media/image109.svg"/><Relationship Id="rId22" Type="http://schemas.openxmlformats.org/officeDocument/2006/relationships/image" Target="../media/image116.svg"/><Relationship Id="rId27" Type="http://schemas.openxmlformats.org/officeDocument/2006/relationships/image" Target="../media/image108.png"/><Relationship Id="rId30" Type="http://schemas.openxmlformats.org/officeDocument/2006/relationships/image" Target="../media/image1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114.png"/><Relationship Id="rId7" Type="http://schemas.openxmlformats.org/officeDocument/2006/relationships/image" Target="../media/image11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svg"/><Relationship Id="rId5" Type="http://schemas.openxmlformats.org/officeDocument/2006/relationships/image" Target="../media/image115.png"/><Relationship Id="rId4" Type="http://schemas.openxmlformats.org/officeDocument/2006/relationships/image" Target="../media/image131.svg"/><Relationship Id="rId9" Type="http://schemas.openxmlformats.org/officeDocument/2006/relationships/image" Target="../media/image1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B5FFE36-2C16-A152-3F5D-A097B00E3024}"/>
              </a:ext>
            </a:extLst>
          </p:cNvPr>
          <p:cNvSpPr/>
          <p:nvPr/>
        </p:nvSpPr>
        <p:spPr>
          <a:xfrm>
            <a:off x="4312227" y="2185060"/>
            <a:ext cx="7879773" cy="1709202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gradFill flip="none" rotWithShape="1">
            <a:gsLst>
              <a:gs pos="67000">
                <a:srgbClr val="218875"/>
              </a:gs>
              <a:gs pos="100000">
                <a:srgbClr val="FFC000"/>
              </a:gs>
              <a:gs pos="0">
                <a:srgbClr val="15599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946B3D9-0489-2029-A94B-B016AA0AAEC3}"/>
              </a:ext>
            </a:extLst>
          </p:cNvPr>
          <p:cNvSpPr/>
          <p:nvPr/>
        </p:nvSpPr>
        <p:spPr>
          <a:xfrm>
            <a:off x="41582" y="1870846"/>
            <a:ext cx="4501250" cy="2211792"/>
          </a:xfrm>
          <a:prstGeom prst="rect">
            <a:avLst/>
          </a:prstGeom>
          <a:noFill/>
        </p:spPr>
        <p:txBody>
          <a:bodyPr lIns="91440" tIns="45720" rIns="91440" b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200" kern="0" dirty="0">
                <a:solidFill>
                  <a:srgbClr val="1E465A"/>
                </a:solidFill>
                <a:latin typeface="Segoe UI Variable Display"/>
                <a:ea typeface="Segoe UI Symbol"/>
                <a:cs typeface="Segoe UI Semilight"/>
              </a:rPr>
              <a:t>Audiência Pública sobre a Reforma Tributária </a:t>
            </a:r>
            <a:endParaRPr lang="pt-BR" sz="3200" kern="0" dirty="0">
              <a:solidFill>
                <a:srgbClr val="1E465A"/>
              </a:solidFill>
              <a:latin typeface="Segoe UI Variable Display" pitchFamily="2" charset="0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D76BB38-1333-D4EE-6273-DC1A425BF343}"/>
              </a:ext>
            </a:extLst>
          </p:cNvPr>
          <p:cNvSpPr txBox="1">
            <a:spLocks/>
          </p:cNvSpPr>
          <p:nvPr/>
        </p:nvSpPr>
        <p:spPr>
          <a:xfrm>
            <a:off x="4542832" y="5062038"/>
            <a:ext cx="3091023" cy="2462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kern="0" dirty="0">
                <a:solidFill>
                  <a:srgbClr val="1E465A"/>
                </a:solidFill>
                <a:latin typeface="Segoe UI Variable Display" pitchFamily="2" charset="0"/>
                <a:cs typeface="Segoe UI Semilight" panose="020B0402040204020203" pitchFamily="34" charset="0"/>
              </a:rPr>
              <a:t>Brasília (DF), 4 de outubro de 2023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84E7605-FAC3-28F3-BD24-28E9E2E26CFB}"/>
              </a:ext>
            </a:extLst>
          </p:cNvPr>
          <p:cNvSpPr/>
          <p:nvPr/>
        </p:nvSpPr>
        <p:spPr>
          <a:xfrm>
            <a:off x="0" y="5594267"/>
            <a:ext cx="1219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solidFill>
                  <a:srgbClr val="1E465A"/>
                </a:solidFill>
                <a:latin typeface="Segoe UI Variable Display" pitchFamily="2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* Brasscom autoriza a exploração e uso do conteúdo contido neste apresentação desde que os devidos créditos sejam concedidos.</a:t>
            </a:r>
          </a:p>
        </p:txBody>
      </p:sp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xmlns="" id="{F12EADD9-A332-5851-F4AC-94F73B644A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42368"/>
            <a:ext cx="3429000" cy="922784"/>
          </a:xfrm>
          <a:prstGeom prst="rect">
            <a:avLst/>
          </a:prstGeom>
        </p:spPr>
      </p:pic>
      <p:sp>
        <p:nvSpPr>
          <p:cNvPr id="9" name="Paralelogramo 8">
            <a:extLst>
              <a:ext uri="{FF2B5EF4-FFF2-40B4-BE49-F238E27FC236}">
                <a16:creationId xmlns:a16="http://schemas.microsoft.com/office/drawing/2014/main" xmlns="" id="{DE926D58-3DE5-75EA-AE64-8B4812FD3D12}"/>
              </a:ext>
            </a:extLst>
          </p:cNvPr>
          <p:cNvSpPr/>
          <p:nvPr/>
        </p:nvSpPr>
        <p:spPr>
          <a:xfrm>
            <a:off x="4110592" y="2185060"/>
            <a:ext cx="1061710" cy="1709202"/>
          </a:xfrm>
          <a:prstGeom prst="parallelogram">
            <a:avLst>
              <a:gd name="adj" fmla="val 84271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xmlns="" id="{2065B8A5-BE44-6B41-39BD-0DAEFC6FFCDF}"/>
              </a:ext>
            </a:extLst>
          </p:cNvPr>
          <p:cNvSpPr/>
          <p:nvPr/>
        </p:nvSpPr>
        <p:spPr>
          <a:xfrm>
            <a:off x="3972560" y="2185060"/>
            <a:ext cx="967626" cy="1709202"/>
          </a:xfrm>
          <a:prstGeom prst="parallelogram">
            <a:avLst>
              <a:gd name="adj" fmla="val 94662"/>
            </a:avLst>
          </a:prstGeom>
          <a:gradFill flip="none" rotWithShape="1">
            <a:gsLst>
              <a:gs pos="100000">
                <a:srgbClr val="165B98"/>
              </a:gs>
              <a:gs pos="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  <a:latin typeface="Segoe UI Variable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2191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C3766-AC2B-4B4C-BA48-7C515DD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87180"/>
            <a:ext cx="9938206" cy="735780"/>
          </a:xfrm>
          <a:prstGeom prst="rect">
            <a:avLst/>
          </a:prstGeom>
        </p:spPr>
        <p:txBody>
          <a:bodyPr/>
          <a:lstStyle/>
          <a:p>
            <a:r>
              <a:rPr lang="pt-BR" b="1" dirty="0">
                <a:latin typeface="Segoe UI Variable Display" pitchFamily="2" charset="0"/>
                <a:cs typeface="Segoe UI Semilight" panose="020B0402040204020203" pitchFamily="34" charset="0"/>
              </a:rPr>
              <a:t>Associadas </a:t>
            </a:r>
            <a:r>
              <a:rPr lang="pt-BR" dirty="0">
                <a:latin typeface="Segoe UI Variable Display" pitchFamily="2" charset="0"/>
                <a:cs typeface="Segoe UI Semilight" panose="020B0402040204020203" pitchFamily="34" charset="0"/>
              </a:rPr>
              <a:t>(79 Grupos Empresariais)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E0D6497-677E-43D3-A63F-F94489EE315A}"/>
              </a:ext>
            </a:extLst>
          </p:cNvPr>
          <p:cNvSpPr txBox="1"/>
          <p:nvPr/>
        </p:nvSpPr>
        <p:spPr>
          <a:xfrm>
            <a:off x="344129" y="720246"/>
            <a:ext cx="1102145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/>
          <a:p>
            <a:r>
              <a:rPr lang="pt-BR" sz="1000" b="1" dirty="0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Fundadoras (08)</a:t>
            </a:r>
          </a:p>
        </p:txBody>
      </p:sp>
      <p:pic>
        <p:nvPicPr>
          <p:cNvPr id="7" name="Picture 2" descr="Resultado de imagem para tivit logo">
            <a:extLst>
              <a:ext uri="{FF2B5EF4-FFF2-40B4-BE49-F238E27FC236}">
                <a16:creationId xmlns:a16="http://schemas.microsoft.com/office/drawing/2014/main" xmlns="" id="{572F5978-2A18-4AC1-924D-B14160D6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43" y="1551259"/>
            <a:ext cx="1499598" cy="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BM">
            <a:extLst>
              <a:ext uri="{FF2B5EF4-FFF2-40B4-BE49-F238E27FC236}">
                <a16:creationId xmlns:a16="http://schemas.microsoft.com/office/drawing/2014/main" xmlns="" id="{E8B4FE9D-A1D5-482A-A4D3-A7AE3478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3709" y="1028241"/>
            <a:ext cx="871733" cy="352756"/>
          </a:xfrm>
          <a:prstGeom prst="rect">
            <a:avLst/>
          </a:prstGeom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xmlns="" id="{0BFC481C-B9F1-40F6-BD7F-D7CE4374D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4518" y="1476249"/>
            <a:ext cx="1546080" cy="356692"/>
          </a:xfrm>
          <a:prstGeom prst="rect">
            <a:avLst/>
          </a:prstGeom>
        </p:spPr>
      </p:pic>
      <p:pic>
        <p:nvPicPr>
          <p:cNvPr id="10" name="Picture 4" descr="C:\Users\Luely\Dropbox (Brasscom)\Comunicação\Comunicação Interna\Logos\Associadas\BRQ\Logo-BRQ.jpg">
            <a:extLst>
              <a:ext uri="{FF2B5EF4-FFF2-40B4-BE49-F238E27FC236}">
                <a16:creationId xmlns:a16="http://schemas.microsoft.com/office/drawing/2014/main" xmlns="" id="{AD1FB888-F24D-42B9-ACB4-354B9B4BF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10226" r="7153" b="10622"/>
          <a:stretch/>
        </p:blipFill>
        <p:spPr bwMode="auto">
          <a:xfrm>
            <a:off x="3465906" y="1019842"/>
            <a:ext cx="907196" cy="4908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logo capgemini png">
            <a:extLst>
              <a:ext uri="{FF2B5EF4-FFF2-40B4-BE49-F238E27FC236}">
                <a16:creationId xmlns:a16="http://schemas.microsoft.com/office/drawing/2014/main" xmlns="" id="{F27BE1C0-626B-4A8A-AA1B-6693CE49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32" y="1076170"/>
            <a:ext cx="1587434" cy="3524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ccenture-logo-no-background - Startup Wise Guys">
            <a:extLst>
              <a:ext uri="{FF2B5EF4-FFF2-40B4-BE49-F238E27FC236}">
                <a16:creationId xmlns:a16="http://schemas.microsoft.com/office/drawing/2014/main" xmlns="" id="{454B36E1-9D89-4F9C-A706-1E6D9998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4" y="989809"/>
            <a:ext cx="1220089" cy="3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37094F61-DFCD-466B-B6A1-F524A58459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81" y="1475418"/>
            <a:ext cx="1324921" cy="3881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2981B17-8E42-467C-940A-6FB1AF48E864}"/>
              </a:ext>
            </a:extLst>
          </p:cNvPr>
          <p:cNvSpPr txBox="1"/>
          <p:nvPr/>
        </p:nvSpPr>
        <p:spPr>
          <a:xfrm>
            <a:off x="344130" y="1909551"/>
            <a:ext cx="799321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 pitchFamily="2" charset="0"/>
                <a:cs typeface="Segoe UI Semilight" panose="020B0402040204020203" pitchFamily="34" charset="0"/>
              </a:rPr>
              <a:t>Plenas (05)</a:t>
            </a:r>
          </a:p>
        </p:txBody>
      </p:sp>
      <p:pic>
        <p:nvPicPr>
          <p:cNvPr id="17" name="Picture 6" descr="C:\Users\Luely\Dropbox (Brasscom)\Comunicação\Comunicação Interna\Logos\Associadas\Cisco\Cisco_logo.jpg">
            <a:extLst>
              <a:ext uri="{FF2B5EF4-FFF2-40B4-BE49-F238E27FC236}">
                <a16:creationId xmlns:a16="http://schemas.microsoft.com/office/drawing/2014/main" xmlns="" id="{EB82D87D-B929-458A-BF20-7D5237F5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905" y="2983929"/>
            <a:ext cx="770743" cy="4062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m para logo embratel png">
            <a:extLst>
              <a:ext uri="{FF2B5EF4-FFF2-40B4-BE49-F238E27FC236}">
                <a16:creationId xmlns:a16="http://schemas.microsoft.com/office/drawing/2014/main" xmlns="" id="{9A404BB5-C86C-4DA6-8C2C-1DC2A145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7" y="2111550"/>
            <a:ext cx="1114094" cy="6266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huawei">
            <a:extLst>
              <a:ext uri="{FF2B5EF4-FFF2-40B4-BE49-F238E27FC236}">
                <a16:creationId xmlns:a16="http://schemas.microsoft.com/office/drawing/2014/main" xmlns="" id="{E1FE5F65-57C8-462C-86E0-BDCD12D7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68" y="2130425"/>
            <a:ext cx="535447" cy="535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02C42882-53A1-491F-A5F3-B569145A0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7" y="2325930"/>
            <a:ext cx="993106" cy="29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3" descr="C:\Users\Luely\Dropbox (Brasscom)\Comunicação\Comunicação Interna\Logos\Associadas\Atos\Atos_Logo.jpg">
            <a:extLst>
              <a:ext uri="{FF2B5EF4-FFF2-40B4-BE49-F238E27FC236}">
                <a16:creationId xmlns:a16="http://schemas.microsoft.com/office/drawing/2014/main" xmlns="" id="{8B7B514E-B969-4EBE-BE8E-6C5E3366B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12198" r="4560" b="12638"/>
          <a:stretch/>
        </p:blipFill>
        <p:spPr bwMode="auto">
          <a:xfrm>
            <a:off x="4278020" y="3058993"/>
            <a:ext cx="584176" cy="219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Imagem 213">
            <a:extLst>
              <a:ext uri="{FF2B5EF4-FFF2-40B4-BE49-F238E27FC236}">
                <a16:creationId xmlns:a16="http://schemas.microsoft.com/office/drawing/2014/main" xmlns="" id="{E8CD120F-12F6-4E3B-A2DA-DF500D1CEA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610" y="3043494"/>
            <a:ext cx="559425" cy="250489"/>
          </a:xfrm>
          <a:prstGeom prst="rect">
            <a:avLst/>
          </a:prstGeom>
        </p:spPr>
      </p:pic>
      <p:pic>
        <p:nvPicPr>
          <p:cNvPr id="217" name="Imagem 216">
            <a:extLst>
              <a:ext uri="{FF2B5EF4-FFF2-40B4-BE49-F238E27FC236}">
                <a16:creationId xmlns:a16="http://schemas.microsoft.com/office/drawing/2014/main" xmlns="" id="{6BB8646A-8E02-408E-8A70-BA4461A28F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74" y="3040029"/>
            <a:ext cx="852142" cy="257418"/>
          </a:xfrm>
          <a:prstGeom prst="rect">
            <a:avLst/>
          </a:prstGeom>
        </p:spPr>
      </p:pic>
      <p:sp>
        <p:nvSpPr>
          <p:cNvPr id="219" name="CaixaDeTexto 218">
            <a:extLst>
              <a:ext uri="{FF2B5EF4-FFF2-40B4-BE49-F238E27FC236}">
                <a16:creationId xmlns:a16="http://schemas.microsoft.com/office/drawing/2014/main" xmlns="" id="{B71E162E-BD59-4BED-B555-CCFEA3AB4EC3}"/>
              </a:ext>
            </a:extLst>
          </p:cNvPr>
          <p:cNvSpPr txBox="1"/>
          <p:nvPr/>
        </p:nvSpPr>
        <p:spPr>
          <a:xfrm>
            <a:off x="2962055" y="2999461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Segoe UI Variable Display" pitchFamily="2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Apple</a:t>
            </a:r>
          </a:p>
        </p:txBody>
      </p:sp>
      <p:pic>
        <p:nvPicPr>
          <p:cNvPr id="221" name="Picture 5" descr="C:\Users\Luely\Dropbox (Brasscom)\Comunicação\Comunicação Interna\Logos\Associadas\Ci&amp;T\logo-cit-high (1).jpg">
            <a:extLst>
              <a:ext uri="{FF2B5EF4-FFF2-40B4-BE49-F238E27FC236}">
                <a16:creationId xmlns:a16="http://schemas.microsoft.com/office/drawing/2014/main" xmlns="" id="{79995A2E-E0E1-4A20-8B2C-3DE413FE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04" y="3050161"/>
            <a:ext cx="594462" cy="255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" descr="C:\Users\Luely.Barbosa\Dropbox (Brasscom)\Comunicação\Comunicação Interna\Logos\Associadas\Equinix\Equinix_JPEG.jpg">
            <a:extLst>
              <a:ext uri="{FF2B5EF4-FFF2-40B4-BE49-F238E27FC236}">
                <a16:creationId xmlns:a16="http://schemas.microsoft.com/office/drawing/2014/main" xmlns="" id="{12574AE2-860A-4722-A352-043C637E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11" y="3514834"/>
            <a:ext cx="725504" cy="350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3" descr="C:\Users\Luely\Dropbox (Brasscom)\Comunicação\Comunicação Interna\Logos\Associadas\GFT\GFT_Logo_300dpi.jpg">
            <a:extLst>
              <a:ext uri="{FF2B5EF4-FFF2-40B4-BE49-F238E27FC236}">
                <a16:creationId xmlns:a16="http://schemas.microsoft.com/office/drawing/2014/main" xmlns="" id="{808285BF-D2C2-478E-BDEA-67F45B60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39" y="3610868"/>
            <a:ext cx="982276" cy="1789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4" descr="FIS (company) - Wikipedia">
            <a:extLst>
              <a:ext uri="{FF2B5EF4-FFF2-40B4-BE49-F238E27FC236}">
                <a16:creationId xmlns:a16="http://schemas.microsoft.com/office/drawing/2014/main" xmlns="" id="{843B8CCB-2016-48DD-8853-D7713F3B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14" y="3543444"/>
            <a:ext cx="610324" cy="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" name="Picture 56" descr="Z:\COMUNICAÇÃO ESTRATÉGICA\COMUNICAÇÃO INTERNA\LOGOS\ASSOCIADAS\Infosys\Infosys-logo.jpg">
            <a:extLst>
              <a:ext uri="{FF2B5EF4-FFF2-40B4-BE49-F238E27FC236}">
                <a16:creationId xmlns:a16="http://schemas.microsoft.com/office/drawing/2014/main" xmlns="" id="{08424F3F-0ECE-4108-B627-4AC4AB83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968393" y="3619218"/>
            <a:ext cx="634687" cy="246686"/>
          </a:xfrm>
          <a:prstGeom prst="rect">
            <a:avLst/>
          </a:prstGeom>
        </p:spPr>
      </p:pic>
      <p:pic>
        <p:nvPicPr>
          <p:cNvPr id="229" name="Imagem 228">
            <a:extLst>
              <a:ext uri="{FF2B5EF4-FFF2-40B4-BE49-F238E27FC236}">
                <a16:creationId xmlns:a16="http://schemas.microsoft.com/office/drawing/2014/main" xmlns="" id="{8A6A702A-9A92-4897-A511-C0520BAE2EA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51" y="3999514"/>
            <a:ext cx="648962" cy="459032"/>
          </a:xfrm>
          <a:prstGeom prst="rect">
            <a:avLst/>
          </a:prstGeom>
        </p:spPr>
      </p:pic>
      <p:pic>
        <p:nvPicPr>
          <p:cNvPr id="230" name="Picture 2" descr="Resultado de imagem para logicalis">
            <a:extLst>
              <a:ext uri="{FF2B5EF4-FFF2-40B4-BE49-F238E27FC236}">
                <a16:creationId xmlns:a16="http://schemas.microsoft.com/office/drawing/2014/main" xmlns="" id="{EEFE15D3-11ED-4D54-B993-863C2CC3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82" y="4178897"/>
            <a:ext cx="949100" cy="179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Imagem 231" descr="Uma imagem contendo objeto, relógio&#10;&#10;Descrição gerada automaticamente">
            <a:hlinkClick r:id="rId23"/>
            <a:extLst>
              <a:ext uri="{FF2B5EF4-FFF2-40B4-BE49-F238E27FC236}">
                <a16:creationId xmlns:a16="http://schemas.microsoft.com/office/drawing/2014/main" xmlns="" id="{037705E1-496F-4F47-ABCE-69006FA169C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9" y="4034151"/>
            <a:ext cx="1225263" cy="408421"/>
          </a:xfrm>
          <a:prstGeom prst="rect">
            <a:avLst/>
          </a:prstGeom>
        </p:spPr>
      </p:pic>
      <p:pic>
        <p:nvPicPr>
          <p:cNvPr id="233" name="Imagem 232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656B5A54-B56F-4070-BE60-B6CCAA058EC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40" y="2177054"/>
            <a:ext cx="1114094" cy="524681"/>
          </a:xfrm>
          <a:prstGeom prst="rect">
            <a:avLst/>
          </a:prstGeom>
        </p:spPr>
      </p:pic>
      <p:pic>
        <p:nvPicPr>
          <p:cNvPr id="235" name="Picture 2" descr="C:\Users\Luely.Barbosa\Dropbox (Brasscom)\Comunicação\Comunicação Interna\Logos\Associadas\Oracle\ORACLE -large.jpg">
            <a:hlinkClick r:id="rId26"/>
            <a:extLst>
              <a:ext uri="{FF2B5EF4-FFF2-40B4-BE49-F238E27FC236}">
                <a16:creationId xmlns:a16="http://schemas.microsoft.com/office/drawing/2014/main" xmlns="" id="{EDDB4B94-B3FF-4B46-B6D8-E9054B14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18" y="4161291"/>
            <a:ext cx="935959" cy="1932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4" descr="Resultado de imagem para Salesforce logo">
            <a:extLst>
              <a:ext uri="{FF2B5EF4-FFF2-40B4-BE49-F238E27FC236}">
                <a16:creationId xmlns:a16="http://schemas.microsoft.com/office/drawing/2014/main" xmlns="" id="{B68332A8-75B2-40D6-912F-4B921D9C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73" y="4079322"/>
            <a:ext cx="619490" cy="4337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Imagem 237">
            <a:extLst>
              <a:ext uri="{FF2B5EF4-FFF2-40B4-BE49-F238E27FC236}">
                <a16:creationId xmlns:a16="http://schemas.microsoft.com/office/drawing/2014/main" xmlns="" id="{1F3D9722-1294-421F-B0A3-A88E8BB142A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13" y="4104679"/>
            <a:ext cx="790993" cy="291877"/>
          </a:xfrm>
          <a:prstGeom prst="rect">
            <a:avLst/>
          </a:prstGeom>
        </p:spPr>
      </p:pic>
      <p:pic>
        <p:nvPicPr>
          <p:cNvPr id="239" name="Picture 8" descr="Resultado de imagem para logo serasa experian">
            <a:extLst>
              <a:ext uri="{FF2B5EF4-FFF2-40B4-BE49-F238E27FC236}">
                <a16:creationId xmlns:a16="http://schemas.microsoft.com/office/drawing/2014/main" xmlns="" id="{47764F9B-9DF5-4B79-871D-AD844274B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55" y="4059181"/>
            <a:ext cx="834945" cy="3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Imagem 239" descr="Fundo preto com letras brancas&#10;&#10;Descrição gerada automaticamente">
            <a:extLst>
              <a:ext uri="{FF2B5EF4-FFF2-40B4-BE49-F238E27FC236}">
                <a16:creationId xmlns:a16="http://schemas.microsoft.com/office/drawing/2014/main" xmlns="" id="{12286D5B-16B3-4F2A-AA2E-A304B77B028D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8" b="24478"/>
          <a:stretch/>
        </p:blipFill>
        <p:spPr>
          <a:xfrm>
            <a:off x="444484" y="4650642"/>
            <a:ext cx="992714" cy="298023"/>
          </a:xfrm>
          <a:prstGeom prst="rect">
            <a:avLst/>
          </a:prstGeom>
        </p:spPr>
      </p:pic>
      <p:pic>
        <p:nvPicPr>
          <p:cNvPr id="241" name="Imagem 240">
            <a:extLst>
              <a:ext uri="{FF2B5EF4-FFF2-40B4-BE49-F238E27FC236}">
                <a16:creationId xmlns:a16="http://schemas.microsoft.com/office/drawing/2014/main" xmlns="" id="{769A1D21-E231-407A-ADDA-8C4D86148B87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29" y="4679700"/>
            <a:ext cx="1095671" cy="285106"/>
          </a:xfrm>
          <a:prstGeom prst="rect">
            <a:avLst/>
          </a:prstGeom>
        </p:spPr>
      </p:pic>
      <p:pic>
        <p:nvPicPr>
          <p:cNvPr id="244" name="Picture 2">
            <a:extLst>
              <a:ext uri="{FF2B5EF4-FFF2-40B4-BE49-F238E27FC236}">
                <a16:creationId xmlns:a16="http://schemas.microsoft.com/office/drawing/2014/main" xmlns="" id="{4979B8BE-2DA6-4A40-8524-C3260D73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604" y="4681531"/>
            <a:ext cx="559456" cy="19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Imagem 244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3F62D494-F448-4E32-9FBB-3F10BEBEE2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46" y="4650642"/>
            <a:ext cx="980185" cy="278638"/>
          </a:xfrm>
          <a:prstGeom prst="rect">
            <a:avLst/>
          </a:prstGeom>
        </p:spPr>
      </p:pic>
      <p:pic>
        <p:nvPicPr>
          <p:cNvPr id="246" name="Picture 2" descr="Zoom Logo - PNG e Vetor - Download de Logo">
            <a:extLst>
              <a:ext uri="{FF2B5EF4-FFF2-40B4-BE49-F238E27FC236}">
                <a16:creationId xmlns:a16="http://schemas.microsoft.com/office/drawing/2014/main" xmlns="" id="{4902BD3B-1263-4083-A10C-54FDC280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39" y="4738995"/>
            <a:ext cx="780127" cy="1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" descr="TIM muda logo e apresenta novo posicionamento | Midia e Marketing | G1">
            <a:extLst>
              <a:ext uri="{FF2B5EF4-FFF2-40B4-BE49-F238E27FC236}">
                <a16:creationId xmlns:a16="http://schemas.microsoft.com/office/drawing/2014/main" xmlns="" id="{0BFAFC97-C1F3-4144-A591-D1FCD7C95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5" b="17067"/>
          <a:stretch/>
        </p:blipFill>
        <p:spPr bwMode="auto">
          <a:xfrm>
            <a:off x="5690785" y="4665842"/>
            <a:ext cx="740806" cy="20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Imagem 248">
            <a:extLst>
              <a:ext uri="{FF2B5EF4-FFF2-40B4-BE49-F238E27FC236}">
                <a16:creationId xmlns:a16="http://schemas.microsoft.com/office/drawing/2014/main" xmlns="" id="{5864E647-8503-4BA7-BA12-28BC5D3AB0C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79882" y="5366902"/>
            <a:ext cx="771607" cy="457845"/>
          </a:xfrm>
          <a:prstGeom prst="rect">
            <a:avLst/>
          </a:prstGeom>
        </p:spPr>
      </p:pic>
      <p:pic>
        <p:nvPicPr>
          <p:cNvPr id="250" name="Imagem 249">
            <a:extLst>
              <a:ext uri="{FF2B5EF4-FFF2-40B4-BE49-F238E27FC236}">
                <a16:creationId xmlns:a16="http://schemas.microsoft.com/office/drawing/2014/main" xmlns="" id="{4BFDA2E5-C745-47D7-BEF6-00CE899DD4F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23516" r="5749" b="20432"/>
          <a:stretch/>
        </p:blipFill>
        <p:spPr>
          <a:xfrm>
            <a:off x="10099148" y="5447291"/>
            <a:ext cx="814706" cy="258004"/>
          </a:xfrm>
          <a:prstGeom prst="rect">
            <a:avLst/>
          </a:prstGeom>
        </p:spPr>
      </p:pic>
      <p:pic>
        <p:nvPicPr>
          <p:cNvPr id="251" name="Picture 2" descr="Resultado de imagem para Logo a5">
            <a:extLst>
              <a:ext uri="{FF2B5EF4-FFF2-40B4-BE49-F238E27FC236}">
                <a16:creationId xmlns:a16="http://schemas.microsoft.com/office/drawing/2014/main" xmlns="" id="{5469A87E-519D-4FDF-B211-2733F90BE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33914" r="22770" b="33949"/>
          <a:stretch/>
        </p:blipFill>
        <p:spPr bwMode="auto">
          <a:xfrm>
            <a:off x="1348780" y="5504237"/>
            <a:ext cx="473555" cy="2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Imagem 253">
            <a:extLst>
              <a:ext uri="{FF2B5EF4-FFF2-40B4-BE49-F238E27FC236}">
                <a16:creationId xmlns:a16="http://schemas.microsoft.com/office/drawing/2014/main" xmlns="" id="{BD3C0AA5-FAC1-4D77-AAC7-EC3830BCB1D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06" y="5439886"/>
            <a:ext cx="487642" cy="338519"/>
          </a:xfrm>
          <a:prstGeom prst="rect">
            <a:avLst/>
          </a:prstGeom>
        </p:spPr>
      </p:pic>
      <p:pic>
        <p:nvPicPr>
          <p:cNvPr id="256" name="Imagem 255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868A7D9E-A60D-485E-AA66-FE6F65EEB8E3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6" b="28551"/>
          <a:stretch/>
        </p:blipFill>
        <p:spPr>
          <a:xfrm>
            <a:off x="4094340" y="5384220"/>
            <a:ext cx="814947" cy="362515"/>
          </a:xfrm>
          <a:prstGeom prst="rect">
            <a:avLst/>
          </a:prstGeom>
        </p:spPr>
      </p:pic>
      <p:pic>
        <p:nvPicPr>
          <p:cNvPr id="258" name="Imagem 257">
            <a:extLst>
              <a:ext uri="{FF2B5EF4-FFF2-40B4-BE49-F238E27FC236}">
                <a16:creationId xmlns:a16="http://schemas.microsoft.com/office/drawing/2014/main" xmlns="" id="{0CC6FB56-1FE3-429E-8155-732998A2666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5" y="5943011"/>
            <a:ext cx="638881" cy="242449"/>
          </a:xfrm>
          <a:prstGeom prst="rect">
            <a:avLst/>
          </a:prstGeom>
        </p:spPr>
      </p:pic>
      <p:pic>
        <p:nvPicPr>
          <p:cNvPr id="259" name="Imagem 258" descr="Uma imagem contendo desenho, placar&#10;&#10;Descrição gerada automaticamente">
            <a:extLst>
              <a:ext uri="{FF2B5EF4-FFF2-40B4-BE49-F238E27FC236}">
                <a16:creationId xmlns:a16="http://schemas.microsoft.com/office/drawing/2014/main" xmlns="" id="{2B9143B6-94AD-4BBB-98AA-DDB5DFA556D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11" y="5858453"/>
            <a:ext cx="402840" cy="451352"/>
          </a:xfrm>
          <a:prstGeom prst="rect">
            <a:avLst/>
          </a:prstGeom>
        </p:spPr>
      </p:pic>
      <p:pic>
        <p:nvPicPr>
          <p:cNvPr id="260" name="Imagem 259" descr="Desenho de um cachorro&#10;&#10;Descrição gerada automaticamente">
            <a:extLst>
              <a:ext uri="{FF2B5EF4-FFF2-40B4-BE49-F238E27FC236}">
                <a16:creationId xmlns:a16="http://schemas.microsoft.com/office/drawing/2014/main" xmlns="" id="{2268D860-8F13-4DE4-B176-CF813380AFD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93" y="5982353"/>
            <a:ext cx="638881" cy="203551"/>
          </a:xfrm>
          <a:prstGeom prst="rect">
            <a:avLst/>
          </a:prstGeom>
        </p:spPr>
      </p:pic>
      <p:pic>
        <p:nvPicPr>
          <p:cNvPr id="261" name="Picture 2" descr="Logo HTP – V2 – Brasscom">
            <a:extLst>
              <a:ext uri="{FF2B5EF4-FFF2-40B4-BE49-F238E27FC236}">
                <a16:creationId xmlns:a16="http://schemas.microsoft.com/office/drawing/2014/main" xmlns="" id="{B4C228D8-5BD6-4935-B140-639EDFF5F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13273" r="19433" b="9285"/>
          <a:stretch/>
        </p:blipFill>
        <p:spPr bwMode="auto">
          <a:xfrm>
            <a:off x="5554057" y="5938714"/>
            <a:ext cx="381811" cy="23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" name="Picture 2" descr="idcast - idwall">
            <a:extLst>
              <a:ext uri="{FF2B5EF4-FFF2-40B4-BE49-F238E27FC236}">
                <a16:creationId xmlns:a16="http://schemas.microsoft.com/office/drawing/2014/main" xmlns="" id="{88676099-7BDA-4B06-8F83-590C42228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99" y="5863706"/>
            <a:ext cx="634054" cy="3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2" descr="Resultado de imagem para neoway">
            <a:extLst>
              <a:ext uri="{FF2B5EF4-FFF2-40B4-BE49-F238E27FC236}">
                <a16:creationId xmlns:a16="http://schemas.microsoft.com/office/drawing/2014/main" xmlns="" id="{2C2844BC-28F1-431D-8D2B-41E09C60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19" y="6371823"/>
            <a:ext cx="742083" cy="305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Imagem 266" descr="Uma imagem contendo relógio, objeto, texto, placar&#10;&#10;Descrição gerada automaticamente">
            <a:extLst>
              <a:ext uri="{FF2B5EF4-FFF2-40B4-BE49-F238E27FC236}">
                <a16:creationId xmlns:a16="http://schemas.microsoft.com/office/drawing/2014/main" xmlns="" id="{55A730DA-2EEE-47CF-A4FB-999BCB05A823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" y="6483575"/>
            <a:ext cx="1023234" cy="181907"/>
          </a:xfrm>
          <a:prstGeom prst="rect">
            <a:avLst/>
          </a:prstGeom>
        </p:spPr>
      </p:pic>
      <p:pic>
        <p:nvPicPr>
          <p:cNvPr id="273" name="Imagem 272">
            <a:extLst>
              <a:ext uri="{FF2B5EF4-FFF2-40B4-BE49-F238E27FC236}">
                <a16:creationId xmlns:a16="http://schemas.microsoft.com/office/drawing/2014/main" xmlns="" id="{DD0C21F4-F7D4-4DA1-9494-2127C905CAC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31" y="6458098"/>
            <a:ext cx="569257" cy="220321"/>
          </a:xfrm>
          <a:prstGeom prst="rect">
            <a:avLst/>
          </a:prstGeom>
        </p:spPr>
      </p:pic>
      <p:pic>
        <p:nvPicPr>
          <p:cNvPr id="277" name="Imagem 276" descr="Logotipo&#10;&#10;Descrição gerada automaticamente">
            <a:extLst>
              <a:ext uri="{FF2B5EF4-FFF2-40B4-BE49-F238E27FC236}">
                <a16:creationId xmlns:a16="http://schemas.microsoft.com/office/drawing/2014/main" xmlns="" id="{E9CA37ED-A47F-42AB-AAD3-C763C11B4CB5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36" y="3505545"/>
            <a:ext cx="1080070" cy="346856"/>
          </a:xfrm>
          <a:prstGeom prst="rect">
            <a:avLst/>
          </a:prstGeom>
        </p:spPr>
      </p:pic>
      <p:pic>
        <p:nvPicPr>
          <p:cNvPr id="280" name="Imagem 279" descr="Uma imagem contendo Ícone&#10;&#10;Descrição gerada automaticamente">
            <a:extLst>
              <a:ext uri="{FF2B5EF4-FFF2-40B4-BE49-F238E27FC236}">
                <a16:creationId xmlns:a16="http://schemas.microsoft.com/office/drawing/2014/main" xmlns="" id="{42731785-7C9F-4135-AF9F-DC64BD8CE86B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3" y="3565179"/>
            <a:ext cx="807610" cy="287905"/>
          </a:xfrm>
          <a:prstGeom prst="rect">
            <a:avLst/>
          </a:prstGeom>
        </p:spPr>
      </p:pic>
      <p:pic>
        <p:nvPicPr>
          <p:cNvPr id="283" name="Imagem 28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E005B820-0107-4BBE-8B60-5990A435579D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30" y="5277036"/>
            <a:ext cx="580110" cy="580110"/>
          </a:xfrm>
          <a:prstGeom prst="rect">
            <a:avLst/>
          </a:prstGeom>
        </p:spPr>
      </p:pic>
      <p:pic>
        <p:nvPicPr>
          <p:cNvPr id="284" name="Picture 2">
            <a:extLst>
              <a:ext uri="{FF2B5EF4-FFF2-40B4-BE49-F238E27FC236}">
                <a16:creationId xmlns:a16="http://schemas.microsoft.com/office/drawing/2014/main" xmlns="" id="{862E67DD-E031-4ED1-B164-D5D99F70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90" y="5854566"/>
            <a:ext cx="652086" cy="33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12" descr="Impulso – Iniciativas tecnológicas durante a crise Covid-19 - Brasscom">
            <a:extLst>
              <a:ext uri="{FF2B5EF4-FFF2-40B4-BE49-F238E27FC236}">
                <a16:creationId xmlns:a16="http://schemas.microsoft.com/office/drawing/2014/main" xmlns="" id="{42BF3643-0836-45EB-A18D-D62EC2FAE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t="22884" r="8615" b="15635"/>
          <a:stretch/>
        </p:blipFill>
        <p:spPr bwMode="auto">
          <a:xfrm>
            <a:off x="6241193" y="5925706"/>
            <a:ext cx="743377" cy="2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" name="CaixaDeTexto 286">
            <a:extLst>
              <a:ext uri="{FF2B5EF4-FFF2-40B4-BE49-F238E27FC236}">
                <a16:creationId xmlns:a16="http://schemas.microsoft.com/office/drawing/2014/main" xmlns="" id="{8CC1A16B-E56E-426C-997B-60A0C67CD926}"/>
              </a:ext>
            </a:extLst>
          </p:cNvPr>
          <p:cNvSpPr txBox="1"/>
          <p:nvPr/>
        </p:nvSpPr>
        <p:spPr>
          <a:xfrm>
            <a:off x="344130" y="2732065"/>
            <a:ext cx="890812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 pitchFamily="2" charset="0"/>
                <a:cs typeface="Segoe UI Semilight" panose="020B0402040204020203" pitchFamily="34" charset="0"/>
              </a:rPr>
              <a:t>Efetivas (35)</a:t>
            </a:r>
          </a:p>
        </p:txBody>
      </p:sp>
      <p:sp>
        <p:nvSpPr>
          <p:cNvPr id="289" name="CaixaDeTexto 288">
            <a:extLst>
              <a:ext uri="{FF2B5EF4-FFF2-40B4-BE49-F238E27FC236}">
                <a16:creationId xmlns:a16="http://schemas.microsoft.com/office/drawing/2014/main" xmlns="" id="{D1614AF4-0457-4980-A7D8-C35BA22A6E77}"/>
              </a:ext>
            </a:extLst>
          </p:cNvPr>
          <p:cNvSpPr txBox="1"/>
          <p:nvPr/>
        </p:nvSpPr>
        <p:spPr>
          <a:xfrm>
            <a:off x="344129" y="5114352"/>
            <a:ext cx="1268113" cy="22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36000" bIns="36000" rtlCol="0" anchor="ctr" anchorCtr="0">
            <a:spAutoFit/>
          </a:bodyPr>
          <a:lstStyle>
            <a:defPPr>
              <a:defRPr lang="pt-BR"/>
            </a:defPPr>
            <a:lvl1pPr>
              <a:defRPr sz="900">
                <a:solidFill>
                  <a:srgbClr val="1E465A"/>
                </a:solidFill>
                <a:ea typeface="Segoe UI Symbol" panose="020B0502040204020203" pitchFamily="34" charset="0"/>
              </a:defRPr>
            </a:lvl1pPr>
          </a:lstStyle>
          <a:p>
            <a:r>
              <a:rPr lang="pt-BR" sz="1000" b="1" dirty="0">
                <a:latin typeface="Segoe UI Variable Display" pitchFamily="2" charset="0"/>
                <a:cs typeface="Segoe UI Semilight" panose="020B0402040204020203" pitchFamily="34" charset="0"/>
              </a:rPr>
              <a:t>Colaboradoras (31)</a:t>
            </a:r>
          </a:p>
        </p:txBody>
      </p:sp>
      <p:cxnSp>
        <p:nvCxnSpPr>
          <p:cNvPr id="291" name="Conector reto 290">
            <a:extLst>
              <a:ext uri="{FF2B5EF4-FFF2-40B4-BE49-F238E27FC236}">
                <a16:creationId xmlns:a16="http://schemas.microsoft.com/office/drawing/2014/main" xmlns="" id="{42382E36-19EB-482D-9865-935CD470DBC9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1143451" y="2022846"/>
            <a:ext cx="10685455" cy="1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Conector reto 291">
            <a:extLst>
              <a:ext uri="{FF2B5EF4-FFF2-40B4-BE49-F238E27FC236}">
                <a16:creationId xmlns:a16="http://schemas.microsoft.com/office/drawing/2014/main" xmlns="" id="{9C2A816E-4F75-4351-976C-CA24BC9FD3E7}"/>
              </a:ext>
            </a:extLst>
          </p:cNvPr>
          <p:cNvCxnSpPr>
            <a:cxnSpLocks/>
          </p:cNvCxnSpPr>
          <p:nvPr/>
        </p:nvCxnSpPr>
        <p:spPr>
          <a:xfrm>
            <a:off x="1475085" y="836425"/>
            <a:ext cx="10353821" cy="0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Conector reto 292">
            <a:extLst>
              <a:ext uri="{FF2B5EF4-FFF2-40B4-BE49-F238E27FC236}">
                <a16:creationId xmlns:a16="http://schemas.microsoft.com/office/drawing/2014/main" xmlns="" id="{0BD5BAE0-85F7-4FE0-9B20-62C7B49A8AB4}"/>
              </a:ext>
            </a:extLst>
          </p:cNvPr>
          <p:cNvCxnSpPr>
            <a:cxnSpLocks/>
            <a:stCxn id="287" idx="3"/>
          </p:cNvCxnSpPr>
          <p:nvPr/>
        </p:nvCxnSpPr>
        <p:spPr>
          <a:xfrm>
            <a:off x="1234942" y="2845361"/>
            <a:ext cx="10593964" cy="14779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Conector reto 293">
            <a:extLst>
              <a:ext uri="{FF2B5EF4-FFF2-40B4-BE49-F238E27FC236}">
                <a16:creationId xmlns:a16="http://schemas.microsoft.com/office/drawing/2014/main" xmlns="" id="{DA969339-E715-403A-9C80-9872C46033FC}"/>
              </a:ext>
            </a:extLst>
          </p:cNvPr>
          <p:cNvCxnSpPr>
            <a:cxnSpLocks/>
            <a:stCxn id="289" idx="3"/>
          </p:cNvCxnSpPr>
          <p:nvPr/>
        </p:nvCxnSpPr>
        <p:spPr>
          <a:xfrm>
            <a:off x="1612242" y="5227648"/>
            <a:ext cx="10216664" cy="12421"/>
          </a:xfrm>
          <a:prstGeom prst="line">
            <a:avLst/>
          </a:prstGeom>
          <a:noFill/>
          <a:ln w="3175">
            <a:gradFill flip="none" rotWithShape="1">
              <a:gsLst>
                <a:gs pos="0">
                  <a:srgbClr val="2D647D">
                    <a:alpha val="50000"/>
                  </a:srgbClr>
                </a:gs>
                <a:gs pos="37000">
                  <a:srgbClr val="2E79AA">
                    <a:alpha val="50000"/>
                  </a:srgbClr>
                </a:gs>
                <a:gs pos="64000">
                  <a:srgbClr val="179030">
                    <a:alpha val="50000"/>
                  </a:srgbClr>
                </a:gs>
                <a:gs pos="100000">
                  <a:srgbClr val="F6B009">
                    <a:alpha val="5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395A95D-DAA5-435F-A0DC-B78D52275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76" y="4139451"/>
            <a:ext cx="756387" cy="2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AA24D70-74BB-40FA-BA11-0826CF3E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30" y="2994786"/>
            <a:ext cx="676035" cy="4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ingo - O Amigo do Motorista - Parcele seus débitos em 12x">
            <a:extLst>
              <a:ext uri="{FF2B5EF4-FFF2-40B4-BE49-F238E27FC236}">
                <a16:creationId xmlns:a16="http://schemas.microsoft.com/office/drawing/2014/main" xmlns="" id="{C68F6911-22DA-4751-8E24-6FB7F009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48" y="5860072"/>
            <a:ext cx="691052" cy="3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7725873A-1833-D7B8-29BF-752985153FC4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192306" y="2293698"/>
            <a:ext cx="1021545" cy="347325"/>
          </a:xfrm>
          <a:prstGeom prst="rect">
            <a:avLst/>
          </a:prstGeom>
        </p:spPr>
      </p:pic>
      <p:pic>
        <p:nvPicPr>
          <p:cNvPr id="1030" name="Picture 6" descr="Cast group | Soluções em TI end-to-end">
            <a:extLst>
              <a:ext uri="{FF2B5EF4-FFF2-40B4-BE49-F238E27FC236}">
                <a16:creationId xmlns:a16="http://schemas.microsoft.com/office/drawing/2014/main" xmlns="" id="{593A9AB1-B88A-053E-5E22-31E198A71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t="26123" r="6749" b="20251"/>
          <a:stretch/>
        </p:blipFill>
        <p:spPr bwMode="auto">
          <a:xfrm>
            <a:off x="5427635" y="3040029"/>
            <a:ext cx="788456" cy="3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739128A3-554E-FB96-659B-291397E00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88" y="3084270"/>
            <a:ext cx="1229353" cy="21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DC809701-1D60-E141-7F91-2C6F4A45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77" y="3549906"/>
            <a:ext cx="573949" cy="3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FDA6312C-01A5-D19C-80AD-06CE7D2B1789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645284" y="3616177"/>
            <a:ext cx="770743" cy="174188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44AE3F7B-E08C-D199-D938-925CC497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84" y="4671569"/>
            <a:ext cx="1056883" cy="2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xmlns="" id="{280AD37A-05F2-A62F-036D-FC36C5514B1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592000" y="5428260"/>
            <a:ext cx="930331" cy="294605"/>
          </a:xfrm>
          <a:prstGeom prst="rect">
            <a:avLst/>
          </a:prstGeom>
        </p:spPr>
      </p:pic>
      <p:pic>
        <p:nvPicPr>
          <p:cNvPr id="1050" name="Picture 26" descr="Plusoft: saiba a história, missão, visão e valoresSobre nós">
            <a:extLst>
              <a:ext uri="{FF2B5EF4-FFF2-40B4-BE49-F238E27FC236}">
                <a16:creationId xmlns:a16="http://schemas.microsoft.com/office/drawing/2014/main" xmlns="" id="{818EB8F8-A630-463E-AE82-6EDA7DAD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56" y="6347448"/>
            <a:ext cx="925704" cy="3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xmlns="" id="{746D0EF4-41CB-F03C-486C-70EA3A8AD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284" y="6449405"/>
            <a:ext cx="690183" cy="15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quadra Digital | Evoluir para Transformar">
            <a:extLst>
              <a:ext uri="{FF2B5EF4-FFF2-40B4-BE49-F238E27FC236}">
                <a16:creationId xmlns:a16="http://schemas.microsoft.com/office/drawing/2014/main" xmlns="" id="{98BB06A1-481A-BF0D-434D-EF7940DB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77" y="6432178"/>
            <a:ext cx="630350" cy="1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Logotipo&#10;&#10;Descrição gerada automaticamente">
            <a:extLst>
              <a:ext uri="{FF2B5EF4-FFF2-40B4-BE49-F238E27FC236}">
                <a16:creationId xmlns:a16="http://schemas.microsoft.com/office/drawing/2014/main" xmlns="" id="{CF12E3C9-9A57-C348-C000-52BA0613EAF9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5" y="5343874"/>
            <a:ext cx="605400" cy="45133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1029425B-3D05-BC50-AE6F-C31B0887BBF8}"/>
              </a:ext>
            </a:extLst>
          </p:cNvPr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88" y="5854566"/>
            <a:ext cx="690223" cy="419343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xmlns="" id="{D7D6005F-EBA4-B8EA-1BA5-2ADE4F663A28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25824" r="34452" b="24066"/>
          <a:stretch/>
        </p:blipFill>
        <p:spPr>
          <a:xfrm>
            <a:off x="3143635" y="5380088"/>
            <a:ext cx="580110" cy="412466"/>
          </a:xfrm>
          <a:prstGeom prst="rect">
            <a:avLst/>
          </a:prstGeom>
        </p:spPr>
      </p:pic>
      <p:pic>
        <p:nvPicPr>
          <p:cNvPr id="35" name="Imagem 34" descr="Logotipo&#10;&#10;Descrição gerada automaticamente com confiança baixa">
            <a:extLst>
              <a:ext uri="{FF2B5EF4-FFF2-40B4-BE49-F238E27FC236}">
                <a16:creationId xmlns:a16="http://schemas.microsoft.com/office/drawing/2014/main" xmlns="" id="{FA48FC63-D3E1-941F-0369-E637A17659FF}"/>
              </a:ext>
            </a:extLst>
          </p:cNvPr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70" y="6362626"/>
            <a:ext cx="373387" cy="373387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xmlns="" id="{505E117D-BB75-5C83-DBDB-725DF9C38871}"/>
              </a:ext>
            </a:extLst>
          </p:cNvPr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77" y="5956442"/>
            <a:ext cx="1143567" cy="201431"/>
          </a:xfrm>
          <a:prstGeom prst="rect">
            <a:avLst/>
          </a:prstGeom>
        </p:spPr>
      </p:pic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xmlns="" id="{8DB14C05-8F59-923B-990B-7BB104C42350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984" y="5877275"/>
            <a:ext cx="1073457" cy="330484"/>
          </a:xfrm>
          <a:prstGeom prst="rect">
            <a:avLst/>
          </a:prstGeom>
        </p:spPr>
      </p:pic>
      <p:pic>
        <p:nvPicPr>
          <p:cNvPr id="31" name="Imagem 30" descr="Texto&#10;&#10;Descrição gerada automaticamente">
            <a:extLst>
              <a:ext uri="{FF2B5EF4-FFF2-40B4-BE49-F238E27FC236}">
                <a16:creationId xmlns:a16="http://schemas.microsoft.com/office/drawing/2014/main" xmlns="" id="{8F51A33A-C8C7-1EDB-321C-413B55AC5A44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9" b="44105"/>
          <a:stretch/>
        </p:blipFill>
        <p:spPr>
          <a:xfrm>
            <a:off x="5475843" y="6442937"/>
            <a:ext cx="928461" cy="15206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886B8405-3751-ECC7-1E25-9DD6E0710524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01" y="4733575"/>
            <a:ext cx="1080070" cy="176355"/>
          </a:xfrm>
          <a:prstGeom prst="rect">
            <a:avLst/>
          </a:prstGeom>
        </p:spPr>
      </p:pic>
      <p:pic>
        <p:nvPicPr>
          <p:cNvPr id="4" name="Picture 2" descr="Soluções de tecnologia | Unisys">
            <a:extLst>
              <a:ext uri="{FF2B5EF4-FFF2-40B4-BE49-F238E27FC236}">
                <a16:creationId xmlns:a16="http://schemas.microsoft.com/office/drawing/2014/main" xmlns="" id="{E0C38076-EACE-A568-BACC-F8DC9D838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9" b="41255"/>
          <a:stretch/>
        </p:blipFill>
        <p:spPr bwMode="auto">
          <a:xfrm>
            <a:off x="10148910" y="1488164"/>
            <a:ext cx="1543590" cy="32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Forma&#10;&#10;Descrição gerada automaticamente com confiança média">
            <a:extLst>
              <a:ext uri="{FF2B5EF4-FFF2-40B4-BE49-F238E27FC236}">
                <a16:creationId xmlns:a16="http://schemas.microsoft.com/office/drawing/2014/main" xmlns="" id="{6478B572-3BF6-F07E-17C3-6CF9E55A58AA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20" y="3631666"/>
            <a:ext cx="982277" cy="193620"/>
          </a:xfrm>
          <a:prstGeom prst="rect">
            <a:avLst/>
          </a:prstGeom>
        </p:spPr>
      </p:pic>
      <p:pic>
        <p:nvPicPr>
          <p:cNvPr id="5" name="Picture 2" descr="Scala Data Centers Data Centers and Colocation">
            <a:extLst>
              <a:ext uri="{FF2B5EF4-FFF2-40B4-BE49-F238E27FC236}">
                <a16:creationId xmlns:a16="http://schemas.microsoft.com/office/drawing/2014/main" xmlns="" id="{6A37BBC9-052C-DD70-294A-74EAA600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536" y="4104596"/>
            <a:ext cx="1007628" cy="3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xmlns="" id="{4A2948E7-6C3E-90A5-6C72-CFF87AF4E076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5400250"/>
            <a:ext cx="1094186" cy="322013"/>
          </a:xfrm>
          <a:prstGeom prst="rect">
            <a:avLst/>
          </a:prstGeom>
        </p:spPr>
      </p:pic>
      <p:pic>
        <p:nvPicPr>
          <p:cNvPr id="34" name="Picture 2" descr="Board of Directors - Semantix, Inc.">
            <a:extLst>
              <a:ext uri="{FF2B5EF4-FFF2-40B4-BE49-F238E27FC236}">
                <a16:creationId xmlns:a16="http://schemas.microsoft.com/office/drawing/2014/main" xmlns="" id="{441299AF-0C89-645C-CF8E-C9219743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97" y="6425759"/>
            <a:ext cx="924799" cy="2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Vagas na empresa Assesso Informática | Hipsters.jobs">
            <a:extLst>
              <a:ext uri="{FF2B5EF4-FFF2-40B4-BE49-F238E27FC236}">
                <a16:creationId xmlns:a16="http://schemas.microsoft.com/office/drawing/2014/main" xmlns="" id="{507F8277-6FD0-4ACB-3C86-72D492F42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7"/>
          <a:stretch/>
        </p:blipFill>
        <p:spPr bwMode="auto">
          <a:xfrm>
            <a:off x="6404304" y="5486868"/>
            <a:ext cx="792334" cy="1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4">
            <a:extLst>
              <a:ext uri="{FF2B5EF4-FFF2-40B4-BE49-F238E27FC236}">
                <a16:creationId xmlns:a16="http://schemas.microsoft.com/office/drawing/2014/main" xmlns="" id="{DC9F6832-04E8-04CA-CF2F-9DC9C03235A5}"/>
              </a:ext>
            </a:extLst>
          </p:cNvPr>
          <p:cNvPicPr>
            <a:picLocks noChangeAspect="1"/>
          </p:cNvPicPr>
          <p:nvPr/>
        </p:nvPicPr>
        <p:blipFill rotWithShape="1">
          <a:blip r:embed="rId82"/>
          <a:srcRect l="8446" t="36577" r="8933" b="28431"/>
          <a:stretch/>
        </p:blipFill>
        <p:spPr>
          <a:xfrm>
            <a:off x="6467403" y="4482106"/>
            <a:ext cx="1577502" cy="6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469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tângulo: Cantos Arredondados 102">
            <a:extLst>
              <a:ext uri="{FF2B5EF4-FFF2-40B4-BE49-F238E27FC236}">
                <a16:creationId xmlns:a16="http://schemas.microsoft.com/office/drawing/2014/main" xmlns="" id="{590B1B5A-5F84-8ADD-B127-8DC2FE9F4006}"/>
              </a:ext>
            </a:extLst>
          </p:cNvPr>
          <p:cNvSpPr/>
          <p:nvPr/>
        </p:nvSpPr>
        <p:spPr>
          <a:xfrm>
            <a:off x="245003" y="1755213"/>
            <a:ext cx="1386116" cy="3944972"/>
          </a:xfrm>
          <a:prstGeom prst="roundRect">
            <a:avLst>
              <a:gd name="adj" fmla="val 3969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87E7C1-2F8C-44D8-9C9A-BDAF3C8D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Segoe UI Variable Display"/>
                <a:cs typeface="Segoe UI Semilight" panose="020B0402040204020203" pitchFamily="34" charset="0"/>
              </a:rPr>
              <a:t>Produção e crescimento do Macrossetor de TIC em 2022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xmlns="" id="{93BB3099-C55B-4617-97C4-BBA5500A6B2B}"/>
              </a:ext>
            </a:extLst>
          </p:cNvPr>
          <p:cNvSpPr txBox="1"/>
          <p:nvPr/>
        </p:nvSpPr>
        <p:spPr>
          <a:xfrm>
            <a:off x="325971" y="572268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(R$ bilhões)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Segoe UI Symbol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2F24DDCF-73AF-4AB3-86B2-22EDB40D5139}"/>
              </a:ext>
            </a:extLst>
          </p:cNvPr>
          <p:cNvSpPr txBox="1"/>
          <p:nvPr/>
        </p:nvSpPr>
        <p:spPr>
          <a:xfrm>
            <a:off x="186845" y="6381466"/>
            <a:ext cx="1181831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Notas: 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Houve uma mudança metodológica do cálculo dos empregos pelas mudanças da estrutura dos dados do Novo Caged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Arial"/>
              </a:rPr>
              <a:t> disponível nesse 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, essa mudança impactou o cálculo da produção do TI In House.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Segoe UI Symbol"/>
              <a:cs typeface="Segoe UI Semilight"/>
            </a:endParaRPr>
          </a:p>
          <a:p>
            <a:pPr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Fontes</a:t>
            </a:r>
            <a:r>
              <a:rPr kumimoji="0" lang="pt-BR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: Brasscom, ABINEE, Bacen, IDC, Conexis Brasil Digital, Relatórios Financeiros das Estatais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, RAIS e Caged.</a:t>
            </a:r>
            <a:r>
              <a:rPr lang="pt-BR" sz="800" kern="0" dirty="0">
                <a:solidFill>
                  <a:prstClr val="white"/>
                </a:solidFill>
                <a:latin typeface="Segoe UI Variable Display"/>
                <a:ea typeface="Segoe UI Symbol"/>
                <a:cs typeface="Segoe UI Semilight"/>
              </a:rPr>
              <a:t> A publicação da produção setorial do TI In House foi de  R$ 53,0 bilhões em 2021, entretanto houve um aumento de R$ 6,4 bilhões por conta da nova metodologia.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/>
              <a:ea typeface="Segoe UI Symbol"/>
              <a:cs typeface="Segoe UI Semilight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F688D3FF-EE5D-CAC4-C7DF-F6B6A97BEEA4}"/>
              </a:ext>
            </a:extLst>
          </p:cNvPr>
          <p:cNvSpPr/>
          <p:nvPr/>
        </p:nvSpPr>
        <p:spPr>
          <a:xfrm>
            <a:off x="1790311" y="1752964"/>
            <a:ext cx="2225748" cy="3943720"/>
          </a:xfrm>
          <a:prstGeom prst="roundRect">
            <a:avLst>
              <a:gd name="adj" fmla="val 228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D9F75A83-758A-BFA5-F4BD-79C56C79B501}"/>
              </a:ext>
            </a:extLst>
          </p:cNvPr>
          <p:cNvCxnSpPr>
            <a:cxnSpLocks/>
          </p:cNvCxnSpPr>
          <p:nvPr/>
        </p:nvCxnSpPr>
        <p:spPr>
          <a:xfrm flipV="1">
            <a:off x="1992651" y="1883631"/>
            <a:ext cx="0" cy="3570161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rgbClr val="006600"/>
                </a:gs>
                <a:gs pos="46000">
                  <a:srgbClr val="339933"/>
                </a:gs>
                <a:gs pos="93000">
                  <a:srgbClr val="66FF33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xmlns="" id="{37280E18-21EB-4BA2-A471-7DDC07D46D9F}"/>
              </a:ext>
            </a:extLst>
          </p:cNvPr>
          <p:cNvSpPr/>
          <p:nvPr/>
        </p:nvSpPr>
        <p:spPr>
          <a:xfrm>
            <a:off x="4458282" y="1753150"/>
            <a:ext cx="2088000" cy="3943720"/>
          </a:xfrm>
          <a:prstGeom prst="roundRect">
            <a:avLst>
              <a:gd name="adj" fmla="val 228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98F5446F-031B-78AC-D442-7916B151F893}"/>
              </a:ext>
            </a:extLst>
          </p:cNvPr>
          <p:cNvCxnSpPr>
            <a:cxnSpLocks/>
          </p:cNvCxnSpPr>
          <p:nvPr/>
        </p:nvCxnSpPr>
        <p:spPr>
          <a:xfrm flipV="1">
            <a:off x="4660622" y="1883631"/>
            <a:ext cx="0" cy="3570161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rgbClr val="003366"/>
                </a:gs>
                <a:gs pos="98030">
                  <a:srgbClr val="00B0F0"/>
                </a:gs>
                <a:gs pos="50000">
                  <a:srgbClr val="336699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35F8C5FA-39CE-7865-E5CC-06C570152C54}"/>
              </a:ext>
            </a:extLst>
          </p:cNvPr>
          <p:cNvSpPr/>
          <p:nvPr/>
        </p:nvSpPr>
        <p:spPr>
          <a:xfrm>
            <a:off x="7019136" y="1755322"/>
            <a:ext cx="2225748" cy="3943720"/>
          </a:xfrm>
          <a:prstGeom prst="roundRect">
            <a:avLst>
              <a:gd name="adj" fmla="val 228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xmlns="" id="{D4415DD2-A0AF-F58D-6104-E9E4AFF2F081}"/>
              </a:ext>
            </a:extLst>
          </p:cNvPr>
          <p:cNvCxnSpPr>
            <a:cxnSpLocks/>
          </p:cNvCxnSpPr>
          <p:nvPr/>
        </p:nvCxnSpPr>
        <p:spPr>
          <a:xfrm flipV="1">
            <a:off x="7221476" y="1883631"/>
            <a:ext cx="0" cy="3570161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rgbClr val="660066"/>
                </a:gs>
                <a:gs pos="51000">
                  <a:srgbClr val="A001C0"/>
                </a:gs>
                <a:gs pos="93000">
                  <a:srgbClr val="FF00FF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D8E63187-9B73-44E4-307A-1D627D0B66C1}"/>
              </a:ext>
            </a:extLst>
          </p:cNvPr>
          <p:cNvSpPr/>
          <p:nvPr/>
        </p:nvSpPr>
        <p:spPr>
          <a:xfrm>
            <a:off x="9704198" y="1755322"/>
            <a:ext cx="2225748" cy="3943720"/>
          </a:xfrm>
          <a:prstGeom prst="roundRect">
            <a:avLst>
              <a:gd name="adj" fmla="val 2282"/>
            </a:avLst>
          </a:prstGeom>
          <a:solidFill>
            <a:schemeClr val="bg1"/>
          </a:solid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Semilight" panose="020B0402040204020203" pitchFamily="34" charset="0"/>
            </a:endParaRP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EB46907E-2EC3-CFBE-3E8B-8340257C3EC8}"/>
              </a:ext>
            </a:extLst>
          </p:cNvPr>
          <p:cNvCxnSpPr>
            <a:cxnSpLocks/>
          </p:cNvCxnSpPr>
          <p:nvPr/>
        </p:nvCxnSpPr>
        <p:spPr>
          <a:xfrm flipV="1">
            <a:off x="9906538" y="1883631"/>
            <a:ext cx="0" cy="3570161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50000"/>
                  </a:schemeClr>
                </a:gs>
                <a:gs pos="93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17D036C4-979C-C939-85E4-E5572F7553B0}"/>
              </a:ext>
            </a:extLst>
          </p:cNvPr>
          <p:cNvGrpSpPr/>
          <p:nvPr/>
        </p:nvGrpSpPr>
        <p:grpSpPr>
          <a:xfrm>
            <a:off x="2099749" y="2098527"/>
            <a:ext cx="1992807" cy="947124"/>
            <a:chOff x="9440113" y="1658850"/>
            <a:chExt cx="1521003" cy="970857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xmlns="" id="{3BB415CD-49F0-55A0-5E8A-C346FA59061E}"/>
                </a:ext>
              </a:extLst>
            </p:cNvPr>
            <p:cNvSpPr/>
            <p:nvPr/>
          </p:nvSpPr>
          <p:spPr>
            <a:xfrm>
              <a:off x="9440113" y="1658850"/>
              <a:ext cx="1521003" cy="62454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40B333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R$ 653,7 </a:t>
              </a: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40B333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58710415-8564-8BF2-DE89-F0108F0DFB7F}"/>
                </a:ext>
              </a:extLst>
            </p:cNvPr>
            <p:cNvSpPr/>
            <p:nvPr/>
          </p:nvSpPr>
          <p:spPr>
            <a:xfrm>
              <a:off x="9586049" y="2113047"/>
              <a:ext cx="1192954" cy="5166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40B333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US$ 126,6 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40B333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26510221-D314-A702-5DF3-1CD214EE10BC}"/>
              </a:ext>
            </a:extLst>
          </p:cNvPr>
          <p:cNvSpPr/>
          <p:nvPr/>
        </p:nvSpPr>
        <p:spPr>
          <a:xfrm>
            <a:off x="2099750" y="3950543"/>
            <a:ext cx="14858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40B333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+ 9,3 %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D5B4F88D-6A92-0B9A-E867-A0314A23BA1E}"/>
              </a:ext>
            </a:extLst>
          </p:cNvPr>
          <p:cNvSpPr/>
          <p:nvPr/>
        </p:nvSpPr>
        <p:spPr>
          <a:xfrm>
            <a:off x="2259544" y="3160112"/>
            <a:ext cx="13062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40B333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6,6%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A75C995D-39C7-CE2C-FA7E-CE72CA1DAD45}"/>
              </a:ext>
            </a:extLst>
          </p:cNvPr>
          <p:cNvSpPr/>
          <p:nvPr/>
        </p:nvSpPr>
        <p:spPr>
          <a:xfrm>
            <a:off x="1978271" y="4826893"/>
            <a:ext cx="1970481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40B333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2,02 milhões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/>
              <a:ea typeface="+mn-ea"/>
              <a:cs typeface="Arial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9A3E677-694A-99E7-31C0-B676E437AD1D}"/>
              </a:ext>
            </a:extLst>
          </p:cNvPr>
          <p:cNvSpPr/>
          <p:nvPr/>
        </p:nvSpPr>
        <p:spPr>
          <a:xfrm>
            <a:off x="2212473" y="5184639"/>
            <a:ext cx="1306233" cy="5166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40B333"/>
                </a:solidFill>
                <a:effectLst/>
                <a:uLnTx/>
                <a:uFillTx/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+ 117 mil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CD0EDBA4-6295-B169-4626-E1B8F5ADF4F6}"/>
              </a:ext>
            </a:extLst>
          </p:cNvPr>
          <p:cNvCxnSpPr>
            <a:cxnSpLocks/>
          </p:cNvCxnSpPr>
          <p:nvPr/>
        </p:nvCxnSpPr>
        <p:spPr>
          <a:xfrm>
            <a:off x="2356132" y="3817673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5C756B53-2302-E00D-7146-E13319DC1616}"/>
              </a:ext>
            </a:extLst>
          </p:cNvPr>
          <p:cNvCxnSpPr>
            <a:cxnSpLocks/>
          </p:cNvCxnSpPr>
          <p:nvPr/>
        </p:nvCxnSpPr>
        <p:spPr>
          <a:xfrm>
            <a:off x="2347910" y="4809987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CFE0D213-D0A0-8511-95B7-B19340599041}"/>
              </a:ext>
            </a:extLst>
          </p:cNvPr>
          <p:cNvCxnSpPr>
            <a:cxnSpLocks/>
          </p:cNvCxnSpPr>
          <p:nvPr/>
        </p:nvCxnSpPr>
        <p:spPr>
          <a:xfrm>
            <a:off x="2356132" y="3162470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C9C5965F-5D57-04E1-EB26-2B2B64B40D79}"/>
              </a:ext>
            </a:extLst>
          </p:cNvPr>
          <p:cNvGrpSpPr/>
          <p:nvPr/>
        </p:nvGrpSpPr>
        <p:grpSpPr>
          <a:xfrm>
            <a:off x="4721740" y="2057743"/>
            <a:ext cx="1958680" cy="968128"/>
            <a:chOff x="9300395" y="1567570"/>
            <a:chExt cx="1527463" cy="968128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xmlns="" id="{B592987A-B0D3-4CC5-1628-9B10FF74B96B}"/>
                </a:ext>
              </a:extLst>
            </p:cNvPr>
            <p:cNvSpPr/>
            <p:nvPr/>
          </p:nvSpPr>
          <p:spPr>
            <a:xfrm>
              <a:off x="9300395" y="1567570"/>
              <a:ext cx="1527463" cy="62454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2777A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R$ 306,2 </a:t>
              </a: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2777A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xmlns="" id="{BFCB7462-E5D2-7EBD-8529-484836C407E9}"/>
                </a:ext>
              </a:extLst>
            </p:cNvPr>
            <p:cNvSpPr/>
            <p:nvPr/>
          </p:nvSpPr>
          <p:spPr>
            <a:xfrm>
              <a:off x="9442326" y="2019038"/>
              <a:ext cx="1192954" cy="5166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2777A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US$ 59,3 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2777A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88E22741-05BD-825F-2D85-26547BBC3F43}"/>
              </a:ext>
            </a:extLst>
          </p:cNvPr>
          <p:cNvSpPr/>
          <p:nvPr/>
        </p:nvSpPr>
        <p:spPr>
          <a:xfrm>
            <a:off x="4784527" y="3930132"/>
            <a:ext cx="1642031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2777A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+ 4,5 %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F3534741-380B-8CCF-F166-86948A4AA604}"/>
              </a:ext>
            </a:extLst>
          </p:cNvPr>
          <p:cNvSpPr/>
          <p:nvPr/>
        </p:nvSpPr>
        <p:spPr>
          <a:xfrm>
            <a:off x="4932150" y="3119329"/>
            <a:ext cx="13062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2777A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3,1%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B31B5AAC-5147-A877-9EAF-636C3D728AD0}"/>
              </a:ext>
            </a:extLst>
          </p:cNvPr>
          <p:cNvSpPr/>
          <p:nvPr/>
        </p:nvSpPr>
        <p:spPr>
          <a:xfrm>
            <a:off x="4769847" y="4813999"/>
            <a:ext cx="1678099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2777A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1,17 milhão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86F7B34E-C9BC-8A9E-F77C-59262F476BCE}"/>
              </a:ext>
            </a:extLst>
          </p:cNvPr>
          <p:cNvSpPr/>
          <p:nvPr/>
        </p:nvSpPr>
        <p:spPr>
          <a:xfrm>
            <a:off x="4843015" y="5163594"/>
            <a:ext cx="1306233" cy="5166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2777AD"/>
                </a:solidFill>
                <a:effectLst/>
                <a:uLnTx/>
                <a:uFillTx/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+ 73 mil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1285CF2D-F3CF-AEAB-80F7-A27ED85B1536}"/>
              </a:ext>
            </a:extLst>
          </p:cNvPr>
          <p:cNvCxnSpPr>
            <a:cxnSpLocks/>
          </p:cNvCxnSpPr>
          <p:nvPr/>
        </p:nvCxnSpPr>
        <p:spPr>
          <a:xfrm>
            <a:off x="4853914" y="3810175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457EAB79-BF10-5DB7-D0BA-3CE5772E1048}"/>
              </a:ext>
            </a:extLst>
          </p:cNvPr>
          <p:cNvCxnSpPr>
            <a:cxnSpLocks/>
          </p:cNvCxnSpPr>
          <p:nvPr/>
        </p:nvCxnSpPr>
        <p:spPr>
          <a:xfrm>
            <a:off x="4845692" y="4802489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9EB11FAC-9F4E-8357-7C1A-CF2BCEA9232A}"/>
              </a:ext>
            </a:extLst>
          </p:cNvPr>
          <p:cNvCxnSpPr>
            <a:cxnSpLocks/>
          </p:cNvCxnSpPr>
          <p:nvPr/>
        </p:nvCxnSpPr>
        <p:spPr>
          <a:xfrm>
            <a:off x="4853914" y="3154972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6CEEE7C8-F292-DAEB-C960-050612CE7D77}"/>
              </a:ext>
            </a:extLst>
          </p:cNvPr>
          <p:cNvGrpSpPr/>
          <p:nvPr/>
        </p:nvGrpSpPr>
        <p:grpSpPr>
          <a:xfrm>
            <a:off x="7354792" y="2030014"/>
            <a:ext cx="1803727" cy="964777"/>
            <a:chOff x="9290812" y="1653689"/>
            <a:chExt cx="1441449" cy="964777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0253A8B2-0A15-DBDC-F601-7F1F116A6D67}"/>
                </a:ext>
              </a:extLst>
            </p:cNvPr>
            <p:cNvSpPr/>
            <p:nvPr/>
          </p:nvSpPr>
          <p:spPr>
            <a:xfrm>
              <a:off x="9290812" y="1653689"/>
              <a:ext cx="1441449" cy="62454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7027A6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R$ 69,8 </a:t>
              </a: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7027A6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7A96A2C6-E6B3-9BCA-0F82-BF3FBD5FEB80}"/>
                </a:ext>
              </a:extLst>
            </p:cNvPr>
            <p:cNvSpPr/>
            <p:nvPr/>
          </p:nvSpPr>
          <p:spPr>
            <a:xfrm>
              <a:off x="9462179" y="2101806"/>
              <a:ext cx="1192954" cy="5166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7027A6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US$ 13,5 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7027A6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</p:grpSp>
      <p:sp>
        <p:nvSpPr>
          <p:cNvPr id="43" name="Retângulo 42">
            <a:extLst>
              <a:ext uri="{FF2B5EF4-FFF2-40B4-BE49-F238E27FC236}">
                <a16:creationId xmlns:a16="http://schemas.microsoft.com/office/drawing/2014/main" xmlns="" id="{62574A3D-57EB-DF3E-386C-AB844C16F0A2}"/>
              </a:ext>
            </a:extLst>
          </p:cNvPr>
          <p:cNvSpPr/>
          <p:nvPr/>
        </p:nvSpPr>
        <p:spPr>
          <a:xfrm>
            <a:off x="7536932" y="3949017"/>
            <a:ext cx="1485833" cy="61458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7027A6"/>
                </a:solidFill>
                <a:effectLst/>
                <a:uLnTx/>
                <a:uFillTx/>
                <a:latin typeface="Segoe UI Variable Display"/>
                <a:ea typeface="Segoe UI Symbol"/>
                <a:cs typeface="Segoe UI Semilight"/>
              </a:rPr>
              <a:t>+ 14,2%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xmlns="" id="{A5A5827B-42AD-02EF-E83A-880857B241EE}"/>
              </a:ext>
            </a:extLst>
          </p:cNvPr>
          <p:cNvSpPr/>
          <p:nvPr/>
        </p:nvSpPr>
        <p:spPr>
          <a:xfrm>
            <a:off x="7605674" y="3090580"/>
            <a:ext cx="13062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7027A6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0,7%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xmlns="" id="{6A459726-645A-6795-B55E-6CCEBA21C1FB}"/>
              </a:ext>
            </a:extLst>
          </p:cNvPr>
          <p:cNvSpPr/>
          <p:nvPr/>
        </p:nvSpPr>
        <p:spPr>
          <a:xfrm>
            <a:off x="7536932" y="4802489"/>
            <a:ext cx="1448726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7027A6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516 mil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xmlns="" id="{E878DBA8-8471-1DED-1798-E860CDD4BDBD}"/>
              </a:ext>
            </a:extLst>
          </p:cNvPr>
          <p:cNvSpPr/>
          <p:nvPr/>
        </p:nvSpPr>
        <p:spPr>
          <a:xfrm>
            <a:off x="7575240" y="5182382"/>
            <a:ext cx="1306233" cy="5166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7027A6"/>
                </a:solidFill>
                <a:effectLst/>
                <a:uLnTx/>
                <a:uFillTx/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+ 43 mil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9954B52D-0AC1-7473-80E0-387B1CD6DE8A}"/>
              </a:ext>
            </a:extLst>
          </p:cNvPr>
          <p:cNvCxnSpPr>
            <a:cxnSpLocks/>
          </p:cNvCxnSpPr>
          <p:nvPr/>
        </p:nvCxnSpPr>
        <p:spPr>
          <a:xfrm>
            <a:off x="7487848" y="3817673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4C331CFF-4F8B-AD7F-C747-526B64AD4A75}"/>
              </a:ext>
            </a:extLst>
          </p:cNvPr>
          <p:cNvCxnSpPr>
            <a:cxnSpLocks/>
          </p:cNvCxnSpPr>
          <p:nvPr/>
        </p:nvCxnSpPr>
        <p:spPr>
          <a:xfrm>
            <a:off x="7478007" y="4809987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925CF7B4-1452-F626-F71F-522DE8AE701C}"/>
              </a:ext>
            </a:extLst>
          </p:cNvPr>
          <p:cNvCxnSpPr>
            <a:cxnSpLocks/>
          </p:cNvCxnSpPr>
          <p:nvPr/>
        </p:nvCxnSpPr>
        <p:spPr>
          <a:xfrm>
            <a:off x="7457395" y="3162470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1" name="Agrupar 50">
            <a:extLst>
              <a:ext uri="{FF2B5EF4-FFF2-40B4-BE49-F238E27FC236}">
                <a16:creationId xmlns:a16="http://schemas.microsoft.com/office/drawing/2014/main" xmlns="" id="{F8E093F5-AD92-01C1-371A-1BEB13FFF167}"/>
              </a:ext>
            </a:extLst>
          </p:cNvPr>
          <p:cNvGrpSpPr/>
          <p:nvPr/>
        </p:nvGrpSpPr>
        <p:grpSpPr>
          <a:xfrm>
            <a:off x="10015130" y="1991425"/>
            <a:ext cx="1927924" cy="970084"/>
            <a:chOff x="9414322" y="1571451"/>
            <a:chExt cx="1520915" cy="970084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xmlns="" id="{90B94197-FD1E-3CC3-A209-F2BC62D39E29}"/>
                </a:ext>
              </a:extLst>
            </p:cNvPr>
            <p:cNvSpPr/>
            <p:nvPr/>
          </p:nvSpPr>
          <p:spPr>
            <a:xfrm>
              <a:off x="9414322" y="1571451"/>
              <a:ext cx="1520915" cy="62454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R$ 277,7 </a:t>
              </a:r>
              <a:r>
                <a:rPr kumimoji="0" lang="pt-BR" sz="2400" b="0" i="0" u="none" strike="noStrike" kern="1200" cap="none" spc="0" normalizeH="0" baseline="0" noProof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xmlns="" id="{44AD08E0-0F89-1550-3FF3-BBCCAE7BEE48}"/>
                </a:ext>
              </a:extLst>
            </p:cNvPr>
            <p:cNvSpPr/>
            <p:nvPr/>
          </p:nvSpPr>
          <p:spPr>
            <a:xfrm>
              <a:off x="9575008" y="2024875"/>
              <a:ext cx="1192954" cy="5166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08000" bIns="10800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US$ 53,8 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</a:t>
              </a:r>
            </a:p>
          </p:txBody>
        </p:sp>
      </p:grpSp>
      <p:sp>
        <p:nvSpPr>
          <p:cNvPr id="54" name="Retângulo 53">
            <a:extLst>
              <a:ext uri="{FF2B5EF4-FFF2-40B4-BE49-F238E27FC236}">
                <a16:creationId xmlns:a16="http://schemas.microsoft.com/office/drawing/2014/main" xmlns="" id="{E6166814-969E-F967-FA94-7946B65983EF}"/>
              </a:ext>
            </a:extLst>
          </p:cNvPr>
          <p:cNvSpPr/>
          <p:nvPr/>
        </p:nvSpPr>
        <p:spPr>
          <a:xfrm>
            <a:off x="10169359" y="3896491"/>
            <a:ext cx="14858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+ 10,3%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xmlns="" id="{DB5D1578-5DBC-40C5-9064-931853A1A32A}"/>
              </a:ext>
            </a:extLst>
          </p:cNvPr>
          <p:cNvSpPr/>
          <p:nvPr/>
        </p:nvSpPr>
        <p:spPr>
          <a:xfrm>
            <a:off x="10259158" y="3084312"/>
            <a:ext cx="1306233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2,8%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xmlns="" id="{EA955588-EF04-B3B8-A2AA-0352225D3C74}"/>
              </a:ext>
            </a:extLst>
          </p:cNvPr>
          <p:cNvSpPr/>
          <p:nvPr/>
        </p:nvSpPr>
        <p:spPr>
          <a:xfrm>
            <a:off x="10278912" y="4800561"/>
            <a:ext cx="1448727" cy="62454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331 mil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xmlns="" id="{9AA0E1E2-E421-BE01-27E9-2EA79D618C5C}"/>
              </a:ext>
            </a:extLst>
          </p:cNvPr>
          <p:cNvSpPr/>
          <p:nvPr/>
        </p:nvSpPr>
        <p:spPr>
          <a:xfrm>
            <a:off x="10350158" y="5147984"/>
            <a:ext cx="1306234" cy="5166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7D7D7D"/>
                </a:solidFill>
                <a:effectLst/>
                <a:uLnTx/>
                <a:uFillTx/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rPr>
              <a:t>+ 1,3 mil</a:t>
            </a:r>
          </a:p>
        </p:txBody>
      </p: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xmlns="" id="{96729C61-1F2C-DE9D-8513-4D3F75ECE889}"/>
              </a:ext>
            </a:extLst>
          </p:cNvPr>
          <p:cNvCxnSpPr>
            <a:cxnSpLocks/>
          </p:cNvCxnSpPr>
          <p:nvPr/>
        </p:nvCxnSpPr>
        <p:spPr>
          <a:xfrm>
            <a:off x="10187092" y="4809987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xmlns="" id="{573D845D-FE65-9422-834E-2096B3998251}"/>
              </a:ext>
            </a:extLst>
          </p:cNvPr>
          <p:cNvCxnSpPr>
            <a:cxnSpLocks/>
          </p:cNvCxnSpPr>
          <p:nvPr/>
        </p:nvCxnSpPr>
        <p:spPr>
          <a:xfrm>
            <a:off x="10224961" y="3810175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xmlns="" id="{F0E5253E-B88A-F08C-EA8C-C678547B59CC}"/>
              </a:ext>
            </a:extLst>
          </p:cNvPr>
          <p:cNvCxnSpPr>
            <a:cxnSpLocks/>
          </p:cNvCxnSpPr>
          <p:nvPr/>
        </p:nvCxnSpPr>
        <p:spPr>
          <a:xfrm>
            <a:off x="10214061" y="3129524"/>
            <a:ext cx="1584000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xmlns="" id="{3A032FE1-F230-05E9-DDA0-C01ADB6C0FE2}"/>
              </a:ext>
            </a:extLst>
          </p:cNvPr>
          <p:cNvSpPr/>
          <p:nvPr/>
        </p:nvSpPr>
        <p:spPr>
          <a:xfrm>
            <a:off x="1828821" y="965844"/>
            <a:ext cx="2173281" cy="682497"/>
          </a:xfrm>
          <a:prstGeom prst="roundRect">
            <a:avLst>
              <a:gd name="adj" fmla="val 3969"/>
            </a:avLst>
          </a:prstGeom>
          <a:gradFill>
            <a:gsLst>
              <a:gs pos="53000">
                <a:srgbClr val="339933"/>
              </a:gs>
              <a:gs pos="100000">
                <a:srgbClr val="66FF33"/>
              </a:gs>
              <a:gs pos="6000">
                <a:srgbClr val="006600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Semilight" panose="020B0402040204020203" pitchFamily="34" charset="0"/>
              </a:rPr>
              <a:t>Macrossetor</a:t>
            </a: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Semilight" panose="020B04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Semilight" panose="020B0402040204020203" pitchFamily="34" charset="0"/>
              </a:rPr>
              <a:t>de TIC </a:t>
            </a:r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xmlns="" id="{B7C1EC17-8BEF-7DD6-DF19-D427F4277300}"/>
              </a:ext>
            </a:extLst>
          </p:cNvPr>
          <p:cNvSpPr/>
          <p:nvPr/>
        </p:nvSpPr>
        <p:spPr>
          <a:xfrm>
            <a:off x="4484371" y="967009"/>
            <a:ext cx="2088000" cy="682497"/>
          </a:xfrm>
          <a:prstGeom prst="roundRect">
            <a:avLst>
              <a:gd name="adj" fmla="val 3969"/>
            </a:avLst>
          </a:prstGeom>
          <a:gradFill>
            <a:gsLst>
              <a:gs pos="53000">
                <a:srgbClr val="336699"/>
              </a:gs>
              <a:gs pos="100000">
                <a:srgbClr val="00B0F0"/>
              </a:gs>
              <a:gs pos="6000">
                <a:srgbClr val="003366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Semilight" panose="020B0402040204020203" pitchFamily="34" charset="0"/>
              </a:rPr>
              <a:t>TIC</a:t>
            </a: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xmlns="" id="{46D449A0-447C-C32F-2798-67CFEFA3BAFD}"/>
              </a:ext>
            </a:extLst>
          </p:cNvPr>
          <p:cNvSpPr/>
          <p:nvPr/>
        </p:nvSpPr>
        <p:spPr>
          <a:xfrm>
            <a:off x="7057647" y="967624"/>
            <a:ext cx="2173281" cy="682497"/>
          </a:xfrm>
          <a:prstGeom prst="roundRect">
            <a:avLst>
              <a:gd name="adj" fmla="val 3969"/>
            </a:avLst>
          </a:prstGeom>
          <a:gradFill>
            <a:gsLst>
              <a:gs pos="53000">
                <a:srgbClr val="A001C0"/>
              </a:gs>
              <a:gs pos="100000">
                <a:srgbClr val="FF00FF"/>
              </a:gs>
              <a:gs pos="6000">
                <a:srgbClr val="660066"/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Semilight" panose="020B0402040204020203" pitchFamily="34" charset="0"/>
              </a:rPr>
              <a:t>TI In House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xmlns="" id="{27099048-99D8-90EF-EFD4-DD035B4A2E36}"/>
              </a:ext>
            </a:extLst>
          </p:cNvPr>
          <p:cNvSpPr/>
          <p:nvPr/>
        </p:nvSpPr>
        <p:spPr>
          <a:xfrm>
            <a:off x="9742709" y="968201"/>
            <a:ext cx="2173281" cy="682497"/>
          </a:xfrm>
          <a:prstGeom prst="roundRect">
            <a:avLst>
              <a:gd name="adj" fmla="val 3969"/>
            </a:avLst>
          </a:prstGeom>
          <a:gradFill>
            <a:gsLst>
              <a:gs pos="53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  <a:gs pos="6000">
                <a:schemeClr val="tx1">
                  <a:lumMod val="65000"/>
                  <a:lumOff val="35000"/>
                </a:schemeClr>
              </a:gs>
            </a:gsLst>
            <a:lin ang="0" scaled="1"/>
          </a:gra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Semilight" panose="020B0402040204020203" pitchFamily="34" charset="0"/>
              </a:rPr>
              <a:t>Telecom</a:t>
            </a:r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xmlns="" id="{466312D3-B743-A2E9-0028-4C44D2702E5C}"/>
              </a:ext>
            </a:extLst>
          </p:cNvPr>
          <p:cNvSpPr/>
          <p:nvPr/>
        </p:nvSpPr>
        <p:spPr>
          <a:xfrm>
            <a:off x="277247" y="2329407"/>
            <a:ext cx="1442006" cy="5744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Produção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Setorial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(R$/US$)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xmlns="" id="{646B6303-654D-A4EA-F84B-97879BE8E1CB}"/>
              </a:ext>
            </a:extLst>
          </p:cNvPr>
          <p:cNvSpPr/>
          <p:nvPr/>
        </p:nvSpPr>
        <p:spPr>
          <a:xfrm>
            <a:off x="238958" y="4101009"/>
            <a:ext cx="1464955" cy="5744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Crescimento nominal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(2021-2022)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xmlns="" id="{2FA55EBE-4D0B-F24D-FFEC-C3B9B4DDC5D6}"/>
              </a:ext>
            </a:extLst>
          </p:cNvPr>
          <p:cNvSpPr/>
          <p:nvPr/>
        </p:nvSpPr>
        <p:spPr>
          <a:xfrm>
            <a:off x="308998" y="3176582"/>
            <a:ext cx="1391854" cy="5744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Proporção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do PIB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xmlns="" id="{E7BAB65C-43DF-2F9F-0405-BED7215C8C44}"/>
              </a:ext>
            </a:extLst>
          </p:cNvPr>
          <p:cNvSpPr/>
          <p:nvPr/>
        </p:nvSpPr>
        <p:spPr>
          <a:xfrm>
            <a:off x="284332" y="4998862"/>
            <a:ext cx="1391854" cy="5744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Empregos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>
                <a:ln>
                  <a:noFill/>
                </a:ln>
                <a:solidFill>
                  <a:srgbClr val="E66A2C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(saldo 2022)</a:t>
            </a: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xmlns="" id="{82F83500-9A5B-6CC6-E368-55FD3D1B6992}"/>
              </a:ext>
            </a:extLst>
          </p:cNvPr>
          <p:cNvCxnSpPr>
            <a:cxnSpLocks/>
          </p:cNvCxnSpPr>
          <p:nvPr/>
        </p:nvCxnSpPr>
        <p:spPr>
          <a:xfrm flipV="1">
            <a:off x="496198" y="3164329"/>
            <a:ext cx="1050193" cy="9205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xmlns="" id="{C487289A-8239-F8AB-FC6A-0975EA6B2099}"/>
              </a:ext>
            </a:extLst>
          </p:cNvPr>
          <p:cNvCxnSpPr>
            <a:cxnSpLocks/>
          </p:cNvCxnSpPr>
          <p:nvPr/>
        </p:nvCxnSpPr>
        <p:spPr>
          <a:xfrm>
            <a:off x="491966" y="3858285"/>
            <a:ext cx="1053275" cy="805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xmlns="" id="{AAFFD400-6E52-5DD0-B72F-0876B9BBE1E6}"/>
              </a:ext>
            </a:extLst>
          </p:cNvPr>
          <p:cNvCxnSpPr>
            <a:cxnSpLocks/>
          </p:cNvCxnSpPr>
          <p:nvPr/>
        </p:nvCxnSpPr>
        <p:spPr>
          <a:xfrm>
            <a:off x="504506" y="4843527"/>
            <a:ext cx="1053275" cy="8052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4" name="Conector reto 163">
            <a:extLst>
              <a:ext uri="{FF2B5EF4-FFF2-40B4-BE49-F238E27FC236}">
                <a16:creationId xmlns:a16="http://schemas.microsoft.com/office/drawing/2014/main" xmlns="" id="{E873EE56-920C-9F6D-AF46-D04EE5898298}"/>
              </a:ext>
            </a:extLst>
          </p:cNvPr>
          <p:cNvCxnSpPr>
            <a:cxnSpLocks/>
          </p:cNvCxnSpPr>
          <p:nvPr/>
        </p:nvCxnSpPr>
        <p:spPr>
          <a:xfrm flipV="1">
            <a:off x="325971" y="1949914"/>
            <a:ext cx="18159" cy="3503878"/>
          </a:xfrm>
          <a:prstGeom prst="line">
            <a:avLst/>
          </a:prstGeom>
          <a:noFill/>
          <a:ln w="50800">
            <a:gradFill flip="none" rotWithShape="1">
              <a:gsLst>
                <a:gs pos="0">
                  <a:srgbClr val="E66A2C"/>
                </a:gs>
                <a:gs pos="51000">
                  <a:srgbClr val="EC8D5E"/>
                </a:gs>
                <a:gs pos="93000">
                  <a:srgbClr val="F9CB59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1" name="CaixaDeTexto 200">
            <a:extLst>
              <a:ext uri="{FF2B5EF4-FFF2-40B4-BE49-F238E27FC236}">
                <a16:creationId xmlns:a16="http://schemas.microsoft.com/office/drawing/2014/main" xmlns="" id="{F34D5401-E15A-866D-4E64-7E428A6A9F91}"/>
              </a:ext>
            </a:extLst>
          </p:cNvPr>
          <p:cNvSpPr txBox="1"/>
          <p:nvPr/>
        </p:nvSpPr>
        <p:spPr>
          <a:xfrm>
            <a:off x="-127033" y="5757361"/>
            <a:ext cx="2120492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Cotação R$/US$ 5,40 (2021)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R$/US$ 5,17 (2022)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Var. cambial +4,6% (2020-2021)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Var. cambial -4,3% (2021-2022) </a:t>
            </a:r>
          </a:p>
        </p:txBody>
      </p:sp>
      <p:sp>
        <p:nvSpPr>
          <p:cNvPr id="202" name="Retângulo 201">
            <a:extLst>
              <a:ext uri="{FF2B5EF4-FFF2-40B4-BE49-F238E27FC236}">
                <a16:creationId xmlns:a16="http://schemas.microsoft.com/office/drawing/2014/main" xmlns="" id="{CAFAF261-77C4-6EBE-8D38-7F7EB5E9C75C}"/>
              </a:ext>
            </a:extLst>
          </p:cNvPr>
          <p:cNvSpPr/>
          <p:nvPr/>
        </p:nvSpPr>
        <p:spPr>
          <a:xfrm>
            <a:off x="4359361" y="5693406"/>
            <a:ext cx="2731817" cy="9157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TIC, Tecnologia da Informação e Comunicação: Software, Serviços, Nuvem, BPO, Estatais, Hardware e Exportações</a:t>
            </a:r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xmlns="" id="{C49678F2-5535-870E-96E4-BD6836A9B13C}"/>
              </a:ext>
            </a:extLst>
          </p:cNvPr>
          <p:cNvSpPr/>
          <p:nvPr/>
        </p:nvSpPr>
        <p:spPr>
          <a:xfrm>
            <a:off x="7079713" y="5669822"/>
            <a:ext cx="2339364" cy="78624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Tecnologias Digitais nas empresas com outros objetos sociais</a:t>
            </a:r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xmlns="" id="{18748D88-ABDE-D5A0-3680-1463B15E3933}"/>
              </a:ext>
            </a:extLst>
          </p:cNvPr>
          <p:cNvSpPr/>
          <p:nvPr/>
        </p:nvSpPr>
        <p:spPr>
          <a:xfrm>
            <a:off x="9601158" y="5669822"/>
            <a:ext cx="2361946" cy="53561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Voz, Celular e Dados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Telecom e Serviços de Implantação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xmlns="" id="{AD2657FF-C973-4D1C-70BF-CD202585CC4B}"/>
              </a:ext>
            </a:extLst>
          </p:cNvPr>
          <p:cNvSpPr/>
          <p:nvPr/>
        </p:nvSpPr>
        <p:spPr>
          <a:xfrm>
            <a:off x="2057101" y="5669821"/>
            <a:ext cx="2354917" cy="78624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TIC, </a:t>
            </a:r>
            <a:b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</a:b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TI In </a:t>
            </a:r>
            <a:r>
              <a:rPr kumimoji="0" lang="pt-BR" sz="105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House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 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+mn-ea"/>
                <a:cs typeface="Segoe UI Semilight" panose="020B0402040204020203" pitchFamily="34" charset="0"/>
              </a:rPr>
              <a:t>Telecom</a:t>
            </a:r>
          </a:p>
        </p:txBody>
      </p:sp>
      <p:pic>
        <p:nvPicPr>
          <p:cNvPr id="14" name="Gráfico 13" descr="Selo seguir com preenchimento sólido">
            <a:extLst>
              <a:ext uri="{FF2B5EF4-FFF2-40B4-BE49-F238E27FC236}">
                <a16:creationId xmlns:a16="http://schemas.microsoft.com/office/drawing/2014/main" xmlns="" id="{87AE1D83-B914-F571-00CE-68B942F1B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54539" y="1060236"/>
            <a:ext cx="461665" cy="461665"/>
          </a:xfrm>
          <a:prstGeom prst="rect">
            <a:avLst/>
          </a:prstGeom>
        </p:spPr>
      </p:pic>
      <p:pic>
        <p:nvPicPr>
          <p:cNvPr id="17" name="Gráfico 16" descr="Pausar com preenchimento sólido">
            <a:extLst>
              <a:ext uri="{FF2B5EF4-FFF2-40B4-BE49-F238E27FC236}">
                <a16:creationId xmlns:a16="http://schemas.microsoft.com/office/drawing/2014/main" xmlns="" id="{4C983177-C79F-B57B-23A2-41EC6A177B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4092556" y="1077826"/>
            <a:ext cx="318761" cy="318761"/>
          </a:xfrm>
          <a:prstGeom prst="rect">
            <a:avLst/>
          </a:prstGeom>
        </p:spPr>
      </p:pic>
      <p:pic>
        <p:nvPicPr>
          <p:cNvPr id="5" name="Gráfico 4" descr="Selo seguir com preenchimento sólido">
            <a:extLst>
              <a:ext uri="{FF2B5EF4-FFF2-40B4-BE49-F238E27FC236}">
                <a16:creationId xmlns:a16="http://schemas.microsoft.com/office/drawing/2014/main" xmlns="" id="{EB85D5B1-5494-B013-7619-C3C71C0F7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74992" y="1049355"/>
            <a:ext cx="461665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1539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3D4053-ADF3-E1A3-6D77-711D60EB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9" y="1878"/>
            <a:ext cx="7610364" cy="472747"/>
          </a:xfrm>
        </p:spPr>
        <p:txBody>
          <a:bodyPr/>
          <a:lstStyle/>
          <a:p>
            <a:r>
              <a:rPr lang="pt-BR" b="1" dirty="0"/>
              <a:t>Perspectivas de Investimentos de 2023–2026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19B33EC-A640-A8C3-F1F9-7ED4CB1E9764}"/>
              </a:ext>
            </a:extLst>
          </p:cNvPr>
          <p:cNvSpPr txBox="1"/>
          <p:nvPr/>
        </p:nvSpPr>
        <p:spPr>
          <a:xfrm>
            <a:off x="9483896" y="866967"/>
            <a:ext cx="2121166" cy="102974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2000" b="1">
                <a:solidFill>
                  <a:srgbClr val="2D545A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Mobilidade, Dados e Banda larga</a:t>
            </a:r>
          </a:p>
        </p:txBody>
      </p:sp>
      <p:pic>
        <p:nvPicPr>
          <p:cNvPr id="5" name="Gráfico 4" descr="Torre de Celular com preenchimento sólido">
            <a:extLst>
              <a:ext uri="{FF2B5EF4-FFF2-40B4-BE49-F238E27FC236}">
                <a16:creationId xmlns:a16="http://schemas.microsoft.com/office/drawing/2014/main" xmlns="" id="{3703C17E-08BA-2BD0-E5FA-CAF3E4FF1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8989" y="1921987"/>
            <a:ext cx="1255498" cy="12554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3141A74-2AA5-84BF-51BD-9C643E9FA579}"/>
              </a:ext>
            </a:extLst>
          </p:cNvPr>
          <p:cNvSpPr txBox="1"/>
          <p:nvPr/>
        </p:nvSpPr>
        <p:spPr>
          <a:xfrm>
            <a:off x="7887090" y="3495130"/>
            <a:ext cx="6257924" cy="83099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R$ 917,5 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8,6% a.a.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99844E6-DBC4-07EB-713B-6BEAE88AE320}"/>
              </a:ext>
            </a:extLst>
          </p:cNvPr>
          <p:cNvSpPr/>
          <p:nvPr/>
        </p:nvSpPr>
        <p:spPr>
          <a:xfrm>
            <a:off x="8102009" y="5943905"/>
            <a:ext cx="41280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Taxa de câmbio: R$/US$ 5,40 (2021)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77E9EBB-54C9-37B0-E929-43605B31C7B5}"/>
              </a:ext>
            </a:extLst>
          </p:cNvPr>
          <p:cNvSpPr/>
          <p:nvPr/>
        </p:nvSpPr>
        <p:spPr>
          <a:xfrm>
            <a:off x="8253556" y="6204913"/>
            <a:ext cx="4065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Fontes</a:t>
            </a: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: Brasscom, IDC (Black Book Q4 2021, Black Book 3ª Plataforma, 2021 H1)</a:t>
            </a:r>
          </a:p>
        </p:txBody>
      </p:sp>
      <p:pic>
        <p:nvPicPr>
          <p:cNvPr id="9" name="Gráfico 8" descr="Ethernet com preenchimento sólido">
            <a:extLst>
              <a:ext uri="{FF2B5EF4-FFF2-40B4-BE49-F238E27FC236}">
                <a16:creationId xmlns:a16="http://schemas.microsoft.com/office/drawing/2014/main" xmlns="" id="{AD3E576B-4BA7-ED73-AD76-38DCD0DF0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4479" y="4994195"/>
            <a:ext cx="506376" cy="506376"/>
          </a:xfrm>
          <a:prstGeom prst="rect">
            <a:avLst/>
          </a:prstGeom>
        </p:spPr>
      </p:pic>
      <p:pic>
        <p:nvPicPr>
          <p:cNvPr id="10" name="Gráfico 9" descr="Comércio eletrônico com preenchimento sólido">
            <a:extLst>
              <a:ext uri="{FF2B5EF4-FFF2-40B4-BE49-F238E27FC236}">
                <a16:creationId xmlns:a16="http://schemas.microsoft.com/office/drawing/2014/main" xmlns="" id="{1BBD257B-CB0C-DEBB-B6FB-554CEB907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6812" y="4438771"/>
            <a:ext cx="506376" cy="506376"/>
          </a:xfrm>
          <a:prstGeom prst="rect">
            <a:avLst/>
          </a:prstGeom>
        </p:spPr>
      </p:pic>
      <p:pic>
        <p:nvPicPr>
          <p:cNvPr id="11" name="Gráfico 10" descr="Internet com preenchimento sólido">
            <a:extLst>
              <a:ext uri="{FF2B5EF4-FFF2-40B4-BE49-F238E27FC236}">
                <a16:creationId xmlns:a16="http://schemas.microsoft.com/office/drawing/2014/main" xmlns="" id="{144C2B1C-36C2-D376-57AB-1F142377EE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22293" y="5006292"/>
            <a:ext cx="506376" cy="506376"/>
          </a:xfrm>
          <a:prstGeom prst="rect">
            <a:avLst/>
          </a:prstGeom>
        </p:spPr>
      </p:pic>
      <p:pic>
        <p:nvPicPr>
          <p:cNvPr id="12" name="Gráfico 11" descr="Sem fio com preenchimento sólido">
            <a:extLst>
              <a:ext uri="{FF2B5EF4-FFF2-40B4-BE49-F238E27FC236}">
                <a16:creationId xmlns:a16="http://schemas.microsoft.com/office/drawing/2014/main" xmlns="" id="{5327E0D5-31A6-1FDE-4419-88C236E1E8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594684" y="4415012"/>
            <a:ext cx="506376" cy="506376"/>
          </a:xfrm>
          <a:prstGeom prst="rect">
            <a:avLst/>
          </a:prstGeom>
        </p:spPr>
      </p:pic>
      <p:pic>
        <p:nvPicPr>
          <p:cNvPr id="13" name="Gráfico 12" descr="Roteador sem fio com preenchimento sólido">
            <a:extLst>
              <a:ext uri="{FF2B5EF4-FFF2-40B4-BE49-F238E27FC236}">
                <a16:creationId xmlns:a16="http://schemas.microsoft.com/office/drawing/2014/main" xmlns="" id="{A1CD030A-B0D8-C948-B408-9C35BE4139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861299" y="4415012"/>
            <a:ext cx="506376" cy="506376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C2A7F867-BC02-9000-E6A0-4B2CF031B018}"/>
              </a:ext>
            </a:extLst>
          </p:cNvPr>
          <p:cNvGrpSpPr/>
          <p:nvPr/>
        </p:nvGrpSpPr>
        <p:grpSpPr>
          <a:xfrm>
            <a:off x="5249262" y="2182345"/>
            <a:ext cx="5636985" cy="3584534"/>
            <a:chOff x="4808957" y="3273466"/>
            <a:chExt cx="5636985" cy="3584534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xmlns="" id="{BA61204E-EEB2-496E-8CFD-BFC6B8D6F044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08957" y="3273466"/>
            <a:ext cx="5636985" cy="35845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xmlns="" id="{7DDB09AC-5A98-765C-7FCA-1AB75784131A}"/>
                </a:ext>
              </a:extLst>
            </p:cNvPr>
            <p:cNvSpPr/>
            <p:nvPr/>
          </p:nvSpPr>
          <p:spPr>
            <a:xfrm>
              <a:off x="7498516" y="4324928"/>
              <a:ext cx="2033953" cy="756000"/>
            </a:xfrm>
            <a:prstGeom prst="roundRect">
              <a:avLst>
                <a:gd name="adj" fmla="val 3969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2D545A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Arial"/>
                </a:rPr>
                <a:t>Software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R$341,0 bi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51,2%</a:t>
              </a:r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xmlns="" id="{CA47398F-09A5-74F5-EE42-E64E6069152F}"/>
                </a:ext>
              </a:extLst>
            </p:cNvPr>
            <p:cNvSpPr/>
            <p:nvPr/>
          </p:nvSpPr>
          <p:spPr>
            <a:xfrm>
              <a:off x="6835141" y="5449515"/>
              <a:ext cx="1361937" cy="756000"/>
            </a:xfrm>
            <a:prstGeom prst="roundRect">
              <a:avLst>
                <a:gd name="adj" fmla="val 3969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Arial"/>
                </a:rPr>
                <a:t>Serviços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R$139,1 bi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20,9%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xmlns="" id="{41340795-05FA-6BA1-C755-5C10C7FFFE1F}"/>
                </a:ext>
              </a:extLst>
            </p:cNvPr>
            <p:cNvSpPr/>
            <p:nvPr/>
          </p:nvSpPr>
          <p:spPr>
            <a:xfrm>
              <a:off x="6481258" y="4002160"/>
              <a:ext cx="1361937" cy="756000"/>
            </a:xfrm>
            <a:prstGeom prst="roundRect">
              <a:avLst>
                <a:gd name="adj" fmla="val 3969"/>
              </a:avLst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Arial"/>
                </a:rPr>
                <a:t>Hardware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R$146,9 bi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22,0%</a:t>
              </a:r>
            </a:p>
          </p:txBody>
        </p:sp>
      </p:grp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xmlns="" id="{C546D736-9EC7-8D4D-8707-370FE0A9A8E6}"/>
              </a:ext>
            </a:extLst>
          </p:cNvPr>
          <p:cNvSpPr/>
          <p:nvPr/>
        </p:nvSpPr>
        <p:spPr>
          <a:xfrm>
            <a:off x="6766123" y="4007928"/>
            <a:ext cx="1224000" cy="468000"/>
          </a:xfrm>
          <a:prstGeom prst="roundRect">
            <a:avLst>
              <a:gd name="adj" fmla="val 3969"/>
            </a:avLst>
          </a:prstGeom>
          <a:noFill/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Serv.de Telecom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R$39,3 bi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/>
                <a:ea typeface="Segoe UI Symbol" panose="020B0502040204020203" pitchFamily="34" charset="0"/>
                <a:cs typeface="Segoe UI Semilight" panose="020B0402040204020203" pitchFamily="34" charset="0"/>
              </a:rPr>
              <a:t>5,9%</a:t>
            </a: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A19016CD-928B-F06C-81E9-DCABD4C0AD16}"/>
              </a:ext>
            </a:extLst>
          </p:cNvPr>
          <p:cNvCxnSpPr>
            <a:cxnSpLocks/>
          </p:cNvCxnSpPr>
          <p:nvPr/>
        </p:nvCxnSpPr>
        <p:spPr>
          <a:xfrm>
            <a:off x="4398984" y="1010286"/>
            <a:ext cx="3884516" cy="14646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xmlns="" id="{2C8376BE-7448-756D-0B2A-7EDA55D6BC46}"/>
              </a:ext>
            </a:extLst>
          </p:cNvPr>
          <p:cNvCxnSpPr>
            <a:cxnSpLocks/>
          </p:cNvCxnSpPr>
          <p:nvPr/>
        </p:nvCxnSpPr>
        <p:spPr>
          <a:xfrm flipV="1">
            <a:off x="4157027" y="5387022"/>
            <a:ext cx="4035433" cy="9155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="" id="{3F22A7B6-5226-525E-3D77-2180DE6FFC12}"/>
              </a:ext>
            </a:extLst>
          </p:cNvPr>
          <p:cNvGrpSpPr/>
          <p:nvPr/>
        </p:nvGrpSpPr>
        <p:grpSpPr>
          <a:xfrm>
            <a:off x="-180564" y="536096"/>
            <a:ext cx="6216814" cy="6151421"/>
            <a:chOff x="3412598" y="273319"/>
            <a:chExt cx="6446027" cy="6482837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xmlns="" id="{C0108BA2-2202-923C-0271-A6D4FABF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057" t="2226" r="25577" b="1280"/>
            <a:stretch/>
          </p:blipFill>
          <p:spPr>
            <a:xfrm>
              <a:off x="3412598" y="273319"/>
              <a:ext cx="6446027" cy="6482837"/>
            </a:xfrm>
            <a:prstGeom prst="rect">
              <a:avLst/>
            </a:prstGeom>
          </p:spPr>
        </p:pic>
        <p:pic>
          <p:nvPicPr>
            <p:cNvPr id="24" name="Gráfico 23" descr="Computação em Nuvem com preenchimento sólido">
              <a:extLst>
                <a:ext uri="{FF2B5EF4-FFF2-40B4-BE49-F238E27FC236}">
                  <a16:creationId xmlns:a16="http://schemas.microsoft.com/office/drawing/2014/main" xmlns="" id="{1380E86A-98BB-E733-FD66-8BFA814FA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3696357" y="3014806"/>
              <a:ext cx="387141" cy="405202"/>
            </a:xfrm>
            <a:prstGeom prst="rect">
              <a:avLst/>
            </a:prstGeom>
          </p:spPr>
        </p:pic>
        <p:pic>
          <p:nvPicPr>
            <p:cNvPr id="25" name="Gráfico 24" descr="Servidor com preenchimento sólido">
              <a:extLst>
                <a:ext uri="{FF2B5EF4-FFF2-40B4-BE49-F238E27FC236}">
                  <a16:creationId xmlns:a16="http://schemas.microsoft.com/office/drawing/2014/main" xmlns="" id="{EA2E900E-992D-6397-3D2B-B5DC8D95D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4038333" y="3042585"/>
              <a:ext cx="354879" cy="371435"/>
            </a:xfrm>
            <a:prstGeom prst="rect">
              <a:avLst/>
            </a:prstGeom>
          </p:spPr>
        </p:pic>
        <p:pic>
          <p:nvPicPr>
            <p:cNvPr id="26" name="Gráfico 25" descr="Inteligência artificial com preenchimento sólido">
              <a:extLst>
                <a:ext uri="{FF2B5EF4-FFF2-40B4-BE49-F238E27FC236}">
                  <a16:creationId xmlns:a16="http://schemas.microsoft.com/office/drawing/2014/main" xmlns="" id="{FECA8A16-CD0D-C968-615F-FF67A09CB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4369074" y="3008818"/>
              <a:ext cx="419402" cy="438969"/>
            </a:xfrm>
            <a:prstGeom prst="rect">
              <a:avLst/>
            </a:prstGeom>
          </p:spPr>
        </p:pic>
        <p:pic>
          <p:nvPicPr>
            <p:cNvPr id="27" name="Gráfico 26" descr="Bloqueio com preenchimento sólido">
              <a:extLst>
                <a:ext uri="{FF2B5EF4-FFF2-40B4-BE49-F238E27FC236}">
                  <a16:creationId xmlns:a16="http://schemas.microsoft.com/office/drawing/2014/main" xmlns="" id="{A2AAA3AD-D284-8839-FB1F-D8FDEAC76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4706165" y="3015856"/>
              <a:ext cx="419402" cy="438969"/>
            </a:xfrm>
            <a:prstGeom prst="rect">
              <a:avLst/>
            </a:prstGeom>
          </p:spPr>
        </p:pic>
        <p:pic>
          <p:nvPicPr>
            <p:cNvPr id="28" name="Gráfico 27" descr="Mão de robô com preenchimento sólido">
              <a:extLst>
                <a:ext uri="{FF2B5EF4-FFF2-40B4-BE49-F238E27FC236}">
                  <a16:creationId xmlns:a16="http://schemas.microsoft.com/office/drawing/2014/main" xmlns="" id="{F3B83B41-3DD0-D140-FEDC-442542F68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p:blipFill>
          <p:spPr>
            <a:xfrm flipH="1">
              <a:off x="5044371" y="3029802"/>
              <a:ext cx="387141" cy="405202"/>
            </a:xfrm>
            <a:prstGeom prst="rect">
              <a:avLst/>
            </a:prstGeom>
          </p:spPr>
        </p:pic>
        <p:pic>
          <p:nvPicPr>
            <p:cNvPr id="29" name="Gráfico 28" descr="Wi-Fi de Home Office com preenchimento sólido">
              <a:extLst>
                <a:ext uri="{FF2B5EF4-FFF2-40B4-BE49-F238E27FC236}">
                  <a16:creationId xmlns:a16="http://schemas.microsoft.com/office/drawing/2014/main" xmlns="" id="{B73B9BB3-A650-6CF2-EA80-2F3EA94A4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5435119" y="3026013"/>
              <a:ext cx="387141" cy="405202"/>
            </a:xfrm>
            <a:prstGeom prst="rect">
              <a:avLst/>
            </a:prstGeom>
          </p:spPr>
        </p:pic>
        <p:pic>
          <p:nvPicPr>
            <p:cNvPr id="30" name="Gráfico 29" descr="Conexões com preenchimento sólido">
              <a:extLst>
                <a:ext uri="{FF2B5EF4-FFF2-40B4-BE49-F238E27FC236}">
                  <a16:creationId xmlns:a16="http://schemas.microsoft.com/office/drawing/2014/main" xmlns="" id="{C967465E-4B0C-B4B5-8C3E-E263C6F03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p:blipFill>
          <p:spPr>
            <a:xfrm>
              <a:off x="5810826" y="3063240"/>
              <a:ext cx="387141" cy="405202"/>
            </a:xfrm>
            <a:prstGeom prst="rect">
              <a:avLst/>
            </a:prstGeom>
          </p:spPr>
        </p:pic>
        <p:pic>
          <p:nvPicPr>
            <p:cNvPr id="31" name="Gráfico 30" descr="Círculos com linhas com preenchimento sólido">
              <a:extLst>
                <a:ext uri="{FF2B5EF4-FFF2-40B4-BE49-F238E27FC236}">
                  <a16:creationId xmlns:a16="http://schemas.microsoft.com/office/drawing/2014/main" xmlns="" id="{192CD31F-8045-4B31-3240-49EADC8F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p:blipFill>
          <p:spPr>
            <a:xfrm>
              <a:off x="6163513" y="3030382"/>
              <a:ext cx="419402" cy="438969"/>
            </a:xfrm>
            <a:prstGeom prst="rect">
              <a:avLst/>
            </a:prstGeom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DBF29979-C6D1-933F-B130-59F0A3C21B68}"/>
                </a:ext>
              </a:extLst>
            </p:cNvPr>
            <p:cNvSpPr txBox="1"/>
            <p:nvPr/>
          </p:nvSpPr>
          <p:spPr>
            <a:xfrm>
              <a:off x="6140582" y="5855278"/>
              <a:ext cx="1825857" cy="36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Big Data &amp; Analytics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R$ 81,2 bi | 13% a.a.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68CAC12E-2ED8-6939-2A00-D757273BB593}"/>
                </a:ext>
              </a:extLst>
            </p:cNvPr>
            <p:cNvSpPr txBox="1"/>
            <p:nvPr/>
          </p:nvSpPr>
          <p:spPr>
            <a:xfrm>
              <a:off x="5635401" y="6198988"/>
              <a:ext cx="2211366" cy="36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Nuvem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R$ 308,3 bi | 28% a.a.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7F2E1D3C-8BE4-14A9-54FE-42BB769C36F4}"/>
                </a:ext>
              </a:extLst>
            </p:cNvPr>
            <p:cNvSpPr txBox="1"/>
            <p:nvPr/>
          </p:nvSpPr>
          <p:spPr>
            <a:xfrm>
              <a:off x="6062653" y="5456124"/>
              <a:ext cx="2211367" cy="404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Inteligência Artificial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R$ 69,1 bi | </a:t>
              </a: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20</a:t>
              </a:r>
              <a:r>
                <a:rPr kumimoji="0" lang="pt-B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% a.a.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46D01EC7-C734-5177-B6A5-709923B27EF3}"/>
                </a:ext>
              </a:extLst>
            </p:cNvPr>
            <p:cNvSpPr txBox="1"/>
            <p:nvPr/>
          </p:nvSpPr>
          <p:spPr>
            <a:xfrm>
              <a:off x="5611327" y="5072336"/>
              <a:ext cx="2285882" cy="37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Segurança da Informação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R$ 68,4 bi | 11% a.a.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D76DDAC0-AF28-E784-A5BC-7162A0CCDD6B}"/>
                </a:ext>
              </a:extLst>
            </p:cNvPr>
            <p:cNvSpPr txBox="1"/>
            <p:nvPr/>
          </p:nvSpPr>
          <p:spPr>
            <a:xfrm>
              <a:off x="5780331" y="4697798"/>
              <a:ext cx="1882948" cy="36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Robótica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R$ 45,7 bi | -5% a.a.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DE26B76E-A4DA-9F90-E834-ACDADC4ED438}"/>
                </a:ext>
              </a:extLst>
            </p:cNvPr>
            <p:cNvSpPr txBox="1"/>
            <p:nvPr/>
          </p:nvSpPr>
          <p:spPr>
            <a:xfrm>
              <a:off x="5752679" y="4331276"/>
              <a:ext cx="2021306" cy="37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Internet das Coisas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R$ 37,5 bi | 14% a.a.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xmlns="" id="{CBF33259-2A7E-A7EF-1E5B-CF715886466C}"/>
                </a:ext>
              </a:extLst>
            </p:cNvPr>
            <p:cNvSpPr txBox="1"/>
            <p:nvPr/>
          </p:nvSpPr>
          <p:spPr>
            <a:xfrm>
              <a:off x="5779339" y="3953580"/>
              <a:ext cx="1957474" cy="389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Redes Sociais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            R$ 38,7 bi | 15% a.a.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xmlns="" id="{A577719B-07A8-A6B0-7EED-3FE2E6092B19}"/>
                </a:ext>
              </a:extLst>
            </p:cNvPr>
            <p:cNvSpPr txBox="1"/>
            <p:nvPr/>
          </p:nvSpPr>
          <p:spPr>
            <a:xfrm>
              <a:off x="5889292" y="3507668"/>
              <a:ext cx="1957474" cy="37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D8B25C">
                      <a:lumMod val="75000"/>
                    </a:srgbClr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Outras Tecnologias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R$ 9,5 bi | 10% a.a.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xmlns="" id="{D72CB233-0F7C-ED26-C8B3-F01B95B14D67}"/>
                </a:ext>
              </a:extLst>
            </p:cNvPr>
            <p:cNvSpPr/>
            <p:nvPr/>
          </p:nvSpPr>
          <p:spPr>
            <a:xfrm>
              <a:off x="4417209" y="1622949"/>
              <a:ext cx="4663975" cy="1445924"/>
            </a:xfrm>
            <a:prstGeom prst="rect">
              <a:avLst/>
            </a:prstGeom>
            <a:no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Investimentos </a:t>
              </a: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nas Tecnologias de</a:t>
              </a:r>
              <a:r>
                <a:rPr kumimoji="0" lang="pt-B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 Transformação Digital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R$ 666,3 bi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545A"/>
                  </a:solidFill>
                  <a:effectLst/>
                  <a:uLnTx/>
                  <a:uFillTx/>
                  <a:latin typeface="Segoe UI Variable Display"/>
                  <a:ea typeface="Segoe UI Symbol" panose="020B0502040204020203" pitchFamily="34" charset="0"/>
                  <a:cs typeface="Segoe UI Semilight" panose="020B0402040204020203" pitchFamily="34" charset="0"/>
                </a:rPr>
                <a:t>19,2% a.a.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55260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A5034853-CE8C-E3B3-9A8F-B1F0E78206FE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552233" y="1138637"/>
            <a:ext cx="3278314" cy="716692"/>
          </a:xfrm>
        </p:spPr>
        <p:txBody>
          <a:bodyPr/>
          <a:lstStyle/>
          <a:p>
            <a:pPr algn="ctr"/>
            <a:endParaRPr lang="pt-BR" sz="1400" dirty="0"/>
          </a:p>
          <a:p>
            <a:pPr algn="ctr"/>
            <a:r>
              <a:rPr lang="pt-BR" b="1" dirty="0"/>
              <a:t>Emenda nº 121</a:t>
            </a:r>
          </a:p>
          <a:p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4497A04-1382-8C5A-AC15-C77C0FB1FF4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Segoe UI Symbol" panose="020B0502040204020203" pitchFamily="34" charset="0"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Segoe UI Symbol" panose="020B0502040204020203" pitchFamily="34" charset="0"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Emenda nº 172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FA8C902-4861-CA28-30FD-810B4D528330}"/>
              </a:ext>
            </a:extLst>
          </p:cNvPr>
          <p:cNvSpPr>
            <a:spLocks noGrp="1"/>
          </p:cNvSpPr>
          <p:nvPr>
            <p:ph idx="3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Segoe UI Symbol" panose="020B0502040204020203" pitchFamily="34" charset="0"/>
              <a:buNone/>
              <a:tabLst/>
              <a:defRPr/>
            </a:pPr>
            <a:endParaRPr kumimoji="0" lang="pt-BR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Variable Display" pitchFamily="2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Segoe UI Symbol" panose="020B0502040204020203" pitchFamily="34" charset="0"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Emenda nº 237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80000"/>
              <a:buFont typeface="Segoe UI Symbol" panose="020B0502040204020203" pitchFamily="34" charset="0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 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C35A48F-121E-1FDC-3812-884C7F19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200" dirty="0"/>
              <a:t>Protocolada pelo senador Esperidião Amim (PP/SC).</a:t>
            </a:r>
          </a:p>
          <a:p>
            <a:pPr algn="just"/>
            <a:endParaRPr lang="pt-BR" sz="1600" dirty="0"/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850" dirty="0"/>
              <a:t>Inclua-se o inciso X no § 1º do art. 9º da Proposta de Emenda à Constituição nº 45, de 2019: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850" dirty="0"/>
              <a:t>“Art. 9º .........................................................................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850" dirty="0"/>
              <a:t>§1º.............................................................................. ........................................................................................ .........................................................................................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850" dirty="0"/>
              <a:t>X – serviços digitais, de internet, de inovação, de tecnologia da informação e de informática. .................................................................”(NR)</a:t>
            </a:r>
          </a:p>
          <a:p>
            <a:pPr marL="400050" lvl="1" indent="0" algn="just">
              <a:buNone/>
            </a:pPr>
            <a:endParaRPr lang="pt-BR" sz="850" dirty="0"/>
          </a:p>
          <a:p>
            <a:pPr marL="400050" lvl="1" indent="0" algn="just">
              <a:buNone/>
            </a:pPr>
            <a:endParaRPr lang="pt-BR" sz="85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AC7C961D-E89C-4E1F-BEB6-BB3417DE771A}"/>
              </a:ext>
            </a:extLst>
          </p:cNvPr>
          <p:cNvSpPr>
            <a:spLocks noGrp="1"/>
          </p:cNvSpPr>
          <p:nvPr>
            <p:ph idx="33"/>
          </p:nvPr>
        </p:nvSpPr>
        <p:spPr/>
        <p:txBody>
          <a:bodyPr/>
          <a:lstStyle/>
          <a:p>
            <a:pPr algn="just"/>
            <a:r>
              <a:rPr lang="pt-BR" sz="1200" dirty="0"/>
              <a:t>Protocolada pelo senador Jorge </a:t>
            </a:r>
            <a:r>
              <a:rPr lang="pt-BR" sz="1200" dirty="0" err="1"/>
              <a:t>Seif</a:t>
            </a:r>
            <a:r>
              <a:rPr lang="pt-BR" sz="1200" dirty="0"/>
              <a:t> (PL/SC)</a:t>
            </a:r>
          </a:p>
          <a:p>
            <a:pPr algn="just"/>
            <a:endParaRPr lang="pt-BR" sz="1200" dirty="0"/>
          </a:p>
          <a:p>
            <a:pPr marL="400050" lvl="1" indent="0" algn="just">
              <a:buNone/>
            </a:pPr>
            <a:endParaRPr lang="pt-BR" sz="850" dirty="0"/>
          </a:p>
          <a:p>
            <a:pPr marL="400050" lvl="1" indent="0" algn="just">
              <a:buNone/>
            </a:pPr>
            <a:r>
              <a:rPr lang="pt-BR" sz="900" dirty="0"/>
              <a:t>Inclua-se o seguinte inciso X ao § 1º do art. 9º da Proposta: </a:t>
            </a:r>
          </a:p>
          <a:p>
            <a:pPr marL="400050" lvl="1" indent="0" algn="just">
              <a:buNone/>
            </a:pPr>
            <a:r>
              <a:rPr lang="pt-BR" sz="900" dirty="0"/>
              <a:t>“Art. 9º ............................................................................... § 1º ..................................................................................... ............................................................................................. </a:t>
            </a:r>
          </a:p>
          <a:p>
            <a:pPr marL="400050" lvl="1" indent="0" algn="just">
              <a:buNone/>
            </a:pPr>
            <a:r>
              <a:rPr lang="pt-BR" sz="900" dirty="0"/>
              <a:t>X – serviços de software, serviços digitais e de tecnologia da informação e Internet (conectividade e serviços). ............................................................................................”</a:t>
            </a:r>
            <a:endParaRPr lang="pt-BR" sz="850" dirty="0"/>
          </a:p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C6FA83E1-C7A7-0878-4E74-B99F7CB726F5}"/>
              </a:ext>
            </a:extLst>
          </p:cNvPr>
          <p:cNvSpPr>
            <a:spLocks noGrp="1"/>
          </p:cNvSpPr>
          <p:nvPr>
            <p:ph idx="34"/>
          </p:nvPr>
        </p:nvSpPr>
        <p:spPr/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Protocolada pelo senador </a:t>
            </a:r>
            <a:r>
              <a:rPr kumimoji="0" lang="pt-BR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Izalci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1E465A"/>
                </a:solidFill>
                <a:effectLst/>
                <a:uLnTx/>
                <a:uFillTx/>
                <a:latin typeface="Segoe UI Variable Display" pitchFamily="2" charset="0"/>
                <a:ea typeface="Segoe UI Symbol" panose="020B0502040204020203" pitchFamily="34" charset="0"/>
                <a:cs typeface="Tahoma" panose="020B0604030504040204" pitchFamily="34" charset="0"/>
              </a:rPr>
              <a:t> Lucas (PSDB/DF)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65569"/>
              </a:buClr>
              <a:buSzPct val="80000"/>
              <a:buFont typeface="Segoe UI Symbol" panose="020B0502040204020203" pitchFamily="34" charset="0"/>
              <a:buChar char="◎"/>
              <a:tabLst/>
              <a:defRPr/>
            </a:pP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rgbClr val="1E465A"/>
              </a:solidFill>
              <a:effectLst/>
              <a:uLnTx/>
              <a:uFillTx/>
              <a:latin typeface="Segoe UI Variable Display" pitchFamily="2" charset="0"/>
              <a:ea typeface="Segoe UI Symbol" panose="020B0502040204020203" pitchFamily="34" charset="0"/>
              <a:cs typeface="Tahoma" panose="020B0604030504040204" pitchFamily="34" charset="0"/>
            </a:endParaRP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900" dirty="0"/>
              <a:t>“Acrescenta o inciso X no § 1º do art. 9º da Proposta de Emenda Constitucional nº 45, de 2019.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900" dirty="0"/>
              <a:t>Art. 1º. Inclua-se o inciso X no § 1º do art. 9º da Proposta de Emenda Constitucional nº 45, de 2019, com a seguinte redação: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900" dirty="0"/>
              <a:t>Art. 9º .................................................................... ............................................................................................... § 1º .................................................................... ............................................................................................... </a:t>
            </a:r>
          </a:p>
          <a:p>
            <a:pPr marL="400050" marR="0" lvl="1" indent="0" algn="just" defTabSz="914400" latinLnBrk="0">
              <a:lnSpc>
                <a:spcPct val="100000"/>
              </a:lnSpc>
              <a:buNone/>
              <a:tabLst/>
              <a:defRPr/>
            </a:pPr>
            <a:r>
              <a:rPr lang="pt-BR" sz="900" dirty="0"/>
              <a:t>X – serviços digitais, de Internet, de inovação, de tecnologia da informação e de informática e congêneres.”</a:t>
            </a:r>
            <a:endParaRPr lang="pt-BR" sz="850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7A806DB-436A-1A9E-802B-CC7B8A22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54" y="0"/>
            <a:ext cx="2476846" cy="73352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B1D5398-ABC9-8792-C5B9-3CA7DB3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30" y="106266"/>
            <a:ext cx="9938206" cy="716693"/>
          </a:xfrm>
        </p:spPr>
        <p:txBody>
          <a:bodyPr/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Emendas protocoladas para incluir o Setor de TI no rol de bens ou serviços de alíquotas reduzidas a 60%</a:t>
            </a:r>
            <a:br>
              <a:rPr lang="pt-BR" b="1" dirty="0"/>
            </a:br>
            <a:r>
              <a:rPr lang="pt-BR" b="1" dirty="0"/>
              <a:t>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91F5CE7B-0EFD-1D29-BB7A-AD1B673CF3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29" y="46299"/>
            <a:ext cx="2223333" cy="7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61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AC6BA8AA-8812-24F5-1B03-FE2499B38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252" cy="92674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5E2B2D-38F7-BAAE-AB50-4BD7FB07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Emendas da Brasscom</a:t>
            </a:r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6A541E2-4EE7-693F-FF9A-4F2AE28DFB29}"/>
              </a:ext>
            </a:extLst>
          </p:cNvPr>
          <p:cNvSpPr/>
          <p:nvPr/>
        </p:nvSpPr>
        <p:spPr>
          <a:xfrm>
            <a:off x="1459303" y="2918299"/>
            <a:ext cx="1554287" cy="1554287"/>
          </a:xfrm>
          <a:prstGeom prst="ellipse">
            <a:avLst/>
          </a:prstGeom>
          <a:solidFill>
            <a:schemeClr val="bg1"/>
          </a:solidFill>
          <a:ln w="41275">
            <a:solidFill>
              <a:srgbClr val="2D64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BB32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8EB6321-AFB6-6B34-4E0E-1B5858397DAB}"/>
              </a:ext>
            </a:extLst>
          </p:cNvPr>
          <p:cNvSpPr txBox="1"/>
          <p:nvPr/>
        </p:nvSpPr>
        <p:spPr>
          <a:xfrm>
            <a:off x="350192" y="4652503"/>
            <a:ext cx="3778394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lvl="0">
              <a:defRPr b="1">
                <a:solidFill>
                  <a:srgbClr val="7030A0"/>
                </a:solidFill>
                <a:latin typeface="Segoe UI Variable Display" pitchFamily="2" charset="0"/>
                <a:ea typeface="Segoe UI Symbol" panose="020B0502040204020203" pitchFamily="34" charset="0"/>
                <a:cs typeface="Arial"/>
              </a:defRPr>
            </a:lvl1pPr>
          </a:lstStyle>
          <a:p>
            <a:pPr algn="ctr"/>
            <a:r>
              <a:rPr lang="pt-BR" sz="1600" dirty="0">
                <a:solidFill>
                  <a:srgbClr val="1E465A"/>
                </a:solidFill>
              </a:rPr>
              <a:t>Art. 156-A, §5º, III:</a:t>
            </a:r>
          </a:p>
          <a:p>
            <a:pPr algn="ctr"/>
            <a:r>
              <a:rPr lang="pt-BR" sz="1600" dirty="0">
                <a:solidFill>
                  <a:srgbClr val="1E465A"/>
                </a:solidFill>
              </a:rPr>
              <a:t>Prazo de 60 dias </a:t>
            </a:r>
          </a:p>
          <a:p>
            <a:pPr algn="ctr"/>
            <a:r>
              <a:rPr lang="pt-BR" sz="1300" b="0" dirty="0">
                <a:solidFill>
                  <a:srgbClr val="1E465A"/>
                </a:solidFill>
              </a:rPr>
              <a:t>para o ressarcimento </a:t>
            </a:r>
            <a:br>
              <a:rPr lang="pt-BR" sz="1300" b="0" dirty="0">
                <a:solidFill>
                  <a:srgbClr val="1E465A"/>
                </a:solidFill>
              </a:rPr>
            </a:br>
            <a:r>
              <a:rPr lang="pt-BR" sz="1300" b="0" dirty="0">
                <a:solidFill>
                  <a:srgbClr val="1E465A"/>
                </a:solidFill>
              </a:rPr>
              <a:t>de créditos acumulados, dado que garante ao contribuinte o fluxo de caixa necessário para a manutenção da atividade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EF04A7F-2FC3-0F3D-5A64-7846DC5870DF}"/>
              </a:ext>
            </a:extLst>
          </p:cNvPr>
          <p:cNvSpPr txBox="1"/>
          <p:nvPr/>
        </p:nvSpPr>
        <p:spPr>
          <a:xfrm>
            <a:off x="4115097" y="4655786"/>
            <a:ext cx="3638547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lvl="0" algn="ctr">
              <a:defRPr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Arial"/>
              </a:defRPr>
            </a:lvl1pPr>
          </a:lstStyle>
          <a:p>
            <a:r>
              <a:rPr lang="pt-BR" sz="1600" dirty="0"/>
              <a:t>Art. 11:</a:t>
            </a:r>
          </a:p>
          <a:p>
            <a:r>
              <a:rPr lang="pt-BR" sz="1600" dirty="0"/>
              <a:t>Constitucionalidade da política </a:t>
            </a:r>
            <a:r>
              <a:rPr lang="pt-BR" sz="1600" b="0" dirty="0"/>
              <a:t/>
            </a:r>
            <a:br>
              <a:rPr lang="pt-BR" sz="1600" b="0" dirty="0"/>
            </a:br>
            <a:r>
              <a:rPr lang="pt-BR" sz="1300" b="0" dirty="0"/>
              <a:t>de desoneração da folha de pagamentos já ressalvada pela EC nº 103/2019 e consolidada mediante entendimento do STF em decisão favorável nos autos da ADI 6632/20221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EA19EAC-50AD-E4E9-B691-167295ABD227}"/>
              </a:ext>
            </a:extLst>
          </p:cNvPr>
          <p:cNvSpPr txBox="1"/>
          <p:nvPr/>
        </p:nvSpPr>
        <p:spPr>
          <a:xfrm>
            <a:off x="7880002" y="4652503"/>
            <a:ext cx="3638547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lvl="0" algn="ctr">
              <a:defRPr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Arial"/>
              </a:defRPr>
            </a:lvl1pPr>
          </a:lstStyle>
          <a:p>
            <a:r>
              <a:rPr lang="pt-BR" sz="1600" dirty="0"/>
              <a:t>Art. 153, §6º, I e art. 156-A, §1º, III</a:t>
            </a:r>
          </a:p>
          <a:p>
            <a:r>
              <a:rPr lang="pt-BR" sz="1600" dirty="0"/>
              <a:t>Definição do critério legal </a:t>
            </a:r>
            <a:br>
              <a:rPr lang="pt-BR" sz="1600" dirty="0"/>
            </a:br>
            <a:r>
              <a:rPr lang="pt-BR" sz="1300" b="0" dirty="0"/>
              <a:t>de exportação de bens e serviços</a:t>
            </a:r>
            <a:br>
              <a:rPr lang="pt-BR" sz="1300" b="0" dirty="0"/>
            </a:br>
            <a:r>
              <a:rPr lang="pt-BR" sz="1300" b="0" dirty="0"/>
              <a:t>estimula o aumento da competitividade, com a consequente geração de empregos e o crescimento econômico.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ADDDFE9-2D19-6591-8E1F-176354FAF35D}"/>
              </a:ext>
            </a:extLst>
          </p:cNvPr>
          <p:cNvSpPr/>
          <p:nvPr/>
        </p:nvSpPr>
        <p:spPr>
          <a:xfrm>
            <a:off x="5318856" y="2918299"/>
            <a:ext cx="1554287" cy="1554287"/>
          </a:xfrm>
          <a:prstGeom prst="ellipse">
            <a:avLst/>
          </a:prstGeom>
          <a:solidFill>
            <a:schemeClr val="bg1"/>
          </a:solidFill>
          <a:ln w="41275"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BB32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11D56394-D57D-2003-52B2-5328122D3A5E}"/>
              </a:ext>
            </a:extLst>
          </p:cNvPr>
          <p:cNvSpPr/>
          <p:nvPr/>
        </p:nvSpPr>
        <p:spPr>
          <a:xfrm>
            <a:off x="9178409" y="2918299"/>
            <a:ext cx="1473701" cy="1554287"/>
          </a:xfrm>
          <a:prstGeom prst="ellipse">
            <a:avLst/>
          </a:prstGeom>
          <a:solidFill>
            <a:schemeClr val="bg1"/>
          </a:solidFill>
          <a:ln w="41275">
            <a:solidFill>
              <a:srgbClr val="2D64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BB321"/>
              </a:solidFill>
            </a:endParaRPr>
          </a:p>
        </p:txBody>
      </p:sp>
      <p:pic>
        <p:nvPicPr>
          <p:cNvPr id="10" name="Gráfico 9" descr="Calendário diário estrutura de tópicos">
            <a:extLst>
              <a:ext uri="{FF2B5EF4-FFF2-40B4-BE49-F238E27FC236}">
                <a16:creationId xmlns:a16="http://schemas.microsoft.com/office/drawing/2014/main" xmlns="" id="{75C43828-6647-2259-6D6A-2D4F2A993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79246" y="3238242"/>
            <a:ext cx="914400" cy="914400"/>
          </a:xfrm>
          <a:prstGeom prst="rect">
            <a:avLst/>
          </a:prstGeom>
        </p:spPr>
      </p:pic>
      <p:pic>
        <p:nvPicPr>
          <p:cNvPr id="11" name="Gráfico 10" descr="Martelo estrutura de tópicos">
            <a:extLst>
              <a:ext uri="{FF2B5EF4-FFF2-40B4-BE49-F238E27FC236}">
                <a16:creationId xmlns:a16="http://schemas.microsoft.com/office/drawing/2014/main" xmlns="" id="{79581854-392B-85F9-F6C0-4D1945B81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417767" y="3292059"/>
            <a:ext cx="914400" cy="914400"/>
          </a:xfrm>
          <a:prstGeom prst="rect">
            <a:avLst/>
          </a:prstGeom>
        </p:spPr>
      </p:pic>
      <p:pic>
        <p:nvPicPr>
          <p:cNvPr id="12" name="Gráfico 11" descr="Balança da justiça estrutura de tópicos">
            <a:extLst>
              <a:ext uri="{FF2B5EF4-FFF2-40B4-BE49-F238E27FC236}">
                <a16:creationId xmlns:a16="http://schemas.microsoft.com/office/drawing/2014/main" xmlns="" id="{C402EABE-C9E3-E677-6D6D-B4F89547B3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38068" y="3238242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C922109-CD57-E4EF-3304-E48365E119D5}"/>
              </a:ext>
            </a:extLst>
          </p:cNvPr>
          <p:cNvSpPr txBox="1"/>
          <p:nvPr/>
        </p:nvSpPr>
        <p:spPr>
          <a:xfrm>
            <a:off x="866651" y="1372738"/>
            <a:ext cx="10457234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lvl="0" algn="ctr">
              <a:defRPr sz="1600" b="1">
                <a:solidFill>
                  <a:srgbClr val="1E465A"/>
                </a:solidFill>
                <a:latin typeface="Segoe UI Variable Display" pitchFamily="2" charset="0"/>
                <a:ea typeface="Segoe UI Symbol" panose="020B0502040204020203" pitchFamily="34" charset="0"/>
                <a:cs typeface="Arial"/>
              </a:defRPr>
            </a:lvl1pPr>
          </a:lstStyle>
          <a:p>
            <a:r>
              <a:rPr lang="pt-BR" sz="2400" b="0" dirty="0"/>
              <a:t>A Brasscom sugeriu três emendas de aperfeiçoamento à PEC nº45 para propiciar a devida segurança jurídica </a:t>
            </a:r>
            <a:br>
              <a:rPr lang="pt-BR" sz="2400" b="0" dirty="0"/>
            </a:br>
            <a:endParaRPr lang="pt-BR" sz="2400" b="0" dirty="0"/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8FCB9F41-B1B1-2D48-D334-FEDE2EDC67E5}"/>
              </a:ext>
            </a:extLst>
          </p:cNvPr>
          <p:cNvGrpSpPr/>
          <p:nvPr/>
        </p:nvGrpSpPr>
        <p:grpSpPr>
          <a:xfrm>
            <a:off x="10938820" y="3006183"/>
            <a:ext cx="2285570" cy="914228"/>
            <a:chOff x="10054221" y="3106326"/>
            <a:chExt cx="2452815" cy="981126"/>
          </a:xfrm>
        </p:grpSpPr>
        <p:pic>
          <p:nvPicPr>
            <p:cNvPr id="18" name="Imagem 17" descr="Forma&#10;&#10;Descrição gerada automaticamente">
              <a:extLst>
                <a:ext uri="{FF2B5EF4-FFF2-40B4-BE49-F238E27FC236}">
                  <a16:creationId xmlns:a16="http://schemas.microsoft.com/office/drawing/2014/main" xmlns="" id="{E01C9FED-6A1E-E7E7-B2A7-04F2C139D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221" y="3106326"/>
              <a:ext cx="981126" cy="981126"/>
            </a:xfrm>
            <a:prstGeom prst="rect">
              <a:avLst/>
            </a:prstGeom>
          </p:spPr>
        </p:pic>
        <p:pic>
          <p:nvPicPr>
            <p:cNvPr id="16" name="Imagem 15" descr="Forma&#10;&#10;Descrição gerada automaticamente">
              <a:extLst>
                <a:ext uri="{FF2B5EF4-FFF2-40B4-BE49-F238E27FC236}">
                  <a16:creationId xmlns:a16="http://schemas.microsoft.com/office/drawing/2014/main" xmlns="" id="{69926A88-9603-4C25-4AA8-949B83FBC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784" y="3106326"/>
              <a:ext cx="981126" cy="981126"/>
            </a:xfrm>
            <a:prstGeom prst="rect">
              <a:avLst/>
            </a:prstGeom>
          </p:spPr>
        </p:pic>
        <p:pic>
          <p:nvPicPr>
            <p:cNvPr id="17" name="Imagem 16" descr="Forma&#10;&#10;Descrição gerada automaticamente">
              <a:extLst>
                <a:ext uri="{FF2B5EF4-FFF2-40B4-BE49-F238E27FC236}">
                  <a16:creationId xmlns:a16="http://schemas.microsoft.com/office/drawing/2014/main" xmlns="" id="{C34228FD-E4A1-967C-898F-73CEA406C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47" y="3106326"/>
              <a:ext cx="981126" cy="981126"/>
            </a:xfrm>
            <a:prstGeom prst="rect">
              <a:avLst/>
            </a:prstGeom>
          </p:spPr>
        </p:pic>
        <p:pic>
          <p:nvPicPr>
            <p:cNvPr id="19" name="Imagem 18" descr="Forma&#10;&#10;Descrição gerada automaticamente">
              <a:extLst>
                <a:ext uri="{FF2B5EF4-FFF2-40B4-BE49-F238E27FC236}">
                  <a16:creationId xmlns:a16="http://schemas.microsoft.com/office/drawing/2014/main" xmlns="" id="{B1286B89-FC8A-F9BC-8AA0-BBB63B7D8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910" y="3106326"/>
              <a:ext cx="981126" cy="981126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F6432F30-9ECF-71DD-F55D-D8EA157DCB39}"/>
              </a:ext>
            </a:extLst>
          </p:cNvPr>
          <p:cNvGrpSpPr/>
          <p:nvPr/>
        </p:nvGrpSpPr>
        <p:grpSpPr>
          <a:xfrm>
            <a:off x="-1270004" y="3006183"/>
            <a:ext cx="2285570" cy="914228"/>
            <a:chOff x="10054221" y="3106326"/>
            <a:chExt cx="2452815" cy="981126"/>
          </a:xfrm>
        </p:grpSpPr>
        <p:pic>
          <p:nvPicPr>
            <p:cNvPr id="21" name="Imagem 20" descr="Forma&#10;&#10;Descrição gerada automaticamente">
              <a:extLst>
                <a:ext uri="{FF2B5EF4-FFF2-40B4-BE49-F238E27FC236}">
                  <a16:creationId xmlns:a16="http://schemas.microsoft.com/office/drawing/2014/main" xmlns="" id="{45B0D2EE-A0CF-2200-93B9-E552C53D5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221" y="3106326"/>
              <a:ext cx="981126" cy="981126"/>
            </a:xfrm>
            <a:prstGeom prst="rect">
              <a:avLst/>
            </a:prstGeom>
          </p:spPr>
        </p:pic>
        <p:pic>
          <p:nvPicPr>
            <p:cNvPr id="22" name="Imagem 21" descr="Forma&#10;&#10;Descrição gerada automaticamente">
              <a:extLst>
                <a:ext uri="{FF2B5EF4-FFF2-40B4-BE49-F238E27FC236}">
                  <a16:creationId xmlns:a16="http://schemas.microsoft.com/office/drawing/2014/main" xmlns="" id="{BAF27C65-7C9E-0971-9CB3-1BF7AF604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4784" y="3106326"/>
              <a:ext cx="981126" cy="981126"/>
            </a:xfrm>
            <a:prstGeom prst="rect">
              <a:avLst/>
            </a:prstGeom>
          </p:spPr>
        </p:pic>
        <p:pic>
          <p:nvPicPr>
            <p:cNvPr id="23" name="Imagem 22" descr="Forma&#10;&#10;Descrição gerada automaticamente">
              <a:extLst>
                <a:ext uri="{FF2B5EF4-FFF2-40B4-BE49-F238E27FC236}">
                  <a16:creationId xmlns:a16="http://schemas.microsoft.com/office/drawing/2014/main" xmlns="" id="{EFD453C7-0BE7-9499-1935-923C9F3A4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47" y="3106326"/>
              <a:ext cx="981126" cy="981126"/>
            </a:xfrm>
            <a:prstGeom prst="rect">
              <a:avLst/>
            </a:prstGeom>
          </p:spPr>
        </p:pic>
        <p:pic>
          <p:nvPicPr>
            <p:cNvPr id="24" name="Imagem 23" descr="Forma&#10;&#10;Descrição gerada automaticamente">
              <a:extLst>
                <a:ext uri="{FF2B5EF4-FFF2-40B4-BE49-F238E27FC236}">
                  <a16:creationId xmlns:a16="http://schemas.microsoft.com/office/drawing/2014/main" xmlns="" id="{B3E09A42-0E3B-AF93-D9FE-F5C117D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910" y="3106326"/>
              <a:ext cx="981126" cy="981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88851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C3A3FA7C-5DC3-49A6-9A4C-421908C3A181}"/>
              </a:ext>
            </a:extLst>
          </p:cNvPr>
          <p:cNvSpPr/>
          <p:nvPr/>
        </p:nvSpPr>
        <p:spPr>
          <a:xfrm>
            <a:off x="6738144" y="1889029"/>
            <a:ext cx="184150" cy="184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76508E-E59B-4BFA-8E47-CDDDEC980D01}"/>
              </a:ext>
            </a:extLst>
          </p:cNvPr>
          <p:cNvSpPr txBox="1"/>
          <p:nvPr/>
        </p:nvSpPr>
        <p:spPr>
          <a:xfrm>
            <a:off x="7214274" y="1773702"/>
            <a:ext cx="385377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Terça</a:t>
            </a:r>
            <a:r>
              <a:rPr lang="en-MY" b="1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-Feira</a:t>
            </a:r>
          </a:p>
          <a:p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10 de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Outubro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das 8h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às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10h</a:t>
            </a:r>
          </a:p>
          <a:p>
            <a:endParaRPr lang="en-MY" sz="1400" dirty="0">
              <a:solidFill>
                <a:srgbClr val="1E465A"/>
              </a:solidFill>
              <a:latin typeface="Segoe UI Variable Display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MY" sz="1400" b="1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Café da </a:t>
            </a:r>
            <a:r>
              <a:rPr lang="en-MY" sz="1400" b="1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Manhã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: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Tecnologia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da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Informação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Reforma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Tributária</a:t>
            </a:r>
            <a:endParaRPr lang="en-MY" sz="1400" dirty="0">
              <a:solidFill>
                <a:srgbClr val="1E465A"/>
              </a:solidFill>
              <a:latin typeface="Segoe UI Variable Display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25FCC8-F5F9-4762-912F-7F3338B1C370}"/>
              </a:ext>
            </a:extLst>
          </p:cNvPr>
          <p:cNvSpPr txBox="1"/>
          <p:nvPr/>
        </p:nvSpPr>
        <p:spPr>
          <a:xfrm>
            <a:off x="7214274" y="3167390"/>
            <a:ext cx="3853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Local: </a:t>
            </a:r>
            <a:r>
              <a:rPr lang="en-MY" sz="1400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Senado</a:t>
            </a:r>
            <a:r>
              <a:rPr lang="en-MY" sz="1400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Federal, Anexo II – </a:t>
            </a:r>
            <a:r>
              <a:rPr lang="en-MY" sz="1400" b="1" dirty="0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Restaurante dos </a:t>
            </a:r>
            <a:r>
              <a:rPr lang="en-MY" sz="1400" b="1" dirty="0" err="1">
                <a:solidFill>
                  <a:srgbClr val="1E465A"/>
                </a:solidFill>
                <a:latin typeface="Segoe UI Variable Display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Senadores</a:t>
            </a:r>
            <a:endParaRPr lang="en-MY" sz="1200" b="1" dirty="0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xmlns="" id="{64C2D4E8-6185-3A59-3DDC-DE0B13A03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5" b="1581"/>
          <a:stretch/>
        </p:blipFill>
        <p:spPr>
          <a:xfrm>
            <a:off x="0" y="0"/>
            <a:ext cx="6096000" cy="6858000"/>
          </a:xfr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01AF5CF1-FD61-07BD-E7AD-8A1D3FC56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29" y="46299"/>
            <a:ext cx="2223333" cy="7677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6156F6F7-54B7-9A7E-C92E-A1075A370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" r="99820"/>
          <a:stretch/>
        </p:blipFill>
        <p:spPr>
          <a:xfrm>
            <a:off x="6062133" y="0"/>
            <a:ext cx="101599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Oval 4">
            <a:extLst>
              <a:ext uri="{FF2B5EF4-FFF2-40B4-BE49-F238E27FC236}">
                <a16:creationId xmlns:a16="http://schemas.microsoft.com/office/drawing/2014/main" xmlns="" id="{4527DFCA-7DCB-86B1-0A27-4C0B674004FB}"/>
              </a:ext>
            </a:extLst>
          </p:cNvPr>
          <p:cNvSpPr/>
          <p:nvPr/>
        </p:nvSpPr>
        <p:spPr>
          <a:xfrm>
            <a:off x="6738144" y="2563533"/>
            <a:ext cx="184150" cy="184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xmlns="" id="{F6936AEA-DBC0-F183-728D-782482EFEFE6}"/>
              </a:ext>
            </a:extLst>
          </p:cNvPr>
          <p:cNvSpPr/>
          <p:nvPr/>
        </p:nvSpPr>
        <p:spPr>
          <a:xfrm>
            <a:off x="6738144" y="3238037"/>
            <a:ext cx="184150" cy="184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1E465A"/>
              </a:solidFill>
              <a:latin typeface="Segoe UI Variable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0632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ema do Office">
  <a:themeElements>
    <a:clrScheme name="Brasscom 1">
      <a:dk1>
        <a:srgbClr val="2D647D"/>
      </a:dk1>
      <a:lt1>
        <a:sysClr val="window" lastClr="FFFFFF"/>
      </a:lt1>
      <a:dk2>
        <a:srgbClr val="1A3B4A"/>
      </a:dk2>
      <a:lt2>
        <a:srgbClr val="F2F2F2"/>
      </a:lt2>
      <a:accent1>
        <a:srgbClr val="2D647D"/>
      </a:accent1>
      <a:accent2>
        <a:srgbClr val="2C77AC"/>
      </a:accent2>
      <a:accent3>
        <a:srgbClr val="F9B509"/>
      </a:accent3>
      <a:accent4>
        <a:srgbClr val="00C532"/>
      </a:accent4>
      <a:accent5>
        <a:srgbClr val="0A7039"/>
      </a:accent5>
      <a:accent6>
        <a:srgbClr val="7030A0"/>
      </a:accent6>
      <a:hlink>
        <a:srgbClr val="00B0F0"/>
      </a:hlink>
      <a:folHlink>
        <a:srgbClr val="29EB82"/>
      </a:folHlink>
    </a:clrScheme>
    <a:fontScheme name="Brasscom 1">
      <a:majorFont>
        <a:latin typeface="Segoe UI Variable Display Semib"/>
        <a:ea typeface=""/>
        <a:cs typeface=""/>
      </a:majorFont>
      <a:minorFont>
        <a:latin typeface="Segoe UI Variable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apresentaçã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rasscom">
      <a:majorFont>
        <a:latin typeface="Bahnschrift"/>
        <a:ea typeface=""/>
        <a:cs typeface="Arial"/>
      </a:majorFont>
      <a:minorFont>
        <a:latin typeface="Bahnschrift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effectLst>
          <a:outerShdw blurRad="50800" dist="50800" dir="13500000" algn="br" rotWithShape="0">
            <a:prstClr val="black">
              <a:alpha val="40000"/>
            </a:prstClr>
          </a:outerShdw>
        </a:effectLst>
      </a:spPr>
      <a:bodyPr wrap="none" rtlCol="0" anchor="ctr">
        <a:noAutofit/>
      </a:bodyPr>
      <a:lstStyle>
        <a:defPPr algn="ctr">
          <a:defRPr sz="2400" b="1" dirty="0" smtClean="0">
            <a:solidFill>
              <a:srgbClr val="265569"/>
            </a:solidFill>
            <a:latin typeface="Bahnschrift" panose="020B0502040204020203" pitchFamily="34" charset="0"/>
            <a:ea typeface="Segoe UI Symbol" panose="020B0502040204020203" pitchFamily="34" charset="0"/>
          </a:defRPr>
        </a:defPPr>
      </a:lstStyle>
    </a:txDef>
  </a:objectDefaults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apresentaçã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rasscom">
      <a:majorFont>
        <a:latin typeface="Bahnschrift"/>
        <a:ea typeface=""/>
        <a:cs typeface="Arial"/>
      </a:majorFont>
      <a:minorFont>
        <a:latin typeface="Bahnschrift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3">
            <a:lumMod val="60000"/>
            <a:lumOff val="40000"/>
          </a:schemeClr>
        </a:solidFill>
        <a:effectLst>
          <a:outerShdw blurRad="50800" dist="50800" dir="13500000" algn="br" rotWithShape="0">
            <a:prstClr val="black">
              <a:alpha val="40000"/>
            </a:prstClr>
          </a:outerShdw>
        </a:effectLst>
      </a:spPr>
      <a:bodyPr wrap="none" rtlCol="0" anchor="ctr">
        <a:noAutofit/>
      </a:bodyPr>
      <a:lstStyle>
        <a:defPPr algn="ctr">
          <a:defRPr sz="2400" b="1" dirty="0" smtClean="0">
            <a:solidFill>
              <a:srgbClr val="265569"/>
            </a:solidFill>
            <a:latin typeface="Bahnschrift" panose="020B0502040204020203" pitchFamily="34" charset="0"/>
            <a:ea typeface="Segoe UI Symbol" panose="020B0502040204020203" pitchFamily="34" charset="0"/>
          </a:defRPr>
        </a:defPPr>
      </a:lstStyle>
    </a:txDef>
  </a:objectDefaults>
  <a:extraClrSchemeLst>
    <a:extraClrScheme>
      <a:clrScheme name="1_Tema do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rig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f22509-557f-4117-9011-8dea1b2590d4" xsi:nil="true"/>
    <lcf76f155ced4ddcb4097134ff3c332f xmlns="592030d6-ae08-49a6-ae96-9fd94259f673">
      <Terms xmlns="http://schemas.microsoft.com/office/infopath/2007/PartnerControls"/>
    </lcf76f155ced4ddcb4097134ff3c332f>
    <Coment_x00e1_rios xmlns="592030d6-ae08-49a6-ae96-9fd94259f6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22320CEC4F7F49B4E87E5240ABF6D6" ma:contentTypeVersion="13" ma:contentTypeDescription="Crie um novo documento." ma:contentTypeScope="" ma:versionID="6487de966d20449cf314d2759c4a5fb0">
  <xsd:schema xmlns:xsd="http://www.w3.org/2001/XMLSchema" xmlns:xs="http://www.w3.org/2001/XMLSchema" xmlns:p="http://schemas.microsoft.com/office/2006/metadata/properties" xmlns:ns2="592030d6-ae08-49a6-ae96-9fd94259f673" xmlns:ns3="81f22509-557f-4117-9011-8dea1b2590d4" targetNamespace="http://schemas.microsoft.com/office/2006/metadata/properties" ma:root="true" ma:fieldsID="12e2cbd988dcc696766d23dafc430e89" ns2:_="" ns3:_="">
    <xsd:import namespace="592030d6-ae08-49a6-ae96-9fd94259f673"/>
    <xsd:import namespace="81f22509-557f-4117-9011-8dea1b259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Coment_x00e1_rio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30d6-ae08-49a6-ae96-9fd94259f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0430ded-cfac-4916-aac6-59002952a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Coment_x00e1_rios" ma:index="19" nillable="true" ma:displayName="Comentários" ma:format="Dropdown" ma:internalName="Coment_x00e1_rios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22509-557f-4117-9011-8dea1b2590d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5ef111b-3c69-4043-88e6-e95a87e8145a}" ma:internalName="TaxCatchAll" ma:showField="CatchAllData" ma:web="81f22509-557f-4117-9011-8dea1b259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6F5AF-AF2C-475D-A693-3F9F9152197A}">
  <ds:schemaRefs>
    <ds:schemaRef ds:uri="http://schemas.microsoft.com/office/2006/metadata/properties"/>
    <ds:schemaRef ds:uri="http://schemas.microsoft.com/office/infopath/2007/PartnerControls"/>
    <ds:schemaRef ds:uri="81f22509-557f-4117-9011-8dea1b2590d4"/>
    <ds:schemaRef ds:uri="592030d6-ae08-49a6-ae96-9fd94259f673"/>
  </ds:schemaRefs>
</ds:datastoreItem>
</file>

<file path=customXml/itemProps2.xml><?xml version="1.0" encoding="utf-8"?>
<ds:datastoreItem xmlns:ds="http://schemas.openxmlformats.org/officeDocument/2006/customXml" ds:itemID="{D3CEEF35-C87E-4C6C-ADF2-C512D8EBF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D64C27-6648-4075-8948-023A0C4C1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2030d6-ae08-49a6-ae96-9fd94259f673"/>
    <ds:schemaRef ds:uri="81f22509-557f-4117-9011-8dea1b259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822</Words>
  <Application>Microsoft Office PowerPoint</Application>
  <PresentationFormat>Widescreen</PresentationFormat>
  <Paragraphs>144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23" baseType="lpstr">
      <vt:lpstr>Arial</vt:lpstr>
      <vt:lpstr>Bahnschrift</vt:lpstr>
      <vt:lpstr>Calibri</vt:lpstr>
      <vt:lpstr>Open Sans SemiBold</vt:lpstr>
      <vt:lpstr>Segoe UI Semilight</vt:lpstr>
      <vt:lpstr>Segoe UI Symbol</vt:lpstr>
      <vt:lpstr>Segoe UI Variable Display</vt:lpstr>
      <vt:lpstr>Segoe UI Variable Display Semib</vt:lpstr>
      <vt:lpstr>Tahoma</vt:lpstr>
      <vt:lpstr>Times New Roman</vt:lpstr>
      <vt:lpstr>Wingdings</vt:lpstr>
      <vt:lpstr>Tema do Office</vt:lpstr>
      <vt:lpstr>Tema de apresentação</vt:lpstr>
      <vt:lpstr>1_Tema de apresentação</vt:lpstr>
      <vt:lpstr>Obrigado</vt:lpstr>
      <vt:lpstr>Apresentação do PowerPoint</vt:lpstr>
      <vt:lpstr>Associadas (79 Grupos Empresariais)</vt:lpstr>
      <vt:lpstr>Produção e crescimento do Macrossetor de TIC em 2022</vt:lpstr>
      <vt:lpstr>Perspectivas de Investimentos de 2023–2026</vt:lpstr>
      <vt:lpstr> Emendas protocoladas para incluir o Setor de TI no rol de bens ou serviços de alíquotas reduzidas a 60%  </vt:lpstr>
      <vt:lpstr>Emendas da Brasscom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 Alves</dc:creator>
  <cp:lastModifiedBy>Juliana Soares Amorim</cp:lastModifiedBy>
  <cp:revision>5</cp:revision>
  <dcterms:created xsi:type="dcterms:W3CDTF">2023-10-03T14:44:27Z</dcterms:created>
  <dcterms:modified xsi:type="dcterms:W3CDTF">2023-10-04T15:00:14Z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0x0101006722320CEC4F7F49B4E87E5240ABF6D6</vt:lpwstr>
  </property>
</Properties>
</file>