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8"/>
  </p:notesMasterIdLst>
  <p:handoutMasterIdLst>
    <p:handoutMasterId r:id="rId19"/>
  </p:handoutMasterIdLst>
  <p:sldIdLst>
    <p:sldId id="302" r:id="rId2"/>
    <p:sldId id="303" r:id="rId3"/>
    <p:sldId id="256" r:id="rId4"/>
    <p:sldId id="260" r:id="rId5"/>
    <p:sldId id="263" r:id="rId6"/>
    <p:sldId id="259" r:id="rId7"/>
    <p:sldId id="304" r:id="rId8"/>
    <p:sldId id="305" r:id="rId9"/>
    <p:sldId id="306" r:id="rId10"/>
    <p:sldId id="307" r:id="rId11"/>
    <p:sldId id="310" r:id="rId12"/>
    <p:sldId id="315" r:id="rId13"/>
    <p:sldId id="308" r:id="rId14"/>
    <p:sldId id="314" r:id="rId15"/>
    <p:sldId id="313" r:id="rId16"/>
    <p:sldId id="30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BB374D7-A774-BA49-B110-B16322E248D0}">
          <p14:sldIdLst>
            <p14:sldId id="302"/>
            <p14:sldId id="303"/>
            <p14:sldId id="256"/>
            <p14:sldId id="260"/>
            <p14:sldId id="263"/>
            <p14:sldId id="259"/>
            <p14:sldId id="304"/>
            <p14:sldId id="305"/>
            <p14:sldId id="306"/>
            <p14:sldId id="307"/>
            <p14:sldId id="310"/>
            <p14:sldId id="315"/>
            <p14:sldId id="308"/>
            <p14:sldId id="314"/>
            <p14:sldId id="313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2C0684-8023-3A45-A050-E5C78A7E90FD}" v="1" dt="2019-05-18T18:58:47.128"/>
    <p1510:client id="{48929820-1174-8749-B331-630454B96130}" v="4" dt="2019-05-18T18:52:46.3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87"/>
    <p:restoredTop sz="94663"/>
  </p:normalViewPr>
  <p:slideViewPr>
    <p:cSldViewPr>
      <p:cViewPr varScale="1">
        <p:scale>
          <a:sx n="87" d="100"/>
          <a:sy n="87" d="100"/>
        </p:scale>
        <p:origin x="9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33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E491F-782B-C840-BA33-EFDA3A4BDFBE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F1D2D-4F0E-6446-9F66-2ABE8756CF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5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98C16-9442-A54C-97DD-3DCC59092D55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2C3BF-9419-EC4F-A405-B396761800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92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A40B-71BC-4338-B691-99644FE616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96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A40B-71BC-4338-B691-99644FE616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44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A40B-71BC-4338-B691-99644FE616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61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A40B-71BC-4338-B691-99644FE616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7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A40B-71BC-4338-B691-99644FE616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90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A40B-71BC-4338-B691-99644FE616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37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A40B-71BC-4338-B691-99644FE616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91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A40B-71BC-4338-B691-99644FE616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77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A40B-71BC-4338-B691-99644FE616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5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A40B-71BC-4338-B691-99644FE616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83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A40B-71BC-4338-B691-99644FE616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81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A40B-71BC-4338-B691-99644FE616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6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A40B-71BC-4338-B691-99644FE616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81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A40B-71BC-4338-B691-99644FE616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8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A40B-71BC-4338-B691-99644FE616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51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A40B-71BC-4338-B691-99644FE616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4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A40B-71BC-4338-B691-99644FE616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3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A40B-71BC-4338-B691-99644FE616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25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A40B-71BC-4338-B691-99644FE616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69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A40B-71BC-4338-B691-99644FE616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8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A40B-71BC-4338-B691-99644FE616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03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A40B-71BC-4338-B691-99644FE616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04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A40B-71BC-4338-B691-99644FE616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47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583E9C-3B79-4256-8D58-9C266B65CE75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4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EEA40B-71BC-4338-B691-99644FE6169D}" type="slidenum">
              <a:rPr lang="en-US" smtClean="0"/>
              <a:t>‹nº›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375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13" indent="-27431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64" indent="-246882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246882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90" indent="-210307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03" indent="-210307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17" indent="-21030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192" indent="-18287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05" indent="-182875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18" indent="-182875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ramiloidose.com.br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0660" y="1196752"/>
            <a:ext cx="61026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Associa</a:t>
            </a:r>
            <a:r>
              <a:rPr lang="en-US" sz="2400" b="1" dirty="0" err="1"/>
              <a:t>ção</a:t>
            </a:r>
            <a:r>
              <a:rPr lang="en-US" sz="2400" b="1" dirty="0"/>
              <a:t> </a:t>
            </a:r>
            <a:r>
              <a:rPr lang="en-US" sz="2400" b="1" dirty="0" err="1"/>
              <a:t>Brasileira</a:t>
            </a:r>
            <a:r>
              <a:rPr lang="en-US" sz="2400" b="1" dirty="0"/>
              <a:t> de Paramiloidose</a:t>
            </a:r>
          </a:p>
          <a:p>
            <a:pPr algn="ctr"/>
            <a:endParaRPr lang="en-US" sz="2400" b="1" dirty="0"/>
          </a:p>
          <a:p>
            <a:pPr algn="just"/>
            <a:endParaRPr lang="en-US" sz="2400" b="1" dirty="0"/>
          </a:p>
          <a:p>
            <a:pPr algn="just"/>
            <a:endParaRPr lang="en-US" sz="2400" b="1" dirty="0"/>
          </a:p>
          <a:p>
            <a:pPr algn="ctr"/>
            <a:endParaRPr lang="en-US" sz="1600" b="1" dirty="0"/>
          </a:p>
          <a:p>
            <a:pPr algn="ctr"/>
            <a:r>
              <a:rPr lang="en-US" sz="1600" b="1" dirty="0" err="1"/>
              <a:t>Audiência</a:t>
            </a:r>
            <a:r>
              <a:rPr lang="en-US" sz="1600" b="1" dirty="0"/>
              <a:t> </a:t>
            </a:r>
            <a:r>
              <a:rPr lang="en-US" sz="1600" b="1" dirty="0" err="1"/>
              <a:t>Pública</a:t>
            </a:r>
            <a:r>
              <a:rPr lang="en-US" sz="1600" b="1" dirty="0"/>
              <a:t> </a:t>
            </a:r>
            <a:r>
              <a:rPr lang="en-US" sz="1600" b="1" dirty="0" err="1"/>
              <a:t>Comissão</a:t>
            </a:r>
            <a:r>
              <a:rPr lang="en-US" sz="1600" b="1" dirty="0"/>
              <a:t> de </a:t>
            </a:r>
            <a:r>
              <a:rPr lang="en-US" sz="1600" b="1" dirty="0" err="1"/>
              <a:t>Assuntos</a:t>
            </a:r>
            <a:r>
              <a:rPr lang="en-US" sz="1600" b="1" dirty="0"/>
              <a:t> </a:t>
            </a:r>
            <a:r>
              <a:rPr lang="en-US" sz="1600" b="1" dirty="0" err="1"/>
              <a:t>Sociais</a:t>
            </a:r>
            <a:endParaRPr lang="en-US" sz="1600" b="1" dirty="0"/>
          </a:p>
          <a:p>
            <a:pPr algn="ctr"/>
            <a:r>
              <a:rPr lang="en-US" sz="1600" b="1" dirty="0" err="1"/>
              <a:t>Senado</a:t>
            </a:r>
            <a:r>
              <a:rPr lang="en-US" sz="1600" b="1" dirty="0"/>
              <a:t> Federal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Brasília, 21 de </a:t>
            </a:r>
            <a:r>
              <a:rPr lang="en-US" sz="1600" b="1" dirty="0" err="1"/>
              <a:t>maio</a:t>
            </a:r>
            <a:r>
              <a:rPr lang="en-US" sz="1600" b="1" dirty="0"/>
              <a:t> de 2019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958" y="4743910"/>
            <a:ext cx="1108097" cy="85725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4718624"/>
            <a:ext cx="1385267" cy="86409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105" y="4740490"/>
            <a:ext cx="925241" cy="86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10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20690"/>
            <a:ext cx="87849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rgbClr val="FF0000"/>
                </a:solidFill>
              </a:rPr>
              <a:t>Situação Atual</a:t>
            </a:r>
          </a:p>
          <a:p>
            <a:endParaRPr lang="pt-BR" sz="2000" dirty="0"/>
          </a:p>
          <a:p>
            <a:r>
              <a:rPr lang="pt-BR" sz="2400" dirty="0"/>
              <a:t>-Ministério da Saúde em Processo de Compra do </a:t>
            </a:r>
            <a:r>
              <a:rPr lang="pt-BR" sz="2400" dirty="0" err="1"/>
              <a:t>Tafamidis</a:t>
            </a:r>
            <a:r>
              <a:rPr lang="pt-BR" sz="2400" dirty="0"/>
              <a:t>  </a:t>
            </a:r>
          </a:p>
          <a:p>
            <a:r>
              <a:rPr lang="pt-BR" sz="2400" dirty="0"/>
              <a:t>-Posterior Distribuição</a:t>
            </a:r>
            <a:endParaRPr lang="pt-BR" sz="2800" dirty="0"/>
          </a:p>
          <a:p>
            <a:endParaRPr lang="pt-BR" sz="2800" dirty="0"/>
          </a:p>
          <a:p>
            <a:pPr algn="ctr"/>
            <a:r>
              <a:rPr lang="pt-BR" sz="2800" b="1" dirty="0">
                <a:solidFill>
                  <a:schemeClr val="accent5">
                    <a:lumMod val="75000"/>
                  </a:schemeClr>
                </a:solidFill>
              </a:rPr>
              <a:t>ALTERNATIVA</a:t>
            </a:r>
          </a:p>
          <a:p>
            <a:pPr algn="ctr"/>
            <a:endParaRPr lang="pt-BR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pt-BR" sz="2800" b="1" dirty="0" err="1">
                <a:solidFill>
                  <a:srgbClr val="FF0000"/>
                </a:solidFill>
              </a:rPr>
              <a:t>JUDICIALIZACÃO</a:t>
            </a:r>
            <a:endParaRPr lang="pt-BR" sz="2800" b="1" dirty="0">
              <a:solidFill>
                <a:srgbClr val="FF0000"/>
              </a:solidFill>
            </a:endParaRPr>
          </a:p>
          <a:p>
            <a:r>
              <a:rPr lang="pt-BR" sz="2000" b="1" dirty="0"/>
              <a:t>É Uma Consequência pela Falta de Acesso do Paciente ao Medicamento</a:t>
            </a:r>
          </a:p>
          <a:p>
            <a:endParaRPr lang="pt-BR" sz="2000" b="1" dirty="0"/>
          </a:p>
          <a:p>
            <a:endParaRPr lang="pt-BR" sz="2000" b="1" dirty="0"/>
          </a:p>
          <a:p>
            <a:pPr algn="ctr"/>
            <a:r>
              <a:rPr lang="pt-BR" sz="2800" b="1" dirty="0"/>
              <a:t>DEFESA À VIDA</a:t>
            </a:r>
          </a:p>
          <a:p>
            <a:endParaRPr lang="pt-PT" sz="2000" dirty="0"/>
          </a:p>
          <a:p>
            <a:pPr algn="just"/>
            <a:endParaRPr lang="pt-PT" dirty="0"/>
          </a:p>
        </p:txBody>
      </p:sp>
      <p:sp>
        <p:nvSpPr>
          <p:cNvPr id="3" name="Seta para baixo 2"/>
          <p:cNvSpPr/>
          <p:nvPr/>
        </p:nvSpPr>
        <p:spPr>
          <a:xfrm>
            <a:off x="4283968" y="3356992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 para baixo 3"/>
          <p:cNvSpPr/>
          <p:nvPr/>
        </p:nvSpPr>
        <p:spPr>
          <a:xfrm>
            <a:off x="4283968" y="4581128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071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899" y="549405"/>
            <a:ext cx="878497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O processo de incorporação de medicamentos ao SUS não possuiu critérios adequados para incorporação de medicamentos para doenças raras. São medicamentos muito caros que atende a um público pequeno, por isso não atendem os critérios de custo efetividade. </a:t>
            </a:r>
          </a:p>
          <a:p>
            <a:endParaRPr lang="pt-PT" sz="2400" dirty="0"/>
          </a:p>
          <a:p>
            <a:r>
              <a:rPr lang="pt-PT" sz="2400" dirty="0"/>
              <a:t>O resultado disso é a não incorporação ou um processo que se arrasta por anos.</a:t>
            </a:r>
          </a:p>
          <a:p>
            <a:endParaRPr lang="pt-PT" sz="2400" dirty="0"/>
          </a:p>
          <a:p>
            <a:r>
              <a:rPr lang="pt-PT" sz="2400" dirty="0"/>
              <a:t>Há também medicamentos que não tem registro da </a:t>
            </a:r>
            <a:r>
              <a:rPr lang="pt-PT" sz="2400" dirty="0" err="1"/>
              <a:t>Anvisa</a:t>
            </a:r>
            <a:r>
              <a:rPr lang="pt-PT" sz="2400" dirty="0"/>
              <a:t> por desinteresse dos seus fabricantes, pois atendem a um número restrito de pessoas. </a:t>
            </a:r>
          </a:p>
          <a:p>
            <a:endParaRPr lang="pt-PT" sz="2400" dirty="0"/>
          </a:p>
          <a:p>
            <a:r>
              <a:rPr lang="pt-PT" sz="2400" dirty="0"/>
              <a:t>O que resta para os pacientes com doenças raras é recorrer ao Judiciário para conseguir os remédios necessários a manutenção da sua vida!</a:t>
            </a:r>
          </a:p>
          <a:p>
            <a:pPr algn="just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10104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377" y="843677"/>
            <a:ext cx="840708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Amanhã o STF vai definir critérios para atuação do Judiciário nos processos relacionados a fornecimento de medicamentos de alto custo pelo poder público.</a:t>
            </a:r>
          </a:p>
          <a:p>
            <a:endParaRPr lang="pt-PT" sz="2400" dirty="0"/>
          </a:p>
          <a:p>
            <a:r>
              <a:rPr lang="pt-PT" sz="2400" dirty="0"/>
              <a:t>Se o STF restringir o acesso apenas aos medicamentos incorporados, </a:t>
            </a:r>
            <a:r>
              <a:rPr lang="pt-PT" sz="2400"/>
              <a:t>significará uma sentença </a:t>
            </a:r>
            <a:r>
              <a:rPr lang="pt-PT" sz="2400" dirty="0"/>
              <a:t>de morte a milhares de pacientes com doenças raras. </a:t>
            </a:r>
          </a:p>
          <a:p>
            <a:endParaRPr lang="pt-PT" sz="2400" dirty="0"/>
          </a:p>
          <a:p>
            <a:r>
              <a:rPr lang="pt-PT" sz="2400" dirty="0"/>
              <a:t>Precisamos entender as </a:t>
            </a:r>
            <a:r>
              <a:rPr lang="pt-PT" sz="2400" dirty="0" err="1"/>
              <a:t>especifidades</a:t>
            </a:r>
            <a:r>
              <a:rPr lang="pt-PT" sz="2400" dirty="0"/>
              <a:t> das doenças raras. Muitos pacientes precisam de medicamentos que não tem registro na </a:t>
            </a:r>
            <a:r>
              <a:rPr lang="pt-PT" sz="2400" dirty="0" err="1"/>
              <a:t>Anvisa</a:t>
            </a:r>
            <a:r>
              <a:rPr lang="pt-PT" sz="2400" dirty="0"/>
              <a:t> ou que ainda não foram incorporados e só o Judiciário pode atuar nessas questões. E ter acesso pode ser a diferença entre a vida e a morte para as pessoas com doenças raras!!</a:t>
            </a:r>
          </a:p>
          <a:p>
            <a:endParaRPr lang="pt-PT" sz="2400" dirty="0"/>
          </a:p>
          <a:p>
            <a:pPr algn="just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42334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pessoa, ao ar livre, edifício, mulher&#10;&#10;Descrição gerada automaticamente">
            <a:extLst>
              <a:ext uri="{FF2B5EF4-FFF2-40B4-BE49-F238E27FC236}">
                <a16:creationId xmlns="" xmlns:a16="http://schemas.microsoft.com/office/drawing/2014/main" id="{1AAD8C7B-8827-C740-94BF-3FF9F72D1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6876256" cy="515719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398993F1-EBB1-8B48-9684-B1B13AE38FB9}"/>
              </a:ext>
            </a:extLst>
          </p:cNvPr>
          <p:cNvSpPr txBox="1"/>
          <p:nvPr/>
        </p:nvSpPr>
        <p:spPr>
          <a:xfrm>
            <a:off x="1187624" y="509771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Manifestação Movimento Minha Vida Não tem Preço</a:t>
            </a:r>
          </a:p>
        </p:txBody>
      </p:sp>
    </p:spTree>
    <p:extLst>
      <p:ext uri="{BB962C8B-B14F-4D97-AF65-F5344CB8AC3E}">
        <p14:creationId xmlns:p14="http://schemas.microsoft.com/office/powerpoint/2010/main" val="309423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pessoa, parede, interior, chão&#10;&#10;Descrição gerada automaticamente">
            <a:extLst>
              <a:ext uri="{FF2B5EF4-FFF2-40B4-BE49-F238E27FC236}">
                <a16:creationId xmlns="" xmlns:a16="http://schemas.microsoft.com/office/drawing/2014/main" id="{AF25A138-9C06-124F-9A51-21B3E3103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" y="1844824"/>
            <a:ext cx="4352652" cy="3426556"/>
          </a:xfrm>
          <a:prstGeom prst="rect">
            <a:avLst/>
          </a:prstGeom>
        </p:spPr>
      </p:pic>
      <p:pic>
        <p:nvPicPr>
          <p:cNvPr id="6" name="Imagem 5" descr="Uma imagem contendo interior, chão, parede, teto&#10;&#10;Descrição gerada automaticamente">
            <a:extLst>
              <a:ext uri="{FF2B5EF4-FFF2-40B4-BE49-F238E27FC236}">
                <a16:creationId xmlns="" xmlns:a16="http://schemas.microsoft.com/office/drawing/2014/main" id="{A9AA7FDF-A978-CE4B-9F23-8335D3E36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689" y="1771839"/>
            <a:ext cx="4763368" cy="357252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DDFAC888-E8C4-4C41-91EB-D21332BEEA7E}"/>
              </a:ext>
            </a:extLst>
          </p:cNvPr>
          <p:cNvSpPr txBox="1"/>
          <p:nvPr/>
        </p:nvSpPr>
        <p:spPr>
          <a:xfrm>
            <a:off x="1187624" y="509771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Audiência Presidente do STF Ministra </a:t>
            </a:r>
            <a:r>
              <a:rPr lang="pt-BR" sz="2400" b="1" dirty="0" err="1"/>
              <a:t>Cármen</a:t>
            </a:r>
            <a:r>
              <a:rPr lang="pt-BR" sz="2400" b="1" dirty="0"/>
              <a:t> Lúcia</a:t>
            </a:r>
          </a:p>
        </p:txBody>
      </p:sp>
    </p:spTree>
    <p:extLst>
      <p:ext uri="{BB962C8B-B14F-4D97-AF65-F5344CB8AC3E}">
        <p14:creationId xmlns:p14="http://schemas.microsoft.com/office/powerpoint/2010/main" val="797048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pessoa, interior, chão, parede&#10;&#10;Descrição gerada automaticamente">
            <a:extLst>
              <a:ext uri="{FF2B5EF4-FFF2-40B4-BE49-F238E27FC236}">
                <a16:creationId xmlns="" xmlns:a16="http://schemas.microsoft.com/office/drawing/2014/main" id="{B0B967DD-0DE9-1345-A464-E4DD06E037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15" y="1628800"/>
            <a:ext cx="6890770" cy="386916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87788B96-2400-0E44-8452-38FB5F6A5702}"/>
              </a:ext>
            </a:extLst>
          </p:cNvPr>
          <p:cNvSpPr txBox="1"/>
          <p:nvPr/>
        </p:nvSpPr>
        <p:spPr>
          <a:xfrm>
            <a:off x="1187624" y="509771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Audiência Presidente do STF Ministra </a:t>
            </a:r>
            <a:r>
              <a:rPr lang="pt-BR" sz="2400" b="1" dirty="0" err="1"/>
              <a:t>Cármen</a:t>
            </a:r>
            <a:r>
              <a:rPr lang="pt-BR" sz="2400" b="1" dirty="0"/>
              <a:t> Lúcia</a:t>
            </a:r>
          </a:p>
        </p:txBody>
      </p:sp>
    </p:spTree>
    <p:extLst>
      <p:ext uri="{BB962C8B-B14F-4D97-AF65-F5344CB8AC3E}">
        <p14:creationId xmlns:p14="http://schemas.microsoft.com/office/powerpoint/2010/main" val="2927063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203" y="2852937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WWW.PARAMILOIDOSE.COM.BR</a:t>
            </a:r>
            <a:endParaRPr lang="pt-PT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t-PT" sz="3200" dirty="0">
                <a:solidFill>
                  <a:schemeClr val="accent1">
                    <a:lumMod val="75000"/>
                  </a:schemeClr>
                </a:solidFill>
              </a:rPr>
              <a:t>Silvia Matheus 21 996220530</a:t>
            </a:r>
          </a:p>
          <a:p>
            <a:pPr algn="just"/>
            <a:endParaRPr lang="pt-PT" dirty="0"/>
          </a:p>
          <a:p>
            <a:pPr algn="just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6430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87624" y="692696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ABPAR – </a:t>
            </a:r>
            <a:r>
              <a:rPr lang="pt-BR" sz="2400" b="1" dirty="0"/>
              <a:t>Âmbito Nacional e Internacional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92747" y="1772816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Somos uma organização da sociedade civil sem fins lucrativos fundada em novembro de 1989 para representar e defender os interesses das pessoas portadoras de Amiloidose Hereditária (PAF, CAF). </a:t>
            </a:r>
          </a:p>
          <a:p>
            <a:endParaRPr lang="pt-BR" sz="2400" dirty="0"/>
          </a:p>
          <a:p>
            <a:r>
              <a:rPr lang="pt-BR" sz="2400" dirty="0"/>
              <a:t>Nossas atividades se baseiam em 3 pilares de atuação:</a:t>
            </a:r>
          </a:p>
          <a:p>
            <a:endParaRPr lang="pt-BR" sz="2400" dirty="0"/>
          </a:p>
          <a:p>
            <a:r>
              <a:rPr lang="pt-BR" sz="2400" dirty="0"/>
              <a:t>1-  políticas públicas</a:t>
            </a:r>
          </a:p>
          <a:p>
            <a:r>
              <a:rPr lang="pt-BR" sz="2400" dirty="0"/>
              <a:t>2- conscientização sobre a doença</a:t>
            </a:r>
          </a:p>
          <a:p>
            <a:r>
              <a:rPr lang="pt-BR" sz="2400" dirty="0"/>
              <a:t>3- suporte aos pacientes.</a:t>
            </a:r>
          </a:p>
          <a:p>
            <a:endParaRPr lang="pt-BR" sz="2400" dirty="0"/>
          </a:p>
          <a:p>
            <a:r>
              <a:rPr lang="pt-BR" sz="2400" dirty="0"/>
              <a:t>Somos membros da ALIBER e da </a:t>
            </a:r>
            <a:r>
              <a:rPr lang="pt-BR" sz="2400" dirty="0" err="1"/>
              <a:t>Eurodis</a:t>
            </a:r>
            <a:r>
              <a:rPr lang="pt-B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3272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556792"/>
            <a:ext cx="835292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/>
              <a:t>A Amiloidose Hereditária TTR (PAF, CAF ou Paramiloidose) é uma doença rara de origem genética, autosômica e dominante, isto significa que se transmite de pais para filhos, bastando a presença de um só gene mutado para a doença se manifestar.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dirty="0">
                <a:solidFill>
                  <a:srgbClr val="FF0000"/>
                </a:solidFill>
              </a:rPr>
              <a:t>A Amiloidose Hereditária TTR foi identificada e descrita pela primeira vez pelo neurologista português Mario Corino da Costa Andrade em 1952.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dirty="0"/>
              <a:t>É uma doença degenerativa, progressiva e incapacitante, causada pela mutação do gene da Transtirretina.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dirty="0"/>
              <a:t>Caracteriza-se pela deposição sistêmica de variantes amiloidogênicas (</a:t>
            </a:r>
            <a:r>
              <a:rPr lang="pt-PT" sz="2000" i="1" dirty="0"/>
              <a:t>anormais</a:t>
            </a:r>
            <a:r>
              <a:rPr lang="pt-PT" sz="2000" dirty="0"/>
              <a:t>) da proteína transtirretina (TTR) particularmente no sistema nervoso periférico, central, coração, olhos, rins e trato gastro intestinal.</a:t>
            </a:r>
          </a:p>
          <a:p>
            <a:pPr algn="just"/>
            <a:endParaRPr lang="pt-PT" dirty="0"/>
          </a:p>
          <a:p>
            <a:pPr algn="just"/>
            <a:endParaRPr lang="pt-PT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476672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Amiloidose Hereditária  – Etiologia e Patologia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61870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186" y="1656536"/>
            <a:ext cx="1611035" cy="37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20894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dirty="0"/>
          </a:p>
          <a:p>
            <a:pPr algn="just"/>
            <a:endParaRPr lang="pt-PT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59026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Amiloidose Hereditária – Sintomatologia 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74416" y="908720"/>
            <a:ext cx="1563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25 aos 35 anos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764123" y="4684495"/>
            <a:ext cx="792088" cy="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220072" y="3604375"/>
            <a:ext cx="792088" cy="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652160" y="5197843"/>
            <a:ext cx="792088" cy="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47865" y="2852936"/>
            <a:ext cx="830027" cy="288032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1" idx="1"/>
          </p:cNvCxnSpPr>
          <p:nvPr/>
        </p:nvCxnSpPr>
        <p:spPr>
          <a:xfrm flipH="1">
            <a:off x="4572005" y="2380239"/>
            <a:ext cx="829188" cy="186789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381934" y="1885475"/>
            <a:ext cx="830027" cy="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491881" y="3429000"/>
            <a:ext cx="830027" cy="432048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95995" y="5013176"/>
            <a:ext cx="51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Pés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41716" y="3419708"/>
            <a:ext cx="720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Mãos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639158" y="3645024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Bexiga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62587" y="2627620"/>
            <a:ext cx="85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Fígado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401193" y="2195572"/>
            <a:ext cx="993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Coração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680570" y="1700808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Olhos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594616" y="4499828"/>
            <a:ext cx="84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Pernas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453942" y="3284984"/>
            <a:ext cx="830027" cy="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22595" y="3078623"/>
            <a:ext cx="186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Gastro-intestinal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424527" y="3125523"/>
            <a:ext cx="792088" cy="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40404" y="2940856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Rins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499992" y="1772816"/>
            <a:ext cx="792088" cy="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88448" y="1556792"/>
            <a:ext cx="1299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Psicológico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31" idx="3"/>
          </p:cNvCxnSpPr>
          <p:nvPr/>
        </p:nvCxnSpPr>
        <p:spPr>
          <a:xfrm>
            <a:off x="3356251" y="1597443"/>
            <a:ext cx="868477" cy="184667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264414" y="1412776"/>
            <a:ext cx="1091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Vertigem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46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7" grpId="0"/>
      <p:bldP spid="29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9" y="2070854"/>
            <a:ext cx="255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/>
              <a:t>Transplante Hepático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08" y="260651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PAF – Tratamentos 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465085"/>
            <a:ext cx="28575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16016" y="20608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Tafamidis</a:t>
            </a:r>
            <a:r>
              <a:rPr lang="en-US" dirty="0"/>
              <a:t> (</a:t>
            </a:r>
            <a:r>
              <a:rPr lang="en-US" dirty="0" err="1"/>
              <a:t>nome</a:t>
            </a:r>
            <a:r>
              <a:rPr lang="en-US" dirty="0"/>
              <a:t> </a:t>
            </a:r>
            <a:r>
              <a:rPr lang="en-US" dirty="0" err="1"/>
              <a:t>comercial</a:t>
            </a:r>
            <a:r>
              <a:rPr lang="en-US" dirty="0"/>
              <a:t> </a:t>
            </a:r>
            <a:r>
              <a:rPr lang="en-US" dirty="0" err="1"/>
              <a:t>Vyndaqel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6" name="Imagem 5" descr="Uma imagem contendo interior, céu, superior&#10;&#10;Descrição gerada automaticamente">
            <a:extLst>
              <a:ext uri="{FF2B5EF4-FFF2-40B4-BE49-F238E27FC236}">
                <a16:creationId xmlns="" xmlns:a16="http://schemas.microsoft.com/office/drawing/2014/main" id="{1E9670D0-E087-F943-A93E-469EFBBFE9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815" y="2491995"/>
            <a:ext cx="3513585" cy="234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1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203" y="188640"/>
            <a:ext cx="8352928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Linha do tempo de incorporação do Tafamidis no SUS</a:t>
            </a:r>
          </a:p>
          <a:p>
            <a:endParaRPr lang="pt-BR" sz="2000" b="1" dirty="0"/>
          </a:p>
          <a:p>
            <a:endParaRPr lang="pt-BR" sz="2000" b="1" dirty="0"/>
          </a:p>
          <a:p>
            <a:r>
              <a:rPr lang="pt-BR" sz="2000" dirty="0"/>
              <a:t>1) Mai/2014 - painel de especialistas no Ministério da Saúde prioriza os primeiros</a:t>
            </a:r>
          </a:p>
          <a:p>
            <a:r>
              <a:rPr lang="pt-BR" sz="2000" dirty="0"/>
              <a:t>protocolos a serem elaborados no sistema público de saúde. hATTR é priorizado.</a:t>
            </a:r>
          </a:p>
          <a:p>
            <a:endParaRPr lang="pt-BR" sz="2000" dirty="0"/>
          </a:p>
          <a:p>
            <a:r>
              <a:rPr lang="pt-BR" sz="2000" dirty="0"/>
              <a:t>2) 2015 – Ministério da Saúde forma grupo de trabalho para elaborar o protocolo da </a:t>
            </a:r>
            <a:r>
              <a:rPr lang="pt-BR" sz="2000" dirty="0" err="1"/>
              <a:t>hATTR</a:t>
            </a:r>
            <a:r>
              <a:rPr lang="pt-BR" sz="2000" dirty="0"/>
              <a:t>: 9 médicos e um representante da associação de pacientes.</a:t>
            </a:r>
          </a:p>
          <a:p>
            <a:endParaRPr lang="pt-BR" sz="2000" dirty="0"/>
          </a:p>
          <a:p>
            <a:r>
              <a:rPr lang="pt-BR" sz="2000" dirty="0"/>
              <a:t>3) Jun/2015 – o grupo de trabalho envia o escopo do protocolo para o Ministério da Saúde.</a:t>
            </a:r>
          </a:p>
          <a:p>
            <a:endParaRPr lang="pt-BR" sz="2000" dirty="0"/>
          </a:p>
          <a:p>
            <a:r>
              <a:rPr lang="pt-BR" sz="2000" dirty="0"/>
              <a:t>4) 14/set/2015 – laboratório solicita registro (autorização de comercialização) do </a:t>
            </a:r>
            <a:r>
              <a:rPr lang="pt-BR" sz="2000" dirty="0" err="1"/>
              <a:t>Tafamidis</a:t>
            </a:r>
            <a:r>
              <a:rPr lang="pt-BR" sz="2000" dirty="0"/>
              <a:t> a </a:t>
            </a:r>
            <a:r>
              <a:rPr lang="pt-BR" sz="2000" dirty="0" err="1"/>
              <a:t>Anvisa</a:t>
            </a:r>
            <a:r>
              <a:rPr lang="pt-BR" sz="2000" dirty="0"/>
              <a:t> (agência brasileira de medicamentos).</a:t>
            </a:r>
          </a:p>
          <a:p>
            <a:endParaRPr lang="pt-BR" sz="2000" dirty="0"/>
          </a:p>
          <a:p>
            <a:r>
              <a:rPr lang="sv-SE" sz="2000" dirty="0"/>
              <a:t>5) 4/nov/2016 – Anvisa aprova Tafamidis.</a:t>
            </a:r>
          </a:p>
          <a:p>
            <a:endParaRPr lang="sv-SE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8754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203" y="620690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6) Fev/2017 – Câmara Interministerial (</a:t>
            </a:r>
            <a:r>
              <a:rPr lang="pt-BR" sz="2000" dirty="0" err="1"/>
              <a:t>CMED</a:t>
            </a:r>
            <a:r>
              <a:rPr lang="pt-BR" sz="2000" dirty="0"/>
              <a:t>) aprova o preço do medicamento no Brasil.</a:t>
            </a:r>
          </a:p>
          <a:p>
            <a:endParaRPr lang="pt-BR" sz="2000" dirty="0"/>
          </a:p>
          <a:p>
            <a:r>
              <a:rPr lang="pt-BR" sz="2000" dirty="0"/>
              <a:t>7) 22/Fev/2017 laboratório protocola no </a:t>
            </a:r>
            <a:r>
              <a:rPr lang="pt-BR" sz="2000" dirty="0" err="1"/>
              <a:t>CONITEC</a:t>
            </a:r>
            <a:r>
              <a:rPr lang="pt-BR" sz="2000" dirty="0"/>
              <a:t> pedido de incorporação do medicamento.</a:t>
            </a:r>
          </a:p>
          <a:p>
            <a:endParaRPr lang="pt-BR" sz="2000" dirty="0"/>
          </a:p>
          <a:p>
            <a:r>
              <a:rPr lang="pt-BR" sz="2000" dirty="0"/>
              <a:t>8) 24/mai/2017 – audiência no Ministério da Saúde com representantes da associação e do centro de referência nacional.</a:t>
            </a:r>
          </a:p>
          <a:p>
            <a:endParaRPr lang="pt-BR" sz="2000" dirty="0"/>
          </a:p>
          <a:p>
            <a:r>
              <a:rPr lang="pt-BR" sz="2000" dirty="0"/>
              <a:t>9) Ago/2017 – consulta pública sobre a decisão de recomendar a incorporação do medicamento. Mais de 1.000 contribuições foram recebidas.</a:t>
            </a:r>
          </a:p>
          <a:p>
            <a:endParaRPr lang="pt-BR" sz="2000" dirty="0"/>
          </a:p>
          <a:p>
            <a:r>
              <a:rPr lang="pt-BR" sz="2000" dirty="0"/>
              <a:t>10) 7/dez/2017 - </a:t>
            </a:r>
            <a:r>
              <a:rPr lang="pt-BR" sz="2000" dirty="0" err="1"/>
              <a:t>CONITEC</a:t>
            </a:r>
            <a:r>
              <a:rPr lang="pt-BR" sz="2000" dirty="0"/>
              <a:t> dá decisão final de incorporação do medicamento. </a:t>
            </a:r>
          </a:p>
          <a:p>
            <a:pPr algn="just"/>
            <a:endParaRPr lang="pt-PT" dirty="0"/>
          </a:p>
          <a:p>
            <a:pPr algn="just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47193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203" y="620689"/>
            <a:ext cx="835292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11) 18/jan/2018 – Ministério da Saúde publica decisão de incorporar o medicamento no sistema público de saúde de acordo com os protocolos a serem aprovados.</a:t>
            </a:r>
          </a:p>
          <a:p>
            <a:endParaRPr lang="pt-BR" sz="2000" dirty="0"/>
          </a:p>
          <a:p>
            <a:r>
              <a:rPr lang="pt-BR" sz="2000" dirty="0"/>
              <a:t>12) 05/abr/2018 - apreciação inicial do </a:t>
            </a:r>
            <a:r>
              <a:rPr lang="pt-BR" sz="2000" dirty="0" err="1"/>
              <a:t>PCDT</a:t>
            </a:r>
            <a:r>
              <a:rPr lang="pt-BR" sz="2000" dirty="0"/>
              <a:t> da doença.</a:t>
            </a:r>
          </a:p>
          <a:p>
            <a:endParaRPr lang="pt-BR" sz="2000" dirty="0"/>
          </a:p>
          <a:p>
            <a:r>
              <a:rPr lang="pt-BR" sz="2000" dirty="0"/>
              <a:t>13) Mai/2018 - Consulta pública sobre o protocolo da </a:t>
            </a:r>
            <a:r>
              <a:rPr lang="pt-BR" sz="2000" dirty="0" err="1"/>
              <a:t>hATTR</a:t>
            </a:r>
            <a:r>
              <a:rPr lang="pt-BR" sz="2000" dirty="0"/>
              <a:t>: como diagnosticar e tratar.</a:t>
            </a:r>
          </a:p>
          <a:p>
            <a:endParaRPr lang="pt-BR" sz="2000" dirty="0"/>
          </a:p>
          <a:p>
            <a:r>
              <a:rPr lang="pt-BR" sz="2000" dirty="0"/>
              <a:t>14) 14/jun/2018 – reunião da </a:t>
            </a:r>
            <a:r>
              <a:rPr lang="pt-BR" sz="2000" dirty="0" err="1"/>
              <a:t>CONITEC</a:t>
            </a:r>
            <a:r>
              <a:rPr lang="pt-BR" sz="2000" dirty="0"/>
              <a:t> para aprovar o </a:t>
            </a:r>
            <a:r>
              <a:rPr lang="pt-BR" sz="2000" dirty="0" err="1"/>
              <a:t>procolo</a:t>
            </a:r>
            <a:r>
              <a:rPr lang="pt-BR" sz="2000" dirty="0"/>
              <a:t> (</a:t>
            </a:r>
            <a:r>
              <a:rPr lang="pt-BR" sz="2000" dirty="0" err="1"/>
              <a:t>PCDT</a:t>
            </a:r>
            <a:r>
              <a:rPr lang="pt-BR" sz="2000" dirty="0"/>
              <a:t>).</a:t>
            </a:r>
          </a:p>
          <a:p>
            <a:endParaRPr lang="pt-BR" sz="2000" dirty="0"/>
          </a:p>
          <a:p>
            <a:r>
              <a:rPr lang="pt-BR" sz="2000" dirty="0"/>
              <a:t>15) 10/out/2018 - O protocolo é publicado.</a:t>
            </a:r>
            <a:endParaRPr lang="pt-PT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pt-PT" sz="2000" dirty="0"/>
          </a:p>
          <a:p>
            <a:pPr algn="ctr"/>
            <a:r>
              <a:rPr lang="pt-PT" sz="2400" b="1" dirty="0">
                <a:solidFill>
                  <a:srgbClr val="FF0000"/>
                </a:solidFill>
              </a:rPr>
              <a:t>Até o momento o medicamento não foi comprado pelo Ministério da Saúde!</a:t>
            </a:r>
          </a:p>
          <a:p>
            <a:pPr algn="just"/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1039528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203" y="620689"/>
            <a:ext cx="835292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rgbClr val="FF0000"/>
                </a:solidFill>
              </a:rPr>
              <a:t>2014 a 2019</a:t>
            </a:r>
          </a:p>
          <a:p>
            <a:endParaRPr lang="pt-BR" sz="2000" dirty="0"/>
          </a:p>
          <a:p>
            <a:r>
              <a:rPr lang="pt-BR" sz="2400" dirty="0"/>
              <a:t>Essa espera é crucial para o paciente que evolui com sequelas graves e irreversíveis e muitas vezes sai da indicação do PDCT.</a:t>
            </a:r>
          </a:p>
          <a:p>
            <a:endParaRPr lang="pt-BR" sz="2800" dirty="0"/>
          </a:p>
          <a:p>
            <a:pPr algn="ctr"/>
            <a:r>
              <a:rPr lang="pt-BR" sz="2800" dirty="0"/>
              <a:t>Desgaste Físico e Emocional</a:t>
            </a:r>
          </a:p>
          <a:p>
            <a:pPr algn="ctr"/>
            <a:r>
              <a:rPr lang="pt-BR" sz="2800" dirty="0"/>
              <a:t>Desemprego /Invalidez / MORTE</a:t>
            </a:r>
          </a:p>
          <a:p>
            <a:pPr algn="ctr"/>
            <a:endParaRPr lang="pt-BR" sz="2800" dirty="0"/>
          </a:p>
          <a:p>
            <a:pPr algn="ctr"/>
            <a:r>
              <a:rPr lang="pt-BR" sz="2800" b="1" dirty="0">
                <a:solidFill>
                  <a:srgbClr val="FF0000"/>
                </a:solidFill>
              </a:rPr>
              <a:t>TEMOS PRESSA! A DOENÇA NÃO ESPERA</a:t>
            </a:r>
          </a:p>
          <a:p>
            <a:endParaRPr lang="pt-BR" sz="2000" dirty="0"/>
          </a:p>
          <a:p>
            <a:pPr algn="just"/>
            <a:endParaRPr lang="pt-PT" dirty="0"/>
          </a:p>
          <a:p>
            <a:pPr algn="just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96961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</TotalTime>
  <Words>840</Words>
  <Application>Microsoft Office PowerPoint</Application>
  <PresentationFormat>Apresentação na tela (4:3)</PresentationFormat>
  <Paragraphs>115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Calibri</vt:lpstr>
      <vt:lpstr>Constantia</vt:lpstr>
      <vt:lpstr>Wingdings 2</vt:lpstr>
      <vt:lpstr>1_Flow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BrasilPrev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Montagneri</dc:creator>
  <cp:lastModifiedBy>Ana Carolina Vaz da Silva</cp:lastModifiedBy>
  <cp:revision>159</cp:revision>
  <dcterms:created xsi:type="dcterms:W3CDTF">2014-07-30T17:22:09Z</dcterms:created>
  <dcterms:modified xsi:type="dcterms:W3CDTF">2019-05-21T13:57:39Z</dcterms:modified>
</cp:coreProperties>
</file>