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9" r:id="rId2"/>
    <p:sldMasterId id="2147483692" r:id="rId3"/>
  </p:sldMasterIdLst>
  <p:notesMasterIdLst>
    <p:notesMasterId r:id="rId19"/>
  </p:notesMasterIdLst>
  <p:sldIdLst>
    <p:sldId id="336" r:id="rId4"/>
    <p:sldId id="334" r:id="rId5"/>
    <p:sldId id="335" r:id="rId6"/>
    <p:sldId id="332" r:id="rId7"/>
    <p:sldId id="324" r:id="rId8"/>
    <p:sldId id="325" r:id="rId9"/>
    <p:sldId id="337" r:id="rId10"/>
    <p:sldId id="339" r:id="rId11"/>
    <p:sldId id="326" r:id="rId12"/>
    <p:sldId id="328" r:id="rId13"/>
    <p:sldId id="330" r:id="rId14"/>
    <p:sldId id="345" r:id="rId15"/>
    <p:sldId id="342" r:id="rId16"/>
    <p:sldId id="314" r:id="rId17"/>
    <p:sldId id="34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6699"/>
    <a:srgbClr val="00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18" autoAdjust="0"/>
  </p:normalViewPr>
  <p:slideViewPr>
    <p:cSldViewPr>
      <p:cViewPr varScale="1">
        <p:scale>
          <a:sx n="75" d="100"/>
          <a:sy n="75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FE8E-79BB-48C2-8B45-ABE3521DA4AB}" type="datetimeFigureOut">
              <a:rPr lang="pt-BR" smtClean="0"/>
              <a:t>04/12/2017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F2DF9-3325-4820-87B1-CB2BE8320F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7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F3F6B-9074-4A7C-A530-F65B8AED34D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84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6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2DF9-3325-4820-87B1-CB2BE8320F9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98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fa.intraer/speedtest/index.html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fa.intraer/speedtest/index.html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1762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 userDrawn="1"/>
        </p:nvSpPr>
        <p:spPr bwMode="auto">
          <a:xfrm>
            <a:off x="1071563" y="20161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BFBFBF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ESTADO-MAIOR DA AERONÁUTICA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71678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1538" y="906438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3469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89159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1538" y="923919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8512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89159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1538" y="923919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6638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5786" y="2071678"/>
            <a:ext cx="7786742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72400" cy="950926"/>
          </a:xfrm>
        </p:spPr>
        <p:txBody>
          <a:bodyPr anchor="t"/>
          <a:lstStyle>
            <a:lvl1pPr algn="ctr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1432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5786" y="2071678"/>
            <a:ext cx="7786742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72400" cy="950926"/>
          </a:xfrm>
        </p:spPr>
        <p:txBody>
          <a:bodyPr anchor="t"/>
          <a:lstStyle>
            <a:lvl1pPr algn="ctr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5745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5786" y="2071678"/>
            <a:ext cx="7786742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72400" cy="950926"/>
          </a:xfrm>
        </p:spPr>
        <p:txBody>
          <a:bodyPr anchor="t"/>
          <a:lstStyle>
            <a:lvl1pPr algn="ctr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3463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7474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as q protege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sa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5" y="188118"/>
            <a:ext cx="7842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03313" y="6211888"/>
            <a:ext cx="6400800" cy="59531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12763" y="5387975"/>
            <a:ext cx="77724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381750"/>
            <a:ext cx="5127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8025-7974-4371-AF1B-0DB72D0177A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93142-C4DC-4C79-8C84-8335FE46894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1A30-34D8-4CC6-91BD-0EAFC4737B5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 userDrawn="1"/>
        </p:nvSpPr>
        <p:spPr bwMode="auto">
          <a:xfrm>
            <a:off x="1071563" y="20161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262626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ESTADO-MAIOR DA AERONÁUTICA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7072362" cy="78581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143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5576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68488"/>
            <a:ext cx="4038600" cy="4830762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68488"/>
            <a:ext cx="4038600" cy="4830762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9B4-9DE9-433C-8A5D-F0B862CAF4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281A-7831-4F01-950D-BD35743B9E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6A76-8B47-4F54-9AB0-EC20B270BC9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1919-97A2-4925-9381-ABD83EB6109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E748-F511-40A4-A999-7906460490E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9A17-3C96-418B-861E-7D6E84F94D1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0850" indent="-45085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6CF1-DA87-42D4-8A7B-1BDB9F0D11B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3050" y="1090613"/>
            <a:ext cx="2063750" cy="56086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1800" y="1090613"/>
            <a:ext cx="6038850" cy="5608637"/>
          </a:xfrm>
        </p:spPr>
        <p:txBody>
          <a:bodyPr vert="eaVert"/>
          <a:lstStyle>
            <a:lvl1pPr marL="450850" indent="-45085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040F-E68D-40EE-9D97-446DD223D857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31800" y="1090613"/>
            <a:ext cx="8255000" cy="5608637"/>
          </a:xfrm>
        </p:spPr>
        <p:txBody>
          <a:bodyPr/>
          <a:lstStyle>
            <a:lvl1pPr marL="450850" indent="-45085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EA77-9F6C-40A8-AB74-C005D39FB80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as q protege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960813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sa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" y="4184650"/>
            <a:ext cx="7842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03313" y="6211888"/>
            <a:ext cx="6400800" cy="59531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12763" y="5387975"/>
            <a:ext cx="77724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381749"/>
            <a:ext cx="512762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8025-7974-4371-AF1B-0DB72D0177A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17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7072362" cy="78581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143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2303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93142-C4DC-4C79-8C84-8335FE46894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205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1A30-34D8-4CC6-91BD-0EAFC4737B5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93931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68488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68488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9B4-9DE9-433C-8A5D-F0B862CAF4A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0150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281A-7831-4F01-950D-BD35743B9E1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97886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6A76-8B47-4F54-9AB0-EC20B270BC9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4478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1919-97A2-4925-9381-ABD83EB6109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1354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E748-F511-40A4-A999-7906460490E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4974"/>
      </p:ext>
    </p:extLst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9A17-3C96-418B-861E-7D6E84F94D1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96383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6CF1-DA87-42D4-8A7B-1BDB9F0D11B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8898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3050" y="1090614"/>
            <a:ext cx="2063750" cy="56086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1800" y="1090614"/>
            <a:ext cx="6038850" cy="56086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040F-E68D-40EE-9D97-446DD223D857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494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 userDrawn="1"/>
        </p:nvSpPr>
        <p:spPr bwMode="auto">
          <a:xfrm>
            <a:off x="1071563" y="20161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262626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ESTADO-MAIOR DA AERONÁUTICA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928802"/>
            <a:ext cx="6858048" cy="41434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6858048" cy="78581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95525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31800" y="1090614"/>
            <a:ext cx="8255000" cy="56086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EA77-9F6C-40A8-AB74-C005D39FB80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8676"/>
      </p:ext>
    </p:extLst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81200" y="1143000"/>
              <a:ext cx="6812280" cy="1588"/>
            </a:xfrm>
            <a:prstGeom prst="line">
              <a:avLst/>
            </a:prstGeom>
            <a:ln w="155575">
              <a:solidFill>
                <a:srgbClr val="002368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>
            <a:lvl1pPr algn="r"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F6C973-CFEC-4130-8EE4-980FB3712F0C}" type="datetime1">
              <a: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12/4/2017</a:t>
            </a:fld>
            <a:endParaRPr lang="en-US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9" descr="ASA CAMPANHA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58" y="-98964"/>
            <a:ext cx="1027542" cy="124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4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1800" y="5715000"/>
            <a:ext cx="5791200" cy="1219200"/>
          </a:xfrm>
        </p:spPr>
        <p:txBody>
          <a:bodyPr/>
          <a:lstStyle>
            <a:lvl1pPr algn="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905000" y="4473577"/>
            <a:ext cx="6858000" cy="1470025"/>
          </a:xfrm>
        </p:spPr>
        <p:txBody>
          <a:bodyPr/>
          <a:lstStyle>
            <a:lvl1pPr algn="r">
              <a:defRPr sz="405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33"/>
            <a:ext cx="9144000" cy="68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a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57684" y="1042111"/>
            <a:ext cx="7116499" cy="49707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31756" y="2"/>
            <a:ext cx="6858000" cy="54032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723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57682" y="1042111"/>
            <a:ext cx="7116499" cy="49707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31756" y="0"/>
            <a:ext cx="6858000" cy="54032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7915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928802"/>
            <a:ext cx="6858000" cy="41434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071538" y="1000109"/>
            <a:ext cx="6858000" cy="785817"/>
          </a:xfrm>
          <a:effectLst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606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1071563" y="20161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BFBFBF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ESTADO-MAIOR DA AERONÁUTICA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906438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71678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55776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1538" y="906438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71678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4155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1538" y="2071678"/>
            <a:ext cx="6858000" cy="40544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1538" y="906438"/>
            <a:ext cx="6858000" cy="950926"/>
          </a:xfrm>
        </p:spPr>
        <p:txBody>
          <a:bodyPr anchor="t"/>
          <a:lstStyle>
            <a:lvl1pPr algn="ctr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37279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hyperlink" Target="http://www.sefa.intraer/speedtest/index.html" TargetMode="Externa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hyperlink" Target="http://www.sefa.intraer/speedtest/index.html" TargetMode="Externa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TEMA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5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A6A6A6"/>
          </a:solidFill>
          <a:latin typeface="Berlin Sans FB" pitchFamily="34" charset="0"/>
          <a:ea typeface="Batang" pitchFamily="18" charset="-127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6A6A6"/>
          </a:solidFill>
          <a:latin typeface="Berlin Sans FB" panose="020E0602020502020306" pitchFamily="34" charset="0"/>
          <a:ea typeface="Batang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090613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8488"/>
            <a:ext cx="82296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os estilos do texto mestre</a:t>
            </a:r>
          </a:p>
          <a:p>
            <a:pPr lvl="1"/>
            <a:r>
              <a:rPr lang="pt-BR" altLang="pt-BR" dirty="0" smtClean="0"/>
              <a:t>Segundo nível</a:t>
            </a:r>
          </a:p>
          <a:p>
            <a:pPr lvl="2"/>
            <a:r>
              <a:rPr lang="pt-BR" altLang="pt-BR" dirty="0" smtClean="0"/>
              <a:t>Terceiro nível</a:t>
            </a:r>
          </a:p>
          <a:p>
            <a:pPr lvl="3"/>
            <a:r>
              <a:rPr lang="pt-BR" altLang="pt-BR" dirty="0" smtClean="0"/>
              <a:t>Quarto nível</a:t>
            </a:r>
          </a:p>
          <a:p>
            <a:pPr lvl="4"/>
            <a:r>
              <a:rPr lang="pt-BR" altLang="pt-BR" dirty="0" smtClean="0"/>
              <a:t>Quinto nível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381750"/>
            <a:ext cx="412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84455-287D-48E2-8078-2B45051FC1B1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6" descr="asas q proteg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asa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241300"/>
            <a:ext cx="7842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9pPr>
    </p:titleStyle>
    <p:bodyStyle>
      <a:lvl1pPr marL="450850" indent="-4508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987425" indent="-3571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395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803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2113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6685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31257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5829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40401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090614"/>
            <a:ext cx="8229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8488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381749"/>
            <a:ext cx="4127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84455-287D-48E2-8078-2B45051FC1B1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6" descr="asas q protege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asa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241301"/>
            <a:ext cx="7842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Calibri" pitchFamily="34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0569" indent="-2678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accent2"/>
          </a:solidFill>
          <a:latin typeface="+mn-lt"/>
        </a:defRPr>
      </a:lvl2pPr>
      <a:lvl3pPr marL="104656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accent2"/>
          </a:solidFill>
          <a:latin typeface="+mn-lt"/>
        </a:defRPr>
      </a:lvl3pPr>
      <a:lvl4pPr marL="1352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accent2"/>
          </a:solidFill>
          <a:latin typeface="+mn-lt"/>
        </a:defRPr>
      </a:lvl4pPr>
      <a:lvl5pPr marL="1658541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5pPr>
      <a:lvl6pPr marL="2001441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6pPr>
      <a:lvl7pPr marL="2344341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7pPr>
      <a:lvl8pPr marL="2687241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8pPr>
      <a:lvl9pPr marL="3030141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9512" y="4149080"/>
            <a:ext cx="6408712" cy="2215991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700" b="1">
                <a:solidFill>
                  <a:srgbClr val="FFFFFF"/>
                </a:solidFill>
                <a:ea typeface="ＭＳ Ｐゴシック"/>
                <a:cs typeface="ＭＳ Ｐゴシック"/>
              </a:defRPr>
            </a:lvl1pPr>
          </a:lstStyle>
          <a:p>
            <a:r>
              <a:rPr lang="pt-BR" altLang="en-US" dirty="0" smtClean="0"/>
              <a:t>COMANDO DA AERONÁUTICA</a:t>
            </a:r>
          </a:p>
          <a:p>
            <a:endParaRPr lang="pt-BR" altLang="en-US" dirty="0" smtClean="0"/>
          </a:p>
          <a:p>
            <a:r>
              <a:rPr lang="pt-BR" altLang="en-US" sz="2800" kern="0" dirty="0">
                <a:solidFill>
                  <a:schemeClr val="bg1"/>
                </a:solidFill>
              </a:rPr>
              <a:t>ESTRATÉGIA PARA A IMPLEMENTAÇÃO DE ACORDOS DE COMPENSAÇÃO</a:t>
            </a:r>
            <a:br>
              <a:rPr lang="pt-BR" altLang="en-US" sz="2800" kern="0" dirty="0">
                <a:solidFill>
                  <a:schemeClr val="bg1"/>
                </a:solidFill>
              </a:rPr>
            </a:br>
            <a:r>
              <a:rPr lang="pt-BR" altLang="en-US" sz="2800" kern="0" dirty="0">
                <a:solidFill>
                  <a:schemeClr val="bg1"/>
                </a:solidFill>
              </a:rPr>
              <a:t>(OFFSET)</a:t>
            </a:r>
            <a:endParaRPr lang="pt-BR" altLang="en-US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189809" y="6400082"/>
            <a:ext cx="2692915" cy="30243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pt-BR" sz="14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Brig Ar Paulo E. VASCONCELLOS</a:t>
            </a:r>
          </a:p>
        </p:txBody>
      </p:sp>
    </p:spTree>
    <p:extLst>
      <p:ext uri="{BB962C8B-B14F-4D97-AF65-F5344CB8AC3E}">
        <p14:creationId xmlns:p14="http://schemas.microsoft.com/office/powerpoint/2010/main" val="892033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86318" cy="4970762"/>
          </a:xfrm>
          <a:noFill/>
        </p:spPr>
        <p:txBody>
          <a:bodyPr/>
          <a:lstStyle/>
          <a:p>
            <a:pPr marL="257181" lvl="2" indent="-257181" algn="just"/>
            <a:r>
              <a:rPr lang="pt-BR" sz="2215" dirty="0"/>
              <a:t>Manutenção de equipamentos de comunicação.</a:t>
            </a:r>
          </a:p>
          <a:p>
            <a:pPr marL="257181" lvl="2" indent="-257181" algn="just">
              <a:defRPr/>
            </a:pPr>
            <a:r>
              <a:rPr lang="pt-BR" sz="2215" dirty="0"/>
              <a:t>Fabricação de peças e componentes estruturais </a:t>
            </a:r>
          </a:p>
          <a:p>
            <a:pPr lvl="1" algn="just">
              <a:defRPr/>
            </a:pPr>
            <a:r>
              <a:rPr lang="pt-BR" sz="1846" dirty="0" smtClean="0">
                <a:solidFill>
                  <a:srgbClr val="FF0000"/>
                </a:solidFill>
              </a:rPr>
              <a:t>PROJETO </a:t>
            </a:r>
            <a:r>
              <a:rPr lang="pt-BR" sz="1846" dirty="0">
                <a:solidFill>
                  <a:srgbClr val="FF0000"/>
                </a:solidFill>
              </a:rPr>
              <a:t>VC-1A - AIRBUS PRESIDENCIAL</a:t>
            </a:r>
          </a:p>
          <a:p>
            <a:pPr lvl="2" algn="just">
              <a:defRPr/>
            </a:pPr>
            <a:r>
              <a:rPr lang="pt-BR" sz="1662" dirty="0">
                <a:solidFill>
                  <a:schemeClr val="tx2"/>
                </a:solidFill>
              </a:rPr>
              <a:t>Atendendo às exigências da FAB para sustentabilidade das empresas brasileiras, a AIRBUS apresentou contrato para a fabricação, no País, de componentes, partes e peças usinadas para as aeronaves ERJ 145, EMBRAER 170 e “Family frame I” para as aeronaves AIRBUS, em valores nominais iniciais de US$ 3,3 milhões.</a:t>
            </a:r>
          </a:p>
          <a:p>
            <a:pPr marL="257181" lvl="2" indent="-257181" algn="just">
              <a:defRPr/>
            </a:pPr>
            <a:r>
              <a:rPr lang="pt-BR" sz="2215" dirty="0"/>
              <a:t>Manutenção de  motores e sistemas.</a:t>
            </a:r>
          </a:p>
          <a:p>
            <a:pPr lvl="1" algn="just">
              <a:defRPr/>
            </a:pPr>
            <a:r>
              <a:rPr lang="pt-BR" sz="1846" dirty="0">
                <a:solidFill>
                  <a:srgbClr val="FF0000"/>
                </a:solidFill>
              </a:rPr>
              <a:t>Aeronaves P-3M e C-105 em andamento, Empresa IAS.</a:t>
            </a:r>
          </a:p>
          <a:p>
            <a:pPr marL="257181" lvl="2" indent="-257181" algn="just">
              <a:defRPr/>
            </a:pPr>
            <a:r>
              <a:rPr lang="pt-BR" sz="2215" dirty="0" smtClean="0"/>
              <a:t>ATECH </a:t>
            </a:r>
            <a:r>
              <a:rPr lang="pt-BR" sz="2215" dirty="0"/>
              <a:t>– Recebeu capacitação para ser “Design </a:t>
            </a:r>
            <a:r>
              <a:rPr lang="pt-BR" sz="2215" dirty="0" err="1"/>
              <a:t>Authority</a:t>
            </a:r>
            <a:r>
              <a:rPr lang="pt-BR" sz="2215" dirty="0"/>
              <a:t> “, pela AIRBUS MILITARY, no desenvolvimento de software para os diversos sistemas do P-3BR.</a:t>
            </a: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31756" y="0"/>
            <a:ext cx="6858000" cy="540327"/>
          </a:xfrm>
        </p:spPr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OFFSET</a:t>
            </a:r>
          </a:p>
        </p:txBody>
      </p:sp>
    </p:spTree>
    <p:extLst>
      <p:ext uri="{BB962C8B-B14F-4D97-AF65-F5344CB8AC3E}">
        <p14:creationId xmlns:p14="http://schemas.microsoft.com/office/powerpoint/2010/main" val="88349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52401" y="1418398"/>
            <a:ext cx="4419600" cy="4970762"/>
          </a:xfrm>
          <a:prstGeom prst="rect">
            <a:avLst/>
          </a:prstGeom>
        </p:spPr>
        <p:txBody>
          <a:bodyPr lIns="83409" tIns="40874" rIns="83409" bIns="40874"/>
          <a:lstStyle/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cs typeface="Arial" charset="0"/>
              </a:rPr>
              <a:t>Empresas brasileiras ampliaram a participação no mercado como :</a:t>
            </a:r>
          </a:p>
          <a:p>
            <a:pPr lvl="1"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b="1" dirty="0">
                <a:solidFill>
                  <a:srgbClr val="FF0000"/>
                </a:solidFill>
                <a:cs typeface="Arial" charset="0"/>
              </a:rPr>
              <a:t>AEL, ATECH, OMNISYS, SOBRAER, SOPEÇAERO, SOPESOLA, ROLLS ROYCE do BRASIL, TAP-VEM, TURBOMECA, ELEB-LIEBHERR e </a:t>
            </a:r>
            <a:r>
              <a:rPr lang="pt-BR" sz="1600" b="1" dirty="0" smtClean="0">
                <a:solidFill>
                  <a:srgbClr val="FF0000"/>
                </a:solidFill>
                <a:cs typeface="Arial" charset="0"/>
              </a:rPr>
              <a:t>outras.</a:t>
            </a:r>
            <a:endParaRPr lang="pt-BR" sz="1600" b="1" dirty="0">
              <a:solidFill>
                <a:srgbClr val="FF0000"/>
              </a:solidFill>
              <a:cs typeface="Arial" charset="0"/>
            </a:endParaRP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cs typeface="Arial" charset="0"/>
              </a:rPr>
              <a:t>Treinamento na área de manutenção de aeronaves, incorporação de equipamentos nacionais.</a:t>
            </a: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cs typeface="Arial" charset="0"/>
              </a:rPr>
              <a:t>Capacitação tecnológica de recursos humanos aos órgãos do COMAER: IAE (curso no setor espacial, curso na área de fadiga estrutural, curso em aerodinâmica e curso de INS/GPS);</a:t>
            </a: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cs typeface="Arial" charset="0"/>
              </a:rPr>
              <a:t>Redução de custos do contrato de aquisição e logístico e atendimento dos requisitos logísticos.</a:t>
            </a: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cs typeface="Arial" charset="0"/>
              </a:rPr>
              <a:t>Inserção das empresas nacionais nas cadeias logísticas mundiais, dependente dos acordos entre as instituições.</a:t>
            </a:r>
            <a:endParaRPr lang="en-GB" sz="1600" dirty="0">
              <a:cs typeface="Arial" charset="0"/>
            </a:endParaRPr>
          </a:p>
          <a:p>
            <a:pPr marL="0" indent="0" algn="just">
              <a:buNone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endParaRPr lang="pt-BR" sz="1600" dirty="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29549" y="1418398"/>
            <a:ext cx="4203436" cy="4781008"/>
          </a:xfrm>
          <a:prstGeom prst="rect">
            <a:avLst/>
          </a:prstGeom>
        </p:spPr>
        <p:txBody>
          <a:bodyPr lIns="83409" tIns="40874" rIns="83409" bIns="40874"/>
          <a:lstStyle>
            <a:lvl1pPr marL="278606" indent="-278606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3647" indent="-232172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8688" indent="-185738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00163" indent="-185738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6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71638" indent="-185738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6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Competências ou atraso tecnológico das empresas brasileiras.</a:t>
            </a: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Dificuldades na manutenção do plano de carga das empresas que receberam OFFSET.</a:t>
            </a:r>
          </a:p>
          <a:p>
            <a:pPr algn="just">
              <a:buSzPct val="100000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Falta de clareza quanto aos requisitos de compensação por parte de beneficiários e órgãos de assessoramento e controle.</a:t>
            </a:r>
          </a:p>
          <a:p>
            <a:pPr algn="just">
              <a:spcAft>
                <a:spcPts val="554"/>
              </a:spcAft>
              <a:buSzPct val="100000"/>
              <a:tabLst>
                <a:tab pos="877788" algn="l"/>
                <a:tab pos="1721870" algn="l"/>
                <a:tab pos="2565953" algn="l"/>
                <a:tab pos="3410036" algn="l"/>
                <a:tab pos="4254118" algn="l"/>
                <a:tab pos="5098201" algn="l"/>
                <a:tab pos="5942284" algn="l"/>
                <a:tab pos="6786366" algn="l"/>
                <a:tab pos="7630449" algn="l"/>
                <a:tab pos="8474532" algn="l"/>
                <a:tab pos="9318614" algn="l"/>
              </a:tabLst>
              <a:defRPr/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Dificuldade de valoração e nível de detalhamento para a transferência de tecnologia.</a:t>
            </a:r>
          </a:p>
          <a:p>
            <a:pPr algn="just">
              <a:spcAft>
                <a:spcPts val="554"/>
              </a:spcAft>
              <a:buSzPct val="100000"/>
              <a:tabLst>
                <a:tab pos="877788" algn="l"/>
                <a:tab pos="1721870" algn="l"/>
                <a:tab pos="2565953" algn="l"/>
                <a:tab pos="3410036" algn="l"/>
                <a:tab pos="4254118" algn="l"/>
                <a:tab pos="5098201" algn="l"/>
                <a:tab pos="5942284" algn="l"/>
                <a:tab pos="6786366" algn="l"/>
                <a:tab pos="7630449" algn="l"/>
                <a:tab pos="8474532" algn="l"/>
                <a:tab pos="9318614" algn="l"/>
              </a:tabLst>
              <a:defRPr/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Dificuldade de apoio a contrapartidas financeiras quando a FAB é  beneficiária.</a:t>
            </a:r>
          </a:p>
          <a:p>
            <a:pPr algn="just">
              <a:spcAft>
                <a:spcPts val="554"/>
              </a:spcAft>
              <a:buSzPct val="100000"/>
              <a:tabLst>
                <a:tab pos="877788" algn="l"/>
                <a:tab pos="1721870" algn="l"/>
                <a:tab pos="2565953" algn="l"/>
                <a:tab pos="3410036" algn="l"/>
                <a:tab pos="4254118" algn="l"/>
                <a:tab pos="5098201" algn="l"/>
                <a:tab pos="5942284" algn="l"/>
                <a:tab pos="6786366" algn="l"/>
                <a:tab pos="7630449" algn="l"/>
                <a:tab pos="8474532" algn="l"/>
                <a:tab pos="9318614" algn="l"/>
              </a:tabLst>
              <a:defRPr/>
            </a:pPr>
            <a:r>
              <a:rPr lang="pt-BR" sz="1600" dirty="0">
                <a:solidFill>
                  <a:schemeClr val="tx1"/>
                </a:solidFill>
                <a:cs typeface="Arial" charset="0"/>
              </a:rPr>
              <a:t>Negociação do contrato comercial não concomitante com o acordo de compensação</a:t>
            </a:r>
            <a:r>
              <a:rPr lang="pt-BR" sz="16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pt-BR" sz="1600" dirty="0">
              <a:solidFill>
                <a:schemeClr val="tx1"/>
              </a:solidFill>
              <a:cs typeface="Arial" charset="0"/>
            </a:endParaRPr>
          </a:p>
          <a:p>
            <a:pPr marL="0" indent="0" algn="just">
              <a:buNone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endParaRPr lang="pt-BR" sz="1600" dirty="0">
              <a:solidFill>
                <a:schemeClr val="tx1"/>
              </a:solidFill>
              <a:cs typeface="Arial" charset="0"/>
            </a:endParaRPr>
          </a:p>
          <a:p>
            <a:pPr marL="0" indent="0" algn="just">
              <a:buNone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endParaRPr lang="pt-BR" sz="1600" dirty="0">
              <a:solidFill>
                <a:schemeClr val="tx1"/>
              </a:solidFill>
              <a:cs typeface="Arial" charset="0"/>
            </a:endParaRPr>
          </a:p>
          <a:p>
            <a:pPr algn="just"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</a:pPr>
            <a:endParaRPr lang="pt-BR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etângulo de cantos arredondados 9"/>
          <p:cNvSpPr/>
          <p:nvPr/>
        </p:nvSpPr>
        <p:spPr>
          <a:xfrm>
            <a:off x="1285184" y="855690"/>
            <a:ext cx="2242433" cy="450972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662" b="1" dirty="0">
                <a:solidFill>
                  <a:schemeClr val="bg1"/>
                </a:solidFill>
                <a:cs typeface="Arial" charset="0"/>
              </a:rPr>
              <a:t>PONTOS POSITIVOS</a:t>
            </a:r>
          </a:p>
        </p:txBody>
      </p:sp>
      <p:sp>
        <p:nvSpPr>
          <p:cNvPr id="12" name="Retângulo de cantos arredondados 9"/>
          <p:cNvSpPr/>
          <p:nvPr/>
        </p:nvSpPr>
        <p:spPr>
          <a:xfrm>
            <a:off x="5769974" y="855690"/>
            <a:ext cx="2242433" cy="450972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662" b="1" dirty="0">
                <a:solidFill>
                  <a:schemeClr val="bg1"/>
                </a:solidFill>
                <a:cs typeface="Arial" charset="0"/>
              </a:rPr>
              <a:t>ÓBICES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31756" y="0"/>
            <a:ext cx="6858000" cy="540327"/>
          </a:xfrm>
        </p:spPr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OFFSET</a:t>
            </a:r>
          </a:p>
        </p:txBody>
      </p:sp>
    </p:spTree>
    <p:extLst>
      <p:ext uri="{BB962C8B-B14F-4D97-AF65-F5344CB8AC3E}">
        <p14:creationId xmlns:p14="http://schemas.microsoft.com/office/powerpoint/2010/main" val="343935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59" y="1447800"/>
            <a:ext cx="8825837" cy="366314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31756" y="0"/>
            <a:ext cx="6858000" cy="540327"/>
          </a:xfrm>
        </p:spPr>
        <p:txBody>
          <a:bodyPr>
            <a:noAutofit/>
          </a:bodyPr>
          <a:lstStyle/>
          <a:p>
            <a:r>
              <a:rPr lang="pt-BR" sz="3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PROJETOS EM ANDAMENTO</a:t>
            </a:r>
            <a:endParaRPr lang="pt-BR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87447" y="721664"/>
            <a:ext cx="5698462" cy="465255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15" b="1" dirty="0" smtClean="0">
                <a:solidFill>
                  <a:schemeClr val="bg1"/>
                </a:solidFill>
                <a:latin typeface="Arial Narrow"/>
                <a:cs typeface="Arial" pitchFamily="34" charset="0"/>
              </a:rPr>
              <a:t>PROJETO F-X2</a:t>
            </a:r>
            <a:endParaRPr lang="pt-BR" sz="2215" b="1" dirty="0">
              <a:solidFill>
                <a:schemeClr val="bg1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2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60" y="914400"/>
            <a:ext cx="8895192" cy="579600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431756" y="0"/>
            <a:ext cx="6858000" cy="540327"/>
          </a:xfrm>
        </p:spPr>
        <p:txBody>
          <a:bodyPr>
            <a:noAutofit/>
          </a:bodyPr>
          <a:lstStyle/>
          <a:p>
            <a:r>
              <a:rPr lang="pt-BR" sz="3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PROJETOS EM ANDAMENTO</a:t>
            </a:r>
            <a:endParaRPr lang="pt-BR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87447" y="721664"/>
            <a:ext cx="5698462" cy="465255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15" b="1" dirty="0" smtClean="0">
                <a:solidFill>
                  <a:schemeClr val="bg1"/>
                </a:solidFill>
                <a:latin typeface="Arial Narrow"/>
                <a:cs typeface="Arial" pitchFamily="34" charset="0"/>
              </a:rPr>
              <a:t>PROJETO KC-390</a:t>
            </a:r>
            <a:endParaRPr lang="pt-BR" sz="2215" b="1" dirty="0">
              <a:solidFill>
                <a:schemeClr val="bg1"/>
              </a:solidFill>
              <a:latin typeface="Arial Narrow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307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EVOLUÇÃO NORMATIVA</a:t>
            </a:r>
            <a:endParaRPr lang="en-US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9087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As </a:t>
            </a:r>
            <a:r>
              <a:rPr lang="pt-BR" sz="2400" dirty="0"/>
              <a:t>atividades de Offset no cenário nacional tem aumentado sua relevância e escopo gradativamente.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necessidade de retenção e disseminação de conhecimentos devem contribuir para o </a:t>
            </a:r>
            <a:r>
              <a:rPr lang="pt-BR" sz="2400" dirty="0" smtClean="0"/>
              <a:t>aumento </a:t>
            </a:r>
            <a:r>
              <a:rPr lang="pt-BR" sz="2400" dirty="0"/>
              <a:t>da ocorrência de projetos com representantes do setor de ensino e pesquisa, juntamente com empresas da indústria de Defesa.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atividade de prospecção é tão relevante quanto a elaboração de um plano de negócios.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envolvimento de </a:t>
            </a:r>
            <a:r>
              <a:rPr lang="pt-BR" sz="2400" dirty="0" smtClean="0"/>
              <a:t>associações, tipo ABIMDE e AIAB, </a:t>
            </a:r>
            <a:r>
              <a:rPr lang="pt-BR" sz="2400" dirty="0"/>
              <a:t>é extremamente relevante para projetos de offset mais elaborados.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1600" y="6281380"/>
            <a:ext cx="444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ABIMDE – Associação Brasileira Indústria Militar de Defesa</a:t>
            </a:r>
          </a:p>
          <a:p>
            <a:r>
              <a:rPr lang="pt-BR" sz="1400" dirty="0" smtClean="0"/>
              <a:t>AIAB – Associação das Indústrias Aeroespaciais Brasileira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70770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70762"/>
          </a:xfrm>
        </p:spPr>
        <p:txBody>
          <a:bodyPr/>
          <a:lstStyle/>
          <a:p>
            <a:pPr algn="just"/>
            <a:r>
              <a:rPr lang="pt-BR" dirty="0" smtClean="0"/>
              <a:t>Conteúdo Local implica na existência de uma capacidade instalada da indústria nacional.</a:t>
            </a:r>
          </a:p>
          <a:p>
            <a:pPr lvl="1" algn="just">
              <a:lnSpc>
                <a:spcPct val="101000"/>
              </a:lnSpc>
              <a:spcAft>
                <a:spcPts val="300"/>
              </a:spcAft>
              <a:buClr>
                <a:srgbClr val="FF0000"/>
              </a:buClr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2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Portanto os acordos de compensação viabilizam a construção dessa capacidade.</a:t>
            </a:r>
          </a:p>
          <a:p>
            <a:pPr algn="just"/>
            <a:r>
              <a:rPr lang="pt-BR" dirty="0" smtClean="0"/>
              <a:t>Plano de carga, nos diversos segmentos, viabilizando a construção da capacidade da indústria.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4156" y="0"/>
            <a:ext cx="6858000" cy="5403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A6A6A6"/>
                </a:solidFill>
                <a:latin typeface="Berlin Sans FB" panose="020E0602020502020306" pitchFamily="34" charset="0"/>
                <a:ea typeface="Batang"/>
                <a:cs typeface="Arial" panose="020B0604020202020204" pitchFamily="34" charset="0"/>
              </a:defRPr>
            </a:lvl9pPr>
          </a:lstStyle>
          <a:p>
            <a:r>
              <a:rPr lang="pt-BR" sz="3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DIFICULDADES RECORRENTES</a:t>
            </a:r>
            <a:endParaRPr lang="en-US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5661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45581" cy="497076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Ampliação de postos de trabalho.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Fomento e fortalecimento dos setores de interesse do Parque Industrial de Defesa  Brasileiro.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Incremento da nacionalização e independência.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Capacitação e desenvolvimento dos recursos humanos.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 DO OFFSET</a:t>
            </a:r>
          </a:p>
        </p:txBody>
      </p:sp>
    </p:spTree>
    <p:extLst>
      <p:ext uri="{BB962C8B-B14F-4D97-AF65-F5344CB8AC3E}">
        <p14:creationId xmlns:p14="http://schemas.microsoft.com/office/powerpoint/2010/main" val="219531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 SÍNTESE DO OFFSET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3518" y="1447800"/>
            <a:ext cx="6172200" cy="3733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 smtClean="0"/>
              <a:t>Promoção do crescimento dos níveis tecnológico e qualitativo do Parque Industrial de Defesa Brasileiro.</a:t>
            </a:r>
            <a:endParaRPr lang="pt-BR" sz="3800" dirty="0" smtClean="0"/>
          </a:p>
        </p:txBody>
      </p:sp>
    </p:spTree>
    <p:extLst>
      <p:ext uri="{BB962C8B-B14F-4D97-AF65-F5344CB8AC3E}">
        <p14:creationId xmlns:p14="http://schemas.microsoft.com/office/powerpoint/2010/main" val="40989072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7076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Anos 50, aquisição das aeronaves </a:t>
            </a:r>
            <a:r>
              <a:rPr lang="pt-BR" sz="2400" dirty="0" err="1" smtClean="0"/>
              <a:t>Gloster</a:t>
            </a:r>
            <a:r>
              <a:rPr lang="pt-BR" sz="2400" dirty="0" smtClean="0"/>
              <a:t> </a:t>
            </a:r>
            <a:r>
              <a:rPr lang="pt-BR" sz="2400" dirty="0" err="1" smtClean="0"/>
              <a:t>Meteor</a:t>
            </a:r>
            <a:r>
              <a:rPr lang="pt-BR" sz="2400" dirty="0" smtClean="0"/>
              <a:t>, trocadas por valor equivalente em algodão (</a:t>
            </a:r>
            <a:r>
              <a:rPr lang="pt-BR" sz="2400" dirty="0" err="1" smtClean="0"/>
              <a:t>Barter</a:t>
            </a:r>
            <a:r>
              <a:rPr lang="pt-BR" sz="2400" dirty="0" smtClean="0"/>
              <a:t> - Troca).</a:t>
            </a:r>
          </a:p>
          <a:p>
            <a:pPr algn="just"/>
            <a:r>
              <a:rPr lang="pt-BR" sz="2400" dirty="0" smtClean="0">
                <a:ea typeface="Arial Unicode MS" pitchFamily="34" charset="-128"/>
                <a:cs typeface="Arial Unicode MS" pitchFamily="34" charset="-128"/>
              </a:rPr>
              <a:t>FAB - aquisição de aeronaves F-5</a:t>
            </a:r>
          </a:p>
          <a:p>
            <a:pPr lvl="1" algn="just"/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Transferência de tecnologia do “</a:t>
            </a:r>
            <a:r>
              <a:rPr lang="pt-BR" sz="24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honey</a:t>
            </a:r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comb</a:t>
            </a:r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” </a:t>
            </a:r>
          </a:p>
          <a:p>
            <a:pPr lvl="1" algn="just"/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 Embraer fabricou o Leme Vertical e </a:t>
            </a:r>
            <a:r>
              <a:rPr lang="pt-BR" sz="24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pilones</a:t>
            </a:r>
            <a:endParaRPr lang="pt-BR" sz="2400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FAB – Aquisição para Defesa Aérea/Tráfego Aéreo (CINDACTA)</a:t>
            </a:r>
          </a:p>
          <a:p>
            <a:pPr lvl="1"/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EMBRAER vendeu 41 </a:t>
            </a:r>
            <a:r>
              <a:rPr lang="pt-BR" sz="2400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anv</a:t>
            </a:r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. XINGU para a França</a:t>
            </a:r>
          </a:p>
          <a:p>
            <a:r>
              <a:rPr lang="pt-BR" sz="2400" dirty="0">
                <a:ea typeface="Arial Unicode MS" pitchFamily="34" charset="-128"/>
                <a:cs typeface="Arial Unicode MS" pitchFamily="34" charset="-128"/>
              </a:rPr>
              <a:t>VARIG - aquisição de aeronaves MD-11</a:t>
            </a:r>
          </a:p>
          <a:p>
            <a:pPr lvl="1"/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Fabricação de 300 conjuntos de Flaps do MD-11</a:t>
            </a:r>
          </a:p>
          <a:p>
            <a:pPr lvl="1"/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Transferência de Tecnologia e Treinamento</a:t>
            </a:r>
          </a:p>
          <a:p>
            <a:pPr lvl="1"/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Financiamento de EMB-120 Brasília nos </a:t>
            </a:r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EUA</a:t>
            </a:r>
            <a:endParaRPr lang="pt-BR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HISTÓRICO DO OFFSET</a:t>
            </a:r>
          </a:p>
        </p:txBody>
      </p:sp>
    </p:spTree>
    <p:extLst>
      <p:ext uri="{BB962C8B-B14F-4D97-AF65-F5344CB8AC3E}">
        <p14:creationId xmlns:p14="http://schemas.microsoft.com/office/powerpoint/2010/main" val="320835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540327"/>
          </a:xfrm>
        </p:spPr>
        <p:txBody>
          <a:bodyPr>
            <a:noAutofit/>
          </a:bodyPr>
          <a:lstStyle/>
          <a:p>
            <a:r>
              <a:rPr lang="pt-BR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FUNCIONAMENTO DA SISTEMÁTICA DE OFFSET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09126" y="1164861"/>
            <a:ext cx="8056959" cy="492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 algn="just">
              <a:lnSpc>
                <a:spcPct val="90000"/>
              </a:lnSpc>
              <a:spcBef>
                <a:spcPts val="1385"/>
              </a:spcBef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2031" dirty="0">
                <a:solidFill>
                  <a:srgbClr val="FF0000"/>
                </a:solidFill>
                <a:cs typeface="Arial Unicode MS" pitchFamily="34" charset="-128"/>
              </a:rPr>
              <a:t>COMPENSAÇÃO  (OFFSET)</a:t>
            </a:r>
          </a:p>
          <a:p>
            <a:pPr marL="422041" lvl="2" algn="just">
              <a:lnSpc>
                <a:spcPct val="90000"/>
              </a:lnSpc>
              <a:spcBef>
                <a:spcPts val="1385"/>
              </a:spcBef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PT" sz="2031" dirty="0">
                <a:cs typeface="Arial Unicode MS" pitchFamily="34" charset="-128"/>
              </a:rPr>
              <a:t>- Toda e qualquer prática acordada entre as partes, como condição para a compra ou contratação de bens, serviços ou tecnologia, com a intenção de gerar benefícios de natureza tecnológica, industrial ou comercial, conforme definido pelo Ministério da Defesa</a:t>
            </a:r>
            <a:r>
              <a:rPr lang="pt-BR" sz="2031" dirty="0">
                <a:cs typeface="Arial Unicode MS" pitchFamily="34" charset="-128"/>
              </a:rPr>
              <a:t>. </a:t>
            </a:r>
          </a:p>
          <a:p>
            <a:pPr marL="316531" lvl="2" indent="-316531" algn="just">
              <a:lnSpc>
                <a:spcPct val="90000"/>
              </a:lnSpc>
              <a:spcBef>
                <a:spcPts val="138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PT" sz="2031" dirty="0">
                <a:solidFill>
                  <a:srgbClr val="FF0000"/>
                </a:solidFill>
                <a:cs typeface="Arial Unicode MS" pitchFamily="34" charset="-128"/>
              </a:rPr>
              <a:t>Acordo de Compensação</a:t>
            </a:r>
          </a:p>
          <a:p>
            <a:pPr marL="422041" lvl="2" algn="just">
              <a:lnSpc>
                <a:spcPct val="90000"/>
              </a:lnSpc>
              <a:spcBef>
                <a:spcPts val="1385"/>
              </a:spcBef>
              <a:buClr>
                <a:srgbClr val="000000"/>
              </a:buClr>
              <a:buSzPct val="100000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PT" sz="2031" dirty="0">
                <a:cs typeface="Arial Unicode MS" pitchFamily="34" charset="-128"/>
              </a:rPr>
              <a:t> - Instrumento legal que formaliza o compromisso e as obrigações do fornecedor para compensar as compras ou contratações realizadas. </a:t>
            </a:r>
          </a:p>
          <a:p>
            <a:pPr marL="316531" lvl="2" indent="-316531" algn="just">
              <a:lnSpc>
                <a:spcPct val="90000"/>
              </a:lnSpc>
              <a:spcBef>
                <a:spcPts val="138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2031" dirty="0">
                <a:solidFill>
                  <a:srgbClr val="FF0000"/>
                </a:solidFill>
                <a:cs typeface="Arial Unicode MS" pitchFamily="34" charset="-128"/>
              </a:rPr>
              <a:t>Fator Multiplicador</a:t>
            </a:r>
          </a:p>
          <a:p>
            <a:pPr marL="410318" lvl="2" algn="just">
              <a:lnSpc>
                <a:spcPct val="90000"/>
              </a:lnSpc>
              <a:spcBef>
                <a:spcPts val="1385"/>
              </a:spcBef>
              <a:buSzPct val="100000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2031" dirty="0">
                <a:cs typeface="Arial Unicode MS" pitchFamily="34" charset="-128"/>
              </a:rPr>
              <a:t>- Índice numérico utilizado para valorizar para mais ou para menos os produtos de interesse do comprador. Representa o fator aplicado ao Valor Nominal de cada atividade oferecida como compensação, para determinação do montante de crédito a ser contabilizado na Transação correspondente.</a:t>
            </a:r>
          </a:p>
        </p:txBody>
      </p:sp>
    </p:spTree>
    <p:extLst>
      <p:ext uri="{BB962C8B-B14F-4D97-AF65-F5344CB8AC3E}">
        <p14:creationId xmlns:p14="http://schemas.microsoft.com/office/powerpoint/2010/main" val="14357542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399218" y="1358767"/>
            <a:ext cx="8474835" cy="4545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 algn="just">
              <a:lnSpc>
                <a:spcPct val="90000"/>
              </a:lnSpc>
              <a:spcBef>
                <a:spcPts val="1385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endParaRPr lang="pt-BR" sz="2031" dirty="0">
              <a:solidFill>
                <a:srgbClr val="FF0000"/>
              </a:solidFill>
              <a:cs typeface="Arial Unicode MS" pitchFamily="34" charset="-128"/>
            </a:endParaRPr>
          </a:p>
          <a:p>
            <a:pPr marL="316531" indent="-316531" algn="just">
              <a:lnSpc>
                <a:spcPct val="90000"/>
              </a:lnSpc>
              <a:spcBef>
                <a:spcPts val="1385"/>
              </a:spcBef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en-GB" sz="2031" dirty="0">
                <a:solidFill>
                  <a:srgbClr val="FF0000"/>
                </a:solidFill>
                <a:cs typeface="Arial Unicode MS" pitchFamily="34" charset="-128"/>
              </a:rPr>
              <a:t>Offset </a:t>
            </a:r>
            <a:r>
              <a:rPr lang="en-GB" sz="2031" dirty="0" err="1">
                <a:solidFill>
                  <a:srgbClr val="FF0000"/>
                </a:solidFill>
                <a:cs typeface="Arial Unicode MS" pitchFamily="34" charset="-128"/>
              </a:rPr>
              <a:t>Direto</a:t>
            </a:r>
            <a:endParaRPr lang="en-GB" sz="2031" dirty="0">
              <a:solidFill>
                <a:srgbClr val="FF0000"/>
              </a:solidFill>
              <a:cs typeface="Arial Unicode MS" pitchFamily="34" charset="-128"/>
            </a:endParaRPr>
          </a:p>
          <a:p>
            <a:pPr marL="410318" lvl="2" indent="11723" algn="just">
              <a:lnSpc>
                <a:spcPct val="90000"/>
              </a:lnSpc>
              <a:spcBef>
                <a:spcPts val="1385"/>
              </a:spcBef>
              <a:buFont typeface="Calibri" panose="020F0502020204030204" pitchFamily="34" charset="0"/>
              <a:buChar char="–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2031" dirty="0">
                <a:cs typeface="Arial Unicode MS" pitchFamily="34" charset="-128"/>
              </a:rPr>
              <a:t> Transações compensatórias que envolvem bens e serviços diretamente relacionados com o objeto dos contratos de importação de produtos (bens, serviços, obra ou informação) relacionados com objeto do contrato de aquisição.</a:t>
            </a:r>
          </a:p>
          <a:p>
            <a:pPr marL="316531" indent="-316531" algn="just">
              <a:lnSpc>
                <a:spcPct val="90000"/>
              </a:lnSpc>
              <a:spcBef>
                <a:spcPts val="1385"/>
              </a:spcBef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en-GB" sz="2031" dirty="0">
                <a:solidFill>
                  <a:srgbClr val="FF0000"/>
                </a:solidFill>
                <a:cs typeface="Arial Unicode MS" pitchFamily="34" charset="-128"/>
              </a:rPr>
              <a:t>Offset </a:t>
            </a:r>
            <a:r>
              <a:rPr lang="pt-BR" sz="2031" dirty="0">
                <a:solidFill>
                  <a:srgbClr val="FF0000"/>
                </a:solidFill>
                <a:cs typeface="Arial Unicode MS" pitchFamily="34" charset="-128"/>
              </a:rPr>
              <a:t>Indireto</a:t>
            </a:r>
          </a:p>
          <a:p>
            <a:pPr marL="410318" lvl="2" indent="11723" algn="just">
              <a:lnSpc>
                <a:spcPct val="90000"/>
              </a:lnSpc>
              <a:spcBef>
                <a:spcPts val="1385"/>
              </a:spcBef>
              <a:buFont typeface="Calibri" panose="020F0502020204030204" pitchFamily="34" charset="0"/>
              <a:buChar char="–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r>
              <a:rPr lang="pt-BR" sz="2031" dirty="0">
                <a:cs typeface="Arial Unicode MS" pitchFamily="34" charset="-128"/>
              </a:rPr>
              <a:t> Transações compensatórias que envolvem produtos não diretamente relacionados com o objeto dos contratos de importação de bens e serviços, mas que são relacionados com contrato principal.</a:t>
            </a:r>
          </a:p>
          <a:p>
            <a:pPr marL="738572" lvl="2" indent="-316531" algn="just">
              <a:lnSpc>
                <a:spcPct val="90000"/>
              </a:lnSpc>
              <a:spcBef>
                <a:spcPts val="1385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–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endParaRPr lang="pt-BR" sz="2031" dirty="0">
              <a:cs typeface="Arial Unicode MS" pitchFamily="34" charset="-128"/>
            </a:endParaRPr>
          </a:p>
          <a:p>
            <a:pPr marL="316531" indent="-316531" algn="just">
              <a:lnSpc>
                <a:spcPct val="90000"/>
              </a:lnSpc>
              <a:spcBef>
                <a:spcPts val="1385"/>
              </a:spcBef>
              <a:buFont typeface="Arial" panose="020B0604020202020204" pitchFamily="34" charset="0"/>
              <a:buChar char="•"/>
              <a:tabLst>
                <a:tab pos="841152" algn="l"/>
                <a:tab pos="1685234" algn="l"/>
                <a:tab pos="2529317" algn="l"/>
                <a:tab pos="3373400" algn="l"/>
                <a:tab pos="4217482" algn="l"/>
                <a:tab pos="5061565" algn="l"/>
                <a:tab pos="5905648" algn="l"/>
                <a:tab pos="6749730" algn="l"/>
                <a:tab pos="7593813" algn="l"/>
                <a:tab pos="8437896" algn="l"/>
                <a:tab pos="9281978" algn="l"/>
              </a:tabLst>
              <a:defRPr/>
            </a:pPr>
            <a:endParaRPr lang="pt-BR" sz="2031" dirty="0">
              <a:cs typeface="Arial Unicode MS" pitchFamily="34" charset="-128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540327"/>
          </a:xfrm>
        </p:spPr>
        <p:txBody>
          <a:bodyPr>
            <a:noAutofit/>
          </a:bodyPr>
          <a:lstStyle/>
          <a:p>
            <a:r>
              <a:rPr lang="pt-BR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FUNCIONAMENTO DA SISTEMÁTICA DE OFFSET</a:t>
            </a:r>
          </a:p>
        </p:txBody>
      </p:sp>
    </p:spTree>
    <p:extLst>
      <p:ext uri="{BB962C8B-B14F-4D97-AF65-F5344CB8AC3E}">
        <p14:creationId xmlns:p14="http://schemas.microsoft.com/office/powerpoint/2010/main" val="574803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REQUISITOS OFFSET</a:t>
            </a:r>
            <a:endParaRPr lang="en-US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799" cy="485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/>
              <a:t>Responsabilidade dos fornecedores para busca de empresas no País, fazer acordos e produzir “business </a:t>
            </a:r>
            <a:r>
              <a:rPr lang="pt-BR" sz="2600" dirty="0" err="1" smtClean="0"/>
              <a:t>plan</a:t>
            </a:r>
            <a:r>
              <a:rPr lang="pt-BR" sz="2600" dirty="0" smtClean="0"/>
              <a:t>”.</a:t>
            </a:r>
          </a:p>
          <a:p>
            <a:pPr marL="342900" indent="-342900" algn="just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/>
              <a:t>O contratante poderá, EXCEPCIONALMENTE, indicar empresas e/ou áreas de interesse.</a:t>
            </a:r>
          </a:p>
          <a:p>
            <a:pPr marL="342900" indent="-342900" algn="just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800" dirty="0"/>
              <a:t>Informações relativas à projetos de transferência de tecnologia:</a:t>
            </a: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Descrição detalhada da tecnologia a ser transferida e o procedimento para tanto.</a:t>
            </a: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Gastos/Investimentos </a:t>
            </a:r>
            <a:r>
              <a:rPr lang="pt-BR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 serem realizados pela parte brasileira para receber e aplicar tal tecnologia</a:t>
            </a:r>
            <a:r>
              <a:rPr lang="pt-BR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2301259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REQUISITOS OFFSET</a:t>
            </a:r>
            <a:endParaRPr lang="en-US" sz="3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666989" cy="53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800" dirty="0" smtClean="0"/>
              <a:t>Informações relativas aos projetos de investimentos  industriais e tecnológicos:</a:t>
            </a: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Estrutura do 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projeto e/ou “business </a:t>
            </a:r>
            <a:r>
              <a:rPr lang="pt-BR" sz="2600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plan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”;</a:t>
            </a: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Viabilidade econômica 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 financeira e plano de </a:t>
            </a: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sustentabilidade 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do projeto, quando for o </a:t>
            </a: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caso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pt-BR" sz="2600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lnSpc>
                <a:spcPct val="101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800" dirty="0"/>
              <a:t>Informações relativas a projetos de treinamento, suporte técnico e atividades educacionais:</a:t>
            </a: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Número </a:t>
            </a:r>
            <a:r>
              <a:rPr lang="pt-BR" sz="2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de pessoas a serem consideradas em cada Projeto</a:t>
            </a: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; e</a:t>
            </a:r>
            <a:endParaRPr lang="pt-BR" sz="26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lnSpc>
                <a:spcPct val="101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Char char="–"/>
              <a:tabLst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Despesas a serem imputadas à parte brasileira, caso aplicável (transporte, alojamento, alimentação, </a:t>
            </a:r>
            <a:r>
              <a:rPr lang="pt-BR" sz="2600" dirty="0" err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etc</a:t>
            </a:r>
            <a:r>
              <a:rPr lang="pt-BR" sz="26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).</a:t>
            </a:r>
            <a:endParaRPr lang="pt-BR" sz="26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2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70762"/>
          </a:xfrm>
          <a:noFill/>
        </p:spPr>
        <p:txBody>
          <a:bodyPr/>
          <a:lstStyle/>
          <a:p>
            <a:pPr marL="257181" lvl="2" indent="-257181" algn="just">
              <a:lnSpc>
                <a:spcPct val="85000"/>
              </a:lnSpc>
              <a:buClr>
                <a:schemeClr val="tx1"/>
              </a:buClr>
            </a:pPr>
            <a:r>
              <a:rPr lang="pt-BR" sz="2031" dirty="0" smtClean="0"/>
              <a:t>AEL </a:t>
            </a:r>
            <a:r>
              <a:rPr lang="pt-BR" sz="2031" dirty="0"/>
              <a:t>(ELBIT)</a:t>
            </a:r>
          </a:p>
          <a:p>
            <a:pPr lvl="1" algn="just">
              <a:lnSpc>
                <a:spcPct val="85000"/>
              </a:lnSpc>
              <a:buClr>
                <a:srgbClr val="FF0000"/>
              </a:buClr>
              <a:defRPr/>
            </a:pPr>
            <a:r>
              <a:rPr lang="pt-BR" sz="1846" dirty="0">
                <a:solidFill>
                  <a:srgbClr val="FF0000"/>
                </a:solidFill>
              </a:rPr>
              <a:t>Projeto, desenvolvimento, produção de protótipos e em série e suporte pós-venda de </a:t>
            </a:r>
            <a:r>
              <a:rPr lang="pt-BR" sz="1846" dirty="0" err="1">
                <a:solidFill>
                  <a:srgbClr val="FF0000"/>
                </a:solidFill>
              </a:rPr>
              <a:t>aviônicos</a:t>
            </a:r>
            <a:r>
              <a:rPr lang="pt-BR" sz="1846" dirty="0">
                <a:solidFill>
                  <a:srgbClr val="FF0000"/>
                </a:solidFill>
              </a:rPr>
              <a:t> e displays para as aeronaves F-5M, A-1M, AT-29, A-4M, C-95M, KC-390 </a:t>
            </a:r>
            <a:r>
              <a:rPr lang="pt-BR" sz="1846" dirty="0" smtClean="0">
                <a:solidFill>
                  <a:srgbClr val="FF0000"/>
                </a:solidFill>
              </a:rPr>
              <a:t>e desenvolvimento e </a:t>
            </a:r>
            <a:r>
              <a:rPr lang="pt-BR" sz="1846" dirty="0">
                <a:solidFill>
                  <a:srgbClr val="FF0000"/>
                </a:solidFill>
              </a:rPr>
              <a:t>fornecimento </a:t>
            </a:r>
            <a:r>
              <a:rPr lang="pt-BR" sz="1846" dirty="0" smtClean="0">
                <a:solidFill>
                  <a:srgbClr val="FF0000"/>
                </a:solidFill>
              </a:rPr>
              <a:t>dos painel WAD  </a:t>
            </a:r>
            <a:r>
              <a:rPr lang="pt-BR" sz="1846" dirty="0">
                <a:solidFill>
                  <a:srgbClr val="FF0000"/>
                </a:solidFill>
              </a:rPr>
              <a:t>para o F39 </a:t>
            </a:r>
            <a:r>
              <a:rPr lang="pt-BR" sz="1846" dirty="0" err="1">
                <a:solidFill>
                  <a:srgbClr val="FF0000"/>
                </a:solidFill>
              </a:rPr>
              <a:t>Gripen</a:t>
            </a:r>
            <a:r>
              <a:rPr lang="pt-BR" sz="1846" dirty="0">
                <a:solidFill>
                  <a:srgbClr val="FF0000"/>
                </a:solidFill>
              </a:rPr>
              <a:t> e demais Unidades Eletrônicas.</a:t>
            </a:r>
          </a:p>
          <a:p>
            <a:pPr algn="just"/>
            <a:r>
              <a:rPr lang="pt-BR" sz="2146" dirty="0" smtClean="0">
                <a:solidFill>
                  <a:schemeClr val="tx1"/>
                </a:solidFill>
              </a:rPr>
              <a:t>Criação </a:t>
            </a:r>
            <a:r>
              <a:rPr lang="pt-BR" sz="2146" dirty="0">
                <a:solidFill>
                  <a:schemeClr val="tx1"/>
                </a:solidFill>
              </a:rPr>
              <a:t>da SOPEÇAERO (SJC)</a:t>
            </a:r>
          </a:p>
          <a:p>
            <a:pPr lvl="1" algn="just"/>
            <a:r>
              <a:rPr lang="pt-BR" sz="1846" dirty="0">
                <a:solidFill>
                  <a:srgbClr val="FF0000"/>
                </a:solidFill>
              </a:rPr>
              <a:t>investimentos &gt; US$ 16 milhões na criação da empresa, para o tratamento superficial de peças e  partes da fuselagem das aeronaves da família ERJ 135/140/145 e da família EMBRAER 170/175/190/195 e AIRBUS (</a:t>
            </a:r>
            <a:r>
              <a:rPr lang="pt-BR" sz="1846" dirty="0" smtClean="0">
                <a:solidFill>
                  <a:srgbClr val="FF0000"/>
                </a:solidFill>
              </a:rPr>
              <a:t>aeronaves </a:t>
            </a:r>
            <a:r>
              <a:rPr lang="pt-BR" sz="1846" dirty="0">
                <a:solidFill>
                  <a:srgbClr val="FF0000"/>
                </a:solidFill>
              </a:rPr>
              <a:t>AIRBUS A-320 ).</a:t>
            </a:r>
          </a:p>
          <a:p>
            <a:pPr marL="257181" lvl="2" indent="-257181" algn="just">
              <a:defRPr/>
            </a:pPr>
            <a:r>
              <a:rPr lang="pt-BR" sz="2215" dirty="0" smtClean="0"/>
              <a:t>Modernização </a:t>
            </a:r>
            <a:r>
              <a:rPr lang="pt-BR" sz="2215" dirty="0"/>
              <a:t>de radares e sistemas de proteção ao voo.</a:t>
            </a:r>
          </a:p>
          <a:p>
            <a:pPr lvl="1" algn="just">
              <a:defRPr/>
            </a:pPr>
            <a:r>
              <a:rPr lang="pt-BR" sz="1846" dirty="0">
                <a:solidFill>
                  <a:srgbClr val="FF0000"/>
                </a:solidFill>
              </a:rPr>
              <a:t>THALES, como um projeto de offset, adquiriu 60% da empresa </a:t>
            </a:r>
            <a:r>
              <a:rPr lang="pt-BR" sz="1846" dirty="0" err="1">
                <a:solidFill>
                  <a:srgbClr val="FF0000"/>
                </a:solidFill>
              </a:rPr>
              <a:t>Omnysys</a:t>
            </a:r>
            <a:r>
              <a:rPr lang="pt-BR" sz="1846" dirty="0">
                <a:solidFill>
                  <a:srgbClr val="FF0000"/>
                </a:solidFill>
              </a:rPr>
              <a:t>.</a:t>
            </a:r>
          </a:p>
          <a:p>
            <a:pPr lvl="1" algn="just">
              <a:defRPr/>
            </a:pPr>
            <a:r>
              <a:rPr lang="pt-BR" sz="1846" dirty="0">
                <a:solidFill>
                  <a:srgbClr val="FF0000"/>
                </a:solidFill>
              </a:rPr>
              <a:t>Capacitação para produção de radares de Banda L, “</a:t>
            </a:r>
            <a:r>
              <a:rPr lang="pt-BR" sz="1846" dirty="0" err="1">
                <a:solidFill>
                  <a:srgbClr val="FF0000"/>
                </a:solidFill>
              </a:rPr>
              <a:t>Long</a:t>
            </a:r>
            <a:r>
              <a:rPr lang="pt-BR" sz="1846" dirty="0">
                <a:solidFill>
                  <a:srgbClr val="FF0000"/>
                </a:solidFill>
              </a:rPr>
              <a:t> Range” (200 e 250 milhas) de controle tráfego aéreo  para o Brasil (CISCEA), e exportação para: China, França, Singapura, Colômbia, Bulgária e, em processo de comercialização para Bolívia, </a:t>
            </a:r>
            <a:r>
              <a:rPr lang="pt-BR" sz="1846" dirty="0" err="1">
                <a:solidFill>
                  <a:srgbClr val="FF0000"/>
                </a:solidFill>
              </a:rPr>
              <a:t>Oman</a:t>
            </a:r>
            <a:r>
              <a:rPr lang="pt-BR" sz="1846" dirty="0">
                <a:solidFill>
                  <a:srgbClr val="FF0000"/>
                </a:solidFill>
              </a:rPr>
              <a:t>, Dubai e Jamaica</a:t>
            </a:r>
            <a:r>
              <a:rPr lang="pt-BR" sz="1846" dirty="0" smtClean="0">
                <a:solidFill>
                  <a:srgbClr val="FF0000"/>
                </a:solidFill>
              </a:rPr>
              <a:t>.</a:t>
            </a:r>
            <a:endParaRPr lang="pt-BR" sz="1846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 OFFSET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9600" y="6189962"/>
            <a:ext cx="256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WAD – </a:t>
            </a:r>
            <a:r>
              <a:rPr lang="pt-BR" dirty="0" err="1" smtClean="0"/>
              <a:t>Wide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Display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64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1159</Words>
  <Application>Microsoft Office PowerPoint</Application>
  <PresentationFormat>Apresentação na tela (4:3)</PresentationFormat>
  <Paragraphs>98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Arial Unicode MS</vt:lpstr>
      <vt:lpstr>Batang</vt:lpstr>
      <vt:lpstr>ＭＳ Ｐゴシック</vt:lpstr>
      <vt:lpstr>Arial</vt:lpstr>
      <vt:lpstr>Arial Narrow</vt:lpstr>
      <vt:lpstr>Berlin Sans FB</vt:lpstr>
      <vt:lpstr>Calibri</vt:lpstr>
      <vt:lpstr>Times New Roman</vt:lpstr>
      <vt:lpstr>Wingdings</vt:lpstr>
      <vt:lpstr>1_Tema do Office</vt:lpstr>
      <vt:lpstr>4_Personalizar design</vt:lpstr>
      <vt:lpstr>Personalizar design</vt:lpstr>
      <vt:lpstr>Apresentação do PowerPoint</vt:lpstr>
      <vt:lpstr>OBJETIVOS DO OFFSET</vt:lpstr>
      <vt:lpstr>OBJETIVO SÍNTESE DO OFFSET</vt:lpstr>
      <vt:lpstr>HISTÓRICO DO OFFSET</vt:lpstr>
      <vt:lpstr>FUNCIONAMENTO DA SISTEMÁTICA DE OFFSET</vt:lpstr>
      <vt:lpstr>FUNCIONAMENTO DA SISTEMÁTICA DE OFFSET</vt:lpstr>
      <vt:lpstr>REQUISITOS OFFSET</vt:lpstr>
      <vt:lpstr>REQUISITOS OFFSET</vt:lpstr>
      <vt:lpstr>RESULTADOS OFFSET</vt:lpstr>
      <vt:lpstr>RESULTADOS OFFSET</vt:lpstr>
      <vt:lpstr>RESULTADOS OFFSET</vt:lpstr>
      <vt:lpstr>PROJETOS EM ANDAMENTO</vt:lpstr>
      <vt:lpstr>PROJETOS EM ANDAMENTO</vt:lpstr>
      <vt:lpstr>EVOLUÇÃO NORMATIVA</vt:lpstr>
      <vt:lpstr>Apresentação do PowerPoint</vt:lpstr>
    </vt:vector>
  </TitlesOfParts>
  <Company>Clarion Events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Raquel Duque</dc:creator>
  <cp:lastModifiedBy>José Alexandre Girao Mota da Silva</cp:lastModifiedBy>
  <cp:revision>125</cp:revision>
  <dcterms:created xsi:type="dcterms:W3CDTF">2017-01-16T13:06:50Z</dcterms:created>
  <dcterms:modified xsi:type="dcterms:W3CDTF">2017-12-04T17:20:14Z</dcterms:modified>
</cp:coreProperties>
</file>