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42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2F62104-3FB4-4660-B53C-51664F762684}" type="datetimeFigureOut">
              <a:rPr lang="pt-BR" smtClean="0"/>
              <a:t>29/06/2016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770D256-6552-4C26-8E48-A46F2CC66990}" type="slidenum">
              <a:rPr lang="pt-BR" smtClean="0"/>
              <a:t>‹nº›</a:t>
            </a:fld>
            <a:endParaRPr lang="pt-BR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62104-3FB4-4660-B53C-51664F762684}" type="datetimeFigureOut">
              <a:rPr lang="pt-BR" smtClean="0"/>
              <a:t>29/06/2016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0D256-6552-4C26-8E48-A46F2CC66990}" type="slidenum">
              <a:rPr lang="pt-BR" smtClean="0"/>
              <a:t>‹nº›</a:t>
            </a:fld>
            <a:endParaRPr lang="pt-BR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62104-3FB4-4660-B53C-51664F762684}" type="datetimeFigureOut">
              <a:rPr lang="pt-BR" smtClean="0"/>
              <a:t>29/06/2016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0D256-6552-4C26-8E48-A46F2CC66990}" type="slidenum">
              <a:rPr lang="pt-BR" smtClean="0"/>
              <a:t>‹nº›</a:t>
            </a:fld>
            <a:endParaRPr lang="pt-BR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62104-3FB4-4660-B53C-51664F762684}" type="datetimeFigureOut">
              <a:rPr lang="pt-BR" smtClean="0"/>
              <a:t>29/06/2016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0D256-6552-4C26-8E48-A46F2CC66990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62104-3FB4-4660-B53C-51664F762684}" type="datetimeFigureOut">
              <a:rPr lang="pt-BR" smtClean="0"/>
              <a:t>29/06/2016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0D256-6552-4C26-8E48-A46F2CC6699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62104-3FB4-4660-B53C-51664F762684}" type="datetimeFigureOut">
              <a:rPr lang="pt-BR" smtClean="0"/>
              <a:t>29/06/2016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0D256-6552-4C26-8E48-A46F2CC66990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62104-3FB4-4660-B53C-51664F762684}" type="datetimeFigureOut">
              <a:rPr lang="pt-BR" smtClean="0"/>
              <a:t>29/06/2016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0D256-6552-4C26-8E48-A46F2CC66990}" type="slidenum">
              <a:rPr lang="pt-BR" smtClean="0"/>
              <a:t>‹nº›</a:t>
            </a:fld>
            <a:endParaRPr lang="pt-BR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62104-3FB4-4660-B53C-51664F762684}" type="datetimeFigureOut">
              <a:rPr lang="pt-BR" smtClean="0"/>
              <a:t>29/06/2016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0D256-6552-4C26-8E48-A46F2CC66990}" type="slidenum">
              <a:rPr lang="pt-BR" smtClean="0"/>
              <a:t>‹nº›</a:t>
            </a:fld>
            <a:endParaRPr lang="pt-BR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62104-3FB4-4660-B53C-51664F762684}" type="datetimeFigureOut">
              <a:rPr lang="pt-BR" smtClean="0"/>
              <a:t>29/06/2016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0D256-6552-4C26-8E48-A46F2CC6699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62104-3FB4-4660-B53C-51664F762684}" type="datetimeFigureOut">
              <a:rPr lang="pt-BR" smtClean="0"/>
              <a:t>29/06/2016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0D256-6552-4C26-8E48-A46F2CC6699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62104-3FB4-4660-B53C-51664F762684}" type="datetimeFigureOut">
              <a:rPr lang="pt-BR" smtClean="0"/>
              <a:t>29/06/2016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0D256-6552-4C26-8E48-A46F2CC6699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2F62104-3FB4-4660-B53C-51664F762684}" type="datetimeFigureOut">
              <a:rPr lang="pt-BR" smtClean="0"/>
              <a:t>29/06/2016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770D256-6552-4C26-8E48-A46F2CC66990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7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6.wdp"/><Relationship Id="rId4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25055" y="585091"/>
            <a:ext cx="6120681" cy="1490919"/>
          </a:xfrm>
        </p:spPr>
        <p:txBody>
          <a:bodyPr/>
          <a:lstStyle/>
          <a:p>
            <a:r>
              <a:rPr lang="pt-BR" sz="4000" dirty="0" smtClean="0"/>
              <a:t>LEI GERAL DOS CONCURSOS PÚBLICOS</a:t>
            </a:r>
            <a:endParaRPr lang="pt-BR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Carlos André Pereira Nunes</a:t>
            </a:r>
            <a:endPara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dirty="0" smtClean="0"/>
              <a:t>Advogado e especialista em concursos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46" t="5114" r="6574" b="3751"/>
          <a:stretch/>
        </p:blipFill>
        <p:spPr bwMode="auto">
          <a:xfrm>
            <a:off x="7226641" y="404664"/>
            <a:ext cx="1449815" cy="147895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</p:pic>
      <p:sp>
        <p:nvSpPr>
          <p:cNvPr id="4" name="CaixaDeTexto 3"/>
          <p:cNvSpPr txBox="1"/>
          <p:nvPr/>
        </p:nvSpPr>
        <p:spPr>
          <a:xfrm>
            <a:off x="7123456" y="1891369"/>
            <a:ext cx="16561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/>
              <a:t>SENADO FEDERAL</a:t>
            </a:r>
            <a:endParaRPr lang="pt-BR" sz="1100" b="1" dirty="0"/>
          </a:p>
        </p:txBody>
      </p:sp>
    </p:spTree>
    <p:extLst>
      <p:ext uri="{BB962C8B-B14F-4D97-AF65-F5344CB8AC3E}">
        <p14:creationId xmlns:p14="http://schemas.microsoft.com/office/powerpoint/2010/main" val="3207252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07504" y="341680"/>
            <a:ext cx="7756263" cy="1054250"/>
          </a:xfrm>
        </p:spPr>
        <p:txBody>
          <a:bodyPr/>
          <a:lstStyle/>
          <a:p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PROJETO DE LEI DO SENADO</a:t>
            </a:r>
            <a:b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Nº 74, DE 2010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7306588" y="1651839"/>
            <a:ext cx="16561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/>
              <a:t>SENADO FEDERAL</a:t>
            </a:r>
            <a:endParaRPr lang="pt-BR" sz="1100" b="1" dirty="0"/>
          </a:p>
        </p:txBody>
      </p:sp>
      <p:sp>
        <p:nvSpPr>
          <p:cNvPr id="2" name="Retângulo 1"/>
          <p:cNvSpPr/>
          <p:nvPr/>
        </p:nvSpPr>
        <p:spPr>
          <a:xfrm>
            <a:off x="395536" y="1924233"/>
            <a:ext cx="835292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XIV - indicação das prováveis datas de realização das provas</a:t>
            </a:r>
            <a:r>
              <a:rPr lang="pt-BR" dirty="0" smtClean="0"/>
              <a:t>;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XV - número de etapas do concurso público, com indicação das </a:t>
            </a:r>
            <a:r>
              <a:rPr lang="pt-BR" dirty="0" smtClean="0"/>
              <a:t>respectivas fases</a:t>
            </a:r>
            <a:r>
              <a:rPr lang="pt-BR" dirty="0"/>
              <a:t>, seu caráter eliminatório ou eliminatório e classificatório, e </a:t>
            </a:r>
            <a:r>
              <a:rPr lang="pt-BR" dirty="0" smtClean="0"/>
              <a:t>indicativo sobre </a:t>
            </a:r>
            <a:r>
              <a:rPr lang="pt-BR" dirty="0"/>
              <a:t>a existência e condições do curso de formação, se for o caso</a:t>
            </a:r>
            <a:r>
              <a:rPr lang="pt-BR" dirty="0" smtClean="0"/>
              <a:t>;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XVI - informação de que haverá gravação em caso de prova oral ou </a:t>
            </a:r>
            <a:r>
              <a:rPr lang="pt-BR" dirty="0" smtClean="0"/>
              <a:t>defesa de </a:t>
            </a:r>
            <a:r>
              <a:rPr lang="pt-BR" dirty="0"/>
              <a:t>memorial</a:t>
            </a:r>
            <a:r>
              <a:rPr lang="pt-BR" dirty="0" smtClean="0"/>
              <a:t>;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XVII - explicitação detalhada da metodologia para classificação no </a:t>
            </a:r>
            <a:r>
              <a:rPr lang="pt-BR" dirty="0" smtClean="0"/>
              <a:t>concurso público;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XVIII - exigência, quando cabível, de exames médicos específicos para </a:t>
            </a:r>
            <a:r>
              <a:rPr lang="pt-BR" dirty="0" smtClean="0"/>
              <a:t>a carreira </a:t>
            </a:r>
            <a:r>
              <a:rPr lang="pt-BR" dirty="0"/>
              <a:t>ou de exame psicotécnico ou sindicância da vida pregressa;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46" t="5114" r="6574" b="3751"/>
          <a:stretch/>
        </p:blipFill>
        <p:spPr bwMode="auto">
          <a:xfrm>
            <a:off x="7409772" y="172882"/>
            <a:ext cx="1449815" cy="147895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993517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07504" y="341680"/>
            <a:ext cx="7756263" cy="1054250"/>
          </a:xfrm>
        </p:spPr>
        <p:txBody>
          <a:bodyPr/>
          <a:lstStyle/>
          <a:p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PROJETO DE LEI DO SENADO</a:t>
            </a:r>
            <a:b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Nº 74, DE 2010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7306588" y="1651839"/>
            <a:ext cx="16561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/>
              <a:t>SENADO FEDERAL</a:t>
            </a:r>
            <a:endParaRPr lang="pt-BR" sz="1100" b="1" dirty="0"/>
          </a:p>
        </p:txBody>
      </p:sp>
      <p:sp>
        <p:nvSpPr>
          <p:cNvPr id="2" name="Retângulo 1"/>
          <p:cNvSpPr/>
          <p:nvPr/>
        </p:nvSpPr>
        <p:spPr>
          <a:xfrm>
            <a:off x="395536" y="1878053"/>
            <a:ext cx="835292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XIX - regulamentação dos meios de aferição do desempenho do </a:t>
            </a:r>
            <a:r>
              <a:rPr lang="pt-BR" dirty="0" smtClean="0"/>
              <a:t>candidato nas </a:t>
            </a:r>
            <a:r>
              <a:rPr lang="pt-BR" dirty="0"/>
              <a:t>provas, observado o disposto na Lei nº 10.741, de 1º de outubro </a:t>
            </a:r>
            <a:r>
              <a:rPr lang="pt-BR" dirty="0" smtClean="0"/>
              <a:t>de 2003;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XX - fixação do prazo de validade do concurso e da possibilidade de </a:t>
            </a:r>
            <a:r>
              <a:rPr lang="pt-BR" dirty="0" smtClean="0"/>
              <a:t>sua prorrogação;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XXI - disposições sobre o processo de elaboração, apresentação</a:t>
            </a:r>
            <a:r>
              <a:rPr lang="pt-BR" dirty="0" smtClean="0"/>
              <a:t>, julgamento</a:t>
            </a:r>
            <a:r>
              <a:rPr lang="pt-BR" dirty="0"/>
              <a:t>, decisão e conhecimento do resultado de recursos</a:t>
            </a:r>
            <a:r>
              <a:rPr lang="pt-BR" dirty="0" smtClean="0"/>
              <a:t>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XXII - o prazo de validade do concurso e as condições de sua realização</a:t>
            </a:r>
            <a:r>
              <a:rPr lang="pt-BR" dirty="0" smtClean="0"/>
              <a:t>;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XXIII - o quantitativo de vagas a serem obrigatoriamente preenchidas no</a:t>
            </a:r>
          </a:p>
          <a:p>
            <a:pPr algn="just"/>
            <a:r>
              <a:rPr lang="pt-BR" dirty="0"/>
              <a:t>decorrer do prazo de validade do certame</a:t>
            </a:r>
            <a:r>
              <a:rPr lang="pt-BR" dirty="0" smtClean="0"/>
              <a:t>;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XXIV - o cronograma detalhado das nomeações planejadas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46" t="5114" r="6574" b="3751"/>
          <a:stretch/>
        </p:blipFill>
        <p:spPr bwMode="auto">
          <a:xfrm>
            <a:off x="7409772" y="172882"/>
            <a:ext cx="1449815" cy="147895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109403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07504" y="341680"/>
            <a:ext cx="7756263" cy="1054250"/>
          </a:xfrm>
        </p:spPr>
        <p:txBody>
          <a:bodyPr/>
          <a:lstStyle/>
          <a:p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PROJETO DE LEI DO SENADO</a:t>
            </a:r>
            <a:b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Nº 74, DE 2010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7306588" y="1651839"/>
            <a:ext cx="16561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/>
              <a:t>SENADO FEDERAL</a:t>
            </a:r>
            <a:endParaRPr lang="pt-BR" sz="1100" b="1" dirty="0"/>
          </a:p>
        </p:txBody>
      </p:sp>
      <p:sp>
        <p:nvSpPr>
          <p:cNvPr id="2" name="Retângulo 1"/>
          <p:cNvSpPr/>
          <p:nvPr/>
        </p:nvSpPr>
        <p:spPr>
          <a:xfrm>
            <a:off x="395536" y="1878053"/>
            <a:ext cx="8352928" cy="4516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Art. 8º </a:t>
            </a:r>
            <a:r>
              <a:rPr lang="pt-BR" dirty="0"/>
              <a:t>É vedada a realização de concurso que se destine, exclusivamente, </a:t>
            </a:r>
            <a:r>
              <a:rPr lang="pt-BR" dirty="0" smtClean="0"/>
              <a:t>à formação </a:t>
            </a:r>
            <a:r>
              <a:rPr lang="pt-BR" dirty="0"/>
              <a:t>de cadastro de reserva</a:t>
            </a:r>
            <a:r>
              <a:rPr lang="pt-BR" dirty="0" smtClean="0"/>
              <a:t>.</a:t>
            </a:r>
          </a:p>
          <a:p>
            <a:pPr algn="just"/>
            <a:endParaRPr lang="pt-BR" dirty="0"/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pt-BR" dirty="0"/>
              <a:t>§ 1º - Todos os candidatos aprovados dentro das vagas ofertadas </a:t>
            </a:r>
            <a:r>
              <a:rPr lang="pt-BR" dirty="0" smtClean="0"/>
              <a:t>deverão ser </a:t>
            </a:r>
            <a:r>
              <a:rPr lang="pt-BR" dirty="0"/>
              <a:t>empossados até o decurso do prazo legal de validade do concurso, </a:t>
            </a:r>
            <a:r>
              <a:rPr lang="pt-BR" dirty="0" smtClean="0"/>
              <a:t>com a </a:t>
            </a:r>
            <a:r>
              <a:rPr lang="pt-BR" dirty="0"/>
              <a:t>prorrogação, vedada a realização de novos certames durante o </a:t>
            </a:r>
            <a:r>
              <a:rPr lang="pt-BR" dirty="0" smtClean="0"/>
              <a:t>referido período</a:t>
            </a:r>
            <a:r>
              <a:rPr lang="pt-BR" dirty="0"/>
              <a:t>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pt-BR" dirty="0"/>
              <a:t>§ 2º - A aprovação dentro das vagas anunciadas no edital assegura </a:t>
            </a:r>
            <a:r>
              <a:rPr lang="pt-BR" dirty="0" smtClean="0"/>
              <a:t>ao candidato </a:t>
            </a:r>
            <a:r>
              <a:rPr lang="pt-BR" dirty="0"/>
              <a:t>direito líquido e certo à investidura no cargo ou emprego público</a:t>
            </a:r>
            <a:r>
              <a:rPr lang="pt-BR" dirty="0" smtClean="0"/>
              <a:t>, dentro </a:t>
            </a:r>
            <a:r>
              <a:rPr lang="pt-BR" dirty="0"/>
              <a:t>do cronograma previsto no Caput deste artigo.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pt-BR" dirty="0"/>
              <a:t>§ 3º Durante o período de validade do concurso público, o Ministério do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pt-BR" dirty="0"/>
              <a:t>Planejamento, Orçamento e Gestão poderá autorizar, mediante </a:t>
            </a:r>
            <a:r>
              <a:rPr lang="pt-BR" dirty="0" smtClean="0"/>
              <a:t>motivação expressa</a:t>
            </a:r>
            <a:r>
              <a:rPr lang="pt-BR" dirty="0"/>
              <a:t>, a nomeação de candidatos aprovados e não convocados, </a:t>
            </a:r>
            <a:r>
              <a:rPr lang="pt-BR" dirty="0" smtClean="0"/>
              <a:t>podendo ultrapassar </a:t>
            </a:r>
            <a:r>
              <a:rPr lang="pt-BR" dirty="0"/>
              <a:t>em até </a:t>
            </a:r>
            <a:r>
              <a:rPr lang="pt-BR" dirty="0" smtClean="0"/>
              <a:t>cinquenta </a:t>
            </a:r>
            <a:r>
              <a:rPr lang="pt-BR" dirty="0"/>
              <a:t>por cento o quantitativo original de vagas.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46" t="5114" r="6574" b="3751"/>
          <a:stretch/>
        </p:blipFill>
        <p:spPr bwMode="auto">
          <a:xfrm>
            <a:off x="7409772" y="172882"/>
            <a:ext cx="1449815" cy="147895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111162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07504" y="341680"/>
            <a:ext cx="7756263" cy="1054250"/>
          </a:xfrm>
        </p:spPr>
        <p:txBody>
          <a:bodyPr/>
          <a:lstStyle/>
          <a:p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PROJETO DE LEI DO SENADO</a:t>
            </a:r>
            <a:b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Nº 74, DE 2010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7306588" y="1651839"/>
            <a:ext cx="16561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/>
              <a:t>SENADO FEDERAL</a:t>
            </a:r>
            <a:endParaRPr lang="pt-BR" sz="1100" b="1" dirty="0"/>
          </a:p>
        </p:txBody>
      </p:sp>
      <p:sp>
        <p:nvSpPr>
          <p:cNvPr id="2" name="Retângulo 1"/>
          <p:cNvSpPr/>
          <p:nvPr/>
        </p:nvSpPr>
        <p:spPr>
          <a:xfrm>
            <a:off x="395536" y="1878053"/>
            <a:ext cx="8352928" cy="4085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/>
              <a:t>CAPÍTULO II</a:t>
            </a:r>
          </a:p>
          <a:p>
            <a:pPr algn="ctr"/>
            <a:r>
              <a:rPr lang="pt-BR" b="1" dirty="0"/>
              <a:t>Da banca examinadora e da aplicação das </a:t>
            </a:r>
            <a:r>
              <a:rPr lang="pt-BR" b="1" dirty="0" smtClean="0"/>
              <a:t>provas</a:t>
            </a:r>
          </a:p>
          <a:p>
            <a:pPr algn="just"/>
            <a:endParaRPr lang="pt-BR" b="1" dirty="0"/>
          </a:p>
          <a:p>
            <a:pPr algn="just"/>
            <a:r>
              <a:rPr lang="pt-BR" b="1" dirty="0"/>
              <a:t>Art. 9º </a:t>
            </a:r>
            <a:r>
              <a:rPr lang="pt-BR" dirty="0"/>
              <a:t>A relação com os nomes dos membros da banca </a:t>
            </a:r>
            <a:r>
              <a:rPr lang="pt-BR" dirty="0" smtClean="0"/>
              <a:t>examinadora deverá </a:t>
            </a:r>
            <a:r>
              <a:rPr lang="pt-BR" dirty="0"/>
              <a:t>ser divulgada nos meios previstos no caput do art. 3º desta lei</a:t>
            </a:r>
            <a:r>
              <a:rPr lang="pt-BR" dirty="0" smtClean="0"/>
              <a:t>.</a:t>
            </a:r>
          </a:p>
          <a:p>
            <a:pPr algn="just"/>
            <a:endParaRPr lang="pt-BR" dirty="0"/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pt-BR" dirty="0"/>
              <a:t>§1º É vedada a participação como membro da banca examinadora</a:t>
            </a:r>
            <a:r>
              <a:rPr lang="pt-BR" dirty="0" smtClean="0"/>
              <a:t>, mencionada </a:t>
            </a:r>
            <a:r>
              <a:rPr lang="pt-BR" dirty="0"/>
              <a:t>no caput deste artigo, de qualquer pessoa cujo parente em </a:t>
            </a:r>
            <a:r>
              <a:rPr lang="pt-BR" dirty="0" smtClean="0"/>
              <a:t>linha direta </a:t>
            </a:r>
            <a:r>
              <a:rPr lang="pt-BR" dirty="0"/>
              <a:t>ou colateral, até o terceiro grau, venha a ser candidato do concurso</a:t>
            </a:r>
            <a:r>
              <a:rPr lang="pt-BR" dirty="0" smtClean="0"/>
              <a:t>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pt-BR" dirty="0" smtClean="0"/>
              <a:t>§2º É vedada a participação como coordenador, fiscal de sala ou em qualquer outra função atinente à realização do concurso, de qualquer pessoa cujo parente em linha direta ou colateral, até o terceiro grau, venha a ser candidato.</a:t>
            </a:r>
            <a:endParaRPr lang="pt-B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46" t="5114" r="6574" b="3751"/>
          <a:stretch/>
        </p:blipFill>
        <p:spPr bwMode="auto">
          <a:xfrm>
            <a:off x="7409772" y="172882"/>
            <a:ext cx="1449815" cy="147895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583357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07504" y="341680"/>
            <a:ext cx="7756263" cy="1054250"/>
          </a:xfrm>
        </p:spPr>
        <p:txBody>
          <a:bodyPr/>
          <a:lstStyle/>
          <a:p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PROJETO DE LEI DO SENADO</a:t>
            </a:r>
            <a:b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Nº 74, DE 2010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7306588" y="1651839"/>
            <a:ext cx="16561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/>
              <a:t>SENADO FEDERAL</a:t>
            </a:r>
            <a:endParaRPr lang="pt-BR" sz="1100" b="1" dirty="0"/>
          </a:p>
        </p:txBody>
      </p:sp>
      <p:sp>
        <p:nvSpPr>
          <p:cNvPr id="2" name="Retângulo 1"/>
          <p:cNvSpPr/>
          <p:nvPr/>
        </p:nvSpPr>
        <p:spPr>
          <a:xfrm>
            <a:off x="395536" y="1878053"/>
            <a:ext cx="835292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Art. 10º </a:t>
            </a:r>
            <a:r>
              <a:rPr lang="pt-BR" dirty="0"/>
              <a:t>O concurso público será de provas ou de provas e títulos, a </a:t>
            </a:r>
            <a:r>
              <a:rPr lang="pt-BR" dirty="0" smtClean="0"/>
              <a:t>critério da </a:t>
            </a:r>
            <a:r>
              <a:rPr lang="pt-BR" dirty="0"/>
              <a:t>entidade demandante</a:t>
            </a:r>
            <a:r>
              <a:rPr lang="pt-BR" dirty="0" smtClean="0"/>
              <a:t>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§1º Na elaboração das provas, a Banca Examinadora deverá observar </a:t>
            </a:r>
            <a:r>
              <a:rPr lang="pt-BR" dirty="0" smtClean="0"/>
              <a:t>os critérios </a:t>
            </a:r>
            <a:r>
              <a:rPr lang="pt-BR" dirty="0"/>
              <a:t>de objetividade, clareza e concisão, bem assim o uso adequado </a:t>
            </a:r>
            <a:r>
              <a:rPr lang="pt-BR" dirty="0" smtClean="0"/>
              <a:t>da língua </a:t>
            </a:r>
            <a:r>
              <a:rPr lang="pt-BR" dirty="0"/>
              <a:t>portuguesa, observados os seguintes critérios</a:t>
            </a:r>
            <a:r>
              <a:rPr lang="pt-BR" dirty="0" smtClean="0"/>
              <a:t>: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I – a Nomenclatura Gramatical Brasileira</a:t>
            </a:r>
            <a:r>
              <a:rPr lang="pt-BR" dirty="0" smtClean="0"/>
              <a:t>;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II – a Gramática Normativa em uso no território nacional</a:t>
            </a:r>
            <a:r>
              <a:rPr lang="pt-BR" dirty="0" smtClean="0"/>
              <a:t>;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III </a:t>
            </a:r>
            <a:r>
              <a:rPr lang="pt-BR" dirty="0"/>
              <a:t>– os acordos firmados pelo Brasil em relação à língua portuguesa</a:t>
            </a:r>
            <a:r>
              <a:rPr lang="pt-BR" dirty="0" smtClean="0"/>
              <a:t>;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IV – os Vocabulários Ortográficos elaborados pela Academia Brasileira</a:t>
            </a:r>
          </a:p>
          <a:p>
            <a:pPr algn="just"/>
            <a:r>
              <a:rPr lang="pt-BR" dirty="0"/>
              <a:t>de Letras;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46" t="5114" r="6574" b="3751"/>
          <a:stretch/>
        </p:blipFill>
        <p:spPr bwMode="auto">
          <a:xfrm>
            <a:off x="7409772" y="172882"/>
            <a:ext cx="1449815" cy="147895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269224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07504" y="341680"/>
            <a:ext cx="7756263" cy="1054250"/>
          </a:xfrm>
        </p:spPr>
        <p:txBody>
          <a:bodyPr/>
          <a:lstStyle/>
          <a:p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PROJETO DE LEI DO SENADO</a:t>
            </a:r>
            <a:b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Nº 74, DE 2010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7306588" y="1651839"/>
            <a:ext cx="16561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/>
              <a:t>SENADO FEDERAL</a:t>
            </a:r>
            <a:endParaRPr lang="pt-BR" sz="1100" b="1" dirty="0"/>
          </a:p>
        </p:txBody>
      </p:sp>
      <p:sp>
        <p:nvSpPr>
          <p:cNvPr id="2" name="Retângulo 1"/>
          <p:cNvSpPr/>
          <p:nvPr/>
        </p:nvSpPr>
        <p:spPr>
          <a:xfrm>
            <a:off x="395536" y="1878053"/>
            <a:ext cx="835292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V – a jurisprudência</a:t>
            </a:r>
            <a:r>
              <a:rPr lang="pt-BR" dirty="0" smtClean="0"/>
              <a:t>:</a:t>
            </a:r>
          </a:p>
          <a:p>
            <a:endParaRPr lang="pt-BR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t-BR" dirty="0"/>
              <a:t>a) do Supremo Tribunal Federal;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t-BR" dirty="0"/>
              <a:t>b) dos Tribunais Superiores;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t-BR" dirty="0"/>
              <a:t>c) dos Tribunais de Segundo Grau;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t-BR" dirty="0"/>
              <a:t>d) a posição dominante na doutrina nacional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dirty="0"/>
              <a:t>§1º Na elaboração das provas é vedada a adoção</a:t>
            </a:r>
            <a:r>
              <a:rPr lang="pt-BR" dirty="0" smtClean="0"/>
              <a:t>:</a:t>
            </a:r>
          </a:p>
          <a:p>
            <a:endParaRPr lang="pt-BR" dirty="0"/>
          </a:p>
          <a:p>
            <a:r>
              <a:rPr lang="pt-BR" dirty="0"/>
              <a:t>I - de posições doutrinárias isoladas</a:t>
            </a:r>
            <a:r>
              <a:rPr lang="pt-BR" dirty="0" smtClean="0"/>
              <a:t>;</a:t>
            </a:r>
          </a:p>
          <a:p>
            <a:endParaRPr lang="pt-BR" dirty="0"/>
          </a:p>
          <a:p>
            <a:r>
              <a:rPr lang="pt-BR" dirty="0"/>
              <a:t>II - de posições não consolidadas</a:t>
            </a:r>
            <a:r>
              <a:rPr lang="pt-BR" dirty="0" smtClean="0"/>
              <a:t>;</a:t>
            </a:r>
          </a:p>
          <a:p>
            <a:endParaRPr lang="pt-BR" dirty="0"/>
          </a:p>
          <a:p>
            <a:r>
              <a:rPr lang="pt-BR" dirty="0"/>
              <a:t>III – de posições negadas por parcela majoritária da doutrina nacional.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46" t="5114" r="6574" b="3751"/>
          <a:stretch/>
        </p:blipFill>
        <p:spPr bwMode="auto">
          <a:xfrm>
            <a:off x="7409772" y="172882"/>
            <a:ext cx="1449815" cy="147895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2319919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07504" y="341680"/>
            <a:ext cx="7756263" cy="1054250"/>
          </a:xfrm>
        </p:spPr>
        <p:txBody>
          <a:bodyPr/>
          <a:lstStyle/>
          <a:p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PROJETO DE LEI DO SENADO</a:t>
            </a:r>
            <a:b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Nº 74, DE 2010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7306588" y="1651839"/>
            <a:ext cx="16561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/>
              <a:t>SENADO FEDERAL</a:t>
            </a:r>
            <a:endParaRPr lang="pt-BR" sz="1100" b="1" dirty="0"/>
          </a:p>
        </p:txBody>
      </p:sp>
      <p:sp>
        <p:nvSpPr>
          <p:cNvPr id="2" name="Retângulo 1"/>
          <p:cNvSpPr/>
          <p:nvPr/>
        </p:nvSpPr>
        <p:spPr>
          <a:xfrm>
            <a:off x="395536" y="1878053"/>
            <a:ext cx="83529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Art. 11</a:t>
            </a:r>
            <a:r>
              <a:rPr lang="pt-BR" dirty="0"/>
              <a:t>. As provas objetivas poderão ser</a:t>
            </a:r>
            <a:r>
              <a:rPr lang="pt-BR" dirty="0" smtClean="0"/>
              <a:t>:</a:t>
            </a:r>
          </a:p>
          <a:p>
            <a:endParaRPr lang="pt-BR" dirty="0"/>
          </a:p>
          <a:p>
            <a:r>
              <a:rPr lang="pt-BR" dirty="0"/>
              <a:t>I – de múltipla escolha com uma assertiva correta;</a:t>
            </a:r>
          </a:p>
          <a:p>
            <a:r>
              <a:rPr lang="pt-BR" dirty="0"/>
              <a:t>II - de certo ou errado;</a:t>
            </a:r>
          </a:p>
          <a:p>
            <a:r>
              <a:rPr lang="pt-BR" dirty="0"/>
              <a:t>III - da combinação das duas modalidades anteriores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pPr algn="just"/>
            <a:r>
              <a:rPr lang="pt-BR" dirty="0"/>
              <a:t>§1º A critério da entidade realizadora do concurso, poderá ser adotado</a:t>
            </a:r>
          </a:p>
          <a:p>
            <a:pPr algn="just"/>
            <a:r>
              <a:rPr lang="pt-BR" dirty="0"/>
              <a:t>critério proporcional de determinado número de respostas erradas </a:t>
            </a:r>
            <a:r>
              <a:rPr lang="pt-BR" dirty="0" smtClean="0"/>
              <a:t>anular uma </a:t>
            </a:r>
            <a:r>
              <a:rPr lang="pt-BR" dirty="0"/>
              <a:t>resposta certa.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46" t="5114" r="6574" b="3751"/>
          <a:stretch/>
        </p:blipFill>
        <p:spPr bwMode="auto">
          <a:xfrm>
            <a:off x="7409772" y="172882"/>
            <a:ext cx="1449815" cy="147895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6668845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07504" y="341680"/>
            <a:ext cx="7756263" cy="1054250"/>
          </a:xfrm>
        </p:spPr>
        <p:txBody>
          <a:bodyPr/>
          <a:lstStyle/>
          <a:p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PROJETO DE LEI DO SENADO</a:t>
            </a:r>
            <a:b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Nº 74, DE 2010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7306588" y="1651839"/>
            <a:ext cx="16561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/>
              <a:t>SENADO FEDERAL</a:t>
            </a:r>
            <a:endParaRPr lang="pt-BR" sz="1100" b="1" dirty="0"/>
          </a:p>
        </p:txBody>
      </p:sp>
      <p:sp>
        <p:nvSpPr>
          <p:cNvPr id="2" name="Retângulo 1"/>
          <p:cNvSpPr/>
          <p:nvPr/>
        </p:nvSpPr>
        <p:spPr>
          <a:xfrm>
            <a:off x="395536" y="1878053"/>
            <a:ext cx="83529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§2º O comando das questões das provas objetivas deverá direcionar o</a:t>
            </a:r>
          </a:p>
          <a:p>
            <a:pPr algn="just"/>
            <a:r>
              <a:rPr lang="pt-BR" dirty="0"/>
              <a:t>candidato para o foco da questão de forma direta e concisa, sem </a:t>
            </a:r>
            <a:r>
              <a:rPr lang="pt-BR" dirty="0" smtClean="0"/>
              <a:t>subterfúgios ou </a:t>
            </a:r>
            <a:r>
              <a:rPr lang="pt-BR" dirty="0"/>
              <a:t>tentativas de desorientá-lo</a:t>
            </a:r>
            <a:r>
              <a:rPr lang="pt-BR" dirty="0" smtClean="0"/>
              <a:t>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§3º As assertivas deverão estar diretamente relacionadas ao foco do </a:t>
            </a:r>
            <a:r>
              <a:rPr lang="pt-BR" dirty="0" smtClean="0"/>
              <a:t>comando da </a:t>
            </a:r>
            <a:r>
              <a:rPr lang="pt-BR" dirty="0"/>
              <a:t>questão, sem subterfúgios ou tentativas de desorientar o candidato</a:t>
            </a:r>
            <a:r>
              <a:rPr lang="pt-BR" dirty="0" smtClean="0"/>
              <a:t>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§4º O gabarito oficial das provas objetivas será publicado com os </a:t>
            </a:r>
            <a:r>
              <a:rPr lang="pt-BR" dirty="0" smtClean="0"/>
              <a:t>comentários e </a:t>
            </a:r>
            <a:r>
              <a:rPr lang="pt-BR" dirty="0"/>
              <a:t>o julgamento da Banca Examinadora acerca das assertivas de cada </a:t>
            </a:r>
            <a:r>
              <a:rPr lang="pt-BR" dirty="0" smtClean="0"/>
              <a:t>questão da </a:t>
            </a:r>
            <a:r>
              <a:rPr lang="pt-BR" dirty="0"/>
              <a:t>prova.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46" t="5114" r="6574" b="3751"/>
          <a:stretch/>
        </p:blipFill>
        <p:spPr bwMode="auto">
          <a:xfrm>
            <a:off x="7409772" y="172882"/>
            <a:ext cx="1449815" cy="147895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7598514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07504" y="341680"/>
            <a:ext cx="7756263" cy="1054250"/>
          </a:xfrm>
        </p:spPr>
        <p:txBody>
          <a:bodyPr/>
          <a:lstStyle/>
          <a:p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PROJETO DE LEI DO SENADO</a:t>
            </a:r>
            <a:b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Nº 74, DE 2010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7306588" y="1651839"/>
            <a:ext cx="16561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/>
              <a:t>SENADO FEDERAL</a:t>
            </a:r>
            <a:endParaRPr lang="pt-BR" sz="1100" b="1" dirty="0"/>
          </a:p>
        </p:txBody>
      </p:sp>
      <p:sp>
        <p:nvSpPr>
          <p:cNvPr id="2" name="Retângulo 1"/>
          <p:cNvSpPr/>
          <p:nvPr/>
        </p:nvSpPr>
        <p:spPr>
          <a:xfrm>
            <a:off x="395536" y="1878053"/>
            <a:ext cx="835292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Art. 12</a:t>
            </a:r>
            <a:r>
              <a:rPr lang="pt-BR" dirty="0"/>
              <a:t>. As provas discursivas deverão</a:t>
            </a:r>
            <a:r>
              <a:rPr lang="pt-BR" dirty="0" smtClean="0"/>
              <a:t>: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I – especificar a modalidade e espécie a ser cobrada;</a:t>
            </a:r>
          </a:p>
          <a:p>
            <a:pPr algn="just"/>
            <a:r>
              <a:rPr lang="pt-BR" dirty="0"/>
              <a:t>II – especificar de forma clara e objetiva o conteúdo a ser cobrado </a:t>
            </a:r>
            <a:r>
              <a:rPr lang="pt-BR" dirty="0" smtClean="0"/>
              <a:t>do candidato;</a:t>
            </a:r>
          </a:p>
          <a:p>
            <a:pPr algn="just"/>
            <a:endParaRPr lang="pt-BR" dirty="0"/>
          </a:p>
          <a:p>
            <a:pPr algn="just"/>
            <a:r>
              <a:rPr lang="pt-BR" b="1" dirty="0"/>
              <a:t>Parágrafo único. </a:t>
            </a:r>
            <a:r>
              <a:rPr lang="pt-BR" dirty="0"/>
              <a:t>Na correção da prova discursiva, a Banca Examinadora</a:t>
            </a:r>
          </a:p>
          <a:p>
            <a:pPr algn="just"/>
            <a:r>
              <a:rPr lang="pt-BR" dirty="0"/>
              <a:t>deverá</a:t>
            </a:r>
            <a:r>
              <a:rPr lang="pt-BR" dirty="0" smtClean="0"/>
              <a:t>: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I – assinalar de forma sucinta as justificativas para a perda de pontos de</a:t>
            </a:r>
          </a:p>
          <a:p>
            <a:pPr algn="just"/>
            <a:r>
              <a:rPr lang="pt-BR" dirty="0"/>
              <a:t>conteúdo;</a:t>
            </a:r>
          </a:p>
          <a:p>
            <a:pPr algn="just"/>
            <a:r>
              <a:rPr lang="pt-BR" dirty="0"/>
              <a:t>II - assinalar o local exato na linha em que os erros formais foram cometidos</a:t>
            </a:r>
            <a:r>
              <a:rPr lang="pt-BR" dirty="0" smtClean="0"/>
              <a:t>, bem </a:t>
            </a:r>
            <a:r>
              <a:rPr lang="pt-BR" dirty="0"/>
              <a:t>como a natureza de cada um deles.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46" t="5114" r="6574" b="3751"/>
          <a:stretch/>
        </p:blipFill>
        <p:spPr bwMode="auto">
          <a:xfrm>
            <a:off x="7409772" y="172882"/>
            <a:ext cx="1449815" cy="147895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5603983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07504" y="341680"/>
            <a:ext cx="7756263" cy="1054250"/>
          </a:xfrm>
        </p:spPr>
        <p:txBody>
          <a:bodyPr/>
          <a:lstStyle/>
          <a:p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PROJETO DE LEI DO SENADO</a:t>
            </a:r>
            <a:b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Nº 74, DE 2010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7306588" y="1651839"/>
            <a:ext cx="16561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/>
              <a:t>SENADO FEDERAL</a:t>
            </a:r>
            <a:endParaRPr lang="pt-BR" sz="1100" b="1" dirty="0"/>
          </a:p>
        </p:txBody>
      </p:sp>
      <p:sp>
        <p:nvSpPr>
          <p:cNvPr id="2" name="Retângulo 1"/>
          <p:cNvSpPr/>
          <p:nvPr/>
        </p:nvSpPr>
        <p:spPr>
          <a:xfrm>
            <a:off x="395536" y="1878053"/>
            <a:ext cx="83529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Art. 13</a:t>
            </a:r>
            <a:r>
              <a:rPr lang="pt-BR" dirty="0"/>
              <a:t>. Quando houver prova oral, a Banca Examinadora deverá </a:t>
            </a:r>
            <a:r>
              <a:rPr lang="pt-BR" dirty="0" smtClean="0"/>
              <a:t>apresentar comentário </a:t>
            </a:r>
            <a:r>
              <a:rPr lang="pt-BR" dirty="0"/>
              <a:t>sucinto e objetivo acerca do desempenho do candidato em cada uma </a:t>
            </a:r>
            <a:r>
              <a:rPr lang="pt-BR" dirty="0" smtClean="0"/>
              <a:t>dos itens </a:t>
            </a:r>
            <a:r>
              <a:rPr lang="pt-BR" dirty="0"/>
              <a:t>avaliados</a:t>
            </a:r>
            <a:r>
              <a:rPr lang="pt-BR" dirty="0" smtClean="0"/>
              <a:t>.</a:t>
            </a:r>
          </a:p>
          <a:p>
            <a:pPr algn="just"/>
            <a:endParaRPr lang="pt-BR" dirty="0"/>
          </a:p>
          <a:p>
            <a:pPr algn="just"/>
            <a:r>
              <a:rPr lang="pt-BR" b="1" dirty="0"/>
              <a:t>Art. 14</a:t>
            </a:r>
            <a:r>
              <a:rPr lang="pt-BR" dirty="0"/>
              <a:t>. Quando houver, as provas de títulos deverão</a:t>
            </a:r>
            <a:r>
              <a:rPr lang="pt-BR" dirty="0" smtClean="0"/>
              <a:t>: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I – especificar os critérios de pontuação a ser obtida pela apresentação </a:t>
            </a:r>
            <a:r>
              <a:rPr lang="pt-BR" dirty="0" smtClean="0"/>
              <a:t>de cada </a:t>
            </a:r>
            <a:r>
              <a:rPr lang="pt-BR" dirty="0"/>
              <a:t>título</a:t>
            </a:r>
            <a:r>
              <a:rPr lang="pt-BR" dirty="0" smtClean="0"/>
              <a:t>;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II – o número máximo de pontos a ser obtido nas provas de títulos</a:t>
            </a:r>
            <a:r>
              <a:rPr lang="pt-BR" dirty="0" smtClean="0"/>
              <a:t>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§ 1o Quando houver prova de títulos, a apresentação destes deverá </a:t>
            </a:r>
            <a:r>
              <a:rPr lang="pt-BR" dirty="0" smtClean="0"/>
              <a:t>ocorrer em </a:t>
            </a:r>
            <a:r>
              <a:rPr lang="pt-BR" dirty="0"/>
              <a:t>data a ser estabelecida no edital, sempre posterior à da inscrição </a:t>
            </a:r>
            <a:r>
              <a:rPr lang="pt-BR" dirty="0" smtClean="0"/>
              <a:t>no concurso</a:t>
            </a:r>
            <a:r>
              <a:rPr lang="pt-BR" dirty="0"/>
              <a:t>, ressalvada disposição diversa em lei.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46" t="5114" r="6574" b="3751"/>
          <a:stretch/>
        </p:blipFill>
        <p:spPr bwMode="auto">
          <a:xfrm>
            <a:off x="7409772" y="172882"/>
            <a:ext cx="1449815" cy="147895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473623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12491" y="385235"/>
            <a:ext cx="7756263" cy="1054250"/>
          </a:xfrm>
        </p:spPr>
        <p:txBody>
          <a:bodyPr/>
          <a:lstStyle/>
          <a:p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Situação atual</a:t>
            </a:r>
            <a:endParaRPr lang="pt-B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61" y="1556793"/>
            <a:ext cx="7538594" cy="5011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7306588" y="1651839"/>
            <a:ext cx="16561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/>
              <a:t>SENADO FEDERAL</a:t>
            </a:r>
            <a:endParaRPr lang="pt-BR" sz="11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46" t="5114" r="6574" b="3751"/>
          <a:stretch/>
        </p:blipFill>
        <p:spPr bwMode="auto">
          <a:xfrm>
            <a:off x="7409772" y="172882"/>
            <a:ext cx="1449815" cy="147895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674211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07504" y="341680"/>
            <a:ext cx="7756263" cy="1054250"/>
          </a:xfrm>
        </p:spPr>
        <p:txBody>
          <a:bodyPr/>
          <a:lstStyle/>
          <a:p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PROJETO DE LEI DO SENADO</a:t>
            </a:r>
            <a:b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Nº 74, DE 2010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7306588" y="1651839"/>
            <a:ext cx="16561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/>
              <a:t>SENADO FEDERAL</a:t>
            </a:r>
            <a:endParaRPr lang="pt-BR" sz="1100" b="1" dirty="0"/>
          </a:p>
        </p:txBody>
      </p:sp>
      <p:sp>
        <p:nvSpPr>
          <p:cNvPr id="2" name="Retângulo 1"/>
          <p:cNvSpPr/>
          <p:nvPr/>
        </p:nvSpPr>
        <p:spPr>
          <a:xfrm>
            <a:off x="395536" y="1878053"/>
            <a:ext cx="83529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§ 2o A comprovação do grau de escolaridade mínimo exigido </a:t>
            </a:r>
            <a:r>
              <a:rPr lang="pt-BR" dirty="0" smtClean="0"/>
              <a:t>para investidura </a:t>
            </a:r>
            <a:r>
              <a:rPr lang="pt-BR" dirty="0"/>
              <a:t>no cargo será aferida após a aprovação no referido concurso</a:t>
            </a:r>
            <a:r>
              <a:rPr lang="pt-BR" dirty="0" smtClean="0"/>
              <a:t>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§ 3o A prova de títulos deverá ser realizada como etapa posterior à </a:t>
            </a:r>
            <a:r>
              <a:rPr lang="pt-BR" dirty="0" smtClean="0"/>
              <a:t>prova escrita </a:t>
            </a:r>
            <a:r>
              <a:rPr lang="pt-BR" dirty="0"/>
              <a:t>e somente apresentarão os títulos os candidatos aprovados </a:t>
            </a:r>
            <a:r>
              <a:rPr lang="pt-BR" dirty="0" smtClean="0"/>
              <a:t>nas etapas </a:t>
            </a:r>
            <a:r>
              <a:rPr lang="pt-BR" dirty="0"/>
              <a:t>anteriores ou que tiverem inscrição aceita no certame</a:t>
            </a:r>
            <a:r>
              <a:rPr lang="pt-BR" dirty="0" smtClean="0"/>
              <a:t>.</a:t>
            </a:r>
          </a:p>
          <a:p>
            <a:pPr algn="just"/>
            <a:endParaRPr lang="pt-BR" dirty="0"/>
          </a:p>
          <a:p>
            <a:pPr algn="just"/>
            <a:r>
              <a:rPr lang="pt-BR" b="1" dirty="0"/>
              <a:t>Art. 15</a:t>
            </a:r>
            <a:r>
              <a:rPr lang="pt-BR" dirty="0"/>
              <a:t>. Quando houver prova oral ou defesa de memorial, deverá ser</a:t>
            </a:r>
          </a:p>
          <a:p>
            <a:pPr algn="just"/>
            <a:r>
              <a:rPr lang="pt-BR" dirty="0"/>
              <a:t>realizada em sessão pública e gravada para efeito de registro e avaliação</a:t>
            </a:r>
            <a:r>
              <a:rPr lang="pt-BR" dirty="0" smtClean="0"/>
              <a:t>.</a:t>
            </a:r>
          </a:p>
          <a:p>
            <a:pPr algn="just"/>
            <a:endParaRPr lang="pt-BR" dirty="0" smtClean="0"/>
          </a:p>
          <a:p>
            <a:pPr algn="just"/>
            <a:r>
              <a:rPr lang="pt-BR" b="1" dirty="0"/>
              <a:t>Art. 16</a:t>
            </a:r>
            <a:r>
              <a:rPr lang="pt-BR" dirty="0"/>
              <a:t>. A realização de provas de aptidão física exige a indicação no </a:t>
            </a:r>
            <a:r>
              <a:rPr lang="pt-BR" dirty="0" smtClean="0"/>
              <a:t>edital do </a:t>
            </a:r>
            <a:r>
              <a:rPr lang="pt-BR" dirty="0"/>
              <a:t>tipo de prova, das técnicas admitidas e do desempenho mínimo para classificação.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46" t="5114" r="6574" b="3751"/>
          <a:stretch/>
        </p:blipFill>
        <p:spPr bwMode="auto">
          <a:xfrm>
            <a:off x="7409772" y="172882"/>
            <a:ext cx="1449815" cy="147895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9737392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07504" y="341680"/>
            <a:ext cx="7756263" cy="1054250"/>
          </a:xfrm>
        </p:spPr>
        <p:txBody>
          <a:bodyPr/>
          <a:lstStyle/>
          <a:p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PROJETO DE LEI DO SENADO</a:t>
            </a:r>
            <a:b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Nº 74, DE 2010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7306588" y="1651839"/>
            <a:ext cx="16561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/>
              <a:t>SENADO FEDERAL</a:t>
            </a:r>
            <a:endParaRPr lang="pt-BR" sz="1100" b="1" dirty="0"/>
          </a:p>
        </p:txBody>
      </p:sp>
      <p:sp>
        <p:nvSpPr>
          <p:cNvPr id="2" name="Retângulo 1"/>
          <p:cNvSpPr/>
          <p:nvPr/>
        </p:nvSpPr>
        <p:spPr>
          <a:xfrm>
            <a:off x="395536" y="1878053"/>
            <a:ext cx="83529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Art. 17</a:t>
            </a:r>
            <a:r>
              <a:rPr lang="pt-BR" dirty="0"/>
              <a:t>. No caso das provas de conhecimentos práticos específicos, </a:t>
            </a:r>
            <a:r>
              <a:rPr lang="pt-BR" dirty="0" smtClean="0"/>
              <a:t>deverá haver </a:t>
            </a:r>
            <a:r>
              <a:rPr lang="pt-BR" dirty="0"/>
              <a:t>indicação dos instrumentos, aparelhos ou das técnicas a serem utilizadas, </a:t>
            </a:r>
            <a:r>
              <a:rPr lang="pt-BR" dirty="0" smtClean="0"/>
              <a:t>bem como </a:t>
            </a:r>
            <a:r>
              <a:rPr lang="pt-BR" dirty="0"/>
              <a:t>da metodologia de aferição para a avaliação dos candidatos</a:t>
            </a:r>
            <a:r>
              <a:rPr lang="pt-BR" dirty="0" smtClean="0"/>
              <a:t>.</a:t>
            </a:r>
          </a:p>
          <a:p>
            <a:pPr algn="just"/>
            <a:endParaRPr lang="pt-BR" dirty="0"/>
          </a:p>
          <a:p>
            <a:pPr algn="just"/>
            <a:r>
              <a:rPr lang="pt-BR" b="1" dirty="0"/>
              <a:t>Art. 18</a:t>
            </a:r>
            <a:r>
              <a:rPr lang="pt-BR" dirty="0"/>
              <a:t>. É admitido, observados os critérios estabelecidos no edital </a:t>
            </a:r>
            <a:r>
              <a:rPr lang="pt-BR" dirty="0" smtClean="0"/>
              <a:t>de abertura </a:t>
            </a:r>
            <a:r>
              <a:rPr lang="pt-BR" dirty="0"/>
              <a:t>do concurso, o condicionamento da aprovação em determinada etapa à</a:t>
            </a:r>
            <a:r>
              <a:rPr lang="pt-BR" dirty="0" smtClean="0"/>
              <a:t>, simultaneamente</a:t>
            </a:r>
            <a:r>
              <a:rPr lang="pt-BR" dirty="0"/>
              <a:t>, obtenção de nota mínima e obtenção de classificação mínima </a:t>
            </a:r>
            <a:r>
              <a:rPr lang="pt-BR" dirty="0" smtClean="0"/>
              <a:t>na etapa.</a:t>
            </a:r>
          </a:p>
          <a:p>
            <a:pPr algn="just"/>
            <a:endParaRPr lang="pt-BR" dirty="0"/>
          </a:p>
          <a:p>
            <a:pPr algn="just"/>
            <a:r>
              <a:rPr lang="pt-BR" b="1" dirty="0"/>
              <a:t>Parágrafo único. </a:t>
            </a:r>
            <a:r>
              <a:rPr lang="pt-BR" dirty="0"/>
              <a:t>Obtida a nota mínima ou a classificação mínima para a</a:t>
            </a:r>
          </a:p>
          <a:p>
            <a:pPr algn="just"/>
            <a:r>
              <a:rPr lang="pt-BR" dirty="0"/>
              <a:t>aprovação em determinada etapa, a classificação dos candidatos para </a:t>
            </a:r>
            <a:r>
              <a:rPr lang="pt-BR" dirty="0" smtClean="0"/>
              <a:t>a próxima </a:t>
            </a:r>
            <a:r>
              <a:rPr lang="pt-BR" dirty="0"/>
              <a:t>etapa levará em conta todas as notas alcançadas em cada uma </a:t>
            </a:r>
            <a:r>
              <a:rPr lang="pt-BR" dirty="0" smtClean="0"/>
              <a:t>das etapas </a:t>
            </a:r>
            <a:r>
              <a:rPr lang="pt-BR" dirty="0"/>
              <a:t>anteriores.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46" t="5114" r="6574" b="3751"/>
          <a:stretch/>
        </p:blipFill>
        <p:spPr bwMode="auto">
          <a:xfrm>
            <a:off x="7409772" y="172882"/>
            <a:ext cx="1449815" cy="147895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5455936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07504" y="341680"/>
            <a:ext cx="7756263" cy="1054250"/>
          </a:xfrm>
        </p:spPr>
        <p:txBody>
          <a:bodyPr/>
          <a:lstStyle/>
          <a:p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PROJETO DE LEI DO SENADO</a:t>
            </a:r>
            <a:b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Nº 74, DE 2010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7306588" y="1651839"/>
            <a:ext cx="16561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/>
              <a:t>SENADO FEDERAL</a:t>
            </a:r>
            <a:endParaRPr lang="pt-BR" sz="1100" b="1" dirty="0"/>
          </a:p>
        </p:txBody>
      </p:sp>
      <p:sp>
        <p:nvSpPr>
          <p:cNvPr id="2" name="Retângulo 1"/>
          <p:cNvSpPr/>
          <p:nvPr/>
        </p:nvSpPr>
        <p:spPr>
          <a:xfrm>
            <a:off x="489713" y="2492896"/>
            <a:ext cx="83529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Art. 19</a:t>
            </a:r>
            <a:r>
              <a:rPr lang="pt-BR" dirty="0"/>
              <a:t>. Quando houver curso de formação, a nota final obtida terá </a:t>
            </a:r>
            <a:r>
              <a:rPr lang="pt-BR" dirty="0" smtClean="0"/>
              <a:t>caráter classificatório </a:t>
            </a:r>
            <a:r>
              <a:rPr lang="pt-BR" dirty="0"/>
              <a:t>e eliminatório</a:t>
            </a:r>
            <a:r>
              <a:rPr lang="pt-BR" dirty="0" smtClean="0"/>
              <a:t>.</a:t>
            </a:r>
          </a:p>
          <a:p>
            <a:pPr algn="just"/>
            <a:endParaRPr lang="pt-BR" dirty="0"/>
          </a:p>
          <a:p>
            <a:pPr algn="just"/>
            <a:r>
              <a:rPr lang="pt-BR" b="1" dirty="0"/>
              <a:t>Art. 20</a:t>
            </a:r>
            <a:r>
              <a:rPr lang="pt-BR" dirty="0"/>
              <a:t>. Quando o número de candidatos matriculados para a segunda</a:t>
            </a:r>
          </a:p>
          <a:p>
            <a:pPr algn="just"/>
            <a:r>
              <a:rPr lang="pt-BR" dirty="0"/>
              <a:t>etapa ensejar a formação de mais de uma turma, com início em datas diferentes, </a:t>
            </a:r>
            <a:r>
              <a:rPr lang="pt-BR" dirty="0" smtClean="0"/>
              <a:t>o resultado </a:t>
            </a:r>
            <a:r>
              <a:rPr lang="pt-BR" dirty="0"/>
              <a:t>será divulgado por grupo, ao término de cada turma.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46" t="5114" r="6574" b="3751"/>
          <a:stretch/>
        </p:blipFill>
        <p:spPr bwMode="auto">
          <a:xfrm>
            <a:off x="7409772" y="172882"/>
            <a:ext cx="1449815" cy="147895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2624221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07504" y="341680"/>
            <a:ext cx="7756263" cy="1054250"/>
          </a:xfrm>
        </p:spPr>
        <p:txBody>
          <a:bodyPr/>
          <a:lstStyle/>
          <a:p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PROJETO DE LEI DO SENADO</a:t>
            </a:r>
            <a:b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Nº 74, DE 2010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7306588" y="1651839"/>
            <a:ext cx="16561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/>
              <a:t>SENADO FEDERAL</a:t>
            </a:r>
            <a:endParaRPr lang="pt-BR" sz="1100" b="1" dirty="0"/>
          </a:p>
        </p:txBody>
      </p:sp>
      <p:sp>
        <p:nvSpPr>
          <p:cNvPr id="2" name="Retângulo 1"/>
          <p:cNvSpPr/>
          <p:nvPr/>
        </p:nvSpPr>
        <p:spPr>
          <a:xfrm>
            <a:off x="506659" y="2060848"/>
            <a:ext cx="83529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Art. 21</a:t>
            </a:r>
            <a:r>
              <a:rPr lang="pt-BR" dirty="0"/>
              <a:t>. A realização de exame psicotécnico está condicionada à </a:t>
            </a:r>
            <a:r>
              <a:rPr lang="pt-BR" dirty="0" smtClean="0"/>
              <a:t>existência de </a:t>
            </a:r>
            <a:r>
              <a:rPr lang="pt-BR" dirty="0"/>
              <a:t>previsão legal expressa específica e deverá estar prevista no edital</a:t>
            </a:r>
            <a:r>
              <a:rPr lang="pt-BR" dirty="0" smtClean="0"/>
              <a:t>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§ 1o O exame psicotécnico limitar-se-á à detecção de </a:t>
            </a:r>
            <a:r>
              <a:rPr lang="pt-BR" dirty="0" smtClean="0"/>
              <a:t>problemas psicológicos </a:t>
            </a:r>
            <a:r>
              <a:rPr lang="pt-BR" dirty="0"/>
              <a:t>que possam vir a comprometer o exercício das </a:t>
            </a:r>
            <a:r>
              <a:rPr lang="pt-BR" dirty="0" smtClean="0"/>
              <a:t>atividades inerentes </a:t>
            </a:r>
            <a:r>
              <a:rPr lang="pt-BR" dirty="0"/>
              <a:t>ao cargo ou emprego disputado no concurso</a:t>
            </a:r>
            <a:r>
              <a:rPr lang="pt-BR" dirty="0" smtClean="0"/>
              <a:t>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§ 2o É vedada a realização de exame psicotécnico em concurso </a:t>
            </a:r>
            <a:r>
              <a:rPr lang="pt-BR" dirty="0" smtClean="0"/>
              <a:t>público para </a:t>
            </a:r>
            <a:r>
              <a:rPr lang="pt-BR" dirty="0"/>
              <a:t>aferição de perfil </a:t>
            </a:r>
            <a:r>
              <a:rPr lang="pt-BR" dirty="0" err="1"/>
              <a:t>profissiográfico</a:t>
            </a:r>
            <a:r>
              <a:rPr lang="pt-BR" dirty="0"/>
              <a:t>, avaliação vocacional ou avaliação </a:t>
            </a:r>
            <a:r>
              <a:rPr lang="pt-BR" dirty="0" smtClean="0"/>
              <a:t>de quociente </a:t>
            </a:r>
            <a:r>
              <a:rPr lang="pt-BR" dirty="0"/>
              <a:t>de inteligência.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46" t="5114" r="6574" b="3751"/>
          <a:stretch/>
        </p:blipFill>
        <p:spPr bwMode="auto">
          <a:xfrm>
            <a:off x="7409772" y="172882"/>
            <a:ext cx="1449815" cy="147895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4709958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07504" y="341680"/>
            <a:ext cx="7756263" cy="1054250"/>
          </a:xfrm>
        </p:spPr>
        <p:txBody>
          <a:bodyPr/>
          <a:lstStyle/>
          <a:p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PROJETO DE LEI DO SENADO</a:t>
            </a:r>
            <a:b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Nº 74, DE 2010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7306588" y="1651839"/>
            <a:ext cx="16561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/>
              <a:t>SENADO FEDERAL</a:t>
            </a:r>
            <a:endParaRPr lang="pt-BR" sz="1100" b="1" dirty="0"/>
          </a:p>
        </p:txBody>
      </p:sp>
      <p:sp>
        <p:nvSpPr>
          <p:cNvPr id="2" name="Retângulo 1"/>
          <p:cNvSpPr/>
          <p:nvPr/>
        </p:nvSpPr>
        <p:spPr>
          <a:xfrm>
            <a:off x="506659" y="2060848"/>
            <a:ext cx="83529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Art. 22</a:t>
            </a:r>
            <a:r>
              <a:rPr lang="pt-BR" dirty="0"/>
              <a:t>. Os critérios de desempate para efeitos da classificação final do</a:t>
            </a:r>
          </a:p>
          <a:p>
            <a:pPr algn="just"/>
            <a:r>
              <a:rPr lang="pt-BR" dirty="0"/>
              <a:t>concurso serão, em ordem decrescente</a:t>
            </a:r>
            <a:r>
              <a:rPr lang="pt-BR" dirty="0" smtClean="0"/>
              <a:t>:</a:t>
            </a:r>
          </a:p>
          <a:p>
            <a:pPr algn="just"/>
            <a:endParaRPr lang="pt-BR" dirty="0"/>
          </a:p>
          <a:p>
            <a:r>
              <a:rPr lang="pt-BR" dirty="0"/>
              <a:t>I – titulação</a:t>
            </a:r>
            <a:r>
              <a:rPr lang="pt-BR" dirty="0" smtClean="0"/>
              <a:t>;</a:t>
            </a:r>
          </a:p>
          <a:p>
            <a:endParaRPr lang="pt-BR" dirty="0"/>
          </a:p>
          <a:p>
            <a:r>
              <a:rPr lang="pt-BR" dirty="0"/>
              <a:t>II – tempo de serviço na iniciativa pública</a:t>
            </a:r>
            <a:r>
              <a:rPr lang="pt-BR" dirty="0" smtClean="0"/>
              <a:t>;</a:t>
            </a:r>
          </a:p>
          <a:p>
            <a:endParaRPr lang="pt-BR" dirty="0"/>
          </a:p>
          <a:p>
            <a:r>
              <a:rPr lang="pt-BR" dirty="0"/>
              <a:t>III – tempo de serviço na iniciativa privada</a:t>
            </a:r>
            <a:r>
              <a:rPr lang="pt-BR" dirty="0" smtClean="0"/>
              <a:t>;</a:t>
            </a:r>
          </a:p>
          <a:p>
            <a:endParaRPr lang="pt-BR" dirty="0"/>
          </a:p>
          <a:p>
            <a:r>
              <a:rPr lang="pt-BR" dirty="0"/>
              <a:t>IV – idade.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46" t="5114" r="6574" b="3751"/>
          <a:stretch/>
        </p:blipFill>
        <p:spPr bwMode="auto">
          <a:xfrm>
            <a:off x="7409772" y="172882"/>
            <a:ext cx="1449815" cy="147895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6188773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07504" y="341680"/>
            <a:ext cx="7756263" cy="1054250"/>
          </a:xfrm>
        </p:spPr>
        <p:txBody>
          <a:bodyPr/>
          <a:lstStyle/>
          <a:p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PROJETO DE LEI DO SENADO</a:t>
            </a:r>
            <a:b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Nº 74, DE 2010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7306588" y="1651839"/>
            <a:ext cx="16561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/>
              <a:t>SENADO FEDERAL</a:t>
            </a:r>
            <a:endParaRPr lang="pt-BR" sz="1100" b="1" dirty="0"/>
          </a:p>
        </p:txBody>
      </p:sp>
      <p:sp>
        <p:nvSpPr>
          <p:cNvPr id="2" name="Retângulo 1"/>
          <p:cNvSpPr/>
          <p:nvPr/>
        </p:nvSpPr>
        <p:spPr>
          <a:xfrm>
            <a:off x="506659" y="1913449"/>
            <a:ext cx="83529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/>
              <a:t>CAPÍTULO III</a:t>
            </a:r>
          </a:p>
          <a:p>
            <a:pPr algn="ctr"/>
            <a:r>
              <a:rPr lang="pt-BR" b="1" dirty="0"/>
              <a:t>Da divulgação do resultado e dos </a:t>
            </a:r>
            <a:r>
              <a:rPr lang="pt-BR" b="1" dirty="0" smtClean="0"/>
              <a:t>recursos</a:t>
            </a:r>
          </a:p>
          <a:p>
            <a:pPr algn="ctr"/>
            <a:endParaRPr lang="pt-BR" b="1" dirty="0"/>
          </a:p>
          <a:p>
            <a:pPr algn="just"/>
            <a:r>
              <a:rPr lang="pt-BR" b="1" dirty="0"/>
              <a:t>Art. 23</a:t>
            </a:r>
            <a:r>
              <a:rPr lang="pt-BR" dirty="0"/>
              <a:t>. O recurso contra a correção da prova realizada pela </a:t>
            </a:r>
            <a:r>
              <a:rPr lang="pt-BR" dirty="0" smtClean="0"/>
              <a:t>banca examinadora</a:t>
            </a:r>
            <a:r>
              <a:rPr lang="pt-BR" dirty="0"/>
              <a:t>, em qualquer fase do certame, será apresentado pelo candidato dentro </a:t>
            </a:r>
            <a:r>
              <a:rPr lang="pt-BR" dirty="0" smtClean="0"/>
              <a:t>do prazo </a:t>
            </a:r>
            <a:r>
              <a:rPr lang="pt-BR" dirty="0"/>
              <a:t>mínimo de cinco e máximo de dez dias úteis a contar da publicação dos </a:t>
            </a:r>
            <a:r>
              <a:rPr lang="pt-BR" dirty="0" smtClean="0"/>
              <a:t>resultados preliminares.</a:t>
            </a:r>
          </a:p>
          <a:p>
            <a:pPr algn="just"/>
            <a:endParaRPr lang="pt-BR" dirty="0"/>
          </a:p>
          <a:p>
            <a:pPr algn="just"/>
            <a:r>
              <a:rPr lang="pt-BR" b="1" dirty="0"/>
              <a:t>Art. 24</a:t>
            </a:r>
            <a:r>
              <a:rPr lang="pt-BR" dirty="0"/>
              <a:t>. A resposta ao recurso deverá ser apresentada no prazo máximo </a:t>
            </a:r>
            <a:r>
              <a:rPr lang="pt-BR" dirty="0" smtClean="0"/>
              <a:t>de 15 </a:t>
            </a:r>
            <a:r>
              <a:rPr lang="pt-BR" dirty="0"/>
              <a:t>dias a contar da data de apresentação</a:t>
            </a:r>
            <a:r>
              <a:rPr lang="pt-BR" dirty="0" smtClean="0"/>
              <a:t>.</a:t>
            </a:r>
          </a:p>
          <a:p>
            <a:pPr algn="just"/>
            <a:endParaRPr lang="pt-BR" dirty="0"/>
          </a:p>
          <a:p>
            <a:pPr algn="just"/>
            <a:r>
              <a:rPr lang="pt-BR" b="1" dirty="0"/>
              <a:t>Parágrafo único. </a:t>
            </a:r>
            <a:r>
              <a:rPr lang="pt-BR" dirty="0"/>
              <a:t>As repostas aos recursos dos candidatos</a:t>
            </a:r>
            <a:r>
              <a:rPr lang="pt-BR" dirty="0" smtClean="0"/>
              <a:t>: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I - não poderão ser padronizadas;</a:t>
            </a:r>
          </a:p>
          <a:p>
            <a:pPr algn="just"/>
            <a:r>
              <a:rPr lang="pt-BR" dirty="0"/>
              <a:t>II – deverão conter justificativa clara e objetiva da razão para serem </a:t>
            </a:r>
            <a:r>
              <a:rPr lang="pt-BR" dirty="0" smtClean="0"/>
              <a:t>negados ou </a:t>
            </a:r>
            <a:r>
              <a:rPr lang="pt-BR" dirty="0"/>
              <a:t>acolhidos.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46" t="5114" r="6574" b="3751"/>
          <a:stretch/>
        </p:blipFill>
        <p:spPr bwMode="auto">
          <a:xfrm>
            <a:off x="7409772" y="172882"/>
            <a:ext cx="1449815" cy="147895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8474629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07504" y="341680"/>
            <a:ext cx="7756263" cy="1054250"/>
          </a:xfrm>
        </p:spPr>
        <p:txBody>
          <a:bodyPr/>
          <a:lstStyle/>
          <a:p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PROJETO DE LEI DO SENADO</a:t>
            </a:r>
            <a:b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Nº 74, DE 2010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7306588" y="1651839"/>
            <a:ext cx="16561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/>
              <a:t>SENADO FEDERAL</a:t>
            </a:r>
            <a:endParaRPr lang="pt-BR" sz="1100" b="1" dirty="0"/>
          </a:p>
        </p:txBody>
      </p:sp>
      <p:sp>
        <p:nvSpPr>
          <p:cNvPr id="2" name="Retângulo 1"/>
          <p:cNvSpPr/>
          <p:nvPr/>
        </p:nvSpPr>
        <p:spPr>
          <a:xfrm>
            <a:off x="506659" y="1913449"/>
            <a:ext cx="835292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Art. 25</a:t>
            </a:r>
            <a:r>
              <a:rPr lang="pt-BR" dirty="0"/>
              <a:t>. O órgão ou entidade responsável pela realização do </a:t>
            </a:r>
            <a:r>
              <a:rPr lang="pt-BR" dirty="0" smtClean="0"/>
              <a:t>concurso público </a:t>
            </a:r>
            <a:r>
              <a:rPr lang="pt-BR" dirty="0"/>
              <a:t>homologará e publicará nos meios previstos no art. 3º desta lei</a:t>
            </a:r>
            <a:r>
              <a:rPr lang="pt-BR" dirty="0" smtClean="0"/>
              <a:t>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§ 1o Os candidatos não classificados no número máximo de aprovados</a:t>
            </a:r>
            <a:r>
              <a:rPr lang="pt-BR" dirty="0" smtClean="0"/>
              <a:t>, conforme </a:t>
            </a:r>
            <a:r>
              <a:rPr lang="pt-BR" dirty="0"/>
              <a:t>previsto no edital, ainda que tenham atingido nota mínima, </a:t>
            </a:r>
            <a:r>
              <a:rPr lang="pt-BR" dirty="0" smtClean="0"/>
              <a:t>estarão automaticamente </a:t>
            </a:r>
            <a:r>
              <a:rPr lang="pt-BR" dirty="0"/>
              <a:t>reprovados no concurso público</a:t>
            </a:r>
            <a:r>
              <a:rPr lang="pt-BR" dirty="0" smtClean="0"/>
              <a:t>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§ 2o No caso de realização de concurso público em mais de uma etapa, </a:t>
            </a:r>
            <a:r>
              <a:rPr lang="pt-BR" dirty="0" smtClean="0"/>
              <a:t>o critério </a:t>
            </a:r>
            <a:r>
              <a:rPr lang="pt-BR" dirty="0"/>
              <a:t>de reprovação do § 1o será aplicado considerando-se a </a:t>
            </a:r>
            <a:r>
              <a:rPr lang="pt-BR" dirty="0" smtClean="0"/>
              <a:t>classificação na </a:t>
            </a:r>
            <a:r>
              <a:rPr lang="pt-BR" dirty="0"/>
              <a:t>primeira etapa</a:t>
            </a:r>
            <a:r>
              <a:rPr lang="pt-BR" dirty="0" smtClean="0"/>
              <a:t>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§ 3o Nenhum dos candidatos empatados na última classificação </a:t>
            </a:r>
            <a:r>
              <a:rPr lang="pt-BR" dirty="0" smtClean="0"/>
              <a:t>de aprovados </a:t>
            </a:r>
            <a:r>
              <a:rPr lang="pt-BR" dirty="0"/>
              <a:t>serão considerados reprovados nos termos deste artigo.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46" t="5114" r="6574" b="3751"/>
          <a:stretch/>
        </p:blipFill>
        <p:spPr bwMode="auto">
          <a:xfrm>
            <a:off x="7409772" y="172882"/>
            <a:ext cx="1449815" cy="147895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5977000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07504" y="341680"/>
            <a:ext cx="7756263" cy="1054250"/>
          </a:xfrm>
        </p:spPr>
        <p:txBody>
          <a:bodyPr/>
          <a:lstStyle/>
          <a:p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PROJETO DE LEI DO SENADO</a:t>
            </a:r>
            <a:b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Nº 74, DE 2010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7306588" y="1651839"/>
            <a:ext cx="16561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/>
              <a:t>SENADO FEDERAL</a:t>
            </a:r>
            <a:endParaRPr lang="pt-BR" sz="1100" b="1" dirty="0"/>
          </a:p>
        </p:txBody>
      </p:sp>
      <p:sp>
        <p:nvSpPr>
          <p:cNvPr id="2" name="Retângulo 1"/>
          <p:cNvSpPr/>
          <p:nvPr/>
        </p:nvSpPr>
        <p:spPr>
          <a:xfrm>
            <a:off x="506659" y="1913449"/>
            <a:ext cx="83529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/>
              <a:t>CAPÍTULO IV</a:t>
            </a:r>
          </a:p>
          <a:p>
            <a:pPr algn="ctr"/>
            <a:r>
              <a:rPr lang="pt-BR" b="1" dirty="0"/>
              <a:t>Das </a:t>
            </a:r>
            <a:r>
              <a:rPr lang="pt-BR" b="1" dirty="0" smtClean="0"/>
              <a:t>penalidades</a:t>
            </a:r>
          </a:p>
          <a:p>
            <a:endParaRPr lang="pt-BR" b="1" dirty="0"/>
          </a:p>
          <a:p>
            <a:pPr algn="just"/>
            <a:r>
              <a:rPr lang="pt-BR" b="1" dirty="0"/>
              <a:t>Art. 26</a:t>
            </a:r>
            <a:r>
              <a:rPr lang="pt-BR" dirty="0"/>
              <a:t>. É nula a etapa do concurso ou o concurso que contrariar </a:t>
            </a:r>
            <a:r>
              <a:rPr lang="pt-BR" dirty="0" smtClean="0"/>
              <a:t>qualquer dispositivo </a:t>
            </a:r>
            <a:r>
              <a:rPr lang="pt-BR" dirty="0"/>
              <a:t>constante desta lei, quando insanável a irregularidade</a:t>
            </a:r>
            <a:r>
              <a:rPr lang="pt-BR" dirty="0" smtClean="0"/>
              <a:t>.</a:t>
            </a:r>
          </a:p>
          <a:p>
            <a:pPr algn="just"/>
            <a:endParaRPr lang="pt-BR" dirty="0" smtClean="0"/>
          </a:p>
          <a:p>
            <a:pPr algn="just"/>
            <a:r>
              <a:rPr lang="pt-BR" b="1" dirty="0" smtClean="0"/>
              <a:t>Parágrafo único. </a:t>
            </a:r>
            <a:r>
              <a:rPr lang="pt-BR" dirty="0" smtClean="0"/>
              <a:t>No caso de anulação de uma ou mais etapas do certame, os custos da reaplicação das provas correrão por conta da entidade contratada para a realização do concurso nos termos do art. 2º desta lei.</a:t>
            </a:r>
          </a:p>
          <a:p>
            <a:pPr algn="just"/>
            <a:endParaRPr lang="pt-BR" dirty="0" smtClean="0"/>
          </a:p>
          <a:p>
            <a:pPr algn="just"/>
            <a:r>
              <a:rPr lang="pt-BR" b="1" dirty="0" smtClean="0"/>
              <a:t>Art. 27. </a:t>
            </a:r>
            <a:r>
              <a:rPr lang="pt-BR" dirty="0" smtClean="0"/>
              <a:t>Quando sanável a irregularidade constante de edital, a entidade</a:t>
            </a:r>
          </a:p>
          <a:p>
            <a:pPr algn="just"/>
            <a:r>
              <a:rPr lang="pt-BR" dirty="0" smtClean="0"/>
              <a:t>demandante e a entidade realizadora do concurso terão o prazo de setenta e duas horas para publicar as alterações necessárias nos meios previstos no art. 3º desta lei.</a:t>
            </a:r>
            <a:endParaRPr lang="pt-B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46" t="5114" r="6574" b="3751"/>
          <a:stretch/>
        </p:blipFill>
        <p:spPr bwMode="auto">
          <a:xfrm>
            <a:off x="7409772" y="172882"/>
            <a:ext cx="1449815" cy="147895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5165646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07504" y="341680"/>
            <a:ext cx="7756263" cy="1054250"/>
          </a:xfrm>
        </p:spPr>
        <p:txBody>
          <a:bodyPr/>
          <a:lstStyle/>
          <a:p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PROJETO DE LEI DO SENADO</a:t>
            </a:r>
            <a:b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Nº 74, DE 2010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7306588" y="1651839"/>
            <a:ext cx="16561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/>
              <a:t>SENADO FEDERAL</a:t>
            </a:r>
            <a:endParaRPr lang="pt-BR" sz="1100" b="1" dirty="0"/>
          </a:p>
        </p:txBody>
      </p:sp>
      <p:sp>
        <p:nvSpPr>
          <p:cNvPr id="2" name="Retângulo 1"/>
          <p:cNvSpPr/>
          <p:nvPr/>
        </p:nvSpPr>
        <p:spPr>
          <a:xfrm>
            <a:off x="506659" y="2144349"/>
            <a:ext cx="83529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Art. 28</a:t>
            </a:r>
            <a:r>
              <a:rPr lang="pt-BR" dirty="0"/>
              <a:t>. Quando sanável a irregularidade na divulgação dos gabaritos ou</a:t>
            </a:r>
          </a:p>
          <a:p>
            <a:pPr algn="just"/>
            <a:r>
              <a:rPr lang="pt-BR" dirty="0"/>
              <a:t>nas respostas aos recursos, a entidade demandante e a entidade realizadora do </a:t>
            </a:r>
            <a:r>
              <a:rPr lang="pt-BR" dirty="0" smtClean="0"/>
              <a:t>concurso terão </a:t>
            </a:r>
            <a:r>
              <a:rPr lang="pt-BR" dirty="0"/>
              <a:t>o prazo de setenta e duas horas para publicar as alterações necessárias nos </a:t>
            </a:r>
            <a:r>
              <a:rPr lang="pt-BR" dirty="0" smtClean="0"/>
              <a:t>meios previstos </a:t>
            </a:r>
            <a:r>
              <a:rPr lang="pt-BR" dirty="0"/>
              <a:t>no art. 3º desta lei</a:t>
            </a:r>
            <a:r>
              <a:rPr lang="pt-BR" dirty="0" smtClean="0"/>
              <a:t>.</a:t>
            </a:r>
          </a:p>
          <a:p>
            <a:pPr algn="just"/>
            <a:endParaRPr lang="pt-BR" dirty="0"/>
          </a:p>
          <a:p>
            <a:pPr algn="just"/>
            <a:r>
              <a:rPr lang="pt-BR" b="1" dirty="0"/>
              <a:t>Art. 29</a:t>
            </a:r>
            <a:r>
              <a:rPr lang="pt-BR" dirty="0"/>
              <a:t>. As pessoas que cometerem fraudes em concursos </a:t>
            </a:r>
            <a:r>
              <a:rPr lang="pt-BR" dirty="0" smtClean="0"/>
              <a:t>públicos sujeitam-se </a:t>
            </a:r>
            <a:r>
              <a:rPr lang="pt-BR" dirty="0"/>
              <a:t>às penas previstas em lei</a:t>
            </a:r>
            <a:r>
              <a:rPr lang="pt-BR" dirty="0" smtClean="0"/>
              <a:t>.</a:t>
            </a:r>
          </a:p>
          <a:p>
            <a:pPr algn="just"/>
            <a:endParaRPr lang="pt-BR" dirty="0"/>
          </a:p>
          <a:p>
            <a:pPr algn="just"/>
            <a:r>
              <a:rPr lang="pt-BR" b="1" dirty="0"/>
              <a:t>Art. 30</a:t>
            </a:r>
            <a:r>
              <a:rPr lang="pt-BR" dirty="0"/>
              <a:t>. Esta lei entra em vigor na data de sua publicação.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46" t="5114" r="6574" b="3751"/>
          <a:stretch/>
        </p:blipFill>
        <p:spPr bwMode="auto">
          <a:xfrm>
            <a:off x="7409772" y="172882"/>
            <a:ext cx="1449815" cy="147895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4672704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07504" y="341680"/>
            <a:ext cx="7756263" cy="1054250"/>
          </a:xfrm>
        </p:spPr>
        <p:txBody>
          <a:bodyPr/>
          <a:lstStyle/>
          <a:p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PROJETO DE LEI DO SENADO</a:t>
            </a:r>
            <a:b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Nº 74, DE 2010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7306588" y="1651839"/>
            <a:ext cx="16561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/>
              <a:t>SENADO FEDERAL</a:t>
            </a:r>
            <a:endParaRPr lang="pt-BR" sz="1100" b="1" dirty="0"/>
          </a:p>
        </p:txBody>
      </p:sp>
      <p:sp>
        <p:nvSpPr>
          <p:cNvPr id="2" name="Retângulo 1"/>
          <p:cNvSpPr/>
          <p:nvPr/>
        </p:nvSpPr>
        <p:spPr>
          <a:xfrm>
            <a:off x="506659" y="2144349"/>
            <a:ext cx="83529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/>
              <a:t>JUSTIFICAÇÃO</a:t>
            </a:r>
          </a:p>
          <a:p>
            <a:pPr algn="just"/>
            <a:r>
              <a:rPr lang="pt-BR" dirty="0" smtClean="0"/>
              <a:t>	Hoje </a:t>
            </a:r>
            <a:r>
              <a:rPr lang="pt-BR" dirty="0"/>
              <a:t>existem mais de dez milhões de brasileiros que, ano após ano, se </a:t>
            </a:r>
            <a:r>
              <a:rPr lang="pt-BR" dirty="0" smtClean="0"/>
              <a:t>preparam para </a:t>
            </a:r>
            <a:r>
              <a:rPr lang="pt-BR" dirty="0"/>
              <a:t>ingressar nas carreiras públicas por meio de concurso de provas ou de provas </a:t>
            </a:r>
            <a:r>
              <a:rPr lang="pt-BR" dirty="0" smtClean="0"/>
              <a:t>e títulos</a:t>
            </a:r>
            <a:r>
              <a:rPr lang="pt-BR" dirty="0"/>
              <a:t>, mas, lamentavelmente, são forçados, muitas vezes, a recorrer à Justiça </a:t>
            </a:r>
            <a:r>
              <a:rPr lang="pt-BR" dirty="0" smtClean="0"/>
              <a:t>comum por </a:t>
            </a:r>
            <a:r>
              <a:rPr lang="pt-BR" dirty="0"/>
              <a:t>não existir uma lei com critérios claros e objetivos para disciplinar a realização </a:t>
            </a:r>
            <a:r>
              <a:rPr lang="pt-BR" dirty="0" smtClean="0"/>
              <a:t>de concursos </a:t>
            </a:r>
            <a:r>
              <a:rPr lang="pt-BR" dirty="0"/>
              <a:t>públicos no Brasil</a:t>
            </a:r>
            <a:r>
              <a:rPr lang="pt-BR" dirty="0" smtClean="0"/>
              <a:t>.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	Embora </a:t>
            </a:r>
            <a:r>
              <a:rPr lang="pt-BR" dirty="0"/>
              <a:t>o Governo Federal tenha publicado decreto no sentido de regular </a:t>
            </a:r>
            <a:r>
              <a:rPr lang="pt-BR" dirty="0" smtClean="0"/>
              <a:t>a matéria</a:t>
            </a:r>
            <a:r>
              <a:rPr lang="pt-BR" dirty="0"/>
              <a:t>, entendemos que há diversos aspectos, ainda, a serem disciplinados, razão </a:t>
            </a:r>
            <a:r>
              <a:rPr lang="pt-BR" dirty="0" smtClean="0"/>
              <a:t>pela qual </a:t>
            </a:r>
            <a:r>
              <a:rPr lang="pt-BR" dirty="0"/>
              <a:t>se torna necessária e oportuna a apresentação do presente projeto de lei.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46" t="5114" r="6574" b="3751"/>
          <a:stretch/>
        </p:blipFill>
        <p:spPr bwMode="auto">
          <a:xfrm>
            <a:off x="7409772" y="172882"/>
            <a:ext cx="1449815" cy="147895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788828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07504" y="341680"/>
            <a:ext cx="7756263" cy="1054250"/>
          </a:xfrm>
        </p:spPr>
        <p:txBody>
          <a:bodyPr/>
          <a:lstStyle/>
          <a:p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PROJETO DE LEI DO SENADO</a:t>
            </a:r>
            <a:b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Nº 74, DE 2010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7306588" y="1651839"/>
            <a:ext cx="16561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/>
              <a:t>SENADO FEDERAL</a:t>
            </a:r>
            <a:endParaRPr lang="pt-BR" sz="1100" b="1" dirty="0"/>
          </a:p>
        </p:txBody>
      </p:sp>
      <p:sp>
        <p:nvSpPr>
          <p:cNvPr id="2" name="Retângulo 1"/>
          <p:cNvSpPr/>
          <p:nvPr/>
        </p:nvSpPr>
        <p:spPr>
          <a:xfrm>
            <a:off x="618556" y="1913449"/>
            <a:ext cx="812990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			  Cria </a:t>
            </a:r>
            <a:r>
              <a:rPr lang="pt-BR" dirty="0"/>
              <a:t>regras para a aplicação de concursos</a:t>
            </a:r>
          </a:p>
          <a:p>
            <a:r>
              <a:rPr lang="pt-BR" dirty="0" smtClean="0"/>
              <a:t>			  para </a:t>
            </a:r>
            <a:r>
              <a:rPr lang="pt-BR" dirty="0"/>
              <a:t>a investidura em cargos e empregos</a:t>
            </a:r>
          </a:p>
          <a:p>
            <a:r>
              <a:rPr lang="pt-BR" dirty="0" smtClean="0"/>
              <a:t>			  públicos </a:t>
            </a:r>
            <a:r>
              <a:rPr lang="pt-BR" dirty="0"/>
              <a:t>no âmbito da União, dos Estados,</a:t>
            </a:r>
          </a:p>
          <a:p>
            <a:r>
              <a:rPr lang="pt-BR" dirty="0" smtClean="0"/>
              <a:t>			  dos </a:t>
            </a:r>
            <a:r>
              <a:rPr lang="pt-BR" dirty="0"/>
              <a:t>Municípios e do Distrito Federal.</a:t>
            </a:r>
          </a:p>
          <a:p>
            <a:endParaRPr lang="pt-BR" dirty="0" smtClean="0"/>
          </a:p>
          <a:p>
            <a:r>
              <a:rPr lang="pt-BR" dirty="0" smtClean="0"/>
              <a:t>O </a:t>
            </a:r>
            <a:r>
              <a:rPr lang="pt-BR" dirty="0"/>
              <a:t>CONGRESSO NACIONAL decreta</a:t>
            </a:r>
            <a:r>
              <a:rPr lang="pt-BR" dirty="0" smtClean="0"/>
              <a:t>:</a:t>
            </a:r>
          </a:p>
          <a:p>
            <a:endParaRPr lang="pt-BR" dirty="0"/>
          </a:p>
          <a:p>
            <a:pPr algn="ctr"/>
            <a:r>
              <a:rPr lang="pt-BR" b="1" dirty="0"/>
              <a:t>CAPÍTULO I</a:t>
            </a:r>
          </a:p>
          <a:p>
            <a:pPr algn="ctr"/>
            <a:r>
              <a:rPr lang="pt-BR" b="1" dirty="0"/>
              <a:t>Do procedimento de inscrição, das vagas e dos prazos para </a:t>
            </a:r>
            <a:r>
              <a:rPr lang="pt-BR" b="1" dirty="0" smtClean="0"/>
              <a:t>realização do concurso</a:t>
            </a:r>
          </a:p>
          <a:p>
            <a:pPr algn="ctr"/>
            <a:endParaRPr lang="pt-BR" b="1" dirty="0"/>
          </a:p>
          <a:p>
            <a:pPr algn="just"/>
            <a:r>
              <a:rPr lang="pt-BR" b="1" dirty="0"/>
              <a:t>Art.1º </a:t>
            </a:r>
            <a:r>
              <a:rPr lang="pt-BR" dirty="0"/>
              <a:t>Subordinam-se ao regime desta lei os concursos para investidura </a:t>
            </a:r>
            <a:r>
              <a:rPr lang="pt-BR" dirty="0" smtClean="0"/>
              <a:t>em cargos </a:t>
            </a:r>
            <a:r>
              <a:rPr lang="pt-BR" dirty="0"/>
              <a:t>e empregos públicos no âmbito da administração direta, dos fundos especiais, </a:t>
            </a:r>
            <a:r>
              <a:rPr lang="pt-BR" dirty="0" smtClean="0"/>
              <a:t>das autarquias</a:t>
            </a:r>
            <a:r>
              <a:rPr lang="pt-BR" dirty="0"/>
              <a:t>, das fundações públicas, das empresas públicas, das sociedades de </a:t>
            </a:r>
            <a:r>
              <a:rPr lang="pt-BR" dirty="0" smtClean="0"/>
              <a:t>economia mista </a:t>
            </a:r>
            <a:r>
              <a:rPr lang="pt-BR" dirty="0"/>
              <a:t>e demais entidades controladas direta ou indiretamente pela União, Estados</a:t>
            </a:r>
            <a:r>
              <a:rPr lang="pt-BR" dirty="0" smtClean="0"/>
              <a:t>, Distrito </a:t>
            </a:r>
            <a:r>
              <a:rPr lang="pt-BR" dirty="0"/>
              <a:t>Federal e Municípios.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46" t="5114" r="6574" b="3751"/>
          <a:stretch/>
        </p:blipFill>
        <p:spPr bwMode="auto">
          <a:xfrm>
            <a:off x="7409772" y="172882"/>
            <a:ext cx="1449815" cy="147895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9704075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07504" y="341680"/>
            <a:ext cx="7756263" cy="1054250"/>
          </a:xfrm>
        </p:spPr>
        <p:txBody>
          <a:bodyPr/>
          <a:lstStyle/>
          <a:p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PROJETO DE LEI DO SENADO</a:t>
            </a:r>
            <a:b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Nº 74, DE 2010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7306588" y="1651839"/>
            <a:ext cx="16561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/>
              <a:t>SENADO FEDERAL</a:t>
            </a:r>
            <a:endParaRPr lang="pt-BR" sz="1100" b="1" dirty="0"/>
          </a:p>
        </p:txBody>
      </p:sp>
      <p:sp>
        <p:nvSpPr>
          <p:cNvPr id="2" name="Retângulo 1"/>
          <p:cNvSpPr/>
          <p:nvPr/>
        </p:nvSpPr>
        <p:spPr>
          <a:xfrm>
            <a:off x="506659" y="1913449"/>
            <a:ext cx="83529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	A </a:t>
            </a:r>
            <a:r>
              <a:rPr lang="pt-BR" dirty="0"/>
              <a:t>intenção é estabelecer um conjunto de normas para garantir a transparência </a:t>
            </a:r>
            <a:r>
              <a:rPr lang="pt-BR" dirty="0" smtClean="0"/>
              <a:t>e isonomia </a:t>
            </a:r>
            <a:r>
              <a:rPr lang="pt-BR" dirty="0"/>
              <a:t>dos processos seletivos e proporcionar, assim, condições de disputas iguais </a:t>
            </a:r>
            <a:r>
              <a:rPr lang="pt-BR" dirty="0" smtClean="0"/>
              <a:t>a todos </a:t>
            </a:r>
            <a:r>
              <a:rPr lang="pt-BR" dirty="0"/>
              <a:t>os candidatos. Questões como a contratação de empresas para a realização </a:t>
            </a:r>
            <a:r>
              <a:rPr lang="pt-BR" dirty="0" smtClean="0"/>
              <a:t>de concursos </a:t>
            </a:r>
            <a:r>
              <a:rPr lang="pt-BR" dirty="0"/>
              <a:t>por meio de editais e a proibição de formação de cadastro de reserva </a:t>
            </a:r>
            <a:r>
              <a:rPr lang="pt-BR" dirty="0" smtClean="0"/>
              <a:t>precisam ser </a:t>
            </a:r>
            <a:r>
              <a:rPr lang="pt-BR" dirty="0"/>
              <a:t>regulados</a:t>
            </a:r>
            <a:r>
              <a:rPr lang="pt-BR" dirty="0" smtClean="0"/>
              <a:t>.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	Já </a:t>
            </a:r>
            <a:r>
              <a:rPr lang="pt-BR" dirty="0"/>
              <a:t>passamos da hora de estabelecer prazo mínimo mais elástico entre </a:t>
            </a:r>
            <a:r>
              <a:rPr lang="pt-BR" dirty="0" smtClean="0"/>
              <a:t>a publicação </a:t>
            </a:r>
            <a:r>
              <a:rPr lang="pt-BR" dirty="0"/>
              <a:t>do edital e a realização do concurso público, para possibilitar condições </a:t>
            </a:r>
            <a:r>
              <a:rPr lang="pt-BR" dirty="0" smtClean="0"/>
              <a:t>de preparação </a:t>
            </a:r>
            <a:r>
              <a:rPr lang="pt-BR" dirty="0"/>
              <a:t>razoável para os candidatos</a:t>
            </a:r>
            <a:r>
              <a:rPr lang="pt-BR" dirty="0" smtClean="0"/>
              <a:t>.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	Além </a:t>
            </a:r>
            <a:r>
              <a:rPr lang="pt-BR" dirty="0"/>
              <a:t>dos critérios de aprovação e reprovação nas provas objetivas e discursivas</a:t>
            </a:r>
            <a:r>
              <a:rPr lang="pt-BR" dirty="0" smtClean="0"/>
              <a:t>, tem-se </a:t>
            </a:r>
            <a:r>
              <a:rPr lang="pt-BR" dirty="0"/>
              <a:t>mostrado necessários exigir os comentários das Bancas Examinadoras </a:t>
            </a:r>
            <a:r>
              <a:rPr lang="pt-BR" dirty="0" smtClean="0"/>
              <a:t>dos gabaritos </a:t>
            </a:r>
            <a:r>
              <a:rPr lang="pt-BR" dirty="0"/>
              <a:t>oficiais, para possibilitar que os candidatos possam entrar com recurso </a:t>
            </a:r>
            <a:r>
              <a:rPr lang="pt-BR" dirty="0" smtClean="0"/>
              <a:t>quando for </a:t>
            </a:r>
            <a:r>
              <a:rPr lang="pt-BR" dirty="0"/>
              <a:t>o caso e receber respostas diretas, concisas e objetivas, sem padronização.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46" t="5114" r="6574" b="3751"/>
          <a:stretch/>
        </p:blipFill>
        <p:spPr bwMode="auto">
          <a:xfrm>
            <a:off x="7409772" y="172882"/>
            <a:ext cx="1449815" cy="147895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3470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07504" y="341680"/>
            <a:ext cx="7756263" cy="1054250"/>
          </a:xfrm>
        </p:spPr>
        <p:txBody>
          <a:bodyPr/>
          <a:lstStyle/>
          <a:p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PROJETO DE LEI DO SENADO</a:t>
            </a:r>
            <a:b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Nº 74, DE 2010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7306588" y="1651839"/>
            <a:ext cx="16561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/>
              <a:t>SENADO FEDERAL</a:t>
            </a:r>
            <a:endParaRPr lang="pt-BR" sz="1100" b="1" dirty="0"/>
          </a:p>
        </p:txBody>
      </p:sp>
      <p:sp>
        <p:nvSpPr>
          <p:cNvPr id="2" name="Retângulo 1"/>
          <p:cNvSpPr/>
          <p:nvPr/>
        </p:nvSpPr>
        <p:spPr>
          <a:xfrm>
            <a:off x="506659" y="1913449"/>
            <a:ext cx="8352928" cy="4716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pt-BR" dirty="0" smtClean="0"/>
              <a:t>	</a:t>
            </a:r>
            <a:r>
              <a:rPr lang="pt-BR" dirty="0"/>
              <a:t>Dois são, decerto, os aspectos mais importantes desta lei que submetemos </a:t>
            </a:r>
            <a:r>
              <a:rPr lang="pt-BR" dirty="0" smtClean="0"/>
              <a:t>à apreciação </a:t>
            </a:r>
            <a:r>
              <a:rPr lang="pt-BR" dirty="0"/>
              <a:t>de nossos pares a quem pedimos apoio para a aprovação. De um lado, </a:t>
            </a:r>
            <a:r>
              <a:rPr lang="pt-BR" dirty="0" smtClean="0"/>
              <a:t>a contratação </a:t>
            </a:r>
            <a:r>
              <a:rPr lang="pt-BR" dirty="0"/>
              <a:t>das empresas para a realização dos certames passa a ser por licitação, o </a:t>
            </a:r>
            <a:r>
              <a:rPr lang="pt-BR" dirty="0" smtClean="0"/>
              <a:t>que resultará </a:t>
            </a:r>
            <a:r>
              <a:rPr lang="pt-BR" dirty="0"/>
              <a:t>em economicidade para os cofres públicos ao mesmo tempo em que </a:t>
            </a:r>
            <a:r>
              <a:rPr lang="pt-BR" dirty="0" smtClean="0"/>
              <a:t>se asseguram </a:t>
            </a:r>
            <a:r>
              <a:rPr lang="pt-BR" dirty="0"/>
              <a:t>critérios claros de segurança para a realização</a:t>
            </a:r>
            <a:r>
              <a:rPr lang="pt-BR" dirty="0" smtClean="0"/>
              <a:t>. 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pt-BR" dirty="0"/>
              <a:t>	</a:t>
            </a:r>
            <a:r>
              <a:rPr lang="pt-BR" dirty="0" smtClean="0"/>
              <a:t>De </a:t>
            </a:r>
            <a:r>
              <a:rPr lang="pt-BR" dirty="0"/>
              <a:t>outro, é previsto a pena de reclusão para quem fraudar os concursos, </a:t>
            </a:r>
            <a:r>
              <a:rPr lang="pt-BR" dirty="0" smtClean="0"/>
              <a:t>decerto um </a:t>
            </a:r>
            <a:r>
              <a:rPr lang="pt-BR" dirty="0"/>
              <a:t>mecanismo que deverá coibir os delitos praticados contra a instituição do concurso</a:t>
            </a:r>
            <a:r>
              <a:rPr lang="pt-BR" dirty="0" smtClean="0"/>
              <a:t>, um </a:t>
            </a:r>
            <a:r>
              <a:rPr lang="pt-BR" dirty="0"/>
              <a:t>dos mecanismos mais democráticos existentes no país</a:t>
            </a:r>
            <a:r>
              <a:rPr lang="pt-BR" dirty="0" smtClean="0"/>
              <a:t>. 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pt-BR" dirty="0"/>
              <a:t>	</a:t>
            </a:r>
            <a:r>
              <a:rPr lang="pt-BR" dirty="0" smtClean="0"/>
              <a:t>Cremos</a:t>
            </a:r>
            <a:r>
              <a:rPr lang="pt-BR" dirty="0"/>
              <a:t>, portanto, que a sociedade ganhará em muito com a aprovação </a:t>
            </a:r>
            <a:r>
              <a:rPr lang="pt-BR" dirty="0" smtClean="0"/>
              <a:t>deste projeto </a:t>
            </a:r>
            <a:r>
              <a:rPr lang="pt-BR" dirty="0"/>
              <a:t>de lei, e os candidatos poderão planejar melhor os estudos bem como ter </a:t>
            </a:r>
            <a:r>
              <a:rPr lang="pt-BR" dirty="0" smtClean="0"/>
              <a:t>a certeza </a:t>
            </a:r>
            <a:r>
              <a:rPr lang="pt-BR" dirty="0"/>
              <a:t>de que, uma vez, aprovados terão direito assegurado à nomeação</a:t>
            </a:r>
            <a:r>
              <a:rPr lang="pt-BR" dirty="0" smtClean="0"/>
              <a:t>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Diante do exposto, pedimos o apoio para esta iniciativa.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46" t="5114" r="6574" b="3751"/>
          <a:stretch/>
        </p:blipFill>
        <p:spPr bwMode="auto">
          <a:xfrm>
            <a:off x="7409772" y="172882"/>
            <a:ext cx="1449815" cy="147895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7714467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07504" y="341680"/>
            <a:ext cx="7756263" cy="1054250"/>
          </a:xfrm>
        </p:spPr>
        <p:txBody>
          <a:bodyPr/>
          <a:lstStyle/>
          <a:p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PROJETO DE LEI DO SENADO</a:t>
            </a:r>
            <a:b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Nº 74, DE 2010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7306588" y="1651839"/>
            <a:ext cx="16561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/>
              <a:t>SENADO FEDERAL</a:t>
            </a:r>
            <a:endParaRPr lang="pt-BR" sz="11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46" t="5114" r="6574" b="3751"/>
          <a:stretch/>
        </p:blipFill>
        <p:spPr bwMode="auto">
          <a:xfrm>
            <a:off x="7409772" y="172882"/>
            <a:ext cx="1449815" cy="147895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41" y="2061986"/>
            <a:ext cx="8982714" cy="3815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36916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07504" y="341680"/>
            <a:ext cx="7756263" cy="1054250"/>
          </a:xfrm>
        </p:spPr>
        <p:txBody>
          <a:bodyPr/>
          <a:lstStyle/>
          <a:p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PROJETO DE LEI DO SENADO</a:t>
            </a:r>
            <a:b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Nº 74, DE 2010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7306588" y="1651839"/>
            <a:ext cx="16561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/>
              <a:t>SENADO FEDERAL</a:t>
            </a:r>
            <a:endParaRPr lang="pt-BR" sz="11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46" t="5114" r="6574" b="3751"/>
          <a:stretch/>
        </p:blipFill>
        <p:spPr bwMode="auto">
          <a:xfrm>
            <a:off x="7409772" y="172882"/>
            <a:ext cx="1449815" cy="147895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3" y="2058512"/>
            <a:ext cx="8937500" cy="2747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07027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07504" y="341680"/>
            <a:ext cx="7756263" cy="1054250"/>
          </a:xfrm>
        </p:spPr>
        <p:txBody>
          <a:bodyPr/>
          <a:lstStyle/>
          <a:p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PROJETO DE LEI DO SENADO</a:t>
            </a:r>
            <a:b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Nº 74, DE 2010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7306588" y="1651839"/>
            <a:ext cx="16561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/>
              <a:t>SENADO FEDERAL</a:t>
            </a:r>
            <a:endParaRPr lang="pt-BR" sz="11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46" t="5114" r="6574" b="3751"/>
          <a:stretch/>
        </p:blipFill>
        <p:spPr bwMode="auto">
          <a:xfrm>
            <a:off x="7409772" y="172882"/>
            <a:ext cx="1449815" cy="147895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7" y="2091722"/>
            <a:ext cx="8977247" cy="3368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78841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07504" y="341680"/>
            <a:ext cx="7756263" cy="1054250"/>
          </a:xfrm>
        </p:spPr>
        <p:txBody>
          <a:bodyPr/>
          <a:lstStyle/>
          <a:p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PROJETO DE LEI DO SENADO</a:t>
            </a:r>
            <a:b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Nº 74, DE 2010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7306588" y="1651839"/>
            <a:ext cx="16561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/>
              <a:t>SENADO FEDERAL</a:t>
            </a:r>
            <a:endParaRPr lang="pt-BR" sz="11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46" t="5114" r="6574" b="3751"/>
          <a:stretch/>
        </p:blipFill>
        <p:spPr bwMode="auto">
          <a:xfrm>
            <a:off x="7409772" y="172882"/>
            <a:ext cx="1449815" cy="147895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1" y="1893521"/>
            <a:ext cx="9004498" cy="3479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368" t="-1" r="27401" b="56874"/>
          <a:stretch/>
        </p:blipFill>
        <p:spPr bwMode="auto">
          <a:xfrm>
            <a:off x="2987824" y="5432722"/>
            <a:ext cx="3200718" cy="1162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82272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07504" y="341680"/>
            <a:ext cx="7756263" cy="1054250"/>
          </a:xfrm>
        </p:spPr>
        <p:txBody>
          <a:bodyPr/>
          <a:lstStyle/>
          <a:p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PROJETO DE LEI DO SENADO</a:t>
            </a:r>
            <a:b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Nº 74, DE 2010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7306588" y="1651839"/>
            <a:ext cx="16561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/>
              <a:t>SENADO FEDERAL</a:t>
            </a:r>
            <a:endParaRPr lang="pt-BR" sz="1100" b="1" dirty="0"/>
          </a:p>
        </p:txBody>
      </p:sp>
      <p:sp>
        <p:nvSpPr>
          <p:cNvPr id="2" name="Retângulo 1"/>
          <p:cNvSpPr/>
          <p:nvPr/>
        </p:nvSpPr>
        <p:spPr>
          <a:xfrm>
            <a:off x="403894" y="2132856"/>
            <a:ext cx="83529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/>
              <a:t>DECRETO Nº 3.298, DE 20 DE DEZEMBRO DE 1999</a:t>
            </a:r>
            <a:r>
              <a:rPr lang="pt-BR" b="1" dirty="0" smtClean="0"/>
              <a:t>.</a:t>
            </a:r>
          </a:p>
          <a:p>
            <a:pPr algn="ctr"/>
            <a:endParaRPr lang="pt-BR" b="1" dirty="0"/>
          </a:p>
          <a:p>
            <a:pPr algn="ctr"/>
            <a:r>
              <a:rPr lang="pt-BR" b="1" i="1" dirty="0"/>
              <a:t>Regulamenta a Lei nº 7.853, de 24 de outubro de 1989, dispõe sobre a </a:t>
            </a:r>
            <a:r>
              <a:rPr lang="pt-BR" b="1" i="1" dirty="0" smtClean="0"/>
              <a:t>Política Nacional </a:t>
            </a:r>
            <a:r>
              <a:rPr lang="pt-BR" b="1" i="1" dirty="0"/>
              <a:t>para a Integração da Pessoa Portadora de Deficiência, consolida </a:t>
            </a:r>
            <a:r>
              <a:rPr lang="pt-BR" b="1" i="1" dirty="0" smtClean="0"/>
              <a:t>as normas </a:t>
            </a:r>
            <a:r>
              <a:rPr lang="pt-BR" b="1" i="1" dirty="0"/>
              <a:t>de proteção, e dá outras providências</a:t>
            </a:r>
            <a:r>
              <a:rPr lang="pt-BR" b="1" i="1" dirty="0" smtClean="0"/>
              <a:t>.</a:t>
            </a:r>
          </a:p>
          <a:p>
            <a:pPr algn="ctr"/>
            <a:endParaRPr lang="pt-BR" b="1" i="1" dirty="0" smtClean="0"/>
          </a:p>
          <a:p>
            <a:r>
              <a:rPr lang="pt-BR" b="1" dirty="0" smtClean="0"/>
              <a:t>Art</a:t>
            </a:r>
            <a:r>
              <a:rPr lang="pt-BR" dirty="0"/>
              <a:t>. 37. Fica assegurado à pessoa portadora de deficiência o direito de se inscrever </a:t>
            </a:r>
            <a:r>
              <a:rPr lang="pt-BR" dirty="0" smtClean="0"/>
              <a:t>em concurso </a:t>
            </a:r>
            <a:r>
              <a:rPr lang="pt-BR" dirty="0"/>
              <a:t>público, em igualdade de condições com os demais candidatos, para </a:t>
            </a:r>
            <a:r>
              <a:rPr lang="pt-BR" dirty="0" smtClean="0"/>
              <a:t>provimento de </a:t>
            </a:r>
            <a:r>
              <a:rPr lang="pt-BR" dirty="0"/>
              <a:t>cargo cujas atribuições sejam compatíveis com a deficiência de que é portador</a:t>
            </a:r>
            <a:r>
              <a:rPr lang="pt-BR" dirty="0" smtClean="0"/>
              <a:t>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§ 1º O candidato portador de deficiência, em razão da necessária igualdade de condições</a:t>
            </a:r>
            <a:r>
              <a:rPr lang="pt-BR" dirty="0" smtClean="0"/>
              <a:t>, concorrerá </a:t>
            </a:r>
            <a:r>
              <a:rPr lang="pt-BR" dirty="0"/>
              <a:t>a todas as vagas, sendo reservado no mínimo o percentual de cinco por </a:t>
            </a:r>
            <a:r>
              <a:rPr lang="pt-BR" dirty="0" smtClean="0"/>
              <a:t>cento em </a:t>
            </a:r>
            <a:r>
              <a:rPr lang="pt-BR" dirty="0"/>
              <a:t>face da classificação obtida</a:t>
            </a:r>
            <a:r>
              <a:rPr lang="pt-BR" dirty="0" smtClean="0"/>
              <a:t>.</a:t>
            </a:r>
          </a:p>
          <a:p>
            <a:pPr algn="just"/>
            <a:endParaRPr lang="pt-B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46" t="5114" r="6574" b="3751"/>
          <a:stretch/>
        </p:blipFill>
        <p:spPr bwMode="auto">
          <a:xfrm>
            <a:off x="7409772" y="172882"/>
            <a:ext cx="1449815" cy="147895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2242516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07504" y="341680"/>
            <a:ext cx="7756263" cy="1054250"/>
          </a:xfrm>
        </p:spPr>
        <p:txBody>
          <a:bodyPr/>
          <a:lstStyle/>
          <a:p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PROJETO DE LEI DO SENADO</a:t>
            </a:r>
            <a:b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Nº 74, DE 2010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7306588" y="1651839"/>
            <a:ext cx="16561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/>
              <a:t>SENADO FEDERAL</a:t>
            </a:r>
            <a:endParaRPr lang="pt-BR" sz="1100" b="1" dirty="0"/>
          </a:p>
        </p:txBody>
      </p:sp>
      <p:sp>
        <p:nvSpPr>
          <p:cNvPr id="2" name="Retângulo 1"/>
          <p:cNvSpPr/>
          <p:nvPr/>
        </p:nvSpPr>
        <p:spPr>
          <a:xfrm>
            <a:off x="403894" y="2132856"/>
            <a:ext cx="835292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§ 2º Caso a aplicação do percentual de que trata o parágrafo anterior resulte em número fracionado, este deverá ser elevado até o primeiro número inteiro subsequente.</a:t>
            </a:r>
          </a:p>
          <a:p>
            <a:pPr algn="just"/>
            <a:endParaRPr lang="pt-BR" b="1" dirty="0" smtClean="0"/>
          </a:p>
          <a:p>
            <a:pPr algn="just"/>
            <a:endParaRPr lang="pt-BR" b="1" dirty="0"/>
          </a:p>
          <a:p>
            <a:pPr algn="just"/>
            <a:r>
              <a:rPr lang="pt-BR" b="1" dirty="0" smtClean="0"/>
              <a:t>Art</a:t>
            </a:r>
            <a:r>
              <a:rPr lang="pt-BR" dirty="0"/>
              <a:t>. 38. Não se aplica o disposto no artigo anterior nos casos de provimento de</a:t>
            </a:r>
            <a:r>
              <a:rPr lang="pt-BR" dirty="0" smtClean="0"/>
              <a:t>: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I - cargo em comissão ou função de confiança, de livre nomeação e exoneração; </a:t>
            </a:r>
            <a:r>
              <a:rPr lang="pt-BR" dirty="0" smtClean="0"/>
              <a:t>e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II - cargo ou emprego público integrante de carreira que exija aptidão plena do candidato.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46" t="5114" r="6574" b="3751"/>
          <a:stretch/>
        </p:blipFill>
        <p:spPr bwMode="auto">
          <a:xfrm>
            <a:off x="7409772" y="172882"/>
            <a:ext cx="1449815" cy="147895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5214994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07504" y="341680"/>
            <a:ext cx="7756263" cy="1054250"/>
          </a:xfrm>
        </p:spPr>
        <p:txBody>
          <a:bodyPr/>
          <a:lstStyle/>
          <a:p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PROJETO DE LEI DO SENADO</a:t>
            </a:r>
            <a:b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Nº 74, DE 2010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7306588" y="1651839"/>
            <a:ext cx="16561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/>
              <a:t>SENADO FEDERAL</a:t>
            </a:r>
            <a:endParaRPr lang="pt-BR" sz="1100" b="1" dirty="0"/>
          </a:p>
        </p:txBody>
      </p:sp>
      <p:sp>
        <p:nvSpPr>
          <p:cNvPr id="2" name="Retângulo 1"/>
          <p:cNvSpPr/>
          <p:nvPr/>
        </p:nvSpPr>
        <p:spPr>
          <a:xfrm>
            <a:off x="403894" y="2132856"/>
            <a:ext cx="835292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Art</a:t>
            </a:r>
            <a:r>
              <a:rPr lang="pt-BR" dirty="0"/>
              <a:t>. 39. Os editais de concursos públicos deverão conter</a:t>
            </a:r>
            <a:r>
              <a:rPr lang="pt-BR" dirty="0" smtClean="0"/>
              <a:t>: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I - o número de vagas existentes, bem como o total correspondente à reserva destinada </a:t>
            </a:r>
            <a:r>
              <a:rPr lang="pt-BR" dirty="0" smtClean="0"/>
              <a:t>à pessoa </a:t>
            </a:r>
            <a:r>
              <a:rPr lang="pt-BR" dirty="0"/>
              <a:t>portadora de deficiência</a:t>
            </a:r>
            <a:r>
              <a:rPr lang="pt-BR" dirty="0" smtClean="0"/>
              <a:t>;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II - as atribuições e tarefas essenciais dos cargos</a:t>
            </a:r>
            <a:r>
              <a:rPr lang="pt-BR" dirty="0" smtClean="0"/>
              <a:t>;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III - previsão de adaptação das provas, do curso de formação e do estágio probatório</a:t>
            </a:r>
            <a:r>
              <a:rPr lang="pt-BR" dirty="0" smtClean="0"/>
              <a:t>, conforme </a:t>
            </a:r>
            <a:r>
              <a:rPr lang="pt-BR" dirty="0"/>
              <a:t>a deficiência do candidato; </a:t>
            </a:r>
            <a:r>
              <a:rPr lang="pt-BR" dirty="0" smtClean="0"/>
              <a:t>e 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IV </a:t>
            </a:r>
            <a:r>
              <a:rPr lang="pt-BR" dirty="0"/>
              <a:t>- exigência de apresentação, pelo candidato portador de deficiência, no ato </a:t>
            </a:r>
            <a:r>
              <a:rPr lang="pt-BR" dirty="0" smtClean="0"/>
              <a:t>da inscrição</a:t>
            </a:r>
            <a:r>
              <a:rPr lang="pt-BR" dirty="0"/>
              <a:t>, de laudo médico atestando a espécie e o grau ou nível da deficiência, </a:t>
            </a:r>
            <a:r>
              <a:rPr lang="pt-BR" dirty="0" smtClean="0"/>
              <a:t>com expressa </a:t>
            </a:r>
            <a:r>
              <a:rPr lang="pt-BR" dirty="0"/>
              <a:t>referência ao código correspondente da Classificação Internacional de Doença </a:t>
            </a:r>
            <a:r>
              <a:rPr lang="pt-BR" dirty="0" smtClean="0"/>
              <a:t>- CID</a:t>
            </a:r>
            <a:r>
              <a:rPr lang="pt-BR" dirty="0"/>
              <a:t>, bem como a provável causa da deficiência.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46" t="5114" r="6574" b="3751"/>
          <a:stretch/>
        </p:blipFill>
        <p:spPr bwMode="auto">
          <a:xfrm>
            <a:off x="7409772" y="172882"/>
            <a:ext cx="1449815" cy="147895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5467262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07504" y="341680"/>
            <a:ext cx="7756263" cy="1054250"/>
          </a:xfrm>
        </p:spPr>
        <p:txBody>
          <a:bodyPr/>
          <a:lstStyle/>
          <a:p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PROJETO DE LEI DO SENADO</a:t>
            </a:r>
            <a:b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Nº 74, DE 2010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7306588" y="1651839"/>
            <a:ext cx="16561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/>
              <a:t>SENADO FEDERAL</a:t>
            </a:r>
            <a:endParaRPr lang="pt-BR" sz="1100" b="1" dirty="0"/>
          </a:p>
        </p:txBody>
      </p:sp>
      <p:sp>
        <p:nvSpPr>
          <p:cNvPr id="2" name="Retângulo 1"/>
          <p:cNvSpPr/>
          <p:nvPr/>
        </p:nvSpPr>
        <p:spPr>
          <a:xfrm>
            <a:off x="403894" y="2132856"/>
            <a:ext cx="835292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Art</a:t>
            </a:r>
            <a:r>
              <a:rPr lang="pt-BR" dirty="0"/>
              <a:t>. 40. É vedado à autoridade competente obstar a inscrição de pessoa portadora </a:t>
            </a:r>
            <a:r>
              <a:rPr lang="pt-BR" dirty="0" smtClean="0"/>
              <a:t>de deficiência </a:t>
            </a:r>
            <a:r>
              <a:rPr lang="pt-BR" dirty="0"/>
              <a:t>em concurso público para ingresso em carreira da Administração </a:t>
            </a:r>
            <a:r>
              <a:rPr lang="pt-BR" dirty="0" smtClean="0"/>
              <a:t>Pública Federal </a:t>
            </a:r>
            <a:r>
              <a:rPr lang="pt-BR" dirty="0"/>
              <a:t>direta e indireta</a:t>
            </a:r>
            <a:r>
              <a:rPr lang="pt-BR" dirty="0" smtClean="0"/>
              <a:t>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§ 1º No ato da inscrição, o candidato portador de deficiência que necessite de </a:t>
            </a:r>
            <a:r>
              <a:rPr lang="pt-BR" dirty="0" smtClean="0"/>
              <a:t>tratamento diferenciado </a:t>
            </a:r>
            <a:r>
              <a:rPr lang="pt-BR" dirty="0"/>
              <a:t>nos dias do concurso deverá requerê-lo, no prazo determinado em edital</a:t>
            </a:r>
            <a:r>
              <a:rPr lang="pt-BR" dirty="0" smtClean="0"/>
              <a:t>, indicando </a:t>
            </a:r>
            <a:r>
              <a:rPr lang="pt-BR" dirty="0"/>
              <a:t>as condições diferenciadas de que necessita para a realização das provas</a:t>
            </a:r>
            <a:r>
              <a:rPr lang="pt-BR" dirty="0" smtClean="0"/>
              <a:t>.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§ 2º O candidato portador de deficiência que necessitar de tempo adicional para realização das provas deverá requerê-lo, com justificativa acompanhada de parecer emitido por especialista da área de sua deficiência, no prazo estabelecido no edital do concurso.</a:t>
            </a:r>
            <a:endParaRPr lang="pt-B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46" t="5114" r="6574" b="3751"/>
          <a:stretch/>
        </p:blipFill>
        <p:spPr bwMode="auto">
          <a:xfrm>
            <a:off x="7409772" y="172882"/>
            <a:ext cx="1449815" cy="147895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745372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07504" y="341680"/>
            <a:ext cx="7756263" cy="1054250"/>
          </a:xfrm>
        </p:spPr>
        <p:txBody>
          <a:bodyPr/>
          <a:lstStyle/>
          <a:p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PROJETO DE LEI DO SENADO</a:t>
            </a:r>
            <a:b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Nº 74, DE 2010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7306588" y="1651839"/>
            <a:ext cx="16561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/>
              <a:t>SENADO FEDERAL</a:t>
            </a:r>
            <a:endParaRPr lang="pt-BR" sz="1100" b="1" dirty="0"/>
          </a:p>
        </p:txBody>
      </p:sp>
      <p:sp>
        <p:nvSpPr>
          <p:cNvPr id="2" name="Retângulo 1"/>
          <p:cNvSpPr/>
          <p:nvPr/>
        </p:nvSpPr>
        <p:spPr>
          <a:xfrm>
            <a:off x="395536" y="1913449"/>
            <a:ext cx="83529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/>
              <a:t>Art. 2º </a:t>
            </a:r>
            <a:r>
              <a:rPr lang="pt-BR" dirty="0" smtClean="0"/>
              <a:t>A realização de concursos caberá preferencialmente a instituição capacitada para tanto e selecionada mediante processo licitatório.</a:t>
            </a:r>
          </a:p>
          <a:p>
            <a:pPr algn="just"/>
            <a:endParaRPr lang="pt-BR" dirty="0" smtClean="0"/>
          </a:p>
          <a:p>
            <a:pPr algn="just"/>
            <a:r>
              <a:rPr lang="pt-BR" b="1" dirty="0" smtClean="0"/>
              <a:t>Parágrafo único. </a:t>
            </a:r>
            <a:r>
              <a:rPr lang="pt-BR" dirty="0" smtClean="0"/>
              <a:t>Além dos critérios de técnica, a entidade, para participar da licitação, deverá comprovar: a eficácia dos sistemas de segurança para a realização das provas em todos os locais do certame, contra ameaças de qualquer natureza, inclusive eletrônicas e de hackers.</a:t>
            </a:r>
          </a:p>
          <a:p>
            <a:pPr algn="just"/>
            <a:endParaRPr lang="pt-BR" dirty="0"/>
          </a:p>
          <a:p>
            <a:pPr algn="just"/>
            <a:r>
              <a:rPr lang="pt-BR" b="1" dirty="0"/>
              <a:t>Art. 3º </a:t>
            </a:r>
            <a:r>
              <a:rPr lang="pt-BR" dirty="0"/>
              <a:t>A realização dos concursos públicos será feita mediante edital, </a:t>
            </a:r>
            <a:r>
              <a:rPr lang="pt-BR" dirty="0" smtClean="0"/>
              <a:t>sendo o </a:t>
            </a:r>
            <a:r>
              <a:rPr lang="pt-BR" dirty="0"/>
              <a:t>prazo entre a publicação do edital e a realização do concurso não inferior a 90 (noventa</a:t>
            </a:r>
            <a:r>
              <a:rPr lang="pt-BR" dirty="0" smtClean="0"/>
              <a:t>) dias </a:t>
            </a:r>
            <a:r>
              <a:rPr lang="pt-BR" dirty="0"/>
              <a:t>ou superior a 120 (cento e vinte</a:t>
            </a:r>
            <a:r>
              <a:rPr lang="pt-BR" dirty="0" smtClean="0"/>
              <a:t>).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§1º Para a bibliografia básica de cada disciplina constante do edital </a:t>
            </a:r>
            <a:r>
              <a:rPr lang="pt-BR" dirty="0" smtClean="0"/>
              <a:t>serão considerados </a:t>
            </a:r>
            <a:r>
              <a:rPr lang="pt-BR" dirty="0"/>
              <a:t>a última edição da obra publicada até a data de publicação </a:t>
            </a:r>
            <a:r>
              <a:rPr lang="pt-BR" dirty="0" smtClean="0"/>
              <a:t>do edital</a:t>
            </a:r>
            <a:r>
              <a:rPr lang="pt-BR" dirty="0"/>
              <a:t>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46" t="5114" r="6574" b="3751"/>
          <a:stretch/>
        </p:blipFill>
        <p:spPr bwMode="auto">
          <a:xfrm>
            <a:off x="7409772" y="172882"/>
            <a:ext cx="1449815" cy="147895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3119845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07504" y="341680"/>
            <a:ext cx="7756263" cy="1054250"/>
          </a:xfrm>
        </p:spPr>
        <p:txBody>
          <a:bodyPr/>
          <a:lstStyle/>
          <a:p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PROJETO DE LEI DO SENADO</a:t>
            </a:r>
            <a:b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Nº 74, DE 2010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7306588" y="1651839"/>
            <a:ext cx="16561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/>
              <a:t>SENADO FEDERAL</a:t>
            </a:r>
            <a:endParaRPr lang="pt-BR" sz="1100" b="1" dirty="0"/>
          </a:p>
        </p:txBody>
      </p:sp>
      <p:sp>
        <p:nvSpPr>
          <p:cNvPr id="2" name="Retângulo 1"/>
          <p:cNvSpPr/>
          <p:nvPr/>
        </p:nvSpPr>
        <p:spPr>
          <a:xfrm>
            <a:off x="403894" y="2132856"/>
            <a:ext cx="835292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Art</a:t>
            </a:r>
            <a:r>
              <a:rPr lang="pt-BR" dirty="0"/>
              <a:t>. 41. A pessoa portadora de deficiência, resguardadas as condições </a:t>
            </a:r>
            <a:r>
              <a:rPr lang="pt-BR" dirty="0" smtClean="0"/>
              <a:t>especiais previstas </a:t>
            </a:r>
            <a:r>
              <a:rPr lang="pt-BR" dirty="0"/>
              <a:t>neste Decreto, participará de concurso em igualdade de condições com </a:t>
            </a:r>
            <a:r>
              <a:rPr lang="pt-BR" dirty="0" smtClean="0"/>
              <a:t>os demais </a:t>
            </a:r>
            <a:r>
              <a:rPr lang="pt-BR" dirty="0"/>
              <a:t>candidatos no que concerne</a:t>
            </a:r>
            <a:r>
              <a:rPr lang="pt-BR" dirty="0" smtClean="0"/>
              <a:t>: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I </a:t>
            </a:r>
            <a:r>
              <a:rPr lang="pt-BR" dirty="0"/>
              <a:t>- ao conteúdo das provas</a:t>
            </a:r>
            <a:r>
              <a:rPr lang="pt-BR" dirty="0" smtClean="0"/>
              <a:t>;</a:t>
            </a:r>
          </a:p>
          <a:p>
            <a:pPr algn="just"/>
            <a:r>
              <a:rPr lang="pt-BR" dirty="0" smtClean="0"/>
              <a:t>II </a:t>
            </a:r>
            <a:r>
              <a:rPr lang="pt-BR" dirty="0"/>
              <a:t>- à avaliação e aos critérios de aprovação</a:t>
            </a:r>
            <a:r>
              <a:rPr lang="pt-BR" dirty="0" smtClean="0"/>
              <a:t>;</a:t>
            </a:r>
          </a:p>
          <a:p>
            <a:pPr algn="just"/>
            <a:r>
              <a:rPr lang="pt-BR" dirty="0" smtClean="0"/>
              <a:t>III </a:t>
            </a:r>
            <a:r>
              <a:rPr lang="pt-BR" dirty="0"/>
              <a:t>- ao horário e ao local de aplicação das provas; </a:t>
            </a:r>
            <a:r>
              <a:rPr lang="pt-BR" dirty="0" smtClean="0"/>
              <a:t>e</a:t>
            </a:r>
          </a:p>
          <a:p>
            <a:pPr algn="just"/>
            <a:r>
              <a:rPr lang="pt-BR" dirty="0" smtClean="0"/>
              <a:t>IV </a:t>
            </a:r>
            <a:r>
              <a:rPr lang="pt-BR" dirty="0"/>
              <a:t>- à nota mínima exigida para todos os demais candidatos</a:t>
            </a:r>
            <a:r>
              <a:rPr lang="pt-BR" dirty="0" smtClean="0"/>
              <a:t>.</a:t>
            </a:r>
          </a:p>
          <a:p>
            <a:pPr algn="just"/>
            <a:endParaRPr lang="pt-BR" dirty="0"/>
          </a:p>
          <a:p>
            <a:pPr algn="just"/>
            <a:r>
              <a:rPr lang="pt-BR" b="1" dirty="0" smtClean="0"/>
              <a:t>Art</a:t>
            </a:r>
            <a:r>
              <a:rPr lang="pt-BR" dirty="0" smtClean="0"/>
              <a:t>. 42. A publicação do resultado final do concurso será feita em duas listas, contendo primeira, a pontuação de todos os candidatos, inclusive a dos portadores de deficiência, e a seguir somente a pontuação destes últimos.</a:t>
            </a:r>
          </a:p>
          <a:p>
            <a:pPr algn="just"/>
            <a:endParaRPr lang="pt-BR" dirty="0" smtClean="0"/>
          </a:p>
          <a:p>
            <a:pPr algn="just"/>
            <a:endParaRPr lang="pt-B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46" t="5114" r="6574" b="3751"/>
          <a:stretch/>
        </p:blipFill>
        <p:spPr bwMode="auto">
          <a:xfrm>
            <a:off x="7409772" y="172882"/>
            <a:ext cx="1449815" cy="147895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5870109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07504" y="341680"/>
            <a:ext cx="7756263" cy="1054250"/>
          </a:xfrm>
        </p:spPr>
        <p:txBody>
          <a:bodyPr/>
          <a:lstStyle/>
          <a:p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PROJETO DE LEI DO SENADO</a:t>
            </a:r>
            <a:b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Nº 74, DE 2010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7306588" y="1651839"/>
            <a:ext cx="16561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/>
              <a:t>SENADO FEDERAL</a:t>
            </a:r>
            <a:endParaRPr lang="pt-BR" sz="1100" b="1" dirty="0"/>
          </a:p>
        </p:txBody>
      </p:sp>
      <p:sp>
        <p:nvSpPr>
          <p:cNvPr id="2" name="Retângulo 1"/>
          <p:cNvSpPr/>
          <p:nvPr/>
        </p:nvSpPr>
        <p:spPr>
          <a:xfrm>
            <a:off x="403894" y="2132856"/>
            <a:ext cx="83529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/>
              <a:t>Art</a:t>
            </a:r>
            <a:r>
              <a:rPr lang="pt-BR" dirty="0"/>
              <a:t>. 43. O órgão responsável pela realização do concurso terá a assistência de </a:t>
            </a:r>
            <a:r>
              <a:rPr lang="pt-BR" dirty="0" smtClean="0"/>
              <a:t>equipe multiprofissional </a:t>
            </a:r>
            <a:r>
              <a:rPr lang="pt-BR" dirty="0"/>
              <a:t>composta de três profissionais capacitados e atuantes nas áreas </a:t>
            </a:r>
            <a:r>
              <a:rPr lang="pt-BR" dirty="0" smtClean="0"/>
              <a:t>das deficiências </a:t>
            </a:r>
            <a:r>
              <a:rPr lang="pt-BR" dirty="0"/>
              <a:t>em questão, sendo um deles médico, e três profissionais integrantes </a:t>
            </a:r>
            <a:r>
              <a:rPr lang="pt-BR" dirty="0" smtClean="0"/>
              <a:t>da carreira </a:t>
            </a:r>
            <a:r>
              <a:rPr lang="pt-BR" dirty="0"/>
              <a:t>almejada pelo candidato</a:t>
            </a:r>
            <a:r>
              <a:rPr lang="pt-BR" dirty="0" smtClean="0"/>
              <a:t>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§ 1º A equipe multiprofissional emitirá parecer observando</a:t>
            </a:r>
            <a:r>
              <a:rPr lang="pt-BR" dirty="0" smtClean="0"/>
              <a:t>: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I - as informações prestadas pelo candidato no ato da inscrição</a:t>
            </a:r>
            <a:r>
              <a:rPr lang="pt-BR" dirty="0" smtClean="0"/>
              <a:t>;</a:t>
            </a:r>
          </a:p>
          <a:p>
            <a:pPr algn="just"/>
            <a:r>
              <a:rPr lang="pt-BR" dirty="0" smtClean="0"/>
              <a:t>II - a natureza das atribuições e tarefas essenciais do cargo ou da função a desempenhar;</a:t>
            </a:r>
          </a:p>
          <a:p>
            <a:pPr algn="just"/>
            <a:r>
              <a:rPr lang="pt-BR" dirty="0" smtClean="0"/>
              <a:t>III - a viabilidade das condições de acessibilidade e as adequações do ambiente de trabalho na execução das tarefas;</a:t>
            </a:r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pPr algn="just"/>
            <a:endParaRPr lang="pt-B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46" t="5114" r="6574" b="3751"/>
          <a:stretch/>
        </p:blipFill>
        <p:spPr bwMode="auto">
          <a:xfrm>
            <a:off x="7409772" y="172882"/>
            <a:ext cx="1449815" cy="147895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6260883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07504" y="341680"/>
            <a:ext cx="7756263" cy="1054250"/>
          </a:xfrm>
        </p:spPr>
        <p:txBody>
          <a:bodyPr/>
          <a:lstStyle/>
          <a:p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PROJETO DE LEI DO SENADO</a:t>
            </a:r>
            <a:b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Nº 74, DE 2010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7306588" y="1651839"/>
            <a:ext cx="16561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/>
              <a:t>SENADO FEDERAL</a:t>
            </a:r>
            <a:endParaRPr lang="pt-BR" sz="1100" b="1" dirty="0"/>
          </a:p>
        </p:txBody>
      </p:sp>
      <p:sp>
        <p:nvSpPr>
          <p:cNvPr id="2" name="Retângulo 1"/>
          <p:cNvSpPr/>
          <p:nvPr/>
        </p:nvSpPr>
        <p:spPr>
          <a:xfrm>
            <a:off x="403894" y="2132856"/>
            <a:ext cx="835292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IV </a:t>
            </a:r>
            <a:r>
              <a:rPr lang="pt-BR" dirty="0"/>
              <a:t>- a possibilidade de uso, pelo candidato, de equipamentos ou outros meios </a:t>
            </a:r>
            <a:r>
              <a:rPr lang="pt-BR" dirty="0" smtClean="0"/>
              <a:t>que habitualmente </a:t>
            </a:r>
            <a:r>
              <a:rPr lang="pt-BR" dirty="0"/>
              <a:t>utilize; </a:t>
            </a:r>
            <a:r>
              <a:rPr lang="pt-BR" dirty="0" smtClean="0"/>
              <a:t>e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V - a CID e outros padrões reconhecidos nacional e </a:t>
            </a:r>
            <a:r>
              <a:rPr lang="pt-BR" dirty="0" smtClean="0"/>
              <a:t>internacionalmente.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§ 2º A equipe multiprofissional avaliará a compatibilidade entre as atribuições do cargo e </a:t>
            </a:r>
            <a:r>
              <a:rPr lang="pt-BR" dirty="0" smtClean="0"/>
              <a:t>a deficiência </a:t>
            </a:r>
            <a:r>
              <a:rPr lang="pt-BR" dirty="0"/>
              <a:t>do candidato durante o estágio probatório</a:t>
            </a:r>
            <a:r>
              <a:rPr lang="pt-BR" dirty="0" smtClean="0"/>
              <a:t>.</a:t>
            </a:r>
          </a:p>
          <a:p>
            <a:pPr algn="just"/>
            <a:endParaRPr lang="pt-BR" dirty="0"/>
          </a:p>
          <a:p>
            <a:pPr algn="just"/>
            <a:r>
              <a:rPr lang="pt-BR" b="1" dirty="0" smtClean="0"/>
              <a:t>Art</a:t>
            </a:r>
            <a:r>
              <a:rPr lang="pt-BR" dirty="0" smtClean="0"/>
              <a:t>. 44. A análise dos aspectos relativos ao potencial de trabalho do candidato portador de deficiência obedecerá ao disposto no art. 20 da Lei nº 8.112, de 11 de dezembro de 1990.</a:t>
            </a:r>
          </a:p>
          <a:p>
            <a:pPr algn="just"/>
            <a:endParaRPr lang="pt-B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46" t="5114" r="6574" b="3751"/>
          <a:stretch/>
        </p:blipFill>
        <p:spPr bwMode="auto">
          <a:xfrm>
            <a:off x="7409772" y="172882"/>
            <a:ext cx="1449815" cy="147895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3692730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07504" y="341680"/>
            <a:ext cx="7756263" cy="1054250"/>
          </a:xfrm>
        </p:spPr>
        <p:txBody>
          <a:bodyPr/>
          <a:lstStyle/>
          <a:p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PROJETO DE LEI DO SENADO</a:t>
            </a:r>
            <a:b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Nº 74, DE 2010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7306588" y="1651839"/>
            <a:ext cx="16561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/>
              <a:t>SENADO FEDERAL</a:t>
            </a:r>
            <a:endParaRPr lang="pt-BR" sz="1100" b="1" dirty="0"/>
          </a:p>
        </p:txBody>
      </p:sp>
      <p:sp>
        <p:nvSpPr>
          <p:cNvPr id="2" name="Retângulo 1"/>
          <p:cNvSpPr/>
          <p:nvPr/>
        </p:nvSpPr>
        <p:spPr>
          <a:xfrm>
            <a:off x="403894" y="1921941"/>
            <a:ext cx="835292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/>
              <a:t>LEI </a:t>
            </a:r>
            <a:r>
              <a:rPr lang="pt-BR" b="1" dirty="0"/>
              <a:t>Nº 10.741, DE 1º DE OUTUBRO DE 2003</a:t>
            </a:r>
            <a:r>
              <a:rPr lang="pt-BR" b="1" dirty="0" smtClean="0"/>
              <a:t>.</a:t>
            </a:r>
          </a:p>
          <a:p>
            <a:pPr algn="ctr"/>
            <a:endParaRPr lang="pt-BR" b="1" dirty="0"/>
          </a:p>
          <a:p>
            <a:pPr algn="ctr"/>
            <a:r>
              <a:rPr lang="pt-BR" b="1" i="1" dirty="0"/>
              <a:t>Dispõe sobre o Estatuto do Idoso e dá outras providências</a:t>
            </a:r>
            <a:r>
              <a:rPr lang="pt-BR" b="1" i="1" dirty="0" smtClean="0"/>
              <a:t>.</a:t>
            </a:r>
          </a:p>
          <a:p>
            <a:pPr algn="ctr"/>
            <a:endParaRPr lang="pt-BR" b="1" i="1" dirty="0"/>
          </a:p>
          <a:p>
            <a:pPr algn="ctr"/>
            <a:r>
              <a:rPr lang="pt-BR" b="1" dirty="0"/>
              <a:t>CAPÍTULO VI</a:t>
            </a:r>
          </a:p>
          <a:p>
            <a:pPr algn="ctr"/>
            <a:r>
              <a:rPr lang="pt-BR" i="1" dirty="0"/>
              <a:t>Da Profissionalização e do </a:t>
            </a:r>
            <a:r>
              <a:rPr lang="pt-BR" i="1" dirty="0" smtClean="0"/>
              <a:t>Trabalho</a:t>
            </a:r>
          </a:p>
          <a:p>
            <a:pPr algn="just"/>
            <a:endParaRPr lang="pt-BR" i="1" dirty="0"/>
          </a:p>
          <a:p>
            <a:pPr algn="just"/>
            <a:r>
              <a:rPr lang="pt-BR" b="1" dirty="0"/>
              <a:t>Art</a:t>
            </a:r>
            <a:r>
              <a:rPr lang="pt-BR" dirty="0"/>
              <a:t>. 26. O idoso tem direito ao exercício de atividade profissional, respeitadas </a:t>
            </a:r>
            <a:r>
              <a:rPr lang="pt-BR" dirty="0" smtClean="0"/>
              <a:t>suas condições </a:t>
            </a:r>
            <a:r>
              <a:rPr lang="pt-BR" dirty="0"/>
              <a:t>físicas, intelectuais e psíquicas</a:t>
            </a:r>
            <a:r>
              <a:rPr lang="pt-BR" dirty="0" smtClean="0"/>
              <a:t>.</a:t>
            </a:r>
          </a:p>
          <a:p>
            <a:pPr algn="just"/>
            <a:endParaRPr lang="pt-BR" dirty="0"/>
          </a:p>
          <a:p>
            <a:pPr algn="just"/>
            <a:r>
              <a:rPr lang="pt-BR" b="1" dirty="0"/>
              <a:t>Art</a:t>
            </a:r>
            <a:r>
              <a:rPr lang="pt-BR" dirty="0"/>
              <a:t>. 27. Na admissão do idoso em qualquer trabalho ou emprego, é vedada </a:t>
            </a:r>
            <a:r>
              <a:rPr lang="pt-BR" dirty="0" smtClean="0"/>
              <a:t>a discriminação </a:t>
            </a:r>
            <a:r>
              <a:rPr lang="pt-BR" dirty="0"/>
              <a:t>e a fixação de limite máximo de idade, inclusive para concursos</a:t>
            </a:r>
            <a:r>
              <a:rPr lang="pt-BR" dirty="0" smtClean="0"/>
              <a:t>, ressalvados </a:t>
            </a:r>
            <a:r>
              <a:rPr lang="pt-BR" dirty="0"/>
              <a:t>os casos em que a natureza do cargo o exigir</a:t>
            </a:r>
            <a:r>
              <a:rPr lang="pt-BR" dirty="0" smtClean="0"/>
              <a:t>.</a:t>
            </a:r>
          </a:p>
          <a:p>
            <a:pPr algn="just"/>
            <a:endParaRPr lang="pt-BR" dirty="0" smtClean="0"/>
          </a:p>
          <a:p>
            <a:r>
              <a:rPr lang="pt-BR" dirty="0"/>
              <a:t>Parágrafo único. O primeiro critério de desempate em concurso público será a idade</a:t>
            </a:r>
            <a:r>
              <a:rPr lang="pt-BR" dirty="0" smtClean="0"/>
              <a:t>, dando-se </a:t>
            </a:r>
            <a:r>
              <a:rPr lang="pt-BR" dirty="0"/>
              <a:t>preferência ao de idade mais elevada.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46" t="5114" r="6574" b="3751"/>
          <a:stretch/>
        </p:blipFill>
        <p:spPr bwMode="auto">
          <a:xfrm>
            <a:off x="7409772" y="172882"/>
            <a:ext cx="1449815" cy="147895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2293853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07504" y="341680"/>
            <a:ext cx="7756263" cy="1054250"/>
          </a:xfrm>
        </p:spPr>
        <p:txBody>
          <a:bodyPr/>
          <a:lstStyle/>
          <a:p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PROJETO DE LEI DO SENADO</a:t>
            </a:r>
            <a:b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Nº 74, DE 2010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7306588" y="1651839"/>
            <a:ext cx="16561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/>
              <a:t>SENADO FEDERAL</a:t>
            </a:r>
            <a:endParaRPr lang="pt-BR" sz="1100" b="1" dirty="0"/>
          </a:p>
        </p:txBody>
      </p:sp>
      <p:sp>
        <p:nvSpPr>
          <p:cNvPr id="2" name="Retângulo 1"/>
          <p:cNvSpPr/>
          <p:nvPr/>
        </p:nvSpPr>
        <p:spPr>
          <a:xfrm>
            <a:off x="403894" y="1940414"/>
            <a:ext cx="835292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Art</a:t>
            </a:r>
            <a:r>
              <a:rPr lang="pt-BR" dirty="0"/>
              <a:t>. 28. O Poder Público criará e estimulará programas de</a:t>
            </a:r>
            <a:r>
              <a:rPr lang="pt-BR" dirty="0" smtClean="0"/>
              <a:t>: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I ¿ profissionalização especializada para os idosos, aproveitando seus potenciais </a:t>
            </a:r>
            <a:r>
              <a:rPr lang="pt-BR" dirty="0" smtClean="0"/>
              <a:t>e habilidades </a:t>
            </a:r>
            <a:r>
              <a:rPr lang="pt-BR" dirty="0"/>
              <a:t>para atividades regulares e remuneradas;</a:t>
            </a:r>
          </a:p>
          <a:p>
            <a:pPr algn="just"/>
            <a:r>
              <a:rPr lang="pt-BR" dirty="0"/>
              <a:t>II ¿ preparação dos trabalhadores para a aposentadoria, com antecedência </a:t>
            </a:r>
            <a:r>
              <a:rPr lang="pt-BR" dirty="0" smtClean="0"/>
              <a:t>mínima de </a:t>
            </a:r>
            <a:r>
              <a:rPr lang="pt-BR" dirty="0"/>
              <a:t>1 (um) ano, por meio de estímulo a novos projetos sociais, conforme seus interesses, </a:t>
            </a:r>
            <a:r>
              <a:rPr lang="pt-BR" dirty="0" smtClean="0"/>
              <a:t>e de </a:t>
            </a:r>
            <a:r>
              <a:rPr lang="pt-BR" dirty="0"/>
              <a:t>esclarecimento sobre os direitos sociais e de cidadania;</a:t>
            </a:r>
          </a:p>
          <a:p>
            <a:pPr algn="just"/>
            <a:r>
              <a:rPr lang="pt-BR" dirty="0"/>
              <a:t>III ¿ estímulo às empresas privadas para admissão de idosos ao trabalho</a:t>
            </a:r>
            <a:r>
              <a:rPr lang="pt-BR" dirty="0" smtClean="0"/>
              <a:t>.</a:t>
            </a:r>
          </a:p>
          <a:p>
            <a:pPr algn="just"/>
            <a:endParaRPr lang="pt-BR" dirty="0" smtClean="0"/>
          </a:p>
          <a:p>
            <a:pPr algn="just"/>
            <a:endParaRPr lang="pt-BR" dirty="0"/>
          </a:p>
          <a:p>
            <a:pPr algn="ctr"/>
            <a:r>
              <a:rPr lang="pt-BR" sz="1600" i="1" dirty="0"/>
              <a:t>(À Comissão de Constituição, Justiça e Cidadania, em decisão terminativa)</a:t>
            </a:r>
          </a:p>
          <a:p>
            <a:pPr algn="ctr"/>
            <a:r>
              <a:rPr lang="pt-BR" sz="1600" dirty="0"/>
              <a:t>Publicado no </a:t>
            </a:r>
            <a:r>
              <a:rPr lang="pt-BR" sz="1600" b="1" dirty="0"/>
              <a:t>DSF</a:t>
            </a:r>
            <a:r>
              <a:rPr lang="pt-BR" sz="1600" dirty="0"/>
              <a:t>, em 24/03/2010</a:t>
            </a:r>
            <a:r>
              <a:rPr lang="pt-BR" sz="1600" dirty="0" smtClean="0"/>
              <a:t>.</a:t>
            </a:r>
          </a:p>
          <a:p>
            <a:pPr algn="ctr"/>
            <a:endParaRPr lang="pt-BR" sz="1600" dirty="0"/>
          </a:p>
          <a:p>
            <a:pPr algn="ctr"/>
            <a:endParaRPr lang="pt-BR" sz="1600" dirty="0"/>
          </a:p>
          <a:p>
            <a:pPr algn="ctr"/>
            <a:r>
              <a:rPr lang="pt-BR" sz="1600" b="1" dirty="0"/>
              <a:t>Secretaria Especial de Editoração e Publicações do Senado Federal – Brasília-DF</a:t>
            </a:r>
          </a:p>
          <a:p>
            <a:pPr algn="ctr"/>
            <a:r>
              <a:rPr lang="pt-BR" sz="1600" b="1" dirty="0"/>
              <a:t>OS: 11274/2010</a:t>
            </a:r>
            <a:endParaRPr lang="pt-BR" sz="1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46" t="5114" r="6574" b="3751"/>
          <a:stretch/>
        </p:blipFill>
        <p:spPr bwMode="auto">
          <a:xfrm>
            <a:off x="7409772" y="172882"/>
            <a:ext cx="1449815" cy="147895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754286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07504" y="341680"/>
            <a:ext cx="7756263" cy="1054250"/>
          </a:xfrm>
        </p:spPr>
        <p:txBody>
          <a:bodyPr/>
          <a:lstStyle/>
          <a:p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PROJETO DE LEI DO SENADO</a:t>
            </a:r>
            <a:b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Nº 74, DE 2010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7306588" y="1651839"/>
            <a:ext cx="16561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/>
              <a:t>SENADO FEDERAL</a:t>
            </a:r>
            <a:endParaRPr lang="pt-BR" sz="1100" b="1" dirty="0"/>
          </a:p>
        </p:txBody>
      </p:sp>
      <p:sp>
        <p:nvSpPr>
          <p:cNvPr id="2" name="Retângulo 1"/>
          <p:cNvSpPr/>
          <p:nvPr/>
        </p:nvSpPr>
        <p:spPr>
          <a:xfrm>
            <a:off x="395536" y="1913449"/>
            <a:ext cx="83529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0" i="0" u="none" strike="noStrike" baseline="0" dirty="0" smtClean="0"/>
              <a:t>§2º Apenas diplomas legais em vigor até a data de publicação do edital</a:t>
            </a:r>
          </a:p>
          <a:p>
            <a:pPr algn="just"/>
            <a:r>
              <a:rPr lang="pt-BR" b="0" i="0" u="none" strike="noStrike" baseline="0" dirty="0" smtClean="0"/>
              <a:t>poderão constar como fonte de referência na bibliografia.</a:t>
            </a:r>
          </a:p>
          <a:p>
            <a:pPr algn="just"/>
            <a:endParaRPr lang="pt-BR" b="0" i="0" u="none" strike="noStrike" baseline="0" dirty="0" smtClean="0"/>
          </a:p>
          <a:p>
            <a:pPr algn="just"/>
            <a:r>
              <a:rPr lang="pt-BR" b="0" i="0" u="none" strike="noStrike" baseline="0" dirty="0" smtClean="0"/>
              <a:t>§3º A escolaridade mínima, e a experiência profissional, quando exigidas, deverão ser comprovadas no ato de posse no cargo ou emprego, vedada a exigência de comprovação no ato de inscrição no concurso público ou em qualquer de suas etapas, ressalvado o disposto em legislação específica.</a:t>
            </a:r>
          </a:p>
          <a:p>
            <a:pPr algn="just"/>
            <a:endParaRPr lang="pt-BR" b="0" i="0" u="none" strike="noStrike" baseline="0" dirty="0" smtClean="0"/>
          </a:p>
          <a:p>
            <a:pPr algn="just"/>
            <a:r>
              <a:rPr lang="pt-BR" b="1" i="0" u="none" strike="noStrike" baseline="0" dirty="0" smtClean="0"/>
              <a:t>Art. 4º </a:t>
            </a:r>
            <a:r>
              <a:rPr lang="pt-BR" b="0" i="0" u="none" strike="noStrike" baseline="0" dirty="0" smtClean="0"/>
              <a:t>O valor cobrado a título de inscrição no concurso publico será fixado em edital, respeitado o disposto no Decreto no 6.593, de 2 de outubro de 2008.</a:t>
            </a:r>
          </a:p>
          <a:p>
            <a:pPr algn="just"/>
            <a:endParaRPr lang="pt-BR" b="0" i="0" u="none" strike="noStrike" baseline="0" dirty="0" smtClean="0"/>
          </a:p>
          <a:p>
            <a:pPr algn="just"/>
            <a:r>
              <a:rPr lang="pt-BR" b="0" i="0" u="none" strike="noStrike" baseline="0" dirty="0" smtClean="0"/>
              <a:t>§ 1º A taxa de inscrição não excederá o limite de um por cento do valor</a:t>
            </a:r>
          </a:p>
          <a:p>
            <a:pPr algn="just"/>
            <a:r>
              <a:rPr lang="pt-BR" b="0" i="0" u="none" strike="noStrike" baseline="0" dirty="0" smtClean="0"/>
              <a:t>referente à remuneração inicial prevista para o cargo objeto do concurso.</a:t>
            </a:r>
            <a:endParaRPr lang="pt-B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46" t="5114" r="6574" b="3751"/>
          <a:stretch/>
        </p:blipFill>
        <p:spPr bwMode="auto">
          <a:xfrm>
            <a:off x="7409772" y="172882"/>
            <a:ext cx="1449815" cy="147895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914155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07504" y="341680"/>
            <a:ext cx="7756263" cy="1054250"/>
          </a:xfrm>
        </p:spPr>
        <p:txBody>
          <a:bodyPr/>
          <a:lstStyle/>
          <a:p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PROJETO DE LEI DO SENADO</a:t>
            </a:r>
            <a:b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Nº 74, DE 2010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7306588" y="1651839"/>
            <a:ext cx="16561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/>
              <a:t>SENADO FEDERAL</a:t>
            </a:r>
            <a:endParaRPr lang="pt-BR" sz="1100" b="1" dirty="0"/>
          </a:p>
        </p:txBody>
      </p:sp>
      <p:sp>
        <p:nvSpPr>
          <p:cNvPr id="2" name="Retângulo 1"/>
          <p:cNvSpPr/>
          <p:nvPr/>
        </p:nvSpPr>
        <p:spPr>
          <a:xfrm>
            <a:off x="395536" y="1913449"/>
            <a:ext cx="83529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Art. 5º </a:t>
            </a:r>
            <a:r>
              <a:rPr lang="pt-BR" dirty="0"/>
              <a:t>As inscrições deverão ser disponibilizadas por meio da Rede </a:t>
            </a:r>
            <a:r>
              <a:rPr lang="pt-BR" dirty="0" smtClean="0"/>
              <a:t>Mundial de </a:t>
            </a:r>
            <a:r>
              <a:rPr lang="pt-BR" dirty="0"/>
              <a:t>Computadores</a:t>
            </a:r>
            <a:r>
              <a:rPr lang="pt-BR" dirty="0" smtClean="0"/>
              <a:t>.</a:t>
            </a:r>
          </a:p>
          <a:p>
            <a:pPr algn="just"/>
            <a:endParaRPr lang="pt-BR" dirty="0"/>
          </a:p>
          <a:p>
            <a:pPr algn="just"/>
            <a:r>
              <a:rPr lang="pt-BR" b="1" dirty="0"/>
              <a:t>Art. 6º </a:t>
            </a:r>
            <a:r>
              <a:rPr lang="pt-BR" dirty="0"/>
              <a:t>Para efeitos de inscrição e acesso aos locais de prova, serão aceitas</a:t>
            </a:r>
            <a:r>
              <a:rPr lang="pt-BR" dirty="0" smtClean="0"/>
              <a:t>: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I – carteira de identidade original da República Federativa do Brasil com</a:t>
            </a:r>
          </a:p>
          <a:p>
            <a:pPr algn="just"/>
            <a:r>
              <a:rPr lang="pt-BR" dirty="0"/>
              <a:t>validade em todo território nacional, emitida pelas Secretarias de </a:t>
            </a:r>
            <a:r>
              <a:rPr lang="pt-BR" dirty="0" smtClean="0"/>
              <a:t>Segurança Pública </a:t>
            </a:r>
            <a:r>
              <a:rPr lang="pt-BR" dirty="0"/>
              <a:t>dos Estados e do Distrito Federal</a:t>
            </a:r>
            <a:r>
              <a:rPr lang="pt-BR" dirty="0" smtClean="0"/>
              <a:t>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II – carteira nacional de habilitação com foto digitalizada, emitidas pelos</a:t>
            </a:r>
          </a:p>
          <a:p>
            <a:pPr algn="just"/>
            <a:r>
              <a:rPr lang="pt-BR" dirty="0"/>
              <a:t>Departamentos Nacionais de Transito.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46" t="5114" r="6574" b="3751"/>
          <a:stretch/>
        </p:blipFill>
        <p:spPr bwMode="auto">
          <a:xfrm>
            <a:off x="7409772" y="172882"/>
            <a:ext cx="1449815" cy="147895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839792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07504" y="341680"/>
            <a:ext cx="7756263" cy="1054250"/>
          </a:xfrm>
        </p:spPr>
        <p:txBody>
          <a:bodyPr/>
          <a:lstStyle/>
          <a:p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PROJETO DE LEI DO SENADO</a:t>
            </a:r>
            <a:b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Nº 74, DE 2010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7306588" y="1651839"/>
            <a:ext cx="16561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/>
              <a:t>SENADO FEDERAL</a:t>
            </a:r>
            <a:endParaRPr lang="pt-BR" sz="1100" b="1" dirty="0"/>
          </a:p>
        </p:txBody>
      </p:sp>
      <p:sp>
        <p:nvSpPr>
          <p:cNvPr id="2" name="Retângulo 1"/>
          <p:cNvSpPr/>
          <p:nvPr/>
        </p:nvSpPr>
        <p:spPr>
          <a:xfrm>
            <a:off x="395536" y="1913449"/>
            <a:ext cx="83529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Art. 7º </a:t>
            </a:r>
            <a:r>
              <a:rPr lang="pt-BR" dirty="0"/>
              <a:t>Deverão constar do edital de abertura de inscrições as seguintes</a:t>
            </a:r>
          </a:p>
          <a:p>
            <a:r>
              <a:rPr lang="pt-BR" dirty="0"/>
              <a:t>informações, sem prejuízo de outras</a:t>
            </a:r>
            <a:r>
              <a:rPr lang="pt-BR" dirty="0" smtClean="0"/>
              <a:t>: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I - identificação da instituição realizadora do certame e do órgão ou </a:t>
            </a:r>
            <a:r>
              <a:rPr lang="pt-BR" dirty="0" smtClean="0"/>
              <a:t>entidade que </a:t>
            </a:r>
            <a:r>
              <a:rPr lang="pt-BR" dirty="0"/>
              <a:t>o promove</a:t>
            </a:r>
            <a:r>
              <a:rPr lang="pt-BR" dirty="0" smtClean="0"/>
              <a:t>;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II - menção ao ato oficial que autorizar a realização do concurso público</a:t>
            </a:r>
            <a:r>
              <a:rPr lang="pt-BR" dirty="0" smtClean="0"/>
              <a:t>, quando </a:t>
            </a:r>
            <a:r>
              <a:rPr lang="pt-BR" dirty="0"/>
              <a:t>for o caso</a:t>
            </a:r>
            <a:r>
              <a:rPr lang="pt-BR" dirty="0" smtClean="0"/>
              <a:t>;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III - número de cargos ou empregos públicos a serem providos;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46" t="5114" r="6574" b="3751"/>
          <a:stretch/>
        </p:blipFill>
        <p:spPr bwMode="auto">
          <a:xfrm>
            <a:off x="7409772" y="172882"/>
            <a:ext cx="1449815" cy="147895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000923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07504" y="341680"/>
            <a:ext cx="7756263" cy="1054250"/>
          </a:xfrm>
        </p:spPr>
        <p:txBody>
          <a:bodyPr/>
          <a:lstStyle/>
          <a:p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PROJETO DE LEI DO SENADO</a:t>
            </a:r>
            <a:b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Nº 74, DE 2010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7306588" y="1651839"/>
            <a:ext cx="16561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/>
              <a:t>SENADO FEDERAL</a:t>
            </a:r>
            <a:endParaRPr lang="pt-BR" sz="1100" b="1" dirty="0"/>
          </a:p>
        </p:txBody>
      </p:sp>
      <p:sp>
        <p:nvSpPr>
          <p:cNvPr id="2" name="Retângulo 1"/>
          <p:cNvSpPr/>
          <p:nvPr/>
        </p:nvSpPr>
        <p:spPr>
          <a:xfrm>
            <a:off x="395536" y="1821111"/>
            <a:ext cx="83529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IV - quantitativo de cargos ou empregos reservados às pessoas </a:t>
            </a:r>
            <a:r>
              <a:rPr lang="pt-BR" dirty="0" smtClean="0"/>
              <a:t>com deficiência </a:t>
            </a:r>
            <a:r>
              <a:rPr lang="pt-BR" dirty="0"/>
              <a:t>física e critérios para sua admissão, em consonância com </a:t>
            </a:r>
            <a:r>
              <a:rPr lang="pt-BR" dirty="0" smtClean="0"/>
              <a:t>o disposto </a:t>
            </a:r>
            <a:r>
              <a:rPr lang="pt-BR" dirty="0"/>
              <a:t>nos </a:t>
            </a:r>
            <a:r>
              <a:rPr lang="pt-BR" dirty="0" err="1"/>
              <a:t>arts</a:t>
            </a:r>
            <a:r>
              <a:rPr lang="pt-BR" dirty="0"/>
              <a:t>. 37 a 44 do Decreto nº 3.298, de 20 de dezembro de 1999</a:t>
            </a:r>
            <a:r>
              <a:rPr lang="pt-BR" dirty="0" smtClean="0"/>
              <a:t>;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V - denominação do cargo ou emprego público, a classe de ingresso e </a:t>
            </a:r>
            <a:r>
              <a:rPr lang="pt-BR" dirty="0" smtClean="0"/>
              <a:t>a remuneração </a:t>
            </a:r>
            <a:r>
              <a:rPr lang="pt-BR" dirty="0"/>
              <a:t>inicial, discriminando-se as parcelas que a compõem</a:t>
            </a:r>
            <a:r>
              <a:rPr lang="pt-BR" dirty="0" smtClean="0"/>
              <a:t>;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VI - lei de criação do cargo, emprego público ou carreira, e </a:t>
            </a:r>
            <a:r>
              <a:rPr lang="pt-BR" dirty="0" smtClean="0"/>
              <a:t>seus regulamentos;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VII - descrição das atribuições do cargo ou emprego público</a:t>
            </a:r>
            <a:r>
              <a:rPr lang="pt-BR" dirty="0" smtClean="0"/>
              <a:t>;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VIII - indicação do nível de escolaridade exigido para a posse no cargo </a:t>
            </a:r>
            <a:r>
              <a:rPr lang="pt-BR" dirty="0" smtClean="0"/>
              <a:t>ou emprego;</a:t>
            </a:r>
          </a:p>
          <a:p>
            <a:pPr algn="just"/>
            <a:endParaRPr lang="pt-B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46" t="5114" r="6574" b="3751"/>
          <a:stretch/>
        </p:blipFill>
        <p:spPr bwMode="auto">
          <a:xfrm>
            <a:off x="7409772" y="172882"/>
            <a:ext cx="1449815" cy="147895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097043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07504" y="341680"/>
            <a:ext cx="7756263" cy="1054250"/>
          </a:xfrm>
        </p:spPr>
        <p:txBody>
          <a:bodyPr/>
          <a:lstStyle/>
          <a:p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PROJETO DE LEI DO SENADO</a:t>
            </a:r>
            <a:b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Nº 74, DE 2010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7306588" y="1651839"/>
            <a:ext cx="16561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/>
              <a:t>SENADO FEDERAL</a:t>
            </a:r>
            <a:endParaRPr lang="pt-BR" sz="1100" b="1" dirty="0"/>
          </a:p>
        </p:txBody>
      </p:sp>
      <p:sp>
        <p:nvSpPr>
          <p:cNvPr id="2" name="Retângulo 1"/>
          <p:cNvSpPr/>
          <p:nvPr/>
        </p:nvSpPr>
        <p:spPr>
          <a:xfrm>
            <a:off x="395536" y="1924233"/>
            <a:ext cx="83529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IX - indicação precisa dos locais, horários e procedimentos de inscrição</a:t>
            </a:r>
            <a:r>
              <a:rPr lang="pt-BR" dirty="0" smtClean="0"/>
              <a:t>, bem </a:t>
            </a:r>
            <a:r>
              <a:rPr lang="pt-BR" dirty="0"/>
              <a:t>como das formalidades para sua confirmação</a:t>
            </a:r>
            <a:r>
              <a:rPr lang="pt-BR" dirty="0" smtClean="0"/>
              <a:t>;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X - valor da taxa de inscrição e hipóteses de isenção</a:t>
            </a:r>
            <a:r>
              <a:rPr lang="pt-BR" dirty="0" smtClean="0"/>
              <a:t>;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XI - orientações para a apresentação do requerimento de isenção da taxa </a:t>
            </a:r>
            <a:r>
              <a:rPr lang="pt-BR" dirty="0" smtClean="0"/>
              <a:t>de inscrição</a:t>
            </a:r>
            <a:r>
              <a:rPr lang="pt-BR" dirty="0"/>
              <a:t>, conforme legislação aplicável</a:t>
            </a:r>
            <a:r>
              <a:rPr lang="pt-BR" dirty="0" smtClean="0"/>
              <a:t>;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XII - indicação da documentação a ser apresentada no ato de inscrição </a:t>
            </a:r>
            <a:r>
              <a:rPr lang="pt-BR" dirty="0" smtClean="0"/>
              <a:t>e quando </a:t>
            </a:r>
            <a:r>
              <a:rPr lang="pt-BR" dirty="0"/>
              <a:t>da realização das provas, bem como do material de uso não</a:t>
            </a:r>
          </a:p>
          <a:p>
            <a:pPr algn="just"/>
            <a:r>
              <a:rPr lang="pt-BR" dirty="0"/>
              <a:t>permitido nesta fase</a:t>
            </a:r>
            <a:r>
              <a:rPr lang="pt-BR" dirty="0" smtClean="0"/>
              <a:t>;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XIII - enunciação precisa das disciplinas das provas e dos eventuais</a:t>
            </a:r>
          </a:p>
          <a:p>
            <a:pPr algn="just"/>
            <a:r>
              <a:rPr lang="pt-BR" dirty="0"/>
              <a:t>agrupamentos de provas;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46" t="5114" r="6574" b="3751"/>
          <a:stretch/>
        </p:blipFill>
        <p:spPr bwMode="auto">
          <a:xfrm>
            <a:off x="7409772" y="172882"/>
            <a:ext cx="1449815" cy="147895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655880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a Dura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apa Dura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333</TotalTime>
  <Words>3795</Words>
  <Application>Microsoft Office PowerPoint</Application>
  <PresentationFormat>Apresentação na tela (4:3)</PresentationFormat>
  <Paragraphs>405</Paragraphs>
  <Slides>44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44</vt:i4>
      </vt:variant>
    </vt:vector>
  </HeadingPairs>
  <TitlesOfParts>
    <vt:vector size="47" baseType="lpstr">
      <vt:lpstr>Century Gothic</vt:lpstr>
      <vt:lpstr>Wingdings</vt:lpstr>
      <vt:lpstr>Capa Dura</vt:lpstr>
      <vt:lpstr>LEI GERAL DOS CONCURSOS PÚBLICOS</vt:lpstr>
      <vt:lpstr>Situação atual</vt:lpstr>
      <vt:lpstr>PROJETO DE LEI DO SENADO Nº 74, DE 2010</vt:lpstr>
      <vt:lpstr>PROJETO DE LEI DO SENADO Nº 74, DE 2010</vt:lpstr>
      <vt:lpstr>PROJETO DE LEI DO SENADO Nº 74, DE 2010</vt:lpstr>
      <vt:lpstr>PROJETO DE LEI DO SENADO Nº 74, DE 2010</vt:lpstr>
      <vt:lpstr>PROJETO DE LEI DO SENADO Nº 74, DE 2010</vt:lpstr>
      <vt:lpstr>PROJETO DE LEI DO SENADO Nº 74, DE 2010</vt:lpstr>
      <vt:lpstr>PROJETO DE LEI DO SENADO Nº 74, DE 2010</vt:lpstr>
      <vt:lpstr>PROJETO DE LEI DO SENADO Nº 74, DE 2010</vt:lpstr>
      <vt:lpstr>PROJETO DE LEI DO SENADO Nº 74, DE 2010</vt:lpstr>
      <vt:lpstr>PROJETO DE LEI DO SENADO Nº 74, DE 2010</vt:lpstr>
      <vt:lpstr>PROJETO DE LEI DO SENADO Nº 74, DE 2010</vt:lpstr>
      <vt:lpstr>PROJETO DE LEI DO SENADO Nº 74, DE 2010</vt:lpstr>
      <vt:lpstr>PROJETO DE LEI DO SENADO Nº 74, DE 2010</vt:lpstr>
      <vt:lpstr>PROJETO DE LEI DO SENADO Nº 74, DE 2010</vt:lpstr>
      <vt:lpstr>PROJETO DE LEI DO SENADO Nº 74, DE 2010</vt:lpstr>
      <vt:lpstr>PROJETO DE LEI DO SENADO Nº 74, DE 2010</vt:lpstr>
      <vt:lpstr>PROJETO DE LEI DO SENADO Nº 74, DE 2010</vt:lpstr>
      <vt:lpstr>PROJETO DE LEI DO SENADO Nº 74, DE 2010</vt:lpstr>
      <vt:lpstr>PROJETO DE LEI DO SENADO Nº 74, DE 2010</vt:lpstr>
      <vt:lpstr>PROJETO DE LEI DO SENADO Nº 74, DE 2010</vt:lpstr>
      <vt:lpstr>PROJETO DE LEI DO SENADO Nº 74, DE 2010</vt:lpstr>
      <vt:lpstr>PROJETO DE LEI DO SENADO Nº 74, DE 2010</vt:lpstr>
      <vt:lpstr>PROJETO DE LEI DO SENADO Nº 74, DE 2010</vt:lpstr>
      <vt:lpstr>PROJETO DE LEI DO SENADO Nº 74, DE 2010</vt:lpstr>
      <vt:lpstr>PROJETO DE LEI DO SENADO Nº 74, DE 2010</vt:lpstr>
      <vt:lpstr>PROJETO DE LEI DO SENADO Nº 74, DE 2010</vt:lpstr>
      <vt:lpstr>PROJETO DE LEI DO SENADO Nº 74, DE 2010</vt:lpstr>
      <vt:lpstr>PROJETO DE LEI DO SENADO Nº 74, DE 2010</vt:lpstr>
      <vt:lpstr>PROJETO DE LEI DO SENADO Nº 74, DE 2010</vt:lpstr>
      <vt:lpstr>PROJETO DE LEI DO SENADO Nº 74, DE 2010</vt:lpstr>
      <vt:lpstr>PROJETO DE LEI DO SENADO Nº 74, DE 2010</vt:lpstr>
      <vt:lpstr>PROJETO DE LEI DO SENADO Nº 74, DE 2010</vt:lpstr>
      <vt:lpstr>PROJETO DE LEI DO SENADO Nº 74, DE 2010</vt:lpstr>
      <vt:lpstr>PROJETO DE LEI DO SENADO Nº 74, DE 2010</vt:lpstr>
      <vt:lpstr>PROJETO DE LEI DO SENADO Nº 74, DE 2010</vt:lpstr>
      <vt:lpstr>PROJETO DE LEI DO SENADO Nº 74, DE 2010</vt:lpstr>
      <vt:lpstr>PROJETO DE LEI DO SENADO Nº 74, DE 2010</vt:lpstr>
      <vt:lpstr>PROJETO DE LEI DO SENADO Nº 74, DE 2010</vt:lpstr>
      <vt:lpstr>PROJETO DE LEI DO SENADO Nº 74, DE 2010</vt:lpstr>
      <vt:lpstr>PROJETO DE LEI DO SENADO Nº 74, DE 2010</vt:lpstr>
      <vt:lpstr>PROJETO DE LEI DO SENADO Nº 74, DE 2010</vt:lpstr>
      <vt:lpstr>PROJETO DE LEI DO SENADO Nº 74, DE 2010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CPD-ICA</dc:creator>
  <cp:lastModifiedBy>Lincoln Augusto Santana Telhado</cp:lastModifiedBy>
  <cp:revision>8</cp:revision>
  <dcterms:created xsi:type="dcterms:W3CDTF">2016-06-28T14:42:48Z</dcterms:created>
  <dcterms:modified xsi:type="dcterms:W3CDTF">2016-06-29T18:05:20Z</dcterms:modified>
</cp:coreProperties>
</file>