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41" r:id="rId2"/>
    <p:sldId id="259" r:id="rId3"/>
    <p:sldId id="944" r:id="rId4"/>
    <p:sldId id="3440" r:id="rId5"/>
    <p:sldId id="3444" r:id="rId6"/>
    <p:sldId id="3434" r:id="rId7"/>
    <p:sldId id="3436" r:id="rId8"/>
    <p:sldId id="3445" r:id="rId9"/>
    <p:sldId id="3429" r:id="rId10"/>
    <p:sldId id="3474" r:id="rId11"/>
    <p:sldId id="3447" r:id="rId12"/>
    <p:sldId id="3437" r:id="rId13"/>
    <p:sldId id="3439" r:id="rId14"/>
    <p:sldId id="3404" r:id="rId15"/>
    <p:sldId id="3443" r:id="rId16"/>
    <p:sldId id="92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18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97B67-71AC-4FD4-81DF-A42442ACA0D8}" v="92" dt="2024-09-02T15:19:59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NDL - Karoline Lima dos Santos Pereira" userId="36b9d35c-0798-48cd-9ce5-5d23c0110e91" providerId="ADAL" clId="{FFE97B67-71AC-4FD4-81DF-A42442ACA0D8}"/>
    <pc:docChg chg="undo custSel modSld sldOrd">
      <pc:chgData name="CNDL - Karoline Lima dos Santos Pereira" userId="36b9d35c-0798-48cd-9ce5-5d23c0110e91" providerId="ADAL" clId="{FFE97B67-71AC-4FD4-81DF-A42442ACA0D8}" dt="2024-09-02T15:19:59.939" v="125" actId="732"/>
      <pc:docMkLst>
        <pc:docMk/>
      </pc:docMkLst>
      <pc:sldChg chg="modSp mod modAnim">
        <pc:chgData name="CNDL - Karoline Lima dos Santos Pereira" userId="36b9d35c-0798-48cd-9ce5-5d23c0110e91" providerId="ADAL" clId="{FFE97B67-71AC-4FD4-81DF-A42442ACA0D8}" dt="2024-09-02T15:09:40.487" v="51" actId="6549"/>
        <pc:sldMkLst>
          <pc:docMk/>
          <pc:sldMk cId="1790568937" sldId="3434"/>
        </pc:sldMkLst>
        <pc:spChg chg="mod">
          <ac:chgData name="CNDL - Karoline Lima dos Santos Pereira" userId="36b9d35c-0798-48cd-9ce5-5d23c0110e91" providerId="ADAL" clId="{FFE97B67-71AC-4FD4-81DF-A42442ACA0D8}" dt="2024-09-02T15:08:56.628" v="44" actId="20577"/>
          <ac:spMkLst>
            <pc:docMk/>
            <pc:sldMk cId="1790568937" sldId="3434"/>
            <ac:spMk id="6" creationId="{8CAC8BA3-F91E-9C79-096B-89C7786035B7}"/>
          </ac:spMkLst>
        </pc:spChg>
        <pc:spChg chg="mod">
          <ac:chgData name="CNDL - Karoline Lima dos Santos Pereira" userId="36b9d35c-0798-48cd-9ce5-5d23c0110e91" providerId="ADAL" clId="{FFE97B67-71AC-4FD4-81DF-A42442ACA0D8}" dt="2024-09-02T15:09:40.487" v="51" actId="6549"/>
          <ac:spMkLst>
            <pc:docMk/>
            <pc:sldMk cId="1790568937" sldId="3434"/>
            <ac:spMk id="12" creationId="{515A04F8-54B5-4D73-4CF6-5C4B713FEC00}"/>
          </ac:spMkLst>
        </pc:spChg>
        <pc:spChg chg="mod">
          <ac:chgData name="CNDL - Karoline Lima dos Santos Pereira" userId="36b9d35c-0798-48cd-9ce5-5d23c0110e91" providerId="ADAL" clId="{FFE97B67-71AC-4FD4-81DF-A42442ACA0D8}" dt="2024-09-02T15:09:02.815" v="46" actId="14100"/>
          <ac:spMkLst>
            <pc:docMk/>
            <pc:sldMk cId="1790568937" sldId="3434"/>
            <ac:spMk id="13" creationId="{6CB171DB-FF05-8EAD-87B5-6D667825A54F}"/>
          </ac:spMkLst>
        </pc:spChg>
      </pc:sldChg>
      <pc:sldChg chg="modSp">
        <pc:chgData name="CNDL - Karoline Lima dos Santos Pereira" userId="36b9d35c-0798-48cd-9ce5-5d23c0110e91" providerId="ADAL" clId="{FFE97B67-71AC-4FD4-81DF-A42442ACA0D8}" dt="2024-09-02T15:09:22.029" v="50" actId="404"/>
        <pc:sldMkLst>
          <pc:docMk/>
          <pc:sldMk cId="2855093427" sldId="3436"/>
        </pc:sldMkLst>
        <pc:spChg chg="mod">
          <ac:chgData name="CNDL - Karoline Lima dos Santos Pereira" userId="36b9d35c-0798-48cd-9ce5-5d23c0110e91" providerId="ADAL" clId="{FFE97B67-71AC-4FD4-81DF-A42442ACA0D8}" dt="2024-09-02T15:09:22.029" v="50" actId="404"/>
          <ac:spMkLst>
            <pc:docMk/>
            <pc:sldMk cId="2855093427" sldId="3436"/>
            <ac:spMk id="7" creationId="{FA090A12-58DE-3699-0F1D-92A7FD9C795A}"/>
          </ac:spMkLst>
        </pc:spChg>
      </pc:sldChg>
      <pc:sldChg chg="addSp modSp mod modAnim">
        <pc:chgData name="CNDL - Karoline Lima dos Santos Pereira" userId="36b9d35c-0798-48cd-9ce5-5d23c0110e91" providerId="ADAL" clId="{FFE97B67-71AC-4FD4-81DF-A42442ACA0D8}" dt="2024-09-02T15:19:59.939" v="125" actId="732"/>
        <pc:sldMkLst>
          <pc:docMk/>
          <pc:sldMk cId="4165223242" sldId="3437"/>
        </pc:sldMkLst>
        <pc:spChg chg="mod">
          <ac:chgData name="CNDL - Karoline Lima dos Santos Pereira" userId="36b9d35c-0798-48cd-9ce5-5d23c0110e91" providerId="ADAL" clId="{FFE97B67-71AC-4FD4-81DF-A42442ACA0D8}" dt="2024-09-02T15:06:57.029" v="9" actId="20577"/>
          <ac:spMkLst>
            <pc:docMk/>
            <pc:sldMk cId="4165223242" sldId="3437"/>
            <ac:spMk id="8" creationId="{4AF0BFDA-528B-641B-8C97-A7719E3E0D63}"/>
          </ac:spMkLst>
        </pc:spChg>
        <pc:picChg chg="add mod">
          <ac:chgData name="CNDL - Karoline Lima dos Santos Pereira" userId="36b9d35c-0798-48cd-9ce5-5d23c0110e91" providerId="ADAL" clId="{FFE97B67-71AC-4FD4-81DF-A42442ACA0D8}" dt="2024-09-02T15:19:59.939" v="125" actId="732"/>
          <ac:picMkLst>
            <pc:docMk/>
            <pc:sldMk cId="4165223242" sldId="3437"/>
            <ac:picMk id="4" creationId="{BB7AE721-1EF2-8902-AA87-0BF46C2F272D}"/>
          </ac:picMkLst>
        </pc:picChg>
        <pc:picChg chg="mod modCrop">
          <ac:chgData name="CNDL - Karoline Lima dos Santos Pereira" userId="36b9d35c-0798-48cd-9ce5-5d23c0110e91" providerId="ADAL" clId="{FFE97B67-71AC-4FD4-81DF-A42442ACA0D8}" dt="2024-09-02T15:12:03.705" v="61" actId="732"/>
          <ac:picMkLst>
            <pc:docMk/>
            <pc:sldMk cId="4165223242" sldId="3437"/>
            <ac:picMk id="7" creationId="{4ED4F9BE-5A1E-4F6D-EE9B-92A6FDFCCD4C}"/>
          </ac:picMkLst>
        </pc:picChg>
      </pc:sldChg>
      <pc:sldChg chg="modSp modAnim">
        <pc:chgData name="CNDL - Karoline Lima dos Santos Pereira" userId="36b9d35c-0798-48cd-9ce5-5d23c0110e91" providerId="ADAL" clId="{FFE97B67-71AC-4FD4-81DF-A42442ACA0D8}" dt="2024-09-02T15:17:29.055" v="109" actId="20577"/>
        <pc:sldMkLst>
          <pc:docMk/>
          <pc:sldMk cId="1479187597" sldId="3439"/>
        </pc:sldMkLst>
        <pc:spChg chg="mod">
          <ac:chgData name="CNDL - Karoline Lima dos Santos Pereira" userId="36b9d35c-0798-48cd-9ce5-5d23c0110e91" providerId="ADAL" clId="{FFE97B67-71AC-4FD4-81DF-A42442ACA0D8}" dt="2024-09-02T15:17:29.055" v="109" actId="20577"/>
          <ac:spMkLst>
            <pc:docMk/>
            <pc:sldMk cId="1479187597" sldId="3439"/>
            <ac:spMk id="7" creationId="{7CF53A8F-34A1-FBCA-5997-2FBD1DABE9DE}"/>
          </ac:spMkLst>
        </pc:spChg>
        <pc:spChg chg="mod">
          <ac:chgData name="CNDL - Karoline Lima dos Santos Pereira" userId="36b9d35c-0798-48cd-9ce5-5d23c0110e91" providerId="ADAL" clId="{FFE97B67-71AC-4FD4-81DF-A42442ACA0D8}" dt="2024-09-02T15:07:34.164" v="31" actId="179"/>
          <ac:spMkLst>
            <pc:docMk/>
            <pc:sldMk cId="1479187597" sldId="3439"/>
            <ac:spMk id="8" creationId="{4AF0BFDA-528B-641B-8C97-A7719E3E0D63}"/>
          </ac:spMkLst>
        </pc:spChg>
      </pc:sldChg>
      <pc:sldChg chg="modSp">
        <pc:chgData name="CNDL - Karoline Lima dos Santos Pereira" userId="36b9d35c-0798-48cd-9ce5-5d23c0110e91" providerId="ADAL" clId="{FFE97B67-71AC-4FD4-81DF-A42442ACA0D8}" dt="2024-09-02T15:13:28.616" v="95" actId="20577"/>
        <pc:sldMkLst>
          <pc:docMk/>
          <pc:sldMk cId="603982237" sldId="3443"/>
        </pc:sldMkLst>
        <pc:spChg chg="mod">
          <ac:chgData name="CNDL - Karoline Lima dos Santos Pereira" userId="36b9d35c-0798-48cd-9ce5-5d23c0110e91" providerId="ADAL" clId="{FFE97B67-71AC-4FD4-81DF-A42442ACA0D8}" dt="2024-09-02T15:13:28.616" v="95" actId="20577"/>
          <ac:spMkLst>
            <pc:docMk/>
            <pc:sldMk cId="603982237" sldId="3443"/>
            <ac:spMk id="6" creationId="{734BCCDF-2364-5015-3DC5-BF557312D6F6}"/>
          </ac:spMkLst>
        </pc:spChg>
      </pc:sldChg>
      <pc:sldChg chg="modSp mod">
        <pc:chgData name="CNDL - Karoline Lima dos Santos Pereira" userId="36b9d35c-0798-48cd-9ce5-5d23c0110e91" providerId="ADAL" clId="{FFE97B67-71AC-4FD4-81DF-A42442ACA0D8}" dt="2024-09-02T15:09:57.280" v="52" actId="13926"/>
        <pc:sldMkLst>
          <pc:docMk/>
          <pc:sldMk cId="4050867432" sldId="3445"/>
        </pc:sldMkLst>
        <pc:spChg chg="mod">
          <ac:chgData name="CNDL - Karoline Lima dos Santos Pereira" userId="36b9d35c-0798-48cd-9ce5-5d23c0110e91" providerId="ADAL" clId="{FFE97B67-71AC-4FD4-81DF-A42442ACA0D8}" dt="2024-09-02T15:09:57.280" v="52" actId="13926"/>
          <ac:spMkLst>
            <pc:docMk/>
            <pc:sldMk cId="4050867432" sldId="3445"/>
            <ac:spMk id="21" creationId="{B6711426-E3F8-7B6A-E489-183F7EC39EE9}"/>
          </ac:spMkLst>
        </pc:spChg>
      </pc:sldChg>
      <pc:sldChg chg="addSp delSp modSp mod ord modAnim">
        <pc:chgData name="CNDL - Karoline Lima dos Santos Pereira" userId="36b9d35c-0798-48cd-9ce5-5d23c0110e91" providerId="ADAL" clId="{FFE97B67-71AC-4FD4-81DF-A42442ACA0D8}" dt="2024-09-02T15:19:35.716" v="124" actId="164"/>
        <pc:sldMkLst>
          <pc:docMk/>
          <pc:sldMk cId="3259201499" sldId="3447"/>
        </pc:sldMkLst>
        <pc:spChg chg="add mod">
          <ac:chgData name="CNDL - Karoline Lima dos Santos Pereira" userId="36b9d35c-0798-48cd-9ce5-5d23c0110e91" providerId="ADAL" clId="{FFE97B67-71AC-4FD4-81DF-A42442ACA0D8}" dt="2024-09-02T15:19:35.716" v="124" actId="164"/>
          <ac:spMkLst>
            <pc:docMk/>
            <pc:sldMk cId="3259201499" sldId="3447"/>
            <ac:spMk id="4" creationId="{0EBCCC6C-AE46-BB87-D710-8F8BFC1F532A}"/>
          </ac:spMkLst>
        </pc:spChg>
        <pc:spChg chg="mod">
          <ac:chgData name="CNDL - Karoline Lima dos Santos Pereira" userId="36b9d35c-0798-48cd-9ce5-5d23c0110e91" providerId="ADAL" clId="{FFE97B67-71AC-4FD4-81DF-A42442ACA0D8}" dt="2024-09-02T15:17:07.844" v="106" actId="15"/>
          <ac:spMkLst>
            <pc:docMk/>
            <pc:sldMk cId="3259201499" sldId="3447"/>
            <ac:spMk id="6" creationId="{8CAC8BA3-F91E-9C79-096B-89C7786035B7}"/>
          </ac:spMkLst>
        </pc:spChg>
        <pc:spChg chg="mod">
          <ac:chgData name="CNDL - Karoline Lima dos Santos Pereira" userId="36b9d35c-0798-48cd-9ce5-5d23c0110e91" providerId="ADAL" clId="{FFE97B67-71AC-4FD4-81DF-A42442ACA0D8}" dt="2024-09-02T15:17:10.389" v="107" actId="122"/>
          <ac:spMkLst>
            <pc:docMk/>
            <pc:sldMk cId="3259201499" sldId="3447"/>
            <ac:spMk id="7" creationId="{B9EE037E-F0CD-9D69-056E-A30558D622A1}"/>
          </ac:spMkLst>
        </pc:spChg>
        <pc:spChg chg="del mod">
          <ac:chgData name="CNDL - Karoline Lima dos Santos Pereira" userId="36b9d35c-0798-48cd-9ce5-5d23c0110e91" providerId="ADAL" clId="{FFE97B67-71AC-4FD4-81DF-A42442ACA0D8}" dt="2024-09-02T15:15:39.838" v="100" actId="478"/>
          <ac:spMkLst>
            <pc:docMk/>
            <pc:sldMk cId="3259201499" sldId="3447"/>
            <ac:spMk id="12" creationId="{515A04F8-54B5-4D73-4CF6-5C4B713FEC00}"/>
          </ac:spMkLst>
        </pc:spChg>
        <pc:spChg chg="add mod">
          <ac:chgData name="CNDL - Karoline Lima dos Santos Pereira" userId="36b9d35c-0798-48cd-9ce5-5d23c0110e91" providerId="ADAL" clId="{FFE97B67-71AC-4FD4-81DF-A42442ACA0D8}" dt="2024-09-02T15:19:35.716" v="124" actId="164"/>
          <ac:spMkLst>
            <pc:docMk/>
            <pc:sldMk cId="3259201499" sldId="3447"/>
            <ac:spMk id="14" creationId="{6576D0AB-0FF6-B7AD-4C05-62FC59244129}"/>
          </ac:spMkLst>
        </pc:spChg>
        <pc:grpChg chg="add mod">
          <ac:chgData name="CNDL - Karoline Lima dos Santos Pereira" userId="36b9d35c-0798-48cd-9ce5-5d23c0110e91" providerId="ADAL" clId="{FFE97B67-71AC-4FD4-81DF-A42442ACA0D8}" dt="2024-09-02T15:19:35.716" v="124" actId="164"/>
          <ac:grpSpMkLst>
            <pc:docMk/>
            <pc:sldMk cId="3259201499" sldId="3447"/>
            <ac:grpSpMk id="16" creationId="{9091E348-CC05-2E79-C3CA-2640AA0916DD}"/>
          </ac:grpSpMkLst>
        </pc:grpChg>
        <pc:picChg chg="add mod">
          <ac:chgData name="CNDL - Karoline Lima dos Santos Pereira" userId="36b9d35c-0798-48cd-9ce5-5d23c0110e91" providerId="ADAL" clId="{FFE97B67-71AC-4FD4-81DF-A42442ACA0D8}" dt="2024-09-02T15:15:15.179" v="97" actId="1076"/>
          <ac:picMkLst>
            <pc:docMk/>
            <pc:sldMk cId="3259201499" sldId="3447"/>
            <ac:picMk id="8" creationId="{90F32289-E1BC-BD1D-7E79-11BCC843A2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20758-DE81-F3EE-23CC-8D5B45273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A9A031-6507-1E98-FCA0-8C34D8B64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7B66C7-5C67-D84F-6D49-5C1B2EFF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91407-2370-D405-4C55-66190E63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347A54-5B19-BC75-C064-BCA652E0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7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1D075-3EB9-1C42-4114-D6AD4BEA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964FF7-568F-F186-030B-DBCECE283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E1C743-52EB-CD8D-A7D5-AC14FBE9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86B7C6-5221-C1D1-5A70-52F266B3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6976F1-67F7-5443-86A3-6D5C283E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0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9117A2-1928-A16A-DC3E-BAAFD8537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E9AE66-E74E-F3C4-0975-323DF066C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B960E5-EA5D-8C5B-2D81-4DAB8898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3AC60-4392-6CF4-41C8-C7C7618E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8205B0-DBB3-5891-191E-FF7AF9E4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45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021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FFB86-8FA1-0B22-82BC-D5D46B50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C9B728-49A6-6EE2-889B-1A8854E3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15F6E7-59AC-C796-81DF-25D003AF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0BE1D1-24F8-4DBF-93AC-885EF66D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49183C-A5D3-86C5-2300-DCD8DC11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20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57325-FAF7-CCC8-4585-A46E948B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B59D0-83C6-58DD-8821-670F98E7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2D2D6-B72B-AEA9-400D-9AB7AD16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62FDC-B42B-F88A-E980-EA762BA9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6A66E-3686-6DEF-A87E-8923AE3A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1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8ACCB-6B89-3B72-061C-DE491441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D378EE-E2E7-54D8-13F1-CD1A1147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3DB0B4-72DF-AF74-D8CF-C64C745A9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EEF90A-321B-526F-1314-4830CB53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A96C8A-D901-0347-209B-FF2A25F6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5ACAA8-514D-C7D7-5D1D-9AF21DC1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06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E1DE-C736-2366-5803-111CDC88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EAA3A9-543B-90D9-689A-4FFEA170C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B4599D-2C51-29DA-38E2-446E1E39B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D76F81-93CB-C9E6-B68B-189D243C3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722D82-0C0C-D60D-9295-1E8C10260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740E96A-6771-224B-C5FA-1F5C1D3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E57485-4DD3-920D-EE57-61ACA77F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C094FC-FC40-3265-3652-84919930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0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A2D0C-50E2-B5B1-690A-690F5138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A5C85A-19AF-FAF3-E587-7DBF2018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0ED0AA-31C2-8264-2C13-F47351A1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140BFD-D8DC-F042-C3C5-4C07A0FC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0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0CFAE0-B22C-E74A-6ED0-476D839B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B0DBB48-8714-8237-AF70-4EDB1402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09DF4A-D222-9742-3D96-BE54540D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7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994F0-CD0A-EE2D-88F9-D4C814B4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4652A-8331-7557-4F1C-6EF0DA12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2258CA-879F-C7FC-4041-A723DED1A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21EC4B-1B4F-F764-0DB3-7971BC9A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868733-6D27-4F71-0E83-AD0C3760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08B96-258C-7630-FC31-0963B104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7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37908-120B-8596-6FE4-3746E391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D53E77-2662-7CF0-E87F-8D3CB18B4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72B60B-4391-B109-108C-91559DEF3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095D07-6E01-7036-284F-EC382257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2AF268-38BF-F551-F8F2-55E565B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6E4285-B7A8-EDF7-96A5-BA1A807F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22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8C9787-2109-9AEB-E407-4D600BE0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00D7A7-3BE3-3DB8-327A-2A0074EDA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322C05-437F-5A91-3D1C-98940E5B3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4CBC-365A-4B00-920F-FB077ACD24D2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6BE0A2-4040-86D0-50DF-CD85AE776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FD317E-3A14-A5CD-EAFD-4528D3794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C409-6E5E-46F0-B958-C58F5AD0C2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6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ta.es/dga-devolvera-25-la-paga-extraordinaria-2012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4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rasildefato.com.br/2021/05/12/por-quanto-tempo-e-possivel-ficar-sem-contribuir-ao-inss-sem-perder-os-direitos" TargetMode="External"/><Relationship Id="rId5" Type="http://schemas.openxmlformats.org/officeDocument/2006/relationships/image" Target="../media/image47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rketmovers.it/2013/05/codici-pagamento-imu-2013.html" TargetMode="External"/><Relationship Id="rId5" Type="http://schemas.openxmlformats.org/officeDocument/2006/relationships/image" Target="../media/image49.jp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11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s://www.hrconnect.cl/tendencias/liderazgo-femenino-acelerar-la-representacion-mujeres-puestos-decision/" TargetMode="External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>
            <a:extLst>
              <a:ext uri="{FF2B5EF4-FFF2-40B4-BE49-F238E27FC236}">
                <a16:creationId xmlns:a16="http://schemas.microsoft.com/office/drawing/2014/main" id="{A06632E4-CD66-3BD3-B2B7-3D25DF3BC8E2}"/>
              </a:ext>
            </a:extLst>
          </p:cNvPr>
          <p:cNvSpPr/>
          <p:nvPr/>
        </p:nvSpPr>
        <p:spPr>
          <a:xfrm>
            <a:off x="0" y="-11576"/>
            <a:ext cx="12192000" cy="6888679"/>
          </a:xfrm>
          <a:prstGeom prst="rect">
            <a:avLst/>
          </a:prstGeom>
          <a:gradFill flip="none" rotWithShape="1">
            <a:gsLst>
              <a:gs pos="0">
                <a:srgbClr val="09428F">
                  <a:shade val="30000"/>
                  <a:satMod val="115000"/>
                </a:srgbClr>
              </a:gs>
              <a:gs pos="50000">
                <a:srgbClr val="09428F"/>
              </a:gs>
              <a:gs pos="100000">
                <a:srgbClr val="0868C8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Gráfico 30">
            <a:extLst>
              <a:ext uri="{FF2B5EF4-FFF2-40B4-BE49-F238E27FC236}">
                <a16:creationId xmlns:a16="http://schemas.microsoft.com/office/drawing/2014/main" id="{E29A4F68-4250-259A-DD16-AA2DB9648DD6}"/>
              </a:ext>
            </a:extLst>
          </p:cNvPr>
          <p:cNvSpPr/>
          <p:nvPr/>
        </p:nvSpPr>
        <p:spPr>
          <a:xfrm>
            <a:off x="6774860" y="-11575"/>
            <a:ext cx="5417140" cy="6877103"/>
          </a:xfrm>
          <a:custGeom>
            <a:avLst/>
            <a:gdLst>
              <a:gd name="connsiteX0" fmla="*/ 5903277 w 5903276"/>
              <a:gd name="connsiteY0" fmla="*/ 0 h 6853952"/>
              <a:gd name="connsiteX1" fmla="*/ 1042304 w 5903276"/>
              <a:gd name="connsiteY1" fmla="*/ 0 h 6853952"/>
              <a:gd name="connsiteX2" fmla="*/ 0 w 5903276"/>
              <a:gd name="connsiteY2" fmla="*/ 6853953 h 6853952"/>
              <a:gd name="connsiteX3" fmla="*/ 5903277 w 5903276"/>
              <a:gd name="connsiteY3" fmla="*/ 6853953 h 6853952"/>
              <a:gd name="connsiteX4" fmla="*/ 5903277 w 5903276"/>
              <a:gd name="connsiteY4" fmla="*/ 0 h 6853952"/>
              <a:gd name="connsiteX0" fmla="*/ 5903277 w 5903277"/>
              <a:gd name="connsiteY0" fmla="*/ 0 h 6853953"/>
              <a:gd name="connsiteX1" fmla="*/ 1042304 w 5903277"/>
              <a:gd name="connsiteY1" fmla="*/ 0 h 6853953"/>
              <a:gd name="connsiteX2" fmla="*/ 0 w 5903277"/>
              <a:gd name="connsiteY2" fmla="*/ 6853953 h 6853953"/>
              <a:gd name="connsiteX3" fmla="*/ 4699510 w 5903277"/>
              <a:gd name="connsiteY3" fmla="*/ 6680333 h 6853953"/>
              <a:gd name="connsiteX4" fmla="*/ 5903277 w 5903277"/>
              <a:gd name="connsiteY4" fmla="*/ 0 h 6853953"/>
              <a:gd name="connsiteX0" fmla="*/ 5903277 w 5903277"/>
              <a:gd name="connsiteY0" fmla="*/ 0 h 6865528"/>
              <a:gd name="connsiteX1" fmla="*/ 1042304 w 5903277"/>
              <a:gd name="connsiteY1" fmla="*/ 0 h 6865528"/>
              <a:gd name="connsiteX2" fmla="*/ 0 w 5903277"/>
              <a:gd name="connsiteY2" fmla="*/ 6853953 h 6865528"/>
              <a:gd name="connsiteX3" fmla="*/ 5475013 w 5903277"/>
              <a:gd name="connsiteY3" fmla="*/ 6865528 h 6865528"/>
              <a:gd name="connsiteX4" fmla="*/ 5903277 w 5903277"/>
              <a:gd name="connsiteY4" fmla="*/ 0 h 6865528"/>
              <a:gd name="connsiteX0" fmla="*/ 4919429 w 5475013"/>
              <a:gd name="connsiteY0" fmla="*/ 590309 h 6865528"/>
              <a:gd name="connsiteX1" fmla="*/ 1042304 w 5475013"/>
              <a:gd name="connsiteY1" fmla="*/ 0 h 6865528"/>
              <a:gd name="connsiteX2" fmla="*/ 0 w 5475013"/>
              <a:gd name="connsiteY2" fmla="*/ 6853953 h 6865528"/>
              <a:gd name="connsiteX3" fmla="*/ 5475013 w 5475013"/>
              <a:gd name="connsiteY3" fmla="*/ 6865528 h 6865528"/>
              <a:gd name="connsiteX4" fmla="*/ 4919429 w 5475013"/>
              <a:gd name="connsiteY4" fmla="*/ 590309 h 6865528"/>
              <a:gd name="connsiteX0" fmla="*/ 5463439 w 5475013"/>
              <a:gd name="connsiteY0" fmla="*/ 0 h 6877103"/>
              <a:gd name="connsiteX1" fmla="*/ 1042304 w 5475013"/>
              <a:gd name="connsiteY1" fmla="*/ 11575 h 6877103"/>
              <a:gd name="connsiteX2" fmla="*/ 0 w 5475013"/>
              <a:gd name="connsiteY2" fmla="*/ 6865528 h 6877103"/>
              <a:gd name="connsiteX3" fmla="*/ 5475013 w 5475013"/>
              <a:gd name="connsiteY3" fmla="*/ 6877103 h 6877103"/>
              <a:gd name="connsiteX4" fmla="*/ 5463439 w 5475013"/>
              <a:gd name="connsiteY4" fmla="*/ 0 h 6877103"/>
              <a:gd name="connsiteX0" fmla="*/ 5463439 w 5475013"/>
              <a:gd name="connsiteY0" fmla="*/ 0 h 6877103"/>
              <a:gd name="connsiteX1" fmla="*/ 3449838 w 5475013"/>
              <a:gd name="connsiteY1" fmla="*/ 23150 h 6877103"/>
              <a:gd name="connsiteX2" fmla="*/ 0 w 5475013"/>
              <a:gd name="connsiteY2" fmla="*/ 6865528 h 6877103"/>
              <a:gd name="connsiteX3" fmla="*/ 5475013 w 5475013"/>
              <a:gd name="connsiteY3" fmla="*/ 6877103 h 6877103"/>
              <a:gd name="connsiteX4" fmla="*/ 5463439 w 5475013"/>
              <a:gd name="connsiteY4" fmla="*/ 0 h 6877103"/>
              <a:gd name="connsiteX0" fmla="*/ 5463439 w 5475013"/>
              <a:gd name="connsiteY0" fmla="*/ 0 h 6877103"/>
              <a:gd name="connsiteX1" fmla="*/ 3449838 w 5475013"/>
              <a:gd name="connsiteY1" fmla="*/ 23150 h 6877103"/>
              <a:gd name="connsiteX2" fmla="*/ 0 w 5475013"/>
              <a:gd name="connsiteY2" fmla="*/ 6865528 h 6877103"/>
              <a:gd name="connsiteX3" fmla="*/ 5475013 w 5475013"/>
              <a:gd name="connsiteY3" fmla="*/ 6877103 h 6877103"/>
              <a:gd name="connsiteX4" fmla="*/ 5463439 w 5475013"/>
              <a:gd name="connsiteY4" fmla="*/ 0 h 6877103"/>
              <a:gd name="connsiteX0" fmla="*/ 5564381 w 5575955"/>
              <a:gd name="connsiteY0" fmla="*/ 0 h 6877103"/>
              <a:gd name="connsiteX1" fmla="*/ 3550780 w 5575955"/>
              <a:gd name="connsiteY1" fmla="*/ 23150 h 6877103"/>
              <a:gd name="connsiteX2" fmla="*/ 2134653 w 5575955"/>
              <a:gd name="connsiteY2" fmla="*/ 3541853 h 6877103"/>
              <a:gd name="connsiteX3" fmla="*/ 100942 w 5575955"/>
              <a:gd name="connsiteY3" fmla="*/ 6865528 h 6877103"/>
              <a:gd name="connsiteX4" fmla="*/ 5575955 w 5575955"/>
              <a:gd name="connsiteY4" fmla="*/ 6877103 h 6877103"/>
              <a:gd name="connsiteX5" fmla="*/ 5564381 w 5575955"/>
              <a:gd name="connsiteY5" fmla="*/ 0 h 6877103"/>
              <a:gd name="connsiteX0" fmla="*/ 5584045 w 5595619"/>
              <a:gd name="connsiteY0" fmla="*/ 0 h 6877103"/>
              <a:gd name="connsiteX1" fmla="*/ 3570444 w 5595619"/>
              <a:gd name="connsiteY1" fmla="*/ 23150 h 6877103"/>
              <a:gd name="connsiteX2" fmla="*/ 1749203 w 5595619"/>
              <a:gd name="connsiteY2" fmla="*/ 3333509 h 6877103"/>
              <a:gd name="connsiteX3" fmla="*/ 120606 w 5595619"/>
              <a:gd name="connsiteY3" fmla="*/ 6865528 h 6877103"/>
              <a:gd name="connsiteX4" fmla="*/ 5595619 w 5595619"/>
              <a:gd name="connsiteY4" fmla="*/ 6877103 h 6877103"/>
              <a:gd name="connsiteX5" fmla="*/ 5584045 w 5595619"/>
              <a:gd name="connsiteY5" fmla="*/ 0 h 6877103"/>
              <a:gd name="connsiteX0" fmla="*/ 5584045 w 5595619"/>
              <a:gd name="connsiteY0" fmla="*/ 0 h 6877103"/>
              <a:gd name="connsiteX1" fmla="*/ 3570444 w 5595619"/>
              <a:gd name="connsiteY1" fmla="*/ 23150 h 6877103"/>
              <a:gd name="connsiteX2" fmla="*/ 1749203 w 5595619"/>
              <a:gd name="connsiteY2" fmla="*/ 3333509 h 6877103"/>
              <a:gd name="connsiteX3" fmla="*/ 120606 w 5595619"/>
              <a:gd name="connsiteY3" fmla="*/ 6865528 h 6877103"/>
              <a:gd name="connsiteX4" fmla="*/ 5595619 w 5595619"/>
              <a:gd name="connsiteY4" fmla="*/ 6877103 h 6877103"/>
              <a:gd name="connsiteX5" fmla="*/ 5584045 w 5595619"/>
              <a:gd name="connsiteY5" fmla="*/ 0 h 6877103"/>
              <a:gd name="connsiteX0" fmla="*/ 5584045 w 5595619"/>
              <a:gd name="connsiteY0" fmla="*/ 0 h 6877103"/>
              <a:gd name="connsiteX1" fmla="*/ 3570444 w 5595619"/>
              <a:gd name="connsiteY1" fmla="*/ 23150 h 6877103"/>
              <a:gd name="connsiteX2" fmla="*/ 1749203 w 5595619"/>
              <a:gd name="connsiteY2" fmla="*/ 3333509 h 6877103"/>
              <a:gd name="connsiteX3" fmla="*/ 120606 w 5595619"/>
              <a:gd name="connsiteY3" fmla="*/ 6865528 h 6877103"/>
              <a:gd name="connsiteX4" fmla="*/ 5595619 w 5595619"/>
              <a:gd name="connsiteY4" fmla="*/ 6877103 h 6877103"/>
              <a:gd name="connsiteX5" fmla="*/ 5584045 w 5595619"/>
              <a:gd name="connsiteY5" fmla="*/ 0 h 6877103"/>
              <a:gd name="connsiteX0" fmla="*/ 5584045 w 5595619"/>
              <a:gd name="connsiteY0" fmla="*/ 0 h 6877103"/>
              <a:gd name="connsiteX1" fmla="*/ 3570444 w 5595619"/>
              <a:gd name="connsiteY1" fmla="*/ 23150 h 6877103"/>
              <a:gd name="connsiteX2" fmla="*/ 1749203 w 5595619"/>
              <a:gd name="connsiteY2" fmla="*/ 3333509 h 6877103"/>
              <a:gd name="connsiteX3" fmla="*/ 120606 w 5595619"/>
              <a:gd name="connsiteY3" fmla="*/ 6865528 h 6877103"/>
              <a:gd name="connsiteX4" fmla="*/ 5595619 w 5595619"/>
              <a:gd name="connsiteY4" fmla="*/ 6877103 h 6877103"/>
              <a:gd name="connsiteX5" fmla="*/ 5584045 w 5595619"/>
              <a:gd name="connsiteY5" fmla="*/ 0 h 6877103"/>
              <a:gd name="connsiteX0" fmla="*/ 5564664 w 5576238"/>
              <a:gd name="connsiteY0" fmla="*/ 0 h 6877103"/>
              <a:gd name="connsiteX1" fmla="*/ 3551063 w 5576238"/>
              <a:gd name="connsiteY1" fmla="*/ 23150 h 6877103"/>
              <a:gd name="connsiteX2" fmla="*/ 1729822 w 5576238"/>
              <a:gd name="connsiteY2" fmla="*/ 3333509 h 6877103"/>
              <a:gd name="connsiteX3" fmla="*/ 101225 w 5576238"/>
              <a:gd name="connsiteY3" fmla="*/ 6865528 h 6877103"/>
              <a:gd name="connsiteX4" fmla="*/ 5576238 w 5576238"/>
              <a:gd name="connsiteY4" fmla="*/ 6877103 h 6877103"/>
              <a:gd name="connsiteX5" fmla="*/ 5564664 w 5576238"/>
              <a:gd name="connsiteY5" fmla="*/ 0 h 6877103"/>
              <a:gd name="connsiteX0" fmla="*/ 5463439 w 5475013"/>
              <a:gd name="connsiteY0" fmla="*/ 0 h 6877103"/>
              <a:gd name="connsiteX1" fmla="*/ 3449838 w 5475013"/>
              <a:gd name="connsiteY1" fmla="*/ 23150 h 6877103"/>
              <a:gd name="connsiteX2" fmla="*/ 1628597 w 5475013"/>
              <a:gd name="connsiteY2" fmla="*/ 3333509 h 6877103"/>
              <a:gd name="connsiteX3" fmla="*/ 0 w 5475013"/>
              <a:gd name="connsiteY3" fmla="*/ 6865528 h 6877103"/>
              <a:gd name="connsiteX4" fmla="*/ 5475013 w 5475013"/>
              <a:gd name="connsiteY4" fmla="*/ 6877103 h 6877103"/>
              <a:gd name="connsiteX5" fmla="*/ 5463439 w 5475013"/>
              <a:gd name="connsiteY5" fmla="*/ 0 h 6877103"/>
              <a:gd name="connsiteX0" fmla="*/ 5405566 w 5417140"/>
              <a:gd name="connsiteY0" fmla="*/ 0 h 6877103"/>
              <a:gd name="connsiteX1" fmla="*/ 3391965 w 5417140"/>
              <a:gd name="connsiteY1" fmla="*/ 23150 h 6877103"/>
              <a:gd name="connsiteX2" fmla="*/ 1570724 w 5417140"/>
              <a:gd name="connsiteY2" fmla="*/ 3333509 h 6877103"/>
              <a:gd name="connsiteX3" fmla="*/ 0 w 5417140"/>
              <a:gd name="connsiteY3" fmla="*/ 6877103 h 6877103"/>
              <a:gd name="connsiteX4" fmla="*/ 5417140 w 5417140"/>
              <a:gd name="connsiteY4" fmla="*/ 6877103 h 6877103"/>
              <a:gd name="connsiteX5" fmla="*/ 5405566 w 5417140"/>
              <a:gd name="connsiteY5" fmla="*/ 0 h 6877103"/>
              <a:gd name="connsiteX0" fmla="*/ 5405566 w 5417140"/>
              <a:gd name="connsiteY0" fmla="*/ 0 h 6877103"/>
              <a:gd name="connsiteX1" fmla="*/ 3391965 w 5417140"/>
              <a:gd name="connsiteY1" fmla="*/ 23150 h 6877103"/>
              <a:gd name="connsiteX2" fmla="*/ 1570724 w 5417140"/>
              <a:gd name="connsiteY2" fmla="*/ 3333509 h 6877103"/>
              <a:gd name="connsiteX3" fmla="*/ 0 w 5417140"/>
              <a:gd name="connsiteY3" fmla="*/ 6877103 h 6877103"/>
              <a:gd name="connsiteX4" fmla="*/ 5417140 w 5417140"/>
              <a:gd name="connsiteY4" fmla="*/ 6877103 h 6877103"/>
              <a:gd name="connsiteX5" fmla="*/ 5405566 w 5417140"/>
              <a:gd name="connsiteY5" fmla="*/ 0 h 687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140" h="6877103">
                <a:moveTo>
                  <a:pt x="5405566" y="0"/>
                </a:moveTo>
                <a:lnTo>
                  <a:pt x="3391965" y="23150"/>
                </a:lnTo>
                <a:cubicBezTo>
                  <a:pt x="3144435" y="787080"/>
                  <a:pt x="2620259" y="2239412"/>
                  <a:pt x="1570724" y="3333509"/>
                </a:cubicBezTo>
                <a:cubicBezTo>
                  <a:pt x="1412439" y="4508630"/>
                  <a:pt x="1243675" y="5221633"/>
                  <a:pt x="0" y="6877103"/>
                </a:cubicBezTo>
                <a:lnTo>
                  <a:pt x="5417140" y="6877103"/>
                </a:lnTo>
                <a:lnTo>
                  <a:pt x="5405566" y="0"/>
                </a:lnTo>
                <a:close/>
              </a:path>
            </a:pathLst>
          </a:custGeom>
          <a:gradFill flip="none" rotWithShape="1">
            <a:gsLst>
              <a:gs pos="0">
                <a:srgbClr val="13448C">
                  <a:shade val="30000"/>
                  <a:satMod val="115000"/>
                </a:srgbClr>
              </a:gs>
              <a:gs pos="50000">
                <a:srgbClr val="13448C">
                  <a:shade val="67500"/>
                  <a:satMod val="115000"/>
                </a:srgbClr>
              </a:gs>
              <a:gs pos="100000">
                <a:srgbClr val="13448C">
                  <a:shade val="100000"/>
                  <a:satMod val="115000"/>
                </a:srgbClr>
              </a:gs>
            </a:gsLst>
            <a:lin ang="0" scaled="1"/>
            <a:tileRect/>
          </a:gradFill>
          <a:ln w="11230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54" name="Gráfico 53">
            <a:extLst>
              <a:ext uri="{FF2B5EF4-FFF2-40B4-BE49-F238E27FC236}">
                <a16:creationId xmlns:a16="http://schemas.microsoft.com/office/drawing/2014/main" id="{37FFCEFF-F8F2-68E6-98CB-AD09C5BD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3" r="22068"/>
          <a:stretch>
            <a:fillRect/>
          </a:stretch>
        </p:blipFill>
        <p:spPr>
          <a:xfrm>
            <a:off x="7088873" y="624782"/>
            <a:ext cx="5110203" cy="5819978"/>
          </a:xfrm>
          <a:custGeom>
            <a:avLst/>
            <a:gdLst>
              <a:gd name="connsiteX0" fmla="*/ 2871507 w 5110203"/>
              <a:gd name="connsiteY0" fmla="*/ 0 h 5819978"/>
              <a:gd name="connsiteX1" fmla="*/ 5100408 w 5110203"/>
              <a:gd name="connsiteY1" fmla="*/ 0 h 5819978"/>
              <a:gd name="connsiteX2" fmla="*/ 5110203 w 5110203"/>
              <a:gd name="connsiteY2" fmla="*/ 5819978 h 5819978"/>
              <a:gd name="connsiteX3" fmla="*/ 0 w 5110203"/>
              <a:gd name="connsiteY3" fmla="*/ 5819978 h 5819978"/>
              <a:gd name="connsiteX4" fmla="*/ 111842 w 5110203"/>
              <a:gd name="connsiteY4" fmla="*/ 5661380 h 5819978"/>
              <a:gd name="connsiteX5" fmla="*/ 1264495 w 5110203"/>
              <a:gd name="connsiteY5" fmla="*/ 2697152 h 5819978"/>
              <a:gd name="connsiteX6" fmla="*/ 2844331 w 5110203"/>
              <a:gd name="connsiteY6" fmla="*/ 72462 h 58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0203" h="5819978">
                <a:moveTo>
                  <a:pt x="2871507" y="0"/>
                </a:moveTo>
                <a:lnTo>
                  <a:pt x="5100408" y="0"/>
                </a:lnTo>
                <a:lnTo>
                  <a:pt x="5110203" y="5819978"/>
                </a:lnTo>
                <a:lnTo>
                  <a:pt x="0" y="5819978"/>
                </a:lnTo>
                <a:lnTo>
                  <a:pt x="111842" y="5661380"/>
                </a:lnTo>
                <a:cubicBezTo>
                  <a:pt x="979473" y="4399805"/>
                  <a:pt x="1125996" y="3725383"/>
                  <a:pt x="1264495" y="2697152"/>
                </a:cubicBezTo>
                <a:cubicBezTo>
                  <a:pt x="2051646" y="1876579"/>
                  <a:pt x="2543283" y="854499"/>
                  <a:pt x="2844331" y="72462"/>
                </a:cubicBezTo>
                <a:close/>
              </a:path>
            </a:pathLst>
          </a:cu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9D511619-127F-8BA6-74E6-4D895B159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496" b="15854"/>
          <a:stretch/>
        </p:blipFill>
        <p:spPr>
          <a:xfrm>
            <a:off x="-7076" y="5511813"/>
            <a:ext cx="7715945" cy="136529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9AE81EA1-38FF-1B99-7AEF-26BB111E2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6814" y="3372481"/>
            <a:ext cx="5372301" cy="3279804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9A1E4E81-9726-A27A-C78B-C736ACFB39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0651" y="34104"/>
            <a:ext cx="5421588" cy="5933779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F40DCFD9-5A13-A70A-54B8-6D14BAB96A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9092" y="1"/>
            <a:ext cx="1762016" cy="7069541"/>
          </a:xfrm>
          <a:prstGeom prst="rect">
            <a:avLst/>
          </a:prstGeom>
        </p:spPr>
      </p:pic>
      <p:sp>
        <p:nvSpPr>
          <p:cNvPr id="9" name="Google Shape;275;p76">
            <a:extLst>
              <a:ext uri="{FF2B5EF4-FFF2-40B4-BE49-F238E27FC236}">
                <a16:creationId xmlns:a16="http://schemas.microsoft.com/office/drawing/2014/main" id="{0C0EEC36-4801-C61E-FBAB-A1094EEB4D3E}"/>
              </a:ext>
            </a:extLst>
          </p:cNvPr>
          <p:cNvSpPr txBox="1"/>
          <p:nvPr/>
        </p:nvSpPr>
        <p:spPr>
          <a:xfrm>
            <a:off x="450030" y="1977862"/>
            <a:ext cx="5950639" cy="1266893"/>
          </a:xfrm>
          <a:prstGeom prst="rect">
            <a:avLst/>
          </a:prstGeom>
          <a:noFill/>
          <a:ln>
            <a:noFill/>
          </a:ln>
        </p:spPr>
        <p:txBody>
          <a:bodyPr spcFirstLastPara="1" lIns="48800" tIns="48800" rIns="48800" bIns="48800" anchor="ctr"/>
          <a:lstStyle/>
          <a:p>
            <a:pPr algn="ctr">
              <a:defRPr/>
            </a:pPr>
            <a:r>
              <a:rPr lang="pt-BR" sz="6600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Black"/>
              </a:rPr>
              <a:t>Sistema</a:t>
            </a:r>
            <a:r>
              <a:rPr lang="pt-BR" sz="8800" b="1" i="1" spc="-1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 Black"/>
              </a:rPr>
              <a:t> CNDL</a:t>
            </a:r>
            <a:endParaRPr sz="8800" b="1" i="1" spc="-1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 Black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EDE82BA-359F-65EF-421C-538131AE40F5}"/>
              </a:ext>
            </a:extLst>
          </p:cNvPr>
          <p:cNvSpPr txBox="1"/>
          <p:nvPr/>
        </p:nvSpPr>
        <p:spPr>
          <a:xfrm>
            <a:off x="25136" y="3085533"/>
            <a:ext cx="679485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</a:t>
            </a:r>
            <a:r>
              <a:rPr lang="pt-BR" sz="1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REPRESENTANTE</a:t>
            </a:r>
            <a:r>
              <a:rPr lang="pt-BR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VAREJO BRASILEIRO</a:t>
            </a:r>
          </a:p>
          <a:p>
            <a:pPr algn="ctr"/>
            <a:endParaRPr lang="pt-BR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Presidente: José Cesar da Costa</a:t>
            </a:r>
          </a:p>
          <a:p>
            <a:pPr algn="ctr"/>
            <a:endParaRPr lang="pt-BR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Apresentação: Karoline Lima</a:t>
            </a:r>
            <a:r>
              <a:rPr lang="pt-B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Advogada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Coord. Relações Institucionais e Governamentais na CNDL 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Especialista em RIG pela FGV - BSB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Mestranda em Economia e Política Pública pelo IDP</a:t>
            </a:r>
          </a:p>
          <a:p>
            <a:pPr algn="ctr"/>
            <a:endParaRPr lang="pt-BR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m 10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461F3875-7420-EC98-2B87-1A15B2562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49" y="5852173"/>
            <a:ext cx="3221862" cy="488649"/>
          </a:xfrm>
          <a:prstGeom prst="rect">
            <a:avLst/>
          </a:prstGeom>
        </p:spPr>
      </p:pic>
      <p:sp>
        <p:nvSpPr>
          <p:cNvPr id="61" name="Gráfico 53">
            <a:extLst>
              <a:ext uri="{FF2B5EF4-FFF2-40B4-BE49-F238E27FC236}">
                <a16:creationId xmlns:a16="http://schemas.microsoft.com/office/drawing/2014/main" id="{0226F4DD-6B11-D2D2-BE14-2067A6AFFBDF}"/>
              </a:ext>
            </a:extLst>
          </p:cNvPr>
          <p:cNvSpPr/>
          <p:nvPr/>
        </p:nvSpPr>
        <p:spPr>
          <a:xfrm>
            <a:off x="4960100" y="11882416"/>
            <a:ext cx="357464" cy="270108"/>
          </a:xfrm>
          <a:custGeom>
            <a:avLst/>
            <a:gdLst>
              <a:gd name="connsiteX0" fmla="*/ 584835 w 612373"/>
              <a:gd name="connsiteY0" fmla="*/ 332613 h 462724"/>
              <a:gd name="connsiteX1" fmla="*/ 573024 w 612373"/>
              <a:gd name="connsiteY1" fmla="*/ 0 h 462724"/>
              <a:gd name="connsiteX2" fmla="*/ 70961 w 612373"/>
              <a:gd name="connsiteY2" fmla="*/ 0 h 462724"/>
              <a:gd name="connsiteX3" fmla="*/ 30956 w 612373"/>
              <a:gd name="connsiteY3" fmla="*/ 420053 h 462724"/>
              <a:gd name="connsiteX4" fmla="*/ 584835 w 612373"/>
              <a:gd name="connsiteY4" fmla="*/ 332613 h 462724"/>
              <a:gd name="connsiteX5" fmla="*/ 0 w 612373"/>
              <a:gd name="connsiteY5" fmla="*/ 462629 h 462724"/>
              <a:gd name="connsiteX6" fmla="*/ 502063 w 612373"/>
              <a:gd name="connsiteY6" fmla="*/ 462629 h 462724"/>
              <a:gd name="connsiteX7" fmla="*/ 573500 w 612373"/>
              <a:gd name="connsiteY7" fmla="*/ 358045 h 462724"/>
              <a:gd name="connsiteX8" fmla="*/ 13145 w 612373"/>
              <a:gd name="connsiteY8" fmla="*/ 445580 h 462724"/>
              <a:gd name="connsiteX9" fmla="*/ 0 w 612373"/>
              <a:gd name="connsiteY9" fmla="*/ 462725 h 4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373" h="462724">
                <a:moveTo>
                  <a:pt x="584835" y="332613"/>
                </a:moveTo>
                <a:cubicBezTo>
                  <a:pt x="625126" y="232601"/>
                  <a:pt x="621221" y="121730"/>
                  <a:pt x="573024" y="0"/>
                </a:cubicBezTo>
                <a:lnTo>
                  <a:pt x="70961" y="0"/>
                </a:lnTo>
                <a:cubicBezTo>
                  <a:pt x="128778" y="154591"/>
                  <a:pt x="113538" y="294132"/>
                  <a:pt x="30956" y="420053"/>
                </a:cubicBezTo>
                <a:cubicBezTo>
                  <a:pt x="256985" y="423672"/>
                  <a:pt x="445580" y="397669"/>
                  <a:pt x="584835" y="332613"/>
                </a:cubicBezTo>
                <a:moveTo>
                  <a:pt x="0" y="462629"/>
                </a:moveTo>
                <a:lnTo>
                  <a:pt x="502063" y="462629"/>
                </a:lnTo>
                <a:cubicBezTo>
                  <a:pt x="531971" y="429292"/>
                  <a:pt x="555784" y="394335"/>
                  <a:pt x="573500" y="358045"/>
                </a:cubicBezTo>
                <a:cubicBezTo>
                  <a:pt x="473678" y="413766"/>
                  <a:pt x="282893" y="441674"/>
                  <a:pt x="13145" y="445580"/>
                </a:cubicBezTo>
                <a:cubicBezTo>
                  <a:pt x="8954" y="451295"/>
                  <a:pt x="4572" y="457010"/>
                  <a:pt x="0" y="462725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257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65FA-2C38-CC46-B51F-549A4B8C4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868F26-AC10-D498-8385-5C08D814F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DE4581-9404-E9B5-6D5D-D49050CD5F55}"/>
              </a:ext>
            </a:extLst>
          </p:cNvPr>
          <p:cNvSpPr/>
          <p:nvPr/>
        </p:nvSpPr>
        <p:spPr>
          <a:xfrm>
            <a:off x="630637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Encontro presencial em outubro. </a:t>
            </a: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5731C1-263A-B15B-246D-6D9B0B046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5D051A-3CFA-3F14-6A43-29014E84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681" y="152270"/>
            <a:ext cx="1792017" cy="5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845F7BDA-6B7E-C80A-5B27-4EAFBABB68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t="23170" r="9642" b="28153"/>
          <a:stretch/>
        </p:blipFill>
        <p:spPr>
          <a:xfrm>
            <a:off x="10499746" y="6299360"/>
            <a:ext cx="1692254" cy="5636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DA470D-BA4E-5B65-A9F8-F87F9FEC2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35" y="9939"/>
            <a:ext cx="3895051" cy="53947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9919A92-A5F7-EF24-B92C-1E67179B3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111" y="513762"/>
            <a:ext cx="5782013" cy="165053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89E6C5-AE57-FFBF-7BB7-0A0759B0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336" y="4869696"/>
            <a:ext cx="6118375" cy="117974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F4118EA-08DD-E993-FC83-5FF659274B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855" y="3207059"/>
            <a:ext cx="6682868" cy="183267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57CE5D6-9D3E-40AD-2E3F-8EFF17D5DA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7318" y="1964402"/>
            <a:ext cx="5118847" cy="153534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578859A-3F34-45AE-74EC-4DBD72D2DA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236" y="5414640"/>
            <a:ext cx="3865801" cy="14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65FA-2C38-CC46-B51F-549A4B8C4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868F26-AC10-D498-8385-5C08D814F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DE4581-9404-E9B5-6D5D-D49050CD5F55}"/>
              </a:ext>
            </a:extLst>
          </p:cNvPr>
          <p:cNvSpPr/>
          <p:nvPr/>
        </p:nvSpPr>
        <p:spPr>
          <a:xfrm>
            <a:off x="651904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14 - Modelo Operacional d</a:t>
            </a: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5731C1-263A-B15B-246D-6D9B0B046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5D051A-3CFA-3F14-6A43-29014E84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9EE037E-F0CD-9D69-056E-A30558D622A1}"/>
              </a:ext>
            </a:extLst>
          </p:cNvPr>
          <p:cNvSpPr txBox="1"/>
          <p:nvPr/>
        </p:nvSpPr>
        <p:spPr>
          <a:xfrm>
            <a:off x="3880789" y="1650638"/>
            <a:ext cx="785296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/>
              <a:t>Dados da RFB </a:t>
            </a:r>
            <a:r>
              <a:rPr lang="pt-BR" dirty="0"/>
              <a:t>as empresas do SIMPLES NACIONAL </a:t>
            </a:r>
            <a:r>
              <a:rPr lang="pt-BR" b="1" dirty="0"/>
              <a:t>recolheram 8,2% </a:t>
            </a:r>
            <a:r>
              <a:rPr lang="pt-BR" dirty="0"/>
              <a:t>da receita bruta total, enquanto as empresas do </a:t>
            </a:r>
            <a:r>
              <a:rPr lang="pt-BR" b="1" dirty="0"/>
              <a:t>lucro real recolheram 6,99%.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AC8BA3-F91E-9C79-096B-89C7786035B7}"/>
              </a:ext>
            </a:extLst>
          </p:cNvPr>
          <p:cNvSpPr txBox="1"/>
          <p:nvPr/>
        </p:nvSpPr>
        <p:spPr>
          <a:xfrm>
            <a:off x="4052168" y="2663480"/>
            <a:ext cx="7852962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90% das empresas do Brasil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Mais de 70% dos empregos brasileiros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Mais da metade são de mulheres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Menor custo de conformidade</a:t>
            </a:r>
          </a:p>
          <a:p>
            <a:pPr algn="ctr">
              <a:lnSpc>
                <a:spcPct val="150000"/>
              </a:lnSpc>
            </a:pP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b="1" dirty="0"/>
              <a:t>Pequenas empresas que são fundamentais para o desenvolvimento social e econômico local.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AutoShape 4" descr="Simples Nacional: O Que é? Guia completo e tabela - MarQPonto Blog">
            <a:extLst>
              <a:ext uri="{FF2B5EF4-FFF2-40B4-BE49-F238E27FC236}">
                <a16:creationId xmlns:a16="http://schemas.microsoft.com/office/drawing/2014/main" id="{9B54004F-5DDB-0647-F8D6-8E1E602767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Simples Nacional">
            <a:extLst>
              <a:ext uri="{FF2B5EF4-FFF2-40B4-BE49-F238E27FC236}">
                <a16:creationId xmlns:a16="http://schemas.microsoft.com/office/drawing/2014/main" id="{58E24EAA-694D-38B1-6711-13197A941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Computador ligado sobre a mesa&#10;&#10;Descrição gerada automaticamente">
            <a:extLst>
              <a:ext uri="{FF2B5EF4-FFF2-40B4-BE49-F238E27FC236}">
                <a16:creationId xmlns:a16="http://schemas.microsoft.com/office/drawing/2014/main" id="{7B6970EE-FBB4-E3E0-767E-8BB905C5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6" t="-145" r="25283" b="145"/>
          <a:stretch/>
        </p:blipFill>
        <p:spPr>
          <a:xfrm>
            <a:off x="-26963" y="0"/>
            <a:ext cx="3469982" cy="6867939"/>
          </a:xfrm>
          <a:prstGeom prst="rect">
            <a:avLst/>
          </a:prstGeom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90F32289-E1BC-BD1D-7E79-11BCC84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" y="9939"/>
            <a:ext cx="3857625" cy="6858000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091E348-CC05-2E79-C3CA-2640AA0916DD}"/>
              </a:ext>
            </a:extLst>
          </p:cNvPr>
          <p:cNvGrpSpPr/>
          <p:nvPr/>
        </p:nvGrpSpPr>
        <p:grpSpPr>
          <a:xfrm>
            <a:off x="286870" y="4924426"/>
            <a:ext cx="3083091" cy="261937"/>
            <a:chOff x="286870" y="4924426"/>
            <a:chExt cx="3083091" cy="261937"/>
          </a:xfrm>
        </p:grpSpPr>
        <p:sp>
          <p:nvSpPr>
            <p:cNvPr id="4" name="Fluxograma: Processo 3">
              <a:extLst>
                <a:ext uri="{FF2B5EF4-FFF2-40B4-BE49-F238E27FC236}">
                  <a16:creationId xmlns:a16="http://schemas.microsoft.com/office/drawing/2014/main" id="{0EBCCC6C-AE46-BB87-D710-8F8BFC1F532A}"/>
                </a:ext>
              </a:extLst>
            </p:cNvPr>
            <p:cNvSpPr/>
            <p:nvPr/>
          </p:nvSpPr>
          <p:spPr>
            <a:xfrm>
              <a:off x="286870" y="5075430"/>
              <a:ext cx="1083470" cy="110933"/>
            </a:xfrm>
            <a:prstGeom prst="flowChartProcess">
              <a:avLst/>
            </a:prstGeom>
            <a:solidFill>
              <a:srgbClr val="0641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luxograma: Processo 13">
              <a:extLst>
                <a:ext uri="{FF2B5EF4-FFF2-40B4-BE49-F238E27FC236}">
                  <a16:creationId xmlns:a16="http://schemas.microsoft.com/office/drawing/2014/main" id="{6576D0AB-0FF6-B7AD-4C05-62FC59244129}"/>
                </a:ext>
              </a:extLst>
            </p:cNvPr>
            <p:cNvSpPr/>
            <p:nvPr/>
          </p:nvSpPr>
          <p:spPr>
            <a:xfrm>
              <a:off x="2286491" y="4924426"/>
              <a:ext cx="1083470" cy="128588"/>
            </a:xfrm>
            <a:prstGeom prst="flowChartProcess">
              <a:avLst/>
            </a:prstGeom>
            <a:solidFill>
              <a:srgbClr val="0641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5920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22709-CC65-5130-22FB-0DA1685F8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4C356B8-7F1E-21B3-88F8-B24301061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6E17B97-C7E7-DC91-0510-81B0DE8A002A}"/>
              </a:ext>
            </a:extLst>
          </p:cNvPr>
          <p:cNvSpPr/>
          <p:nvPr/>
        </p:nvSpPr>
        <p:spPr>
          <a:xfrm>
            <a:off x="630637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1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 dos Deputados - 21/03 (Quinta-feira) - 14h – 17h: GT 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20 - Não- cumulatividade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Encaminhamentos da 1ª Reunião 16/02, às 17h: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Câmara dos Deputados - 04/04 (Quinta-feira) - 9h – 12h: GT 19 e GT 20</a:t>
            </a: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4405C9-5BB0-93FB-38A9-59124004E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08D61E-E4EF-8DEB-0F81-C129234E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AF0BFDA-528B-641B-8C97-A7719E3E0D63}"/>
              </a:ext>
            </a:extLst>
          </p:cNvPr>
          <p:cNvSpPr txBox="1"/>
          <p:nvPr/>
        </p:nvSpPr>
        <p:spPr>
          <a:xfrm>
            <a:off x="3832938" y="1207652"/>
            <a:ext cx="78885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O texto do PLP 68 precisa ser </a:t>
            </a:r>
            <a:r>
              <a:rPr lang="pt-BR" b="1" dirty="0"/>
              <a:t>mais claro quanto ao direito ao crédito pelo adquirente </a:t>
            </a:r>
            <a:r>
              <a:rPr lang="pt-BR" dirty="0"/>
              <a:t>independente de qualquer burocracia.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O papel de </a:t>
            </a:r>
            <a:r>
              <a:rPr lang="pt-BR" b="1" dirty="0"/>
              <a:t>fiscalizar</a:t>
            </a:r>
            <a:r>
              <a:rPr lang="pt-BR" dirty="0"/>
              <a:t> se o imposto foi devidamente recolhido é do fisco e não do contribuinte. </a:t>
            </a:r>
          </a:p>
          <a:p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É preciso garantir o </a:t>
            </a:r>
            <a:r>
              <a:rPr lang="pt-BR" b="1" dirty="0"/>
              <a:t>crédito amplo sobre os todos os insumos utilizados na atividade empresarial </a:t>
            </a:r>
            <a:r>
              <a:rPr lang="pt-BR" dirty="0"/>
              <a:t>e tirar do texto da lei complementar qualquer dúvida sobre o que será considerado </a:t>
            </a:r>
            <a:r>
              <a:rPr lang="pt-BR" b="1" dirty="0"/>
              <a:t>para uso e consumo pessoa</a:t>
            </a:r>
            <a:r>
              <a:rPr lang="pt-BR" dirty="0"/>
              <a:t>l, ou seja, àquilo que não dará direito ao crédito tributário.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Reduzir as obrigações acessórias,  </a:t>
            </a:r>
            <a:r>
              <a:rPr lang="pt-BR" dirty="0"/>
              <a:t>a instituição do cadastro único de empresas e o modelo unificado das notas fiscais. Incorporação da LC 199/2023 ao PLP 68.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Já quanto ao </a:t>
            </a:r>
            <a:r>
              <a:rPr lang="pt-BR" b="1" dirty="0"/>
              <a:t>cashback</a:t>
            </a:r>
            <a:r>
              <a:rPr lang="pt-BR" dirty="0"/>
              <a:t>, queremos acreditar que será uma revolução no país e que </a:t>
            </a:r>
            <a:r>
              <a:rPr lang="pt-BR" b="1" u="sng" dirty="0"/>
              <a:t>o valor devolvido às famílias poderá gerar consumo no comércio </a:t>
            </a:r>
            <a:r>
              <a:rPr lang="pt-BR" dirty="0"/>
              <a:t>fazendo girar a economia local, importante maior clareza sobre sua operacionalização.</a:t>
            </a:r>
          </a:p>
          <a:p>
            <a:endParaRPr lang="pt-BR" b="1" dirty="0"/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6" name="Imagem 5" descr="Placa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747D4921-3C55-14F2-5878-5AC83B2F47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2414" r="9499"/>
          <a:stretch/>
        </p:blipFill>
        <p:spPr>
          <a:xfrm>
            <a:off x="-27752" y="0"/>
            <a:ext cx="3411456" cy="2746852"/>
          </a:xfrm>
          <a:prstGeom prst="rect">
            <a:avLst/>
          </a:prstGeom>
        </p:spPr>
      </p:pic>
      <p:pic>
        <p:nvPicPr>
          <p:cNvPr id="7" name="Imagem 6" descr="Uma imagem contendo placar&#10;&#10;Descrição gerada automaticamente">
            <a:extLst>
              <a:ext uri="{FF2B5EF4-FFF2-40B4-BE49-F238E27FC236}">
                <a16:creationId xmlns:a16="http://schemas.microsoft.com/office/drawing/2014/main" id="{4ED4F9BE-5A1E-4F6D-EE9B-92A6FDFCCD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6641" r="22437" b="17273"/>
          <a:stretch/>
        </p:blipFill>
        <p:spPr>
          <a:xfrm>
            <a:off x="-29422" y="3438939"/>
            <a:ext cx="3410666" cy="340102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FF8AC2F-BF42-204B-876E-C5CC61A2A534}"/>
              </a:ext>
            </a:extLst>
          </p:cNvPr>
          <p:cNvSpPr txBox="1"/>
          <p:nvPr/>
        </p:nvSpPr>
        <p:spPr>
          <a:xfrm>
            <a:off x="3413762" y="140967"/>
            <a:ext cx="70769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BANDEIRAS:</a:t>
            </a:r>
          </a:p>
        </p:txBody>
      </p:sp>
      <p:pic>
        <p:nvPicPr>
          <p:cNvPr id="4" name="Picture 4" descr="Indústria e varejo cobram fim da isenção para importações no valor de até  US$ 50 - Comex do Brasil">
            <a:extLst>
              <a:ext uri="{FF2B5EF4-FFF2-40B4-BE49-F238E27FC236}">
                <a16:creationId xmlns:a16="http://schemas.microsoft.com/office/drawing/2014/main" id="{BB7AE721-1EF2-8902-AA87-0BF46C2F2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 t="38120" r="11319"/>
          <a:stretch/>
        </p:blipFill>
        <p:spPr bwMode="auto">
          <a:xfrm flipH="1">
            <a:off x="-29422" y="18037"/>
            <a:ext cx="3410665" cy="35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22709-CC65-5130-22FB-0DA1685F8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4C356B8-7F1E-21B3-88F8-B24301061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6E17B97-C7E7-DC91-0510-81B0DE8A002A}"/>
              </a:ext>
            </a:extLst>
          </p:cNvPr>
          <p:cNvSpPr/>
          <p:nvPr/>
        </p:nvSpPr>
        <p:spPr>
          <a:xfrm>
            <a:off x="647262" y="-6686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1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 dos Deputados - 21/03 (Quinta-feira) - 14h – 17h: GT 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20 - Não- cumulatividade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Encaminhamentos da 1ª Reunião 16/02, às 17h: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Câmara dos Deputados - 04/04 (Quinta-feira) - 9h – 12h: GT 19 e GT 20</a:t>
            </a: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4405C9-5BB0-93FB-38A9-59124004E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08D61E-E4EF-8DEB-0F81-C129234E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AF0BFDA-528B-641B-8C97-A7719E3E0D63}"/>
              </a:ext>
            </a:extLst>
          </p:cNvPr>
          <p:cNvSpPr txBox="1"/>
          <p:nvPr/>
        </p:nvSpPr>
        <p:spPr>
          <a:xfrm>
            <a:off x="3873731" y="1184705"/>
            <a:ext cx="79062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Aguardamos a proposta </a:t>
            </a:r>
            <a:r>
              <a:rPr lang="pt-BR" b="1" dirty="0"/>
              <a:t>de Desoneração ampla da folha de pagamentos </a:t>
            </a:r>
            <a:r>
              <a:rPr lang="pt-BR" dirty="0"/>
              <a:t>que irá compensar o aumento da carga tributária, especialmente, para o setor de serviços.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b="1" dirty="0"/>
              <a:t>Resolvido! A taxação aos produtos importados até 50 dólares</a:t>
            </a:r>
            <a:r>
              <a:rPr lang="pt-BR" dirty="0"/>
              <a:t>, a reforma trata do tema. </a:t>
            </a:r>
          </a:p>
          <a:p>
            <a:pPr marL="1076325" lvl="0"/>
            <a:endParaRPr lang="pt-BR" b="1" i="1" dirty="0"/>
          </a:p>
          <a:p>
            <a:pPr marL="1076325" lvl="0" indent="-285750">
              <a:buFont typeface="Arial" panose="020B0604020202020204" pitchFamily="34" charset="0"/>
              <a:buChar char="•"/>
            </a:pPr>
            <a:r>
              <a:rPr lang="pt-BR" b="1" i="1" dirty="0"/>
              <a:t>Pesquisa da CNDL </a:t>
            </a:r>
            <a:r>
              <a:rPr lang="pt-BR" i="1" dirty="0"/>
              <a:t>sobre consumo on-line, demonstra que </a:t>
            </a:r>
            <a:r>
              <a:rPr lang="pt-BR" b="1" i="1" dirty="0"/>
              <a:t>todas as classes estavam </a:t>
            </a:r>
            <a:r>
              <a:rPr lang="pt-BR" i="1" dirty="0"/>
              <a:t>aproveitando da isenção, logo não apenas as classes mais pobres.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 descr="Calculadora preta com a mão&#10;&#10;Descrição gerada automaticamente">
            <a:extLst>
              <a:ext uri="{FF2B5EF4-FFF2-40B4-BE49-F238E27FC236}">
                <a16:creationId xmlns:a16="http://schemas.microsoft.com/office/drawing/2014/main" id="{E5229FDF-00A9-294B-3349-1D1BB6650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2254" r="42406"/>
          <a:stretch/>
        </p:blipFill>
        <p:spPr>
          <a:xfrm>
            <a:off x="-27752" y="0"/>
            <a:ext cx="3623604" cy="68655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CF53A8F-34A1-FBCA-5997-2FBD1DABE9DE}"/>
              </a:ext>
            </a:extLst>
          </p:cNvPr>
          <p:cNvSpPr txBox="1"/>
          <p:nvPr/>
        </p:nvSpPr>
        <p:spPr>
          <a:xfrm>
            <a:off x="3413762" y="140967"/>
            <a:ext cx="70769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BANDEIRAS:</a:t>
            </a:r>
          </a:p>
        </p:txBody>
      </p:sp>
    </p:spTree>
    <p:extLst>
      <p:ext uri="{BB962C8B-B14F-4D97-AF65-F5344CB8AC3E}">
        <p14:creationId xmlns:p14="http://schemas.microsoft.com/office/powerpoint/2010/main" val="14791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C9DEE7-4335-8D9B-E7A5-E207BCE1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FB42338-1A91-D4D9-384E-8629D26C4058}"/>
              </a:ext>
            </a:extLst>
          </p:cNvPr>
          <p:cNvSpPr/>
          <p:nvPr/>
        </p:nvSpPr>
        <p:spPr>
          <a:xfrm>
            <a:off x="630637" y="0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buNone/>
            </a:pPr>
            <a:r>
              <a:rPr lang="pt-BR" sz="1800" b="1">
                <a:latin typeface="+mn-lt"/>
              </a:rPr>
              <a:t>PRIORIDADE SISTEMA CNDL:</a:t>
            </a:r>
            <a:endParaRPr lang="pt-BR" sz="1800" b="1" dirty="0"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8C1B6C-BB4F-FB76-B088-8502A0A2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78" y="6451897"/>
            <a:ext cx="3328717" cy="4061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34BCCDF-2364-5015-3DC5-BF557312D6F6}"/>
              </a:ext>
            </a:extLst>
          </p:cNvPr>
          <p:cNvSpPr txBox="1"/>
          <p:nvPr/>
        </p:nvSpPr>
        <p:spPr>
          <a:xfrm>
            <a:off x="6936106" y="1093332"/>
            <a:ext cx="508128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buNone/>
            </a:pPr>
            <a:r>
              <a:rPr lang="pt-BR" sz="2800" b="1" dirty="0">
                <a:cs typeface="Times New Roman" panose="02020603050405020304" pitchFamily="18" charset="0"/>
              </a:rPr>
              <a:t>EMPRESAS DO VAREJO: 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2000" b="1" dirty="0">
                <a:cs typeface="Times New Roman" panose="02020603050405020304" pitchFamily="18" charset="0"/>
              </a:rPr>
              <a:t>Hoje</a:t>
            </a:r>
            <a:r>
              <a:rPr lang="pt-BR" sz="2000" dirty="0">
                <a:cs typeface="Times New Roman" panose="02020603050405020304" pitchFamily="18" charset="0"/>
              </a:rPr>
              <a:t>: A maioria está no Simples Nacional. Depende do estado, do município e do segmento; 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2000" b="1" dirty="0">
                <a:cs typeface="Times New Roman" panose="02020603050405020304" pitchFamily="18" charset="0"/>
              </a:rPr>
              <a:t>Reforma</a:t>
            </a:r>
            <a:r>
              <a:rPr lang="pt-BR" sz="2000" dirty="0">
                <a:cs typeface="Times New Roman" panose="02020603050405020304" pitchFamily="18" charset="0"/>
              </a:rPr>
              <a:t>: Alíquota padrão, “por fora”, destino, neutralidade, não cumulatividade e simplificação .</a:t>
            </a:r>
          </a:p>
          <a:p>
            <a:pPr lvl="0">
              <a:lnSpc>
                <a:spcPct val="100000"/>
              </a:lnSpc>
              <a:buNone/>
            </a:pPr>
            <a:endParaRPr lang="pt-BR" sz="2000" b="1" dirty="0"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None/>
            </a:pPr>
            <a:r>
              <a:rPr lang="pt-BR" sz="2800" b="1" dirty="0">
                <a:cs typeface="Times New Roman" panose="02020603050405020304" pitchFamily="18" charset="0"/>
              </a:rPr>
              <a:t>EMPRESAS DE SERVIÇOS:</a:t>
            </a:r>
          </a:p>
          <a:p>
            <a:pPr lvl="0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Hoje: </a:t>
            </a:r>
            <a:r>
              <a:rPr lang="pt-B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entre 2,65% a 8,65%;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Reforma: </a:t>
            </a:r>
            <a:r>
              <a:rPr lang="pt-B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26,5% ou + de</a:t>
            </a:r>
            <a:r>
              <a:rPr lang="pt-BR" sz="2000" dirty="0">
                <a:cs typeface="Times New Roman" panose="02020603050405020304" pitchFamily="18" charset="0"/>
              </a:rPr>
              <a:t> 30</a:t>
            </a:r>
            <a:r>
              <a:rPr lang="pt-B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%.</a:t>
            </a:r>
          </a:p>
        </p:txBody>
      </p:sp>
      <p:pic>
        <p:nvPicPr>
          <p:cNvPr id="2052" name="Picture 4" descr="Indústria e varejo cobram fim da isenção para importações no valor de até  US$ 50 - Comex do Brasil">
            <a:extLst>
              <a:ext uri="{FF2B5EF4-FFF2-40B4-BE49-F238E27FC236}">
                <a16:creationId xmlns:a16="http://schemas.microsoft.com/office/drawing/2014/main" id="{81A7FE0C-E765-B0CD-9004-5E01D1C7E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/>
          <a:stretch/>
        </p:blipFill>
        <p:spPr bwMode="auto">
          <a:xfrm flipH="1">
            <a:off x="-4556" y="0"/>
            <a:ext cx="6787321" cy="69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C9DEE7-4335-8D9B-E7A5-E207BCE1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FB42338-1A91-D4D9-384E-8629D26C4058}"/>
              </a:ext>
            </a:extLst>
          </p:cNvPr>
          <p:cNvSpPr/>
          <p:nvPr/>
        </p:nvSpPr>
        <p:spPr>
          <a:xfrm>
            <a:off x="630637" y="0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buNone/>
            </a:pPr>
            <a:r>
              <a:rPr lang="pt-BR" sz="1800" b="1">
                <a:latin typeface="+mn-lt"/>
              </a:rPr>
              <a:t>PRIORIDADE SISTEMA CNDL:</a:t>
            </a:r>
            <a:endParaRPr lang="pt-BR" sz="1800" b="1" dirty="0"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8C1B6C-BB4F-FB76-B088-8502A0A2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78" y="6451897"/>
            <a:ext cx="3328717" cy="4061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34BCCDF-2364-5015-3DC5-BF557312D6F6}"/>
              </a:ext>
            </a:extLst>
          </p:cNvPr>
          <p:cNvSpPr txBox="1"/>
          <p:nvPr/>
        </p:nvSpPr>
        <p:spPr>
          <a:xfrm>
            <a:off x="6819565" y="1031481"/>
            <a:ext cx="53724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buNone/>
            </a:pPr>
            <a:r>
              <a:rPr lang="pt-BR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CUSTO </a:t>
            </a:r>
            <a:r>
              <a:rPr lang="pt-BR" sz="2800" b="1" dirty="0">
                <a:cs typeface="Times New Roman" panose="02020603050405020304" pitchFamily="18" charset="0"/>
              </a:rPr>
              <a:t>DAS </a:t>
            </a:r>
            <a:r>
              <a:rPr lang="pt-BR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EMPRESAS PARA:</a:t>
            </a:r>
          </a:p>
          <a:p>
            <a:pPr lvl="0"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cs typeface="Times New Roman" panose="02020603050405020304" pitchFamily="18" charset="0"/>
              </a:rPr>
              <a:t>Convivência dos 2 sistemas tributários;</a:t>
            </a:r>
          </a:p>
          <a:p>
            <a:pPr lvl="0"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cs typeface="Times New Roman" panose="02020603050405020304" pitchFamily="18" charset="0"/>
              </a:rPr>
              <a:t>Adaptação do novo sistema de apuração e pagamento;</a:t>
            </a:r>
          </a:p>
          <a:p>
            <a:pPr lvl="0"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cs typeface="Times New Roman" panose="02020603050405020304" pitchFamily="18" charset="0"/>
              </a:rPr>
              <a:t>Cumprir obrigações acessórias;</a:t>
            </a:r>
          </a:p>
          <a:p>
            <a:pPr lvl="0">
              <a:lnSpc>
                <a:spcPct val="100000"/>
              </a:lnSpc>
            </a:pPr>
            <a:r>
              <a:rPr lang="pt-BR" dirty="0">
                <a:cs typeface="Times New Roman" panose="02020603050405020304" pitchFamily="18" charset="0"/>
              </a:rPr>
              <a:t>Aproveitamento e </a:t>
            </a:r>
            <a:r>
              <a:rPr lang="pt-BR" dirty="0">
                <a:solidFill>
                  <a:schemeClr val="tx1"/>
                </a:solidFill>
                <a:cs typeface="Times New Roman" panose="02020603050405020304" pitchFamily="18" charset="0"/>
              </a:rPr>
              <a:t>compensação dos créditos.</a:t>
            </a:r>
          </a:p>
          <a:p>
            <a:pPr lvl="0">
              <a:lnSpc>
                <a:spcPct val="100000"/>
              </a:lnSpc>
            </a:pPr>
            <a:endParaRPr lang="pt-BR" b="1" dirty="0"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CUSTO </a:t>
            </a:r>
            <a:r>
              <a:rPr lang="pt-BR" sz="2400" b="1" dirty="0">
                <a:cs typeface="Times New Roman" panose="02020603050405020304" pitchFamily="18" charset="0"/>
              </a:rPr>
              <a:t>PARA O CONSUMIDOR FINAL:</a:t>
            </a:r>
          </a:p>
          <a:p>
            <a:r>
              <a:rPr lang="pt-BR" dirty="0">
                <a:cs typeface="Times New Roman" panose="02020603050405020304" pitchFamily="18" charset="0"/>
              </a:rPr>
              <a:t>Todo custo da empresa é repassado.</a:t>
            </a:r>
          </a:p>
          <a:p>
            <a:r>
              <a:rPr lang="pt-BR" dirty="0">
                <a:cs typeface="Times New Roman" panose="02020603050405020304" pitchFamily="18" charset="0"/>
              </a:rPr>
              <a:t>Maior </a:t>
            </a:r>
            <a:r>
              <a:rPr lang="pt-BR" b="1" dirty="0">
                <a:cs typeface="Times New Roman" panose="02020603050405020304" pitchFamily="18" charset="0"/>
              </a:rPr>
              <a:t>transparência</a:t>
            </a:r>
            <a:r>
              <a:rPr lang="pt-BR" dirty="0">
                <a:cs typeface="Times New Roman" panose="02020603050405020304" pitchFamily="18" charset="0"/>
              </a:rPr>
              <a:t> sobre o imposto incidente. </a:t>
            </a:r>
          </a:p>
          <a:p>
            <a:endParaRPr lang="pt-B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RETORNO PARA A </a:t>
            </a:r>
            <a:r>
              <a:rPr lang="pt-BR" sz="2800" b="1" dirty="0">
                <a:cs typeface="Times New Roman" panose="02020603050405020304" pitchFamily="18" charset="0"/>
              </a:rPr>
              <a:t>SOCIEDADE</a:t>
            </a:r>
            <a:endParaRPr lang="pt-B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tx1"/>
                </a:solidFill>
                <a:cs typeface="Times New Roman" panose="02020603050405020304" pitchFamily="18" charset="0"/>
              </a:rPr>
              <a:t>Melhores serviços públicos para a sociedade</a:t>
            </a:r>
            <a:r>
              <a:rPr lang="pt-BR" dirty="0">
                <a:cs typeface="Times New Roman" panose="02020603050405020304" pitchFamily="18" charset="0"/>
              </a:rPr>
              <a:t> e melhor ambiente de negócios e mais competitivo para o empreendedorismo. </a:t>
            </a:r>
            <a:endParaRPr lang="pt-BR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Picture 4" descr="Indústria e varejo cobram fim da isenção para importações no valor de até  US$ 50 - Comex do Brasil">
            <a:extLst>
              <a:ext uri="{FF2B5EF4-FFF2-40B4-BE49-F238E27FC236}">
                <a16:creationId xmlns:a16="http://schemas.microsoft.com/office/drawing/2014/main" id="{81A7FE0C-E765-B0CD-9004-5E01D1C7E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/>
          <a:stretch/>
        </p:blipFill>
        <p:spPr bwMode="auto">
          <a:xfrm flipH="1">
            <a:off x="-4556" y="0"/>
            <a:ext cx="6787321" cy="69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orma, Logotipo, nome da empresa&#10;&#10;Descrição gerada automaticamente">
            <a:extLst>
              <a:ext uri="{FF2B5EF4-FFF2-40B4-BE49-F238E27FC236}">
                <a16:creationId xmlns:a16="http://schemas.microsoft.com/office/drawing/2014/main" id="{21C1432F-E2A8-20F0-1855-1FE5A8EFC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FA0E643-202C-604F-FE5D-6E0A5969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518" y="1431538"/>
            <a:ext cx="369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C21AD9-CA78-611B-AB45-4FE5C6F2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893" y="2118132"/>
            <a:ext cx="369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7B6CEE-322E-7DD9-0CB2-9930E8E19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441" y="1926531"/>
            <a:ext cx="96640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3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B8949F-FFED-BA7D-9F57-9F6240CD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43" y="2804726"/>
            <a:ext cx="369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FORTES</a:t>
            </a:r>
          </a:p>
        </p:txBody>
      </p:sp>
      <p:pic>
        <p:nvPicPr>
          <p:cNvPr id="16" name="Imagem 15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CF09F8B1-D30A-07C3-D736-1D610E6B1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82" y="4358929"/>
            <a:ext cx="4171503" cy="6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orma&#10;&#10;Descrição gerada automaticamente com confiança média">
            <a:extLst>
              <a:ext uri="{FF2B5EF4-FFF2-40B4-BE49-F238E27FC236}">
                <a16:creationId xmlns:a16="http://schemas.microsoft.com/office/drawing/2014/main" id="{B12AD250-82D5-0F97-C5F5-A6D4B5D3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627211" y="2962178"/>
            <a:ext cx="2096152" cy="146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4000" b="1" dirty="0">
                <a:solidFill>
                  <a:srgbClr val="0868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mil</a:t>
            </a:r>
            <a:br>
              <a:rPr lang="pt-BR" sz="4000" b="1" dirty="0">
                <a:solidFill>
                  <a:srgbClr val="0868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0868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entidades </a:t>
            </a:r>
            <a:br>
              <a:rPr lang="pt-BR" dirty="0">
                <a:solidFill>
                  <a:srgbClr val="0868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0868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vinculadas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263674" y="2638550"/>
            <a:ext cx="2424885" cy="1378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4000" b="1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+ 500 mil</a:t>
            </a:r>
            <a:br>
              <a:rPr lang="pt-BR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empresas</a:t>
            </a:r>
            <a:br>
              <a:rPr lang="pt-BR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associadas</a:t>
            </a:r>
          </a:p>
          <a:p>
            <a:pPr marL="0" indent="0" algn="ctr">
              <a:buFont typeface="Arial"/>
              <a:buNone/>
            </a:pPr>
            <a:r>
              <a:rPr lang="pt-BR" sz="3200" b="1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90%</a:t>
            </a:r>
            <a:r>
              <a:rPr lang="pt-BR" sz="2400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rgbClr val="FCBD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 e pequenas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402670" y="2962178"/>
            <a:ext cx="2530341" cy="146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4000" b="1" dirty="0">
                <a:solidFill>
                  <a:srgbClr val="0094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1,4 milhão</a:t>
            </a:r>
            <a:br>
              <a:rPr lang="pt-BR" dirty="0">
                <a:solidFill>
                  <a:srgbClr val="0094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0094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pontos</a:t>
            </a:r>
            <a:br>
              <a:rPr lang="pt-BR" dirty="0">
                <a:solidFill>
                  <a:srgbClr val="0094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0094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vendas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21A3C9-9BC4-88BA-F842-5CBE5EB6F7DA}"/>
              </a:ext>
            </a:extLst>
          </p:cNvPr>
          <p:cNvSpPr txBox="1"/>
          <p:nvPr/>
        </p:nvSpPr>
        <p:spPr>
          <a:xfrm>
            <a:off x="2723363" y="469405"/>
            <a:ext cx="406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/>
              <a:buNone/>
            </a:pPr>
            <a:r>
              <a:rPr lang="pt-BR" sz="4400" b="1" dirty="0">
                <a:solidFill>
                  <a:srgbClr val="0942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VOZ DE </a:t>
            </a:r>
          </a:p>
        </p:txBody>
      </p:sp>
      <p:pic>
        <p:nvPicPr>
          <p:cNvPr id="19" name="Gráfico 18" descr="Aperto de mão com preenchimento sólido">
            <a:extLst>
              <a:ext uri="{FF2B5EF4-FFF2-40B4-BE49-F238E27FC236}">
                <a16:creationId xmlns:a16="http://schemas.microsoft.com/office/drawing/2014/main" id="{31D4C1EA-63DF-1A1B-8672-BB02F57B1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637" y="1989339"/>
            <a:ext cx="914400" cy="914400"/>
          </a:xfrm>
          <a:prstGeom prst="rect">
            <a:avLst/>
          </a:prstGeom>
        </p:spPr>
      </p:pic>
      <p:pic>
        <p:nvPicPr>
          <p:cNvPr id="21" name="Gráfico 20" descr="Loja com preenchimento sólido">
            <a:extLst>
              <a:ext uri="{FF2B5EF4-FFF2-40B4-BE49-F238E27FC236}">
                <a16:creationId xmlns:a16="http://schemas.microsoft.com/office/drawing/2014/main" id="{F7EDCACF-E71A-460D-24B9-0D132FCC5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5091" y="2033535"/>
            <a:ext cx="914400" cy="914400"/>
          </a:xfrm>
          <a:prstGeom prst="rect">
            <a:avLst/>
          </a:prstGeom>
        </p:spPr>
      </p:pic>
      <p:pic>
        <p:nvPicPr>
          <p:cNvPr id="25" name="Gráfico 24" descr="Cidade com preenchimento sólido">
            <a:extLst>
              <a:ext uri="{FF2B5EF4-FFF2-40B4-BE49-F238E27FC236}">
                <a16:creationId xmlns:a16="http://schemas.microsoft.com/office/drawing/2014/main" id="{60CFBA7F-96C7-42FE-DF67-17331A6D8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3264" y="1576335"/>
            <a:ext cx="914400" cy="9144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C58E109-8196-20DD-F635-25921BE07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2" y="5416769"/>
            <a:ext cx="5305377" cy="6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1E67F334-C946-EF5F-5E52-39D1B3F2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6AA2B3A-4A80-2AA1-DE6B-F1D54CBF67B2}"/>
              </a:ext>
            </a:extLst>
          </p:cNvPr>
          <p:cNvSpPr/>
          <p:nvPr/>
        </p:nvSpPr>
        <p:spPr>
          <a:xfrm>
            <a:off x="5375933" y="704877"/>
            <a:ext cx="4258956" cy="1308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067F0F4-273B-DD0D-3655-865555F24CEE}"/>
              </a:ext>
            </a:extLst>
          </p:cNvPr>
          <p:cNvSpPr/>
          <p:nvPr/>
        </p:nvSpPr>
        <p:spPr>
          <a:xfrm>
            <a:off x="3431249" y="3519626"/>
            <a:ext cx="5961801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468CA94-06EB-C9ED-9AA1-A31BAA95D7C8}"/>
              </a:ext>
            </a:extLst>
          </p:cNvPr>
          <p:cNvSpPr/>
          <p:nvPr/>
        </p:nvSpPr>
        <p:spPr>
          <a:xfrm>
            <a:off x="3431249" y="4368653"/>
            <a:ext cx="5961801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63FB221-83BE-1EF0-4620-719DD5FD3078}"/>
              </a:ext>
            </a:extLst>
          </p:cNvPr>
          <p:cNvSpPr/>
          <p:nvPr/>
        </p:nvSpPr>
        <p:spPr>
          <a:xfrm>
            <a:off x="3431249" y="5217680"/>
            <a:ext cx="5961801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28" name="Imagem 2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43B3BC9A-D5A0-FEEA-6499-CE6FE06E4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71" y="6233683"/>
            <a:ext cx="2619679" cy="3973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CAAD9C-6E61-F1ED-4ACA-82A7AB702FC2}"/>
              </a:ext>
            </a:extLst>
          </p:cNvPr>
          <p:cNvSpPr txBox="1"/>
          <p:nvPr/>
        </p:nvSpPr>
        <p:spPr>
          <a:xfrm>
            <a:off x="1017920" y="567197"/>
            <a:ext cx="406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/>
              <a:buNone/>
            </a:pP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MEMBRO PERMANENTE</a:t>
            </a:r>
          </a:p>
        </p:txBody>
      </p:sp>
      <p:pic>
        <p:nvPicPr>
          <p:cNvPr id="5" name="Imagem 36">
            <a:extLst>
              <a:ext uri="{FF2B5EF4-FFF2-40B4-BE49-F238E27FC236}">
                <a16:creationId xmlns:a16="http://schemas.microsoft.com/office/drawing/2014/main" id="{22455BB9-8198-FE11-21DA-E631C6AE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11" y="923767"/>
            <a:ext cx="1538530" cy="87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2">
            <a:extLst>
              <a:ext uri="{FF2B5EF4-FFF2-40B4-BE49-F238E27FC236}">
                <a16:creationId xmlns:a16="http://schemas.microsoft.com/office/drawing/2014/main" id="{240CA299-73F6-A361-8B79-0E0FC795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17" y="800081"/>
            <a:ext cx="1226132" cy="10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6BF9DC3-B8DF-32D3-C999-A1B9D5A7E5CC}"/>
              </a:ext>
            </a:extLst>
          </p:cNvPr>
          <p:cNvSpPr/>
          <p:nvPr/>
        </p:nvSpPr>
        <p:spPr>
          <a:xfrm>
            <a:off x="3431249" y="2670599"/>
            <a:ext cx="5961801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3AD6B7E-BEFC-8965-D6F5-362F9EB79CE5}"/>
              </a:ext>
            </a:extLst>
          </p:cNvPr>
          <p:cNvSpPr txBox="1"/>
          <p:nvPr/>
        </p:nvSpPr>
        <p:spPr>
          <a:xfrm>
            <a:off x="3830062" y="2802336"/>
            <a:ext cx="480853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94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73%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PIB, o Setor de Comércio e Serviços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9D46A23-26D5-6D77-4EC7-D95E6A8943D4}"/>
              </a:ext>
            </a:extLst>
          </p:cNvPr>
          <p:cNvSpPr txBox="1"/>
          <p:nvPr/>
        </p:nvSpPr>
        <p:spPr>
          <a:xfrm>
            <a:off x="3830062" y="3627778"/>
            <a:ext cx="480853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94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17%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PIB, as Entidades Associadas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4B3D741-3E58-5D89-A9FE-F888D62AA385}"/>
              </a:ext>
            </a:extLst>
          </p:cNvPr>
          <p:cNvSpPr txBox="1"/>
          <p:nvPr/>
        </p:nvSpPr>
        <p:spPr>
          <a:xfrm>
            <a:off x="3830062" y="4508318"/>
            <a:ext cx="480853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94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 milhões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empregos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66F4442-BD41-8641-3922-831B24E93409}"/>
              </a:ext>
            </a:extLst>
          </p:cNvPr>
          <p:cNvSpPr txBox="1"/>
          <p:nvPr/>
        </p:nvSpPr>
        <p:spPr>
          <a:xfrm>
            <a:off x="3830062" y="5346871"/>
            <a:ext cx="480853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94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empresas ativas no país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77318F6D-1A1D-6BD1-9465-B6B332D28969}"/>
              </a:ext>
            </a:extLst>
          </p:cNvPr>
          <p:cNvSpPr/>
          <p:nvPr/>
        </p:nvSpPr>
        <p:spPr>
          <a:xfrm>
            <a:off x="2463817" y="3519626"/>
            <a:ext cx="900476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F98FB724-FB75-7D0D-7E12-F27998AB5710}"/>
              </a:ext>
            </a:extLst>
          </p:cNvPr>
          <p:cNvSpPr/>
          <p:nvPr/>
        </p:nvSpPr>
        <p:spPr>
          <a:xfrm>
            <a:off x="2463817" y="4368653"/>
            <a:ext cx="900476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0A742AC-BB02-AE9B-755C-B4EE76646B3B}"/>
              </a:ext>
            </a:extLst>
          </p:cNvPr>
          <p:cNvSpPr/>
          <p:nvPr/>
        </p:nvSpPr>
        <p:spPr>
          <a:xfrm>
            <a:off x="2463817" y="5217680"/>
            <a:ext cx="900476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A4B2B4E0-32AD-D9A4-56E7-09EBAA1A8B2D}"/>
              </a:ext>
            </a:extLst>
          </p:cNvPr>
          <p:cNvSpPr/>
          <p:nvPr/>
        </p:nvSpPr>
        <p:spPr>
          <a:xfrm>
            <a:off x="2463817" y="2670599"/>
            <a:ext cx="900476" cy="7890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38100" dir="5400000">
              <a:prstClr val="black">
                <a:alpha val="2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32" name="Gráfico 31" descr="Dinheiro com preenchimento sólido">
            <a:extLst>
              <a:ext uri="{FF2B5EF4-FFF2-40B4-BE49-F238E27FC236}">
                <a16:creationId xmlns:a16="http://schemas.microsoft.com/office/drawing/2014/main" id="{6F71FB36-778E-D149-9FB7-6143A0372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2825" y="3614928"/>
            <a:ext cx="551014" cy="551014"/>
          </a:xfrm>
          <a:prstGeom prst="rect">
            <a:avLst/>
          </a:prstGeom>
        </p:spPr>
      </p:pic>
      <p:pic>
        <p:nvPicPr>
          <p:cNvPr id="34" name="Gráfico 33" descr="Banco com preenchimento sólido">
            <a:extLst>
              <a:ext uri="{FF2B5EF4-FFF2-40B4-BE49-F238E27FC236}">
                <a16:creationId xmlns:a16="http://schemas.microsoft.com/office/drawing/2014/main" id="{60FDB85C-6163-B540-6380-5643E3D67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2825" y="2769255"/>
            <a:ext cx="551014" cy="551014"/>
          </a:xfrm>
          <a:prstGeom prst="rect">
            <a:avLst/>
          </a:prstGeom>
        </p:spPr>
      </p:pic>
      <p:pic>
        <p:nvPicPr>
          <p:cNvPr id="36" name="Gráfico 35" descr="Maleta com preenchimento sólido">
            <a:extLst>
              <a:ext uri="{FF2B5EF4-FFF2-40B4-BE49-F238E27FC236}">
                <a16:creationId xmlns:a16="http://schemas.microsoft.com/office/drawing/2014/main" id="{FBEF8AFB-361D-0ACE-977B-B2287E0CEC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25190" y="4471460"/>
            <a:ext cx="551014" cy="551014"/>
          </a:xfrm>
          <a:prstGeom prst="rect">
            <a:avLst/>
          </a:prstGeom>
        </p:spPr>
      </p:pic>
      <p:pic>
        <p:nvPicPr>
          <p:cNvPr id="51" name="Gráfico 50" descr="Cidade com preenchimento sólido">
            <a:extLst>
              <a:ext uri="{FF2B5EF4-FFF2-40B4-BE49-F238E27FC236}">
                <a16:creationId xmlns:a16="http://schemas.microsoft.com/office/drawing/2014/main" id="{3D47DB0C-EF50-D845-4CDA-5CB0797C43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47982" y="5348057"/>
            <a:ext cx="528222" cy="5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C9DEE7-4335-8D9B-E7A5-E207BCE1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FB42338-1A91-D4D9-384E-8629D26C4058}"/>
              </a:ext>
            </a:extLst>
          </p:cNvPr>
          <p:cNvSpPr/>
          <p:nvPr/>
        </p:nvSpPr>
        <p:spPr>
          <a:xfrm>
            <a:off x="630637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Finalmente!!!....</a:t>
            </a: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8C1B6C-BB4F-FB76-B088-8502A0A2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5A891E-CEE3-BB2B-4F39-3DA8892E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6D39737-B1F2-7FFB-A562-92AE6EC58C7C}"/>
              </a:ext>
            </a:extLst>
          </p:cNvPr>
          <p:cNvSpPr txBox="1"/>
          <p:nvPr/>
        </p:nvSpPr>
        <p:spPr>
          <a:xfrm>
            <a:off x="713295" y="33620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DLI faz a diferença na mobilização </a:t>
            </a:r>
          </a:p>
          <a:p>
            <a:r>
              <a:rPr lang="pt-BR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Aprovada a Reforma Tributária no Brasil! </a:t>
            </a:r>
          </a:p>
          <a:p>
            <a:endParaRPr lang="pt-BR" sz="24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ia Livre de Impostos movimenta capitais com conscientização e descontos -  Varejo S.A">
            <a:extLst>
              <a:ext uri="{FF2B5EF4-FFF2-40B4-BE49-F238E27FC236}">
                <a16:creationId xmlns:a16="http://schemas.microsoft.com/office/drawing/2014/main" id="{68BB2C75-A313-68D3-E3B1-F9C3C014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58" y="3043255"/>
            <a:ext cx="6572371" cy="31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0F0AF4-84E8-129B-C2A0-665643F81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95" y="3043255"/>
            <a:ext cx="4451544" cy="29623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EA2183-B879-E484-0190-0142EFC8CAA2}"/>
              </a:ext>
            </a:extLst>
          </p:cNvPr>
          <p:cNvSpPr txBox="1"/>
          <p:nvPr/>
        </p:nvSpPr>
        <p:spPr>
          <a:xfrm>
            <a:off x="5164839" y="2042949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Finalmente!!!....</a:t>
            </a:r>
          </a:p>
        </p:txBody>
      </p:sp>
      <p:pic>
        <p:nvPicPr>
          <p:cNvPr id="2050" name="Picture 2" descr="DLI">
            <a:extLst>
              <a:ext uri="{FF2B5EF4-FFF2-40B4-BE49-F238E27FC236}">
                <a16:creationId xmlns:a16="http://schemas.microsoft.com/office/drawing/2014/main" id="{BEBBDFCD-92A5-3364-35E8-19111776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85" y="466939"/>
            <a:ext cx="7265324" cy="27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C9DEE7-4335-8D9B-E7A5-E207BCE11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FB42338-1A91-D4D9-384E-8629D26C4058}"/>
              </a:ext>
            </a:extLst>
          </p:cNvPr>
          <p:cNvSpPr/>
          <p:nvPr/>
        </p:nvSpPr>
        <p:spPr>
          <a:xfrm>
            <a:off x="631426" y="2307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kern="100" dirty="0">
                <a:effectLst/>
              </a:rPr>
              <a:t>Os Regimes diferenciados serão submetidos a </a:t>
            </a:r>
            <a:r>
              <a:rPr lang="pt-BR" sz="1800" b="1" kern="100" dirty="0">
                <a:effectLst/>
              </a:rPr>
              <a:t>avaliação quinquenal</a:t>
            </a:r>
            <a:r>
              <a:rPr lang="pt-BR" sz="1800" kern="100" dirty="0">
                <a:effectLst/>
              </a:rPr>
              <a:t> de </a:t>
            </a:r>
            <a:r>
              <a:rPr lang="pt-BR" sz="1800" b="1" kern="100" dirty="0">
                <a:effectLst/>
              </a:rPr>
              <a:t>custo-benefício</a:t>
            </a:r>
            <a:r>
              <a:rPr lang="pt-BR" sz="1800" kern="100" dirty="0">
                <a:effectLst/>
              </a:rPr>
              <a:t>, podendo a lei fixar regime de transição </a:t>
            </a:r>
            <a:r>
              <a:rPr lang="pt-BR" sz="1800" b="1" kern="100" dirty="0">
                <a:effectLst/>
              </a:rPr>
              <a:t>para a alíquota</a:t>
            </a:r>
            <a:r>
              <a:rPr lang="pt-BR" sz="1800" kern="100" dirty="0">
                <a:effectLst/>
              </a:rPr>
              <a:t> padrão. A avaliação deverá examinar o impacto da legislação dos tributos na promoção da </a:t>
            </a:r>
            <a:r>
              <a:rPr lang="pt-BR" sz="1800" b="1" kern="100" dirty="0">
                <a:effectLst/>
              </a:rPr>
              <a:t>igualdade entre homens e mulheres.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5A891E-CEE3-BB2B-4F39-3DA8892E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27EED21-0840-B131-2817-65FD5911F058}"/>
              </a:ext>
            </a:extLst>
          </p:cNvPr>
          <p:cNvSpPr txBox="1"/>
          <p:nvPr/>
        </p:nvSpPr>
        <p:spPr>
          <a:xfrm>
            <a:off x="875435" y="402906"/>
            <a:ext cx="5435913" cy="1171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pt-BR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t-B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6762A2-BB4D-CF39-91C9-4D04AC4E35C6}"/>
              </a:ext>
            </a:extLst>
          </p:cNvPr>
          <p:cNvSpPr txBox="1"/>
          <p:nvPr/>
        </p:nvSpPr>
        <p:spPr>
          <a:xfrm>
            <a:off x="5325176" y="4043353"/>
            <a:ext cx="6705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kern="100" dirty="0">
                <a:effectLst/>
              </a:rPr>
              <a:t>Avaliação quinquenal</a:t>
            </a:r>
            <a:r>
              <a:rPr lang="pt-BR" kern="100" dirty="0">
                <a:effectLst/>
              </a:rPr>
              <a:t> de </a:t>
            </a:r>
            <a:r>
              <a:rPr lang="pt-BR" b="1" kern="100" dirty="0">
                <a:effectLst/>
              </a:rPr>
              <a:t>custo-benefício</a:t>
            </a:r>
            <a:r>
              <a:rPr lang="pt-BR" kern="100" dirty="0">
                <a:effectLst/>
              </a:rPr>
              <a:t>, podendo a lei fixar regime de </a:t>
            </a:r>
            <a:r>
              <a:rPr lang="pt-BR" b="1" kern="100" dirty="0">
                <a:effectLst/>
              </a:rPr>
              <a:t>transição</a:t>
            </a:r>
            <a:r>
              <a:rPr lang="pt-BR" kern="100" dirty="0">
                <a:effectLst/>
              </a:rPr>
              <a:t> para a alíquota padrão.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kern="100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kern="100" dirty="0">
                <a:effectLst/>
              </a:rPr>
              <a:t>Examinar o impacto da legislação dos tributos na promoção do</a:t>
            </a:r>
            <a:r>
              <a:rPr lang="pt-BR" b="1" kern="100" dirty="0">
                <a:effectLst/>
              </a:rPr>
              <a:t> meio ambiente </a:t>
            </a:r>
            <a:r>
              <a:rPr lang="pt-BR" kern="100" dirty="0">
                <a:effectLst/>
              </a:rPr>
              <a:t>e da </a:t>
            </a:r>
            <a:r>
              <a:rPr lang="pt-BR" b="1" kern="100" dirty="0">
                <a:effectLst/>
              </a:rPr>
              <a:t>igualdade entre homens e mulheres.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b="1" kern="100" dirty="0"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cs typeface="Times New Roman" panose="02020603050405020304" pitchFamily="18" charset="0"/>
            </a:endParaRPr>
          </a:p>
        </p:txBody>
      </p:sp>
      <p:pic>
        <p:nvPicPr>
          <p:cNvPr id="9" name="Imagem 8" descr="Mulher com terno azul&#10;&#10;Descrição gerada automaticamente">
            <a:extLst>
              <a:ext uri="{FF2B5EF4-FFF2-40B4-BE49-F238E27FC236}">
                <a16:creationId xmlns:a16="http://schemas.microsoft.com/office/drawing/2014/main" id="{E88F2928-872B-18A2-7571-6EBE1C15E3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054" r="21101"/>
          <a:stretch/>
        </p:blipFill>
        <p:spPr>
          <a:xfrm>
            <a:off x="-240874" y="-17494"/>
            <a:ext cx="3654633" cy="68929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BCAF54-3668-30BD-508E-2D2409CD24CC}"/>
              </a:ext>
            </a:extLst>
          </p:cNvPr>
          <p:cNvSpPr txBox="1"/>
          <p:nvPr/>
        </p:nvSpPr>
        <p:spPr>
          <a:xfrm>
            <a:off x="5693177" y="844878"/>
            <a:ext cx="59246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REGIMES ESPECÍFICOS, DIFERENCIADOS OU FAVORECIDOS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36123B-D682-47CB-BCFF-728175323202}"/>
              </a:ext>
            </a:extLst>
          </p:cNvPr>
          <p:cNvSpPr/>
          <p:nvPr/>
        </p:nvSpPr>
        <p:spPr>
          <a:xfrm>
            <a:off x="5797890" y="1906763"/>
            <a:ext cx="549755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kern="1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</a:t>
            </a:r>
            <a:r>
              <a:rPr lang="pt-BR" sz="2000" b="0" kern="1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</a:t>
            </a:r>
            <a:r>
              <a:rPr lang="pt-BR" sz="5400" b="0" kern="1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40 Setores</a:t>
            </a:r>
            <a:endParaRPr lang="pt-BR" sz="2800" b="0" kern="1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BR" sz="2800" b="0" kern="1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associados ao Sistema CNDL</a:t>
            </a:r>
          </a:p>
          <a:p>
            <a:pPr algn="ctr"/>
            <a:r>
              <a:rPr lang="pt-BR" sz="2800" b="0" kern="1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foram contemplados</a:t>
            </a:r>
            <a:endParaRPr lang="pt-B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4" descr="Indústria e varejo cobram fim da isenção para importações no valor de até  US$ 50 - Comex do Brasil">
            <a:extLst>
              <a:ext uri="{FF2B5EF4-FFF2-40B4-BE49-F238E27FC236}">
                <a16:creationId xmlns:a16="http://schemas.microsoft.com/office/drawing/2014/main" id="{0E60F340-83B7-2639-6C5C-8D1BB16B6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r="11320"/>
          <a:stretch/>
        </p:blipFill>
        <p:spPr bwMode="auto">
          <a:xfrm flipH="1">
            <a:off x="-248784" y="-8965"/>
            <a:ext cx="5433215" cy="69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A8C1B6C-BB4F-FB76-B088-8502A0A20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335007"/>
            <a:ext cx="3328717" cy="4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0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65FA-2C38-CC46-B51F-549A4B8C4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868F26-AC10-D498-8385-5C08D814F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DE4581-9404-E9B5-6D5D-D49050CD5F55}"/>
              </a:ext>
            </a:extLst>
          </p:cNvPr>
          <p:cNvSpPr/>
          <p:nvPr/>
        </p:nvSpPr>
        <p:spPr>
          <a:xfrm>
            <a:off x="651904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14 - Modelo Operacional d</a:t>
            </a: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5731C1-263A-B15B-246D-6D9B0B046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5D051A-3CFA-3F14-6A43-29014E84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AC8BA3-F91E-9C79-096B-89C7786035B7}"/>
              </a:ext>
            </a:extLst>
          </p:cNvPr>
          <p:cNvSpPr txBox="1"/>
          <p:nvPr/>
        </p:nvSpPr>
        <p:spPr>
          <a:xfrm>
            <a:off x="3624081" y="1550596"/>
            <a:ext cx="82229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 EC 132/2023 </a:t>
            </a:r>
            <a:r>
              <a:rPr lang="pt-BR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trata da </a:t>
            </a:r>
            <a:r>
              <a:rPr lang="pt-BR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apropriação de crédito </a:t>
            </a:r>
            <a:r>
              <a:rPr lang="pt-BR" kern="100" dirty="0">
                <a:ea typeface="Calibri" panose="020F0502020204030204" pitchFamily="34" charset="0"/>
                <a:cs typeface="Times New Roman" panose="02020603050405020304" pitchFamily="18" charset="0"/>
              </a:rPr>
              <a:t>pelo adquirente que compra do optante do Simples Nacional, mas </a:t>
            </a:r>
            <a:r>
              <a:rPr lang="pt-BR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apenas no valor proporcional </a:t>
            </a:r>
            <a:r>
              <a:rPr lang="pt-BR" kern="100" dirty="0">
                <a:ea typeface="Calibri" panose="020F0502020204030204" pitchFamily="34" charset="0"/>
                <a:cs typeface="Times New Roman" panose="02020603050405020304" pitchFamily="18" charset="0"/>
              </a:rPr>
              <a:t>ao da alíquota correspondente ao do regime do Simples, ou seja, </a:t>
            </a:r>
            <a:r>
              <a:rPr lang="pt-BR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pt-BR" kern="100" dirty="0">
                <a:ea typeface="Calibri" panose="020F0502020204030204" pitchFamily="34" charset="0"/>
                <a:cs typeface="Times New Roman" panose="02020603050405020304" pitchFamily="18" charset="0"/>
              </a:rPr>
              <a:t> do que será cobrado pelo novo regime regular. </a:t>
            </a:r>
          </a:p>
          <a:p>
            <a:pPr algn="just"/>
            <a:endParaRPr lang="pt-BR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As empresas que mais serão afetadas são as empresas que tem </a:t>
            </a:r>
            <a:r>
              <a:rPr lang="pt-BR" b="1" u="sng" dirty="0">
                <a:solidFill>
                  <a:srgbClr val="FF0000"/>
                </a:solidFill>
              </a:rPr>
              <a:t>como clientes </a:t>
            </a:r>
            <a:r>
              <a:rPr lang="pt-BR" b="1" dirty="0">
                <a:solidFill>
                  <a:srgbClr val="FF0000"/>
                </a:solidFill>
              </a:rPr>
              <a:t>empresas do  lucro real e lucro presumido. </a:t>
            </a:r>
          </a:p>
        </p:txBody>
      </p:sp>
      <p:sp>
        <p:nvSpPr>
          <p:cNvPr id="9" name="AutoShape 4" descr="Simples Nacional: O Que é? Guia completo e tabela - MarQPonto Blog">
            <a:extLst>
              <a:ext uri="{FF2B5EF4-FFF2-40B4-BE49-F238E27FC236}">
                <a16:creationId xmlns:a16="http://schemas.microsoft.com/office/drawing/2014/main" id="{9B54004F-5DDB-0647-F8D6-8E1E602767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Simples Nacional">
            <a:extLst>
              <a:ext uri="{FF2B5EF4-FFF2-40B4-BE49-F238E27FC236}">
                <a16:creationId xmlns:a16="http://schemas.microsoft.com/office/drawing/2014/main" id="{58E24EAA-694D-38B1-6711-13197A9413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Computador ligado sobre a mesa&#10;&#10;Descrição gerada automaticamente">
            <a:extLst>
              <a:ext uri="{FF2B5EF4-FFF2-40B4-BE49-F238E27FC236}">
                <a16:creationId xmlns:a16="http://schemas.microsoft.com/office/drawing/2014/main" id="{7B6970EE-FBB4-E3E0-767E-8BB905C5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6" t="-145" r="25283" b="145"/>
          <a:stretch/>
        </p:blipFill>
        <p:spPr>
          <a:xfrm>
            <a:off x="-26963" y="0"/>
            <a:ext cx="3469982" cy="686793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5A04F8-54B5-4D73-4CF6-5C4B713FEC00}"/>
              </a:ext>
            </a:extLst>
          </p:cNvPr>
          <p:cNvSpPr txBox="1"/>
          <p:nvPr/>
        </p:nvSpPr>
        <p:spPr>
          <a:xfrm>
            <a:off x="3443019" y="182951"/>
            <a:ext cx="616323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/>
              <a:t>SIMPLES NACIONAL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B171DB-FF05-8EAD-87B5-6D667825A54F}"/>
              </a:ext>
            </a:extLst>
          </p:cNvPr>
          <p:cNvSpPr txBox="1"/>
          <p:nvPr/>
        </p:nvSpPr>
        <p:spPr>
          <a:xfrm>
            <a:off x="3624081" y="4282600"/>
            <a:ext cx="8294660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Atualmente, as empresas do lucro real e lucro presumido possuem direito ao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 na integralidade do PIS e COFINS (9,25%),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impostos que serão substituídos pela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CBS e </a:t>
            </a:r>
            <a:r>
              <a:rPr lang="pt-BR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extinta a possibilidade desse creditamento,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prejudicará a competitividade do Simples Nacional.</a:t>
            </a:r>
          </a:p>
        </p:txBody>
      </p:sp>
    </p:spTree>
    <p:extLst>
      <p:ext uri="{BB962C8B-B14F-4D97-AF65-F5344CB8AC3E}">
        <p14:creationId xmlns:p14="http://schemas.microsoft.com/office/powerpoint/2010/main" val="17905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C1458-EE52-3C4F-DF45-3BD43D9CF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4FFAAF0-26A2-9873-93BC-D33262E06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542344C-D21A-65DA-B1DA-2BE24CD9AAEE}"/>
              </a:ext>
            </a:extLst>
          </p:cNvPr>
          <p:cNvSpPr/>
          <p:nvPr/>
        </p:nvSpPr>
        <p:spPr>
          <a:xfrm>
            <a:off x="651904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14 - Modelo Operacional da </a:t>
            </a:r>
            <a:r>
              <a:rPr lang="pt-B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IBS e CBS 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1ª Reunião: 22/02, às 14h.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Câmara dos Deputados - 21/03 (Quinta-feira) - 14h – 17h: GT 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20 - Não- cumulatividade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Encaminhamentos da 1ª Reunião 16/02, às 17h: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Câmara dos Deputados - 04/04 (Quinta-feira) - 9h – 12h: GT 19 e GT 20</a:t>
            </a: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9568A7-E219-C14F-1212-9CC96D7F5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C2F1309-6C36-2AF8-CC0F-A9534306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A090A12-58DE-3699-0F1D-92A7FD9C795A}"/>
              </a:ext>
            </a:extLst>
          </p:cNvPr>
          <p:cNvSpPr txBox="1"/>
          <p:nvPr/>
        </p:nvSpPr>
        <p:spPr>
          <a:xfrm>
            <a:off x="834736" y="296549"/>
            <a:ext cx="9198676" cy="2737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/>
              <a:t>COMPETITIVIDADE DO SIMPLES NACIONAL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/>
              <a:t>EMPRESA DO SIMPLES NACIONAL: COMÉRCIO ATACADISTA</a:t>
            </a:r>
            <a:endParaRPr lang="pt-BR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Operação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empresa do </a:t>
            </a:r>
            <a:r>
              <a:rPr lang="pt-BR" sz="1600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sz="1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imples Nacional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vendendo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empresa optante pelo </a:t>
            </a:r>
            <a:r>
              <a:rPr lang="pt-BR" sz="1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Lucro Real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A3A540A-A556-6D9E-A57F-E362AD485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30069"/>
              </p:ext>
            </p:extLst>
          </p:nvPr>
        </p:nvGraphicFramePr>
        <p:xfrm>
          <a:off x="774268" y="1900858"/>
          <a:ext cx="3472222" cy="3731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759">
                  <a:extLst>
                    <a:ext uri="{9D8B030D-6E8A-4147-A177-3AD203B41FA5}">
                      <a16:colId xmlns:a16="http://schemas.microsoft.com/office/drawing/2014/main" val="1530190859"/>
                    </a:ext>
                  </a:extLst>
                </a:gridCol>
                <a:gridCol w="1383463">
                  <a:extLst>
                    <a:ext uri="{9D8B030D-6E8A-4147-A177-3AD203B41FA5}">
                      <a16:colId xmlns:a16="http://schemas.microsoft.com/office/drawing/2014/main" val="3101348790"/>
                    </a:ext>
                  </a:extLst>
                </a:gridCol>
              </a:tblGrid>
              <a:tr h="2611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ATUAL: </a:t>
                      </a:r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ANTES DA </a:t>
                      </a:r>
                    </a:p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REFORMA </a:t>
                      </a:r>
                      <a:r>
                        <a:rPr lang="pt-BR" sz="1600" b="1" u="none" strike="noStrike" dirty="0">
                          <a:effectLst/>
                        </a:rPr>
                        <a:t>TRIBUTÁRIA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E9EBF5"/>
                          </a:highlight>
                          <a:latin typeface="Calibri" panose="020F0502020204030204" pitchFamily="34" charset="0"/>
                        </a:rPr>
                        <a:t>VALOR PAGO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E9EBF5"/>
                          </a:highlight>
                          <a:latin typeface="Calibri" panose="020F0502020204030204" pitchFamily="34" charset="0"/>
                        </a:rPr>
                        <a:t>PELO NÃO OPTANTE SN 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99022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RBT12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170.000,00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8904199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Receita Bruta: 01/2024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30.000,00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0984188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6906305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</a:t>
                      </a:r>
                      <a:r>
                        <a:rPr lang="pt-BR" sz="1600" b="1" u="none" strike="noStrike" dirty="0">
                          <a:effectLst/>
                        </a:rPr>
                        <a:t>ICMS</a:t>
                      </a:r>
                      <a:r>
                        <a:rPr lang="pt-BR" sz="1600" u="none" strike="noStrike" dirty="0">
                          <a:effectLst/>
                        </a:rPr>
                        <a:t> (1,36%)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 408,00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87105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</a:t>
                      </a:r>
                      <a:r>
                        <a:rPr lang="pt-BR" sz="1600" b="1" u="none" strike="noStrike" dirty="0">
                          <a:effectLst/>
                        </a:rPr>
                        <a:t>PIS</a:t>
                      </a:r>
                      <a:r>
                        <a:rPr lang="pt-BR" sz="1600" u="none" strike="noStrike" dirty="0">
                          <a:effectLst/>
                        </a:rPr>
                        <a:t> (1,65%)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 495,00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1341136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</a:t>
                      </a:r>
                      <a:r>
                        <a:rPr lang="pt-BR" sz="1600" b="1" u="none" strike="noStrike" dirty="0">
                          <a:effectLst/>
                        </a:rPr>
                        <a:t>COFINS</a:t>
                      </a:r>
                      <a:r>
                        <a:rPr lang="pt-BR" sz="1600" u="none" strike="noStrike" dirty="0">
                          <a:effectLst/>
                        </a:rPr>
                        <a:t> (7,6%)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2.280,00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8348295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</a:t>
                      </a:r>
                      <a:r>
                        <a:rPr lang="pt-BR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3.183,00</a:t>
                      </a:r>
                      <a:r>
                        <a:rPr lang="pt-BR" sz="1600" b="1" u="none" strike="noStrike" dirty="0">
                          <a:effectLst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079902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95D0C3E-B725-680B-34CB-03E5E8FBF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810"/>
              </p:ext>
            </p:extLst>
          </p:nvPr>
        </p:nvGraphicFramePr>
        <p:xfrm>
          <a:off x="4368854" y="1900858"/>
          <a:ext cx="3774770" cy="3731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9080">
                  <a:extLst>
                    <a:ext uri="{9D8B030D-6E8A-4147-A177-3AD203B41FA5}">
                      <a16:colId xmlns:a16="http://schemas.microsoft.com/office/drawing/2014/main" val="3867992493"/>
                    </a:ext>
                  </a:extLst>
                </a:gridCol>
                <a:gridCol w="1695690">
                  <a:extLst>
                    <a:ext uri="{9D8B030D-6E8A-4147-A177-3AD203B41FA5}">
                      <a16:colId xmlns:a16="http://schemas.microsoft.com/office/drawing/2014/main" val="2155696426"/>
                    </a:ext>
                  </a:extLst>
                </a:gridCol>
              </a:tblGrid>
              <a:tr h="5530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PLP 68: </a:t>
                      </a:r>
                      <a:r>
                        <a:rPr lang="pt-BR" sz="1600" b="1" u="none" strike="noStrike" dirty="0">
                          <a:effectLst/>
                        </a:rPr>
                        <a:t>REFORMA TRIBUTÁRIA</a:t>
                      </a:r>
                    </a:p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ALÍQUOTA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PROPORCIONAL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SN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29532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RBT12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170.000,00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4459434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Receita Bruta: 01/2024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30.000,00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8324227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5443199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</a:t>
                      </a:r>
                      <a:r>
                        <a:rPr lang="pt-BR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ICMS</a:t>
                      </a:r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(</a:t>
                      </a:r>
                      <a:r>
                        <a:rPr lang="pt-BR" sz="1600" i="1" u="sng" strike="noStrike" dirty="0">
                          <a:effectLst/>
                          <a:highlight>
                            <a:srgbClr val="FFFF00"/>
                          </a:highlight>
                        </a:rPr>
                        <a:t>1,36%</a:t>
                      </a:r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 408,00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5904667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</a:t>
                      </a:r>
                      <a:r>
                        <a:rPr lang="pt-BR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PIS</a:t>
                      </a:r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(</a:t>
                      </a:r>
                      <a:r>
                        <a:rPr lang="pt-BR" sz="1600" i="1" u="sng" strike="noStrike" dirty="0">
                          <a:effectLst/>
                          <a:highlight>
                            <a:srgbClr val="FFFF00"/>
                          </a:highlight>
                        </a:rPr>
                        <a:t>0,11%</a:t>
                      </a:r>
                      <a:r>
                        <a:rPr lang="pt-BR" sz="1600" u="sng" strike="noStrike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pt-BR" sz="1600" b="0" i="0" u="sng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  33,00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3383764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</a:t>
                      </a:r>
                      <a:r>
                        <a:rPr lang="pt-BR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COFINS</a:t>
                      </a:r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(</a:t>
                      </a:r>
                      <a:r>
                        <a:rPr lang="pt-BR" sz="1600" i="1" u="sng" strike="noStrike" dirty="0">
                          <a:effectLst/>
                          <a:highlight>
                            <a:srgbClr val="FFFF00"/>
                          </a:highlight>
                        </a:rPr>
                        <a:t>0,51%</a:t>
                      </a:r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 153,00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5567177"/>
                  </a:ext>
                </a:extLst>
              </a:tr>
              <a:tr h="4540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Crédito 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</a:t>
                      </a:r>
                      <a:r>
                        <a:rPr lang="pt-BR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594,00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302054"/>
                  </a:ext>
                </a:extLst>
              </a:tr>
            </a:tbl>
          </a:graphicData>
        </a:graphic>
      </p:graphicFrame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827830-B1EA-40C0-9CF9-BF37F2868BA8}"/>
              </a:ext>
            </a:extLst>
          </p:cNvPr>
          <p:cNvSpPr txBox="1"/>
          <p:nvPr/>
        </p:nvSpPr>
        <p:spPr>
          <a:xfrm>
            <a:off x="3134808" y="5713795"/>
            <a:ext cx="6105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Rerison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Viana | Contador, especializado em Direito Tributário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EB27B49-4A99-A18D-6877-24C4CCBC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89865"/>
              </p:ext>
            </p:extLst>
          </p:nvPr>
        </p:nvGraphicFramePr>
        <p:xfrm>
          <a:off x="8268390" y="1900858"/>
          <a:ext cx="3774771" cy="3731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199">
                  <a:extLst>
                    <a:ext uri="{9D8B030D-6E8A-4147-A177-3AD203B41FA5}">
                      <a16:colId xmlns:a16="http://schemas.microsoft.com/office/drawing/2014/main" val="2882818193"/>
                    </a:ext>
                  </a:extLst>
                </a:gridCol>
                <a:gridCol w="1419572">
                  <a:extLst>
                    <a:ext uri="{9D8B030D-6E8A-4147-A177-3AD203B41FA5}">
                      <a16:colId xmlns:a16="http://schemas.microsoft.com/office/drawing/2014/main" val="3320115472"/>
                    </a:ext>
                  </a:extLst>
                </a:gridCol>
              </a:tblGrid>
              <a:tr h="74426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>
                          <a:solidFill>
                            <a:srgbClr val="00B050"/>
                          </a:solidFill>
                          <a:effectLst/>
                          <a:highlight>
                            <a:srgbClr val="E9EBF5"/>
                          </a:highlight>
                        </a:rPr>
                        <a:t>PROPOSTA EMENDA 606: </a:t>
                      </a:r>
                    </a:p>
                    <a:p>
                      <a:pPr algn="ctr" rtl="0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E9EBF5"/>
                          </a:highlight>
                        </a:rPr>
                        <a:t> </a:t>
                      </a:r>
                      <a:r>
                        <a:rPr lang="pt-BR" sz="16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REFORMA TRIBUTÁRIA</a:t>
                      </a:r>
                    </a:p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E9EBF5"/>
                          </a:highlight>
                          <a:latin typeface="Calibri" panose="020F0502020204030204" pitchFamily="34" charset="0"/>
                        </a:rPr>
                        <a:t>VALOR PAGO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E9EBF5"/>
                          </a:highlight>
                          <a:latin typeface="Calibri" panose="020F0502020204030204" pitchFamily="34" charset="0"/>
                        </a:rPr>
                        <a:t>PELO NÃO OPTANTE SN 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10156"/>
                  </a:ext>
                </a:extLst>
              </a:tr>
              <a:tr h="4790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RBT12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highlight>
                            <a:srgbClr val="E9EBF5"/>
                          </a:highlight>
                        </a:rPr>
                        <a:t>R$ 170.000,00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9093185"/>
                  </a:ext>
                </a:extLst>
              </a:tr>
              <a:tr h="4790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Receita Bruta: 01/2024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highlight>
                            <a:srgbClr val="E9EBF5"/>
                          </a:highlight>
                        </a:rPr>
                        <a:t>R$ 30.000,00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1462858"/>
                  </a:ext>
                </a:extLst>
              </a:tr>
              <a:tr h="59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6290715"/>
                  </a:ext>
                </a:extLst>
              </a:tr>
              <a:tr h="4790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highlight>
                            <a:srgbClr val="E9EBF5"/>
                          </a:highlight>
                        </a:rPr>
                        <a:t>Crédito ICMS (1,36%)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R$ 408,00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7086500"/>
                  </a:ext>
                </a:extLst>
              </a:tr>
              <a:tr h="4790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CBS (12%)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R$ 3.600,00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3963937"/>
                  </a:ext>
                </a:extLst>
              </a:tr>
              <a:tr h="4790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Crédito 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R$ 4.008,00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5857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B1B0-5A5C-269A-399B-5E62337F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DDC134-6D37-5452-B11A-5985A709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465D49-0BE2-DCE0-CB47-9831FABE8E7F}"/>
              </a:ext>
            </a:extLst>
          </p:cNvPr>
          <p:cNvSpPr/>
          <p:nvPr/>
        </p:nvSpPr>
        <p:spPr>
          <a:xfrm>
            <a:off x="630637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“Art. 28. ....................................................................................................................................................................................................................................§ 10. .................................................................................................................I – não será permitida a apropriação de créditos do IBS e da CBS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pelooptante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pelo Simples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Nacional;II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será permitida ao contribuinte sujeito ao regime regular do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IBSa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apropriação de créditos do imposto correspondente aos valores desse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tributodevido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aquisição de bens e de serviços de optante pelo Simples Nacional,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emmontante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equivalente ao devido por meio desse regime;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eIII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no caso da CBS, terão direito ao crédito correspondente ao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valordesse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tributo devido na aquisição de bens e de serviços por adquirente não </a:t>
            </a:r>
            <a:r>
              <a:rPr lang="pt-BR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optantepelo</a:t>
            </a:r>
            <a:r>
              <a:rPr lang="pt-BR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Simples Nacional.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192B80-C43E-EEEE-C33C-FDE28871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6DB6167-AEF7-C861-F644-0BE2EEF1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Computador ligado sobre a mesa&#10;&#10;Descrição gerada automaticamente">
            <a:extLst>
              <a:ext uri="{FF2B5EF4-FFF2-40B4-BE49-F238E27FC236}">
                <a16:creationId xmlns:a16="http://schemas.microsoft.com/office/drawing/2014/main" id="{A65656B0-35B9-363E-C785-8F2AE1B607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6" t="-145" r="25283" b="145"/>
          <a:stretch/>
        </p:blipFill>
        <p:spPr>
          <a:xfrm>
            <a:off x="-26963" y="0"/>
            <a:ext cx="3469982" cy="686793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4C8876-978E-34AA-93E2-CC9DB245FC69}"/>
              </a:ext>
            </a:extLst>
          </p:cNvPr>
          <p:cNvSpPr txBox="1"/>
          <p:nvPr/>
        </p:nvSpPr>
        <p:spPr>
          <a:xfrm>
            <a:off x="3676925" y="192551"/>
            <a:ext cx="5072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EMENDA N. 606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6711426-E3F8-7B6A-E489-183F7EC39EE9}"/>
              </a:ext>
            </a:extLst>
          </p:cNvPr>
          <p:cNvSpPr txBox="1"/>
          <p:nvPr/>
        </p:nvSpPr>
        <p:spPr>
          <a:xfrm>
            <a:off x="3830284" y="1322991"/>
            <a:ext cx="80569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Proposta da emenda 606 ao PLP 68/2024: </a:t>
            </a:r>
          </a:p>
          <a:p>
            <a:endParaRPr lang="pt-BR" dirty="0"/>
          </a:p>
          <a:p>
            <a:r>
              <a:rPr lang="pt-BR" dirty="0"/>
              <a:t>“Art.28. § 10. ...............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– não será permitida a apropriação de créditos do IBS e da CBS pelo optante pelo Simples Nacional;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 – será permitida ao contribuinte sujeito ao regime regular do </a:t>
            </a:r>
            <a:r>
              <a:rPr lang="pt-BR" dirty="0">
                <a:highlight>
                  <a:srgbClr val="FFFF00"/>
                </a:highlight>
              </a:rPr>
              <a:t>IBS</a:t>
            </a:r>
            <a:r>
              <a:rPr lang="pt-BR" dirty="0"/>
              <a:t> a apropriação de créditos do imposto correspondente aos valores desse tributo devido na aquisição de bens e de serviços de optante pelo Simples Nacional, em montante equivalente ao devido por meio desse regime; 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III – no caso da</a:t>
            </a:r>
            <a:r>
              <a:rPr lang="pt-BR" b="1" dirty="0">
                <a:highlight>
                  <a:srgbClr val="FFFF00"/>
                </a:highlight>
              </a:rPr>
              <a:t> CBS</a:t>
            </a:r>
            <a:r>
              <a:rPr lang="pt-BR" dirty="0"/>
              <a:t>, </a:t>
            </a:r>
            <a:r>
              <a:rPr lang="pt-BR" b="1" dirty="0"/>
              <a:t>terão direito ao crédito </a:t>
            </a:r>
            <a:r>
              <a:rPr lang="pt-BR" b="1" dirty="0">
                <a:highlight>
                  <a:srgbClr val="FFFF00"/>
                </a:highlight>
              </a:rPr>
              <a:t>correspondente </a:t>
            </a:r>
            <a:r>
              <a:rPr lang="pt-BR" b="1" u="sng" dirty="0">
                <a:highlight>
                  <a:srgbClr val="FFFF00"/>
                </a:highlight>
              </a:rPr>
              <a:t>ao valor desse tributo devido na aquisição de bens e de serviços por adquirente não optante</a:t>
            </a:r>
            <a:r>
              <a:rPr lang="pt-BR" b="1" u="sng" dirty="0"/>
              <a:t> </a:t>
            </a:r>
            <a:r>
              <a:rPr lang="pt-BR" b="1" dirty="0"/>
              <a:t>pelo Simples Nacional.</a:t>
            </a:r>
          </a:p>
        </p:txBody>
      </p:sp>
    </p:spTree>
    <p:extLst>
      <p:ext uri="{BB962C8B-B14F-4D97-AF65-F5344CB8AC3E}">
        <p14:creationId xmlns:p14="http://schemas.microsoft.com/office/powerpoint/2010/main" val="405086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B1B0-5A5C-269A-399B-5E62337F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DDC134-6D37-5452-B11A-5985A709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56948" t="29147" r="12354" b="11783"/>
          <a:stretch/>
        </p:blipFill>
        <p:spPr>
          <a:xfrm flipH="1">
            <a:off x="-26963" y="0"/>
            <a:ext cx="12198485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465D49-0BE2-DCE0-CB47-9831FABE8E7F}"/>
              </a:ext>
            </a:extLst>
          </p:cNvPr>
          <p:cNvSpPr/>
          <p:nvPr/>
        </p:nvSpPr>
        <p:spPr>
          <a:xfrm>
            <a:off x="630637" y="9939"/>
            <a:ext cx="11540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192B80-C43E-EEEE-C33C-FDE28871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27" y="6184532"/>
            <a:ext cx="3328717" cy="406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6DB6167-AEF7-C861-F644-0BE2EEF1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65" y="54415"/>
            <a:ext cx="2059171" cy="6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41D6236-7C7D-4E16-CEEF-A369DDD2BF5C}"/>
              </a:ext>
            </a:extLst>
          </p:cNvPr>
          <p:cNvSpPr txBox="1"/>
          <p:nvPr/>
        </p:nvSpPr>
        <p:spPr>
          <a:xfrm>
            <a:off x="3873731" y="2266568"/>
            <a:ext cx="7064345" cy="2940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t-BR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Artigo único. As </a:t>
            </a:r>
            <a:r>
              <a:rPr lang="pt-B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pessoas jurídicas sujeitas ao regime de apuração não-cumulativa </a:t>
            </a:r>
            <a:r>
              <a:rPr lang="pt-BR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Contribuição para o </a:t>
            </a:r>
            <a:r>
              <a:rPr lang="pt-B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PIS/Pasep </a:t>
            </a:r>
            <a:r>
              <a:rPr lang="pt-BR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da Contribuição para o Financiamento da Seguridade Social (</a:t>
            </a:r>
            <a:r>
              <a:rPr lang="pt-BR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Cofins</a:t>
            </a:r>
            <a:r>
              <a:rPr lang="pt-BR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observadas as vedações previstas e demais disposições da legislação aplicável, </a:t>
            </a:r>
            <a:r>
              <a:rPr lang="pt-B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podem descontar créditos calculados em relação às aquisições de bens e serviços de pessoa jurídica optante pelo Regime Especial Unificado </a:t>
            </a:r>
            <a:r>
              <a:rPr lang="pt-BR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Arrecadação de Tributos e Contribuições </a:t>
            </a:r>
            <a:r>
              <a:rPr lang="pt-B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devidos pelas Microempresas e Empresas </a:t>
            </a:r>
            <a:r>
              <a:rPr lang="pt-BR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Pequeno Porte (Simples Nacional), instituído pelo art. 12 da Lei Complementar nº 123, de 14 de dezembro de 2006.</a:t>
            </a: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0914E4-8F0D-85F9-F9E9-89C0326B2497}"/>
              </a:ext>
            </a:extLst>
          </p:cNvPr>
          <p:cNvSpPr/>
          <p:nvPr/>
        </p:nvSpPr>
        <p:spPr>
          <a:xfrm>
            <a:off x="3873731" y="1179411"/>
            <a:ext cx="70643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 DECLARATÓRIO INTERPRETATIVO RFB Nº 15, DE 26 DE SETEMBRO DE 2007</a:t>
            </a:r>
          </a:p>
        </p:txBody>
      </p:sp>
      <p:pic>
        <p:nvPicPr>
          <p:cNvPr id="6" name="Imagem 5" descr="Computador ligado sobre a mesa&#10;&#10;Descrição gerada automaticamente">
            <a:extLst>
              <a:ext uri="{FF2B5EF4-FFF2-40B4-BE49-F238E27FC236}">
                <a16:creationId xmlns:a16="http://schemas.microsoft.com/office/drawing/2014/main" id="{4D916170-CABA-0EC3-6934-006F6B0AA1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6" t="-145" r="25283" b="145"/>
          <a:stretch/>
        </p:blipFill>
        <p:spPr>
          <a:xfrm>
            <a:off x="-26963" y="0"/>
            <a:ext cx="3469982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56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1472</Words>
  <Application>Microsoft Office PowerPoint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Rerison Viana</dc:creator>
  <cp:lastModifiedBy>CNDL - Karoline Lima dos Santos Pereira</cp:lastModifiedBy>
  <cp:revision>13</cp:revision>
  <dcterms:created xsi:type="dcterms:W3CDTF">2024-02-28T20:47:48Z</dcterms:created>
  <dcterms:modified xsi:type="dcterms:W3CDTF">2024-09-02T15:20:08Z</dcterms:modified>
</cp:coreProperties>
</file>