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3"/>
    <p:sldMasterId id="2147483695" r:id="rId4"/>
  </p:sldMasterIdLst>
  <p:notesMasterIdLst>
    <p:notesMasterId r:id="rId24"/>
  </p:notesMasterIdLst>
  <p:handoutMasterIdLst>
    <p:handoutMasterId r:id="rId25"/>
  </p:handoutMasterIdLst>
  <p:sldIdLst>
    <p:sldId id="298" r:id="rId5"/>
    <p:sldId id="334" r:id="rId6"/>
    <p:sldId id="344" r:id="rId7"/>
    <p:sldId id="342" r:id="rId8"/>
    <p:sldId id="343" r:id="rId9"/>
    <p:sldId id="336" r:id="rId10"/>
    <p:sldId id="341" r:id="rId11"/>
    <p:sldId id="337" r:id="rId12"/>
    <p:sldId id="338" r:id="rId13"/>
    <p:sldId id="339" r:id="rId14"/>
    <p:sldId id="340" r:id="rId15"/>
    <p:sldId id="333" r:id="rId16"/>
    <p:sldId id="335" r:id="rId17"/>
    <p:sldId id="292" r:id="rId18"/>
    <p:sldId id="320" r:id="rId19"/>
    <p:sldId id="309" r:id="rId20"/>
    <p:sldId id="315" r:id="rId21"/>
    <p:sldId id="316" r:id="rId22"/>
    <p:sldId id="296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2C34C556-21B1-4876-AE62-3D4C9830CE41}">
          <p14:sldIdLst>
            <p14:sldId id="298"/>
            <p14:sldId id="334"/>
            <p14:sldId id="344"/>
            <p14:sldId id="342"/>
            <p14:sldId id="343"/>
            <p14:sldId id="336"/>
            <p14:sldId id="341"/>
            <p14:sldId id="337"/>
            <p14:sldId id="338"/>
            <p14:sldId id="339"/>
            <p14:sldId id="340"/>
            <p14:sldId id="333"/>
            <p14:sldId id="335"/>
            <p14:sldId id="292"/>
            <p14:sldId id="320"/>
            <p14:sldId id="309"/>
            <p14:sldId id="315"/>
            <p14:sldId id="316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FE4DC-C1CA-4771-83ED-88013C14B7FB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9474538-452F-4AA9-84D4-BC6E99665990}">
      <dgm:prSet phldrT="[Texto]"/>
      <dgm:spPr/>
      <dgm:t>
        <a:bodyPr/>
        <a:lstStyle/>
        <a:p>
          <a:r>
            <a:rPr lang="pt-BR" dirty="0"/>
            <a:t>DESAFIOS:</a:t>
          </a:r>
        </a:p>
      </dgm:t>
    </dgm:pt>
    <dgm:pt modelId="{EA699058-92A2-4BB5-AF4D-45230BCBDAD0}" type="parTrans" cxnId="{F117C240-4A75-4350-A604-E5AB2301B1E8}">
      <dgm:prSet/>
      <dgm:spPr/>
      <dgm:t>
        <a:bodyPr/>
        <a:lstStyle/>
        <a:p>
          <a:endParaRPr lang="pt-BR"/>
        </a:p>
      </dgm:t>
    </dgm:pt>
    <dgm:pt modelId="{F1BAEBD9-BD6D-4622-9FF5-AF5B300E6E9A}" type="sibTrans" cxnId="{F117C240-4A75-4350-A604-E5AB2301B1E8}">
      <dgm:prSet/>
      <dgm:spPr/>
      <dgm:t>
        <a:bodyPr/>
        <a:lstStyle/>
        <a:p>
          <a:endParaRPr lang="pt-BR"/>
        </a:p>
      </dgm:t>
    </dgm:pt>
    <dgm:pt modelId="{9E7D5590-4881-400F-8A26-B2FCEF555D6B}">
      <dgm:prSet phldrT="[Texto]"/>
      <dgm:spPr/>
      <dgm:t>
        <a:bodyPr/>
        <a:lstStyle/>
        <a:p>
          <a:r>
            <a:rPr lang="pt-BR" dirty="0"/>
            <a:t>Manutenção Geral da Carga Tributária</a:t>
          </a:r>
        </a:p>
      </dgm:t>
    </dgm:pt>
    <dgm:pt modelId="{3087A81B-5016-4697-89D6-CAFA1843E1EA}" type="parTrans" cxnId="{77CE0A57-AB58-462A-ABC4-6B1EF4807DE6}">
      <dgm:prSet/>
      <dgm:spPr/>
      <dgm:t>
        <a:bodyPr/>
        <a:lstStyle/>
        <a:p>
          <a:endParaRPr lang="pt-BR"/>
        </a:p>
      </dgm:t>
    </dgm:pt>
    <dgm:pt modelId="{9BC1E752-5C51-41E1-A8E9-08C78086596D}" type="sibTrans" cxnId="{77CE0A57-AB58-462A-ABC4-6B1EF4807DE6}">
      <dgm:prSet/>
      <dgm:spPr/>
      <dgm:t>
        <a:bodyPr/>
        <a:lstStyle/>
        <a:p>
          <a:endParaRPr lang="pt-BR"/>
        </a:p>
      </dgm:t>
    </dgm:pt>
    <dgm:pt modelId="{93ECA5FB-DED2-4D07-BC09-AE6748C522A2}">
      <dgm:prSet phldrT="[Texto]"/>
      <dgm:spPr/>
      <dgm:t>
        <a:bodyPr/>
        <a:lstStyle/>
        <a:p>
          <a:r>
            <a:rPr lang="pt-BR" dirty="0"/>
            <a:t>Manter as Receitas de todos os Entes</a:t>
          </a:r>
        </a:p>
      </dgm:t>
    </dgm:pt>
    <dgm:pt modelId="{0F5805E3-940F-4985-9D4C-AA8A5E4EC11D}" type="parTrans" cxnId="{8F94069C-8D65-4C03-90F6-4A1A8D130C15}">
      <dgm:prSet/>
      <dgm:spPr/>
      <dgm:t>
        <a:bodyPr/>
        <a:lstStyle/>
        <a:p>
          <a:endParaRPr lang="pt-BR"/>
        </a:p>
      </dgm:t>
    </dgm:pt>
    <dgm:pt modelId="{C7690603-4ECC-41CB-894F-F482E7F519E5}" type="sibTrans" cxnId="{8F94069C-8D65-4C03-90F6-4A1A8D130C15}">
      <dgm:prSet/>
      <dgm:spPr/>
      <dgm:t>
        <a:bodyPr/>
        <a:lstStyle/>
        <a:p>
          <a:endParaRPr lang="pt-BR"/>
        </a:p>
      </dgm:t>
    </dgm:pt>
    <dgm:pt modelId="{001237B5-9629-4CF6-90BF-5FFCFF338931}">
      <dgm:prSet phldrT="[Texto]"/>
      <dgm:spPr/>
      <dgm:t>
        <a:bodyPr/>
        <a:lstStyle/>
        <a:p>
          <a:r>
            <a:rPr lang="pt-BR" dirty="0"/>
            <a:t>CONFLITOS:</a:t>
          </a:r>
        </a:p>
      </dgm:t>
    </dgm:pt>
    <dgm:pt modelId="{7817EAC9-53D6-4EE7-A4BA-DB82A602D1FF}" type="parTrans" cxnId="{919126E5-06FF-46F3-9807-E38D4B66A9D1}">
      <dgm:prSet/>
      <dgm:spPr/>
      <dgm:t>
        <a:bodyPr/>
        <a:lstStyle/>
        <a:p>
          <a:endParaRPr lang="pt-BR"/>
        </a:p>
      </dgm:t>
    </dgm:pt>
    <dgm:pt modelId="{5236E3DE-577F-4B34-AEF2-3F55CD192572}" type="sibTrans" cxnId="{919126E5-06FF-46F3-9807-E38D4B66A9D1}">
      <dgm:prSet/>
      <dgm:spPr/>
      <dgm:t>
        <a:bodyPr/>
        <a:lstStyle/>
        <a:p>
          <a:endParaRPr lang="pt-BR"/>
        </a:p>
      </dgm:t>
    </dgm:pt>
    <dgm:pt modelId="{D0845CDB-117C-4617-BDC3-52202E570447}">
      <dgm:prSet phldrT="[Texto]"/>
      <dgm:spPr/>
      <dgm:t>
        <a:bodyPr/>
        <a:lstStyle/>
        <a:p>
          <a:r>
            <a:rPr lang="pt-BR" dirty="0"/>
            <a:t>Dificuldade em Prever os impactos</a:t>
          </a:r>
        </a:p>
      </dgm:t>
    </dgm:pt>
    <dgm:pt modelId="{1C0CDC10-C9B5-4EBC-A3A3-76EF0E4A3ED7}" type="parTrans" cxnId="{9DA548B2-18C3-41E8-BCD7-102181000FED}">
      <dgm:prSet/>
      <dgm:spPr/>
      <dgm:t>
        <a:bodyPr/>
        <a:lstStyle/>
        <a:p>
          <a:endParaRPr lang="pt-BR"/>
        </a:p>
      </dgm:t>
    </dgm:pt>
    <dgm:pt modelId="{719DE25A-4EFF-4166-98C9-97F80DC3EBF5}" type="sibTrans" cxnId="{9DA548B2-18C3-41E8-BCD7-102181000FED}">
      <dgm:prSet/>
      <dgm:spPr/>
      <dgm:t>
        <a:bodyPr/>
        <a:lstStyle/>
        <a:p>
          <a:endParaRPr lang="pt-BR"/>
        </a:p>
      </dgm:t>
    </dgm:pt>
    <dgm:pt modelId="{5888DE1F-4275-4DAF-A796-5C65C420E83F}">
      <dgm:prSet phldrT="[Texto]"/>
      <dgm:spPr/>
      <dgm:t>
        <a:bodyPr/>
        <a:lstStyle/>
        <a:p>
          <a:r>
            <a:rPr lang="pt-BR" dirty="0"/>
            <a:t>“Seguro Receita” potencialmente insuficiente</a:t>
          </a:r>
        </a:p>
      </dgm:t>
    </dgm:pt>
    <dgm:pt modelId="{2FA04B47-5359-47DC-9009-99859A0F1917}" type="parTrans" cxnId="{1A1144D5-62E6-4E40-8817-DE1EA94B5D41}">
      <dgm:prSet/>
      <dgm:spPr/>
      <dgm:t>
        <a:bodyPr/>
        <a:lstStyle/>
        <a:p>
          <a:endParaRPr lang="pt-BR"/>
        </a:p>
      </dgm:t>
    </dgm:pt>
    <dgm:pt modelId="{6B5FDBBE-593E-47B8-923E-220632D6362E}" type="sibTrans" cxnId="{1A1144D5-62E6-4E40-8817-DE1EA94B5D41}">
      <dgm:prSet/>
      <dgm:spPr/>
      <dgm:t>
        <a:bodyPr/>
        <a:lstStyle/>
        <a:p>
          <a:endParaRPr lang="pt-BR"/>
        </a:p>
      </dgm:t>
    </dgm:pt>
    <dgm:pt modelId="{E93320A2-2BB5-49B4-A63B-24BA9B91DBCB}">
      <dgm:prSet phldrT="[Texto]"/>
      <dgm:spPr/>
      <dgm:t>
        <a:bodyPr/>
        <a:lstStyle/>
        <a:p>
          <a:r>
            <a:rPr lang="pt-BR" dirty="0"/>
            <a:t>Problemas:</a:t>
          </a:r>
        </a:p>
      </dgm:t>
    </dgm:pt>
    <dgm:pt modelId="{20D4B2EA-86FD-41FB-9E1A-583EB0FF5F30}" type="parTrans" cxnId="{C69D2111-FD53-4B66-83E7-998C711936F9}">
      <dgm:prSet/>
      <dgm:spPr/>
      <dgm:t>
        <a:bodyPr/>
        <a:lstStyle/>
        <a:p>
          <a:endParaRPr lang="pt-BR"/>
        </a:p>
      </dgm:t>
    </dgm:pt>
    <dgm:pt modelId="{5B01FA16-971E-40CE-9BB7-844C9A59D55D}" type="sibTrans" cxnId="{C69D2111-FD53-4B66-83E7-998C711936F9}">
      <dgm:prSet/>
      <dgm:spPr/>
      <dgm:t>
        <a:bodyPr/>
        <a:lstStyle/>
        <a:p>
          <a:endParaRPr lang="pt-BR"/>
        </a:p>
      </dgm:t>
    </dgm:pt>
    <dgm:pt modelId="{7D213AD3-D06E-4FA6-B1FB-89ED802752AC}">
      <dgm:prSet phldrT="[Texto]"/>
      <dgm:spPr/>
      <dgm:t>
        <a:bodyPr/>
        <a:lstStyle/>
        <a:p>
          <a:r>
            <a:rPr lang="pt-BR" dirty="0"/>
            <a:t>Disputa entre “Vencedores” e “Perdedores”</a:t>
          </a:r>
        </a:p>
      </dgm:t>
    </dgm:pt>
    <dgm:pt modelId="{498C48D2-AD21-41FD-A5B0-7233042FBE10}" type="parTrans" cxnId="{B84DAA74-27E6-41C1-9D26-BA9F1208E296}">
      <dgm:prSet/>
      <dgm:spPr/>
      <dgm:t>
        <a:bodyPr/>
        <a:lstStyle/>
        <a:p>
          <a:endParaRPr lang="pt-BR"/>
        </a:p>
      </dgm:t>
    </dgm:pt>
    <dgm:pt modelId="{42148DC2-BE2D-4866-8C82-11A1352850BC}" type="sibTrans" cxnId="{B84DAA74-27E6-41C1-9D26-BA9F1208E296}">
      <dgm:prSet/>
      <dgm:spPr/>
      <dgm:t>
        <a:bodyPr/>
        <a:lstStyle/>
        <a:p>
          <a:endParaRPr lang="pt-BR"/>
        </a:p>
      </dgm:t>
    </dgm:pt>
    <dgm:pt modelId="{713F97BC-A5FC-4D85-AAD0-6266A94170E7}">
      <dgm:prSet phldrT="[Texto]"/>
      <dgm:spPr/>
      <dgm:t>
        <a:bodyPr/>
        <a:lstStyle/>
        <a:p>
          <a:r>
            <a:rPr lang="pt-BR" dirty="0"/>
            <a:t>Efeito “Free Rider”</a:t>
          </a:r>
        </a:p>
      </dgm:t>
    </dgm:pt>
    <dgm:pt modelId="{73336F38-18AE-45A1-9054-C91AA83A67AA}" type="parTrans" cxnId="{44BB18A1-BC88-4504-80FE-ADEBD6608F91}">
      <dgm:prSet/>
      <dgm:spPr/>
      <dgm:t>
        <a:bodyPr/>
        <a:lstStyle/>
        <a:p>
          <a:endParaRPr lang="pt-BR"/>
        </a:p>
      </dgm:t>
    </dgm:pt>
    <dgm:pt modelId="{F8353F2E-DB9D-411D-A840-1478F8EFD866}" type="sibTrans" cxnId="{44BB18A1-BC88-4504-80FE-ADEBD6608F91}">
      <dgm:prSet/>
      <dgm:spPr/>
      <dgm:t>
        <a:bodyPr/>
        <a:lstStyle/>
        <a:p>
          <a:endParaRPr lang="pt-BR"/>
        </a:p>
      </dgm:t>
    </dgm:pt>
    <dgm:pt modelId="{1F0E079F-B035-4E43-B171-7B77C25AD385}" type="pres">
      <dgm:prSet presAssocID="{B36FE4DC-C1CA-4771-83ED-88013C14B7FB}" presName="linear" presStyleCnt="0">
        <dgm:presLayoutVars>
          <dgm:dir/>
          <dgm:resizeHandles val="exact"/>
        </dgm:presLayoutVars>
      </dgm:prSet>
      <dgm:spPr/>
    </dgm:pt>
    <dgm:pt modelId="{A3409993-F9B2-48B7-B74E-406F591A564F}" type="pres">
      <dgm:prSet presAssocID="{19474538-452F-4AA9-84D4-BC6E99665990}" presName="comp" presStyleCnt="0"/>
      <dgm:spPr/>
    </dgm:pt>
    <dgm:pt modelId="{79D4B482-4AC8-4405-995E-18D84BE1525D}" type="pres">
      <dgm:prSet presAssocID="{19474538-452F-4AA9-84D4-BC6E99665990}" presName="box" presStyleLbl="node1" presStyleIdx="0" presStyleCnt="3"/>
      <dgm:spPr/>
    </dgm:pt>
    <dgm:pt modelId="{E327FD40-A3ED-4185-80BD-C3ABEE1D31A4}" type="pres">
      <dgm:prSet presAssocID="{19474538-452F-4AA9-84D4-BC6E99665990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C93CEB8E-DFB7-445A-AA1D-B47DACAFE31A}" type="pres">
      <dgm:prSet presAssocID="{19474538-452F-4AA9-84D4-BC6E99665990}" presName="text" presStyleLbl="node1" presStyleIdx="0" presStyleCnt="3">
        <dgm:presLayoutVars>
          <dgm:bulletEnabled val="1"/>
        </dgm:presLayoutVars>
      </dgm:prSet>
      <dgm:spPr/>
    </dgm:pt>
    <dgm:pt modelId="{63376C08-138A-4717-9AA7-6C77BE425A72}" type="pres">
      <dgm:prSet presAssocID="{F1BAEBD9-BD6D-4622-9FF5-AF5B300E6E9A}" presName="spacer" presStyleCnt="0"/>
      <dgm:spPr/>
    </dgm:pt>
    <dgm:pt modelId="{1E08FFE2-3232-4426-8935-F9F86B128852}" type="pres">
      <dgm:prSet presAssocID="{001237B5-9629-4CF6-90BF-5FFCFF338931}" presName="comp" presStyleCnt="0"/>
      <dgm:spPr/>
    </dgm:pt>
    <dgm:pt modelId="{E48C5BF2-89D0-40C3-85E4-D535B8ABFD52}" type="pres">
      <dgm:prSet presAssocID="{001237B5-9629-4CF6-90BF-5FFCFF338931}" presName="box" presStyleLbl="node1" presStyleIdx="1" presStyleCnt="3" custLinFactNeighborX="1044" custLinFactNeighborY="1795"/>
      <dgm:spPr/>
    </dgm:pt>
    <dgm:pt modelId="{B5751B63-AE9E-4487-BAC3-92184D22AAA6}" type="pres">
      <dgm:prSet presAssocID="{001237B5-9629-4CF6-90BF-5FFCFF338931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E0B1F9F0-FFD3-48F6-A68B-9D3C190F9C12}" type="pres">
      <dgm:prSet presAssocID="{001237B5-9629-4CF6-90BF-5FFCFF338931}" presName="text" presStyleLbl="node1" presStyleIdx="1" presStyleCnt="3">
        <dgm:presLayoutVars>
          <dgm:bulletEnabled val="1"/>
        </dgm:presLayoutVars>
      </dgm:prSet>
      <dgm:spPr/>
    </dgm:pt>
    <dgm:pt modelId="{BC65D799-8A1B-4F30-8ACD-B93E8D96281D}" type="pres">
      <dgm:prSet presAssocID="{5236E3DE-577F-4B34-AEF2-3F55CD192572}" presName="spacer" presStyleCnt="0"/>
      <dgm:spPr/>
    </dgm:pt>
    <dgm:pt modelId="{98C9F803-4CEF-4D83-B6E9-AC4E7995E846}" type="pres">
      <dgm:prSet presAssocID="{E93320A2-2BB5-49B4-A63B-24BA9B91DBCB}" presName="comp" presStyleCnt="0"/>
      <dgm:spPr/>
    </dgm:pt>
    <dgm:pt modelId="{8DD425A7-7958-4BED-BCDB-22B83C2D181F}" type="pres">
      <dgm:prSet presAssocID="{E93320A2-2BB5-49B4-A63B-24BA9B91DBCB}" presName="box" presStyleLbl="node1" presStyleIdx="2" presStyleCnt="3" custLinFactY="54696" custLinFactNeighborX="-1250" custLinFactNeighborY="100000"/>
      <dgm:spPr/>
    </dgm:pt>
    <dgm:pt modelId="{76644799-624E-41AA-AC5C-9811651E9CFA}" type="pres">
      <dgm:prSet presAssocID="{E93320A2-2BB5-49B4-A63B-24BA9B91DBCB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</dgm:spPr>
    </dgm:pt>
    <dgm:pt modelId="{D1F85B4B-7DF2-4DF7-B53D-903B3643C655}" type="pres">
      <dgm:prSet presAssocID="{E93320A2-2BB5-49B4-A63B-24BA9B91DBCB}" presName="text" presStyleLbl="node1" presStyleIdx="2" presStyleCnt="3">
        <dgm:presLayoutVars>
          <dgm:bulletEnabled val="1"/>
        </dgm:presLayoutVars>
      </dgm:prSet>
      <dgm:spPr/>
    </dgm:pt>
  </dgm:ptLst>
  <dgm:cxnLst>
    <dgm:cxn modelId="{B45B5008-C90B-493E-8BDD-5999682E8080}" type="presOf" srcId="{E93320A2-2BB5-49B4-A63B-24BA9B91DBCB}" destId="{D1F85B4B-7DF2-4DF7-B53D-903B3643C655}" srcOrd="1" destOrd="0" presId="urn:microsoft.com/office/officeart/2005/8/layout/vList4"/>
    <dgm:cxn modelId="{C69D2111-FD53-4B66-83E7-998C711936F9}" srcId="{B36FE4DC-C1CA-4771-83ED-88013C14B7FB}" destId="{E93320A2-2BB5-49B4-A63B-24BA9B91DBCB}" srcOrd="2" destOrd="0" parTransId="{20D4B2EA-86FD-41FB-9E1A-583EB0FF5F30}" sibTransId="{5B01FA16-971E-40CE-9BB7-844C9A59D55D}"/>
    <dgm:cxn modelId="{D4AFB31E-94F6-427E-9F62-97269A626A5D}" type="presOf" srcId="{7D213AD3-D06E-4FA6-B1FB-89ED802752AC}" destId="{D1F85B4B-7DF2-4DF7-B53D-903B3643C655}" srcOrd="1" destOrd="1" presId="urn:microsoft.com/office/officeart/2005/8/layout/vList4"/>
    <dgm:cxn modelId="{0AB43A33-A404-4308-864C-5A1AE5B8960E}" type="presOf" srcId="{19474538-452F-4AA9-84D4-BC6E99665990}" destId="{C93CEB8E-DFB7-445A-AA1D-B47DACAFE31A}" srcOrd="1" destOrd="0" presId="urn:microsoft.com/office/officeart/2005/8/layout/vList4"/>
    <dgm:cxn modelId="{6577EF3D-60B8-4619-83B5-A13126E4CA6B}" type="presOf" srcId="{713F97BC-A5FC-4D85-AAD0-6266A94170E7}" destId="{D1F85B4B-7DF2-4DF7-B53D-903B3643C655}" srcOrd="1" destOrd="2" presId="urn:microsoft.com/office/officeart/2005/8/layout/vList4"/>
    <dgm:cxn modelId="{F117C240-4A75-4350-A604-E5AB2301B1E8}" srcId="{B36FE4DC-C1CA-4771-83ED-88013C14B7FB}" destId="{19474538-452F-4AA9-84D4-BC6E99665990}" srcOrd="0" destOrd="0" parTransId="{EA699058-92A2-4BB5-AF4D-45230BCBDAD0}" sibTransId="{F1BAEBD9-BD6D-4622-9FF5-AF5B300E6E9A}"/>
    <dgm:cxn modelId="{ED966A4E-D274-49B4-980D-8A2730874F4A}" type="presOf" srcId="{5888DE1F-4275-4DAF-A796-5C65C420E83F}" destId="{E48C5BF2-89D0-40C3-85E4-D535B8ABFD52}" srcOrd="0" destOrd="2" presId="urn:microsoft.com/office/officeart/2005/8/layout/vList4"/>
    <dgm:cxn modelId="{F8E47B4E-3C78-4FAB-B4E4-C6D4F37D87AF}" type="presOf" srcId="{93ECA5FB-DED2-4D07-BC09-AE6748C522A2}" destId="{79D4B482-4AC8-4405-995E-18D84BE1525D}" srcOrd="0" destOrd="2" presId="urn:microsoft.com/office/officeart/2005/8/layout/vList4"/>
    <dgm:cxn modelId="{77CE0A57-AB58-462A-ABC4-6B1EF4807DE6}" srcId="{19474538-452F-4AA9-84D4-BC6E99665990}" destId="{9E7D5590-4881-400F-8A26-B2FCEF555D6B}" srcOrd="0" destOrd="0" parTransId="{3087A81B-5016-4697-89D6-CAFA1843E1EA}" sibTransId="{9BC1E752-5C51-41E1-A8E9-08C78086596D}"/>
    <dgm:cxn modelId="{BFCFD35C-025B-4A9C-A3AC-36071DD93323}" type="presOf" srcId="{B36FE4DC-C1CA-4771-83ED-88013C14B7FB}" destId="{1F0E079F-B035-4E43-B171-7B77C25AD385}" srcOrd="0" destOrd="0" presId="urn:microsoft.com/office/officeart/2005/8/layout/vList4"/>
    <dgm:cxn modelId="{F6FAA462-D22C-4867-9086-8D02F071EBDC}" type="presOf" srcId="{E93320A2-2BB5-49B4-A63B-24BA9B91DBCB}" destId="{8DD425A7-7958-4BED-BCDB-22B83C2D181F}" srcOrd="0" destOrd="0" presId="urn:microsoft.com/office/officeart/2005/8/layout/vList4"/>
    <dgm:cxn modelId="{1770BA65-D390-4B9B-8270-70C85D62762D}" type="presOf" srcId="{93ECA5FB-DED2-4D07-BC09-AE6748C522A2}" destId="{C93CEB8E-DFB7-445A-AA1D-B47DACAFE31A}" srcOrd="1" destOrd="2" presId="urn:microsoft.com/office/officeart/2005/8/layout/vList4"/>
    <dgm:cxn modelId="{9A840C6A-4793-4BAF-8048-A2B09529830A}" type="presOf" srcId="{001237B5-9629-4CF6-90BF-5FFCFF338931}" destId="{E0B1F9F0-FFD3-48F6-A68B-9D3C190F9C12}" srcOrd="1" destOrd="0" presId="urn:microsoft.com/office/officeart/2005/8/layout/vList4"/>
    <dgm:cxn modelId="{B84DAA74-27E6-41C1-9D26-BA9F1208E296}" srcId="{E93320A2-2BB5-49B4-A63B-24BA9B91DBCB}" destId="{7D213AD3-D06E-4FA6-B1FB-89ED802752AC}" srcOrd="0" destOrd="0" parTransId="{498C48D2-AD21-41FD-A5B0-7233042FBE10}" sibTransId="{42148DC2-BE2D-4866-8C82-11A1352850BC}"/>
    <dgm:cxn modelId="{EB4AAD92-C052-48BE-8888-F502D54F03D1}" type="presOf" srcId="{19474538-452F-4AA9-84D4-BC6E99665990}" destId="{79D4B482-4AC8-4405-995E-18D84BE1525D}" srcOrd="0" destOrd="0" presId="urn:microsoft.com/office/officeart/2005/8/layout/vList4"/>
    <dgm:cxn modelId="{8F94069C-8D65-4C03-90F6-4A1A8D130C15}" srcId="{19474538-452F-4AA9-84D4-BC6E99665990}" destId="{93ECA5FB-DED2-4D07-BC09-AE6748C522A2}" srcOrd="1" destOrd="0" parTransId="{0F5805E3-940F-4985-9D4C-AA8A5E4EC11D}" sibTransId="{C7690603-4ECC-41CB-894F-F482E7F519E5}"/>
    <dgm:cxn modelId="{6000049E-0DBB-4062-996E-84A079F8E82A}" type="presOf" srcId="{5888DE1F-4275-4DAF-A796-5C65C420E83F}" destId="{E0B1F9F0-FFD3-48F6-A68B-9D3C190F9C12}" srcOrd="1" destOrd="2" presId="urn:microsoft.com/office/officeart/2005/8/layout/vList4"/>
    <dgm:cxn modelId="{44BB18A1-BC88-4504-80FE-ADEBD6608F91}" srcId="{E93320A2-2BB5-49B4-A63B-24BA9B91DBCB}" destId="{713F97BC-A5FC-4D85-AAD0-6266A94170E7}" srcOrd="1" destOrd="0" parTransId="{73336F38-18AE-45A1-9054-C91AA83A67AA}" sibTransId="{F8353F2E-DB9D-411D-A840-1478F8EFD866}"/>
    <dgm:cxn modelId="{959202AE-94E8-400A-9EE9-425B8110D666}" type="presOf" srcId="{001237B5-9629-4CF6-90BF-5FFCFF338931}" destId="{E48C5BF2-89D0-40C3-85E4-D535B8ABFD52}" srcOrd="0" destOrd="0" presId="urn:microsoft.com/office/officeart/2005/8/layout/vList4"/>
    <dgm:cxn modelId="{D18404B2-D787-46EC-BFEA-3C264497941D}" type="presOf" srcId="{9E7D5590-4881-400F-8A26-B2FCEF555D6B}" destId="{79D4B482-4AC8-4405-995E-18D84BE1525D}" srcOrd="0" destOrd="1" presId="urn:microsoft.com/office/officeart/2005/8/layout/vList4"/>
    <dgm:cxn modelId="{9DA548B2-18C3-41E8-BCD7-102181000FED}" srcId="{001237B5-9629-4CF6-90BF-5FFCFF338931}" destId="{D0845CDB-117C-4617-BDC3-52202E570447}" srcOrd="0" destOrd="0" parTransId="{1C0CDC10-C9B5-4EBC-A3A3-76EF0E4A3ED7}" sibTransId="{719DE25A-4EFF-4166-98C9-97F80DC3EBF5}"/>
    <dgm:cxn modelId="{F1FA2CB7-B7CC-4242-AAC9-45197631DF76}" type="presOf" srcId="{7D213AD3-D06E-4FA6-B1FB-89ED802752AC}" destId="{8DD425A7-7958-4BED-BCDB-22B83C2D181F}" srcOrd="0" destOrd="1" presId="urn:microsoft.com/office/officeart/2005/8/layout/vList4"/>
    <dgm:cxn modelId="{DF4302BD-F9BB-412F-9EE3-E25372BB92E7}" type="presOf" srcId="{713F97BC-A5FC-4D85-AAD0-6266A94170E7}" destId="{8DD425A7-7958-4BED-BCDB-22B83C2D181F}" srcOrd="0" destOrd="2" presId="urn:microsoft.com/office/officeart/2005/8/layout/vList4"/>
    <dgm:cxn modelId="{BB914CCF-9CAF-43DA-B109-8822CD7CA0C2}" type="presOf" srcId="{D0845CDB-117C-4617-BDC3-52202E570447}" destId="{E48C5BF2-89D0-40C3-85E4-D535B8ABFD52}" srcOrd="0" destOrd="1" presId="urn:microsoft.com/office/officeart/2005/8/layout/vList4"/>
    <dgm:cxn modelId="{1A1144D5-62E6-4E40-8817-DE1EA94B5D41}" srcId="{001237B5-9629-4CF6-90BF-5FFCFF338931}" destId="{5888DE1F-4275-4DAF-A796-5C65C420E83F}" srcOrd="1" destOrd="0" parTransId="{2FA04B47-5359-47DC-9009-99859A0F1917}" sibTransId="{6B5FDBBE-593E-47B8-923E-220632D6362E}"/>
    <dgm:cxn modelId="{919126E5-06FF-46F3-9807-E38D4B66A9D1}" srcId="{B36FE4DC-C1CA-4771-83ED-88013C14B7FB}" destId="{001237B5-9629-4CF6-90BF-5FFCFF338931}" srcOrd="1" destOrd="0" parTransId="{7817EAC9-53D6-4EE7-A4BA-DB82A602D1FF}" sibTransId="{5236E3DE-577F-4B34-AEF2-3F55CD192572}"/>
    <dgm:cxn modelId="{9D5D03F3-FFA4-422E-8911-079F42551DD2}" type="presOf" srcId="{D0845CDB-117C-4617-BDC3-52202E570447}" destId="{E0B1F9F0-FFD3-48F6-A68B-9D3C190F9C12}" srcOrd="1" destOrd="1" presId="urn:microsoft.com/office/officeart/2005/8/layout/vList4"/>
    <dgm:cxn modelId="{62A252FA-A5BD-4C45-AC31-ED5D60FD4354}" type="presOf" srcId="{9E7D5590-4881-400F-8A26-B2FCEF555D6B}" destId="{C93CEB8E-DFB7-445A-AA1D-B47DACAFE31A}" srcOrd="1" destOrd="1" presId="urn:microsoft.com/office/officeart/2005/8/layout/vList4"/>
    <dgm:cxn modelId="{EAF5C5F5-ADAA-4A89-BA69-85E0E2DC9C3C}" type="presParOf" srcId="{1F0E079F-B035-4E43-B171-7B77C25AD385}" destId="{A3409993-F9B2-48B7-B74E-406F591A564F}" srcOrd="0" destOrd="0" presId="urn:microsoft.com/office/officeart/2005/8/layout/vList4"/>
    <dgm:cxn modelId="{802B3759-A728-475C-9E57-4B776CD00A01}" type="presParOf" srcId="{A3409993-F9B2-48B7-B74E-406F591A564F}" destId="{79D4B482-4AC8-4405-995E-18D84BE1525D}" srcOrd="0" destOrd="0" presId="urn:microsoft.com/office/officeart/2005/8/layout/vList4"/>
    <dgm:cxn modelId="{D22744D1-A8F2-4D12-85EB-DCF5D15D0F79}" type="presParOf" srcId="{A3409993-F9B2-48B7-B74E-406F591A564F}" destId="{E327FD40-A3ED-4185-80BD-C3ABEE1D31A4}" srcOrd="1" destOrd="0" presId="urn:microsoft.com/office/officeart/2005/8/layout/vList4"/>
    <dgm:cxn modelId="{E8AA3CAA-2B61-4A6A-BC53-39F322C24740}" type="presParOf" srcId="{A3409993-F9B2-48B7-B74E-406F591A564F}" destId="{C93CEB8E-DFB7-445A-AA1D-B47DACAFE31A}" srcOrd="2" destOrd="0" presId="urn:microsoft.com/office/officeart/2005/8/layout/vList4"/>
    <dgm:cxn modelId="{750E891B-939A-4362-A9EB-BF96CCAE8036}" type="presParOf" srcId="{1F0E079F-B035-4E43-B171-7B77C25AD385}" destId="{63376C08-138A-4717-9AA7-6C77BE425A72}" srcOrd="1" destOrd="0" presId="urn:microsoft.com/office/officeart/2005/8/layout/vList4"/>
    <dgm:cxn modelId="{995EEEAE-149E-4FAB-982E-A9759C244CFE}" type="presParOf" srcId="{1F0E079F-B035-4E43-B171-7B77C25AD385}" destId="{1E08FFE2-3232-4426-8935-F9F86B128852}" srcOrd="2" destOrd="0" presId="urn:microsoft.com/office/officeart/2005/8/layout/vList4"/>
    <dgm:cxn modelId="{AA82ACB4-02D5-4B9D-9016-E7F85E2E1C76}" type="presParOf" srcId="{1E08FFE2-3232-4426-8935-F9F86B128852}" destId="{E48C5BF2-89D0-40C3-85E4-D535B8ABFD52}" srcOrd="0" destOrd="0" presId="urn:microsoft.com/office/officeart/2005/8/layout/vList4"/>
    <dgm:cxn modelId="{E92C08ED-ABCF-453E-9102-5D4A19C96F8D}" type="presParOf" srcId="{1E08FFE2-3232-4426-8935-F9F86B128852}" destId="{B5751B63-AE9E-4487-BAC3-92184D22AAA6}" srcOrd="1" destOrd="0" presId="urn:microsoft.com/office/officeart/2005/8/layout/vList4"/>
    <dgm:cxn modelId="{3E9E077D-92C4-4D29-B7E8-9CF98EF42617}" type="presParOf" srcId="{1E08FFE2-3232-4426-8935-F9F86B128852}" destId="{E0B1F9F0-FFD3-48F6-A68B-9D3C190F9C12}" srcOrd="2" destOrd="0" presId="urn:microsoft.com/office/officeart/2005/8/layout/vList4"/>
    <dgm:cxn modelId="{46F8EDB9-7DC9-47C1-B0D2-A0E48ECB2366}" type="presParOf" srcId="{1F0E079F-B035-4E43-B171-7B77C25AD385}" destId="{BC65D799-8A1B-4F30-8ACD-B93E8D96281D}" srcOrd="3" destOrd="0" presId="urn:microsoft.com/office/officeart/2005/8/layout/vList4"/>
    <dgm:cxn modelId="{1E75FD56-E59C-412C-B539-E479B8A0440D}" type="presParOf" srcId="{1F0E079F-B035-4E43-B171-7B77C25AD385}" destId="{98C9F803-4CEF-4D83-B6E9-AC4E7995E846}" srcOrd="4" destOrd="0" presId="urn:microsoft.com/office/officeart/2005/8/layout/vList4"/>
    <dgm:cxn modelId="{DC59B0F3-2686-44D7-B9AC-B16EC023552C}" type="presParOf" srcId="{98C9F803-4CEF-4D83-B6E9-AC4E7995E846}" destId="{8DD425A7-7958-4BED-BCDB-22B83C2D181F}" srcOrd="0" destOrd="0" presId="urn:microsoft.com/office/officeart/2005/8/layout/vList4"/>
    <dgm:cxn modelId="{61F0006B-229F-4121-8072-1EF0F2E511CB}" type="presParOf" srcId="{98C9F803-4CEF-4D83-B6E9-AC4E7995E846}" destId="{76644799-624E-41AA-AC5C-9811651E9CFA}" srcOrd="1" destOrd="0" presId="urn:microsoft.com/office/officeart/2005/8/layout/vList4"/>
    <dgm:cxn modelId="{7A44DCE5-6046-4E2A-87F9-1BC47A67B718}" type="presParOf" srcId="{98C9F803-4CEF-4D83-B6E9-AC4E7995E846}" destId="{D1F85B4B-7DF2-4DF7-B53D-903B3643C6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4B482-4AC8-4405-995E-18D84BE1525D}">
      <dsp:nvSpPr>
        <dsp:cNvPr id="0" name=""/>
        <dsp:cNvSpPr/>
      </dsp:nvSpPr>
      <dsp:spPr>
        <a:xfrm>
          <a:off x="0" y="0"/>
          <a:ext cx="10794958" cy="14992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DESAFIOS: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Manutenção Geral da Carga Tributária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Manter as Receitas de todos os Entes</a:t>
          </a:r>
        </a:p>
      </dsp:txBody>
      <dsp:txXfrm>
        <a:off x="2308914" y="0"/>
        <a:ext cx="8486043" cy="1499227"/>
      </dsp:txXfrm>
    </dsp:sp>
    <dsp:sp modelId="{E327FD40-A3ED-4185-80BD-C3ABEE1D31A4}">
      <dsp:nvSpPr>
        <dsp:cNvPr id="0" name=""/>
        <dsp:cNvSpPr/>
      </dsp:nvSpPr>
      <dsp:spPr>
        <a:xfrm>
          <a:off x="149922" y="149922"/>
          <a:ext cx="2158991" cy="1199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C5BF2-89D0-40C3-85E4-D535B8ABFD52}">
      <dsp:nvSpPr>
        <dsp:cNvPr id="0" name=""/>
        <dsp:cNvSpPr/>
      </dsp:nvSpPr>
      <dsp:spPr>
        <a:xfrm>
          <a:off x="0" y="1676061"/>
          <a:ext cx="10794958" cy="1499227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CONFLITOS: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Dificuldade em Prever os impactos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“Seguro Receita” potencialmente insuficiente</a:t>
          </a:r>
        </a:p>
      </dsp:txBody>
      <dsp:txXfrm>
        <a:off x="2308914" y="1676061"/>
        <a:ext cx="8486043" cy="1499227"/>
      </dsp:txXfrm>
    </dsp:sp>
    <dsp:sp modelId="{B5751B63-AE9E-4487-BAC3-92184D22AAA6}">
      <dsp:nvSpPr>
        <dsp:cNvPr id="0" name=""/>
        <dsp:cNvSpPr/>
      </dsp:nvSpPr>
      <dsp:spPr>
        <a:xfrm>
          <a:off x="149922" y="1799073"/>
          <a:ext cx="2158991" cy="1199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425A7-7958-4BED-BCDB-22B83C2D181F}">
      <dsp:nvSpPr>
        <dsp:cNvPr id="0" name=""/>
        <dsp:cNvSpPr/>
      </dsp:nvSpPr>
      <dsp:spPr>
        <a:xfrm>
          <a:off x="0" y="3298301"/>
          <a:ext cx="10794958" cy="1499227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Problemas: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Disputa entre “Vencedores” e “Perdedores”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Efeito “Free Rider”</a:t>
          </a:r>
        </a:p>
      </dsp:txBody>
      <dsp:txXfrm>
        <a:off x="2308914" y="3298301"/>
        <a:ext cx="8486043" cy="1499227"/>
      </dsp:txXfrm>
    </dsp:sp>
    <dsp:sp modelId="{76644799-624E-41AA-AC5C-9811651E9CFA}">
      <dsp:nvSpPr>
        <dsp:cNvPr id="0" name=""/>
        <dsp:cNvSpPr/>
      </dsp:nvSpPr>
      <dsp:spPr>
        <a:xfrm>
          <a:off x="149922" y="3448223"/>
          <a:ext cx="2158991" cy="1199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96519-77A5-42E9-9F7C-68841B76CE9F}" type="datetime1">
              <a:rPr lang="pt-BR" smtClean="0"/>
              <a:t>20/05/2025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1C0E-6041-40BD-877C-FB9FBD0CE1C9}" type="datetime1">
              <a:rPr lang="pt-BR" smtClean="0"/>
              <a:pPr/>
              <a:t>20/05/2025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01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20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92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3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45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C962B-E00C-B14C-7D08-8A9656F7B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35944-4DED-D2B6-020B-F6CDC0C94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C76A306-9BFF-A03D-E61B-DAA9A07C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61F8FE6-B355-699C-BC8E-A22C5E78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059FF7-8555-CFDA-94C2-25D954A9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51879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4DB6C-D9AF-4E27-A923-B9076F58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93DDE80-9709-74AF-403A-B1065F04C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4C913B2-FAB4-9C1F-C7F0-AE1E295D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0B41C0-19F6-0B8C-3976-4C762451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153298A-0DB7-6043-2D19-4F22FAD5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9666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2DFE8B-776C-D9B2-CA0A-51D4D70C7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5F71575-BEAA-9EDD-7F52-88561096E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DC17D3-B6DC-56E5-DF84-C3D47492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F50852D-5269-A796-0CDD-D99E7C38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68A61D6-028D-DC59-E9C5-2A50EE83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74065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120000"/>
              </a:lnSpc>
              <a:defRPr lang="en-ZA" sz="4400" b="1" spc="-300" dirty="0"/>
            </a:lvl1pPr>
          </a:lstStyle>
          <a:p>
            <a:pPr lvl="0" algn="r" rtl="0"/>
            <a:r>
              <a:rPr lang="pt-BR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Clique para editar o estilo de subtítulo Mestre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20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ivisor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1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8850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01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85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11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Editar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FEF91-55DF-B2CF-600D-8DA55F7D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C37E3B-E277-6433-5186-A449ADE6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0311FE-88E9-A522-9AB0-95F25CB4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422F1F-5081-8231-E907-C7E55136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2B0B894-7AEC-85AD-6F9E-33C57D88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38672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Insira sua legenda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120000"/>
              </a:lnSpc>
              <a:defRPr lang="en-ZA" sz="4400" b="1" spc="-300" dirty="0"/>
            </a:lvl1pPr>
          </a:lstStyle>
          <a:p>
            <a:pPr lvl="0" algn="r" rtl="0"/>
            <a:r>
              <a:rPr lang="pt-BR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Clique para editar o estilo de subtítulo Mestre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9615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2443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657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Editar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96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1E816-84B5-1429-BAB3-A825DDA3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99B6102-65BD-9F83-1B46-3C38C3627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044E6C0-980D-2103-8AF3-5F8AB8D8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ED15BC6-0761-D0D0-4728-B4E8F8AE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A0B071B-6A62-A1CE-13EA-E8FF6399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5253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85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76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Insira sua legenda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4951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951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014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16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720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167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248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900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61B3D-5602-D063-4E02-ACDF91D4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495C619-B0AB-00A4-29FC-5DF8F8F4A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9666557-14A8-FBBB-1CAB-5430A8F69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652B65F-18E8-4EBD-7E8A-674984F4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F663082-CEC8-BE6D-83C0-9023DF95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5D78E79-822D-D6AD-1C3B-35E9C5F0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8456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4FB3E-9FB0-BFCE-A1B6-1A2BA8DA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E7DCA3D-AB25-20E2-E6D2-9D5E3524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9BF473F-305C-3BF9-D13F-6DA1C5F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8A7516A-1470-44C1-186D-43BE8348D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55C4BE5-316D-5700-C38F-939D53F72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C1F76FA-5DA3-BFA6-1D17-63FF77D3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5D8FEB0-AEB2-12E7-8A2C-F50EFDEA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03A0522-F6DA-7ADF-E08F-848ACA5A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66034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DA177-F259-AB14-B2A5-EE472D88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54DFE09-D715-2002-CBEB-7D8216C6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FED849E-CE98-30F0-DCBD-A2746A16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012990B-A58E-9BEC-1E74-197AE34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63914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D74049F-DB2F-F2A8-54D6-355CAE48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5DDAADB-F320-F7A2-0466-5D76AC44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2C9FE88-B404-2FE1-998A-F6306A61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191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CC-E525-5529-61DE-BCADA0C2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47258D-6B07-4674-D106-28704CFC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D04A77F-4B53-5D93-7547-0445DEA5E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31CD5EE-EB02-82D0-253E-F2476194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E1FFCD9-5B18-FCF0-20D6-E140EDC8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CCA4284-2E74-EF8B-63B6-A01229EF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70984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47560-93DD-2200-DA15-2CA28106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3E6F677-A474-99AC-6976-1FED24DBA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BE0387D-3AB9-C634-CCE1-1E7E4DF5A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B83DE9C-F474-B631-8044-E9F3AB3E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5E90DC6-29CE-3DCC-B51D-F48ACC82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22311A7-A73E-9F6E-1673-52624092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50508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902A521-5905-5D53-6460-B89373BB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44BB4F1-9A86-38F5-35EE-49BCDC8D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72F1C86-E634-362E-F4B0-31B270342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45251-AF38-43CD-B870-91B7330D354E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1C0A95-65C7-4DFA-828E-E3F4AA750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98CE143-E0AA-D6D6-8E4F-8162586D0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335430-2780-C276-B8C8-C87C2EDBB517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A1785E-DFEC-53A9-8785-8939D6865A57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F86DEAE-ED68-B16A-10A0-ADDC60550F63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0" name="Caixa de texto 3">
            <a:extLst>
              <a:ext uri="{FF2B5EF4-FFF2-40B4-BE49-F238E27FC236}">
                <a16:creationId xmlns:a16="http://schemas.microsoft.com/office/drawing/2014/main" id="{F751DFB8-8BAB-03C2-69E2-C4DB326EE4CD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BR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t-BR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t-BR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t-BR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t-BR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F0DD801-1574-3D66-E61E-A6FE2254AFBA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357F4FE-FBE1-8616-953F-748F8F3F4EB5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13" name="Conector reto 17">
            <a:extLst>
              <a:ext uri="{FF2B5EF4-FFF2-40B4-BE49-F238E27FC236}">
                <a16:creationId xmlns:a16="http://schemas.microsoft.com/office/drawing/2014/main" id="{57030BAA-C52F-BFE4-B17D-EB45362C15E6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62" r:id="rId18"/>
    <p:sldLayoutId id="2147483658" r:id="rId19"/>
    <p:sldLayoutId id="2147483659" r:id="rId20"/>
    <p:sldLayoutId id="2147483660" r:id="rId21"/>
    <p:sldLayoutId id="2147483650" r:id="rId22"/>
    <p:sldLayoutId id="2147483656" r:id="rId23"/>
    <p:sldLayoutId id="2147483657" r:id="rId24"/>
    <p:sldLayoutId id="2147483654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BR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t-BR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t-BR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t-BR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t-BR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3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sv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Emendas/Emc/emc132.htm#art1" TargetMode="Externa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6325" b="6325"/>
          <a:stretch/>
        </p:blipFill>
        <p:spPr>
          <a:xfrm>
            <a:off x="1747158" y="0"/>
            <a:ext cx="10444842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7CBDB4-3030-7D24-57FA-C85EB911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3200400"/>
            <a:ext cx="5958000" cy="91422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dirty="0"/>
              <a:t>REFORMA TRIBUTÁRIA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956300" cy="2126754"/>
          </a:xfrm>
        </p:spPr>
        <p:txBody>
          <a:bodyPr rtlCol="0">
            <a:normAutofit fontScale="77500" lnSpcReduction="20000"/>
          </a:bodyPr>
          <a:lstStyle/>
          <a:p>
            <a:pPr algn="ctr" rtl="0"/>
            <a:r>
              <a:rPr lang="pt-BR" sz="2000" dirty="0"/>
              <a:t>Pontos de atenção e sugestão de aprimoramento ao PLP 108</a:t>
            </a:r>
          </a:p>
          <a:p>
            <a:pPr algn="ctr" rtl="0"/>
            <a:endParaRPr lang="pt-BR" sz="2000" dirty="0"/>
          </a:p>
          <a:p>
            <a:pPr algn="ctr" rtl="0"/>
            <a:endParaRPr lang="pt-BR" sz="2000" dirty="0"/>
          </a:p>
          <a:p>
            <a:pPr algn="ctr" rtl="0"/>
            <a:r>
              <a:rPr lang="pt-BR" sz="2000" dirty="0"/>
              <a:t>Francelino Valença </a:t>
            </a:r>
          </a:p>
          <a:p>
            <a:pPr algn="ctr" rtl="0"/>
            <a:r>
              <a:rPr lang="pt-BR" sz="2000" dirty="0"/>
              <a:t>Presidente da </a:t>
            </a:r>
            <a:r>
              <a:rPr lang="pt-BR" sz="2000" dirty="0" err="1"/>
              <a:t>Fenafisco</a:t>
            </a:r>
            <a:endParaRPr lang="pt-BR" sz="2000" dirty="0"/>
          </a:p>
          <a:p>
            <a:pPr algn="ctr" rtl="0"/>
            <a:r>
              <a:rPr lang="pt-BR" sz="2000" dirty="0"/>
              <a:t>Doutorando em Direito</a:t>
            </a:r>
          </a:p>
          <a:p>
            <a:pPr algn="ctr" rtl="0"/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1C73F0-13DC-D6CF-C4A2-86F9D5646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382497" y="5513248"/>
            <a:ext cx="1422834" cy="13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6FF409-67DE-A754-EE48-1A6C2FA08735}"/>
              </a:ext>
            </a:extLst>
          </p:cNvPr>
          <p:cNvSpPr txBox="1"/>
          <p:nvPr/>
        </p:nvSpPr>
        <p:spPr>
          <a:xfrm>
            <a:off x="1336431" y="671691"/>
            <a:ext cx="886264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322.</a:t>
            </a:r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 ao Fórum de Harmonização Jurídica das Procuradorias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atuar como órgão consultivo do Comitê de Harmonização das Administrações Tributárias nas atividades de uniformização e interpretação das normas comuns relativas ao IBS e à CBS; e</a:t>
            </a: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analisar relevantes e disseminadas controvérsias jurídicas relativas ao IBS e à CBS suscitadas nos termos do § 1º.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1º O Fórum de Harmonização Jurídica das Procuradorias examinará as questões relacionadas a relevantes e disseminadas controvérsias jurídicas relativas ao IBS e à CBS suscitadas pelas seguintes autoridades: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o Presidente do Comitê Gestor do IBS; e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o Ministro de Estado da Fazenda.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2º As resoluções aprovadas pelo Fórum de Harmonização Jurídica das Procuradorias, a partir de sua publicação no Diário Oficial da União, vincularão a Procuradoria-Geral da Fazenda Nacional e as Procuradorias dos Estados, do Distrito Federal e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218114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10285E-0239-2946-0F95-29FE06F41F85}"/>
              </a:ext>
            </a:extLst>
          </p:cNvPr>
          <p:cNvSpPr txBox="1"/>
          <p:nvPr/>
        </p:nvSpPr>
        <p:spPr>
          <a:xfrm>
            <a:off x="1797269" y="1057650"/>
            <a:ext cx="82401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323.</a:t>
            </a:r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Ato conjunto do Comitê de Harmonização das Administrações Tributárias e do Fórum de Harmonização Jurídica das Procuradorias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deverá ser observado, a partir de sua publicação no Diário Oficial da União, nos atos administrativos, normativos e decisórios praticados pelas administrações tributárias da União, dos Estados, do Distrito Federal e dos Municípios e nos atos da Procuradoria-Geral da Fazenda Nacional e das Procuradorias dos Estados, do Distrito Federal e dos Municípios.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Parágrafo único. Compete ao Comitê de Harmonização das Administrações Tributárias e ao Fórum de Harmonização Jurídica das Procuradorias, no âmbito das suas respectivas competências, propor o ato conjunto de que trata o </a:t>
            </a:r>
            <a:r>
              <a:rPr lang="pt-B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1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" y="0"/>
            <a:ext cx="6968836" cy="6371351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3489" y="761999"/>
            <a:ext cx="8688512" cy="1818575"/>
          </a:xfrm>
        </p:spPr>
        <p:txBody>
          <a:bodyPr rtlCol="0"/>
          <a:lstStyle/>
          <a:p>
            <a:pPr rtl="0"/>
            <a:r>
              <a:rPr lang="pt-BR" sz="3200" dirty="0"/>
              <a:t>HARMONIZAÇÃO  DA  CBS  COM  IBS  NÃO  PODE  ROMPER  COM  A  AUTONOMIA  POLÍTICA  DOS  ENTES</a:t>
            </a:r>
            <a:br>
              <a:rPr lang="pt-BR" sz="3200" dirty="0"/>
            </a:br>
            <a:r>
              <a:rPr lang="pt-BR" sz="3200" dirty="0"/>
              <a:t>(Arts 111 e 112 do PLP 108)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5043" y="2260502"/>
            <a:ext cx="7550957" cy="3835499"/>
          </a:xfrm>
        </p:spPr>
        <p:txBody>
          <a:bodyPr rtlCol="0"/>
          <a:lstStyle/>
          <a:p>
            <a:pPr marL="285750" indent="-285750" algn="l" rtl="0">
              <a:buFontTx/>
              <a:buChar char="-"/>
            </a:pPr>
            <a:r>
              <a:rPr lang="pt-BR" dirty="0"/>
              <a:t>Confusão entre conceitos de Harmonização e Uniformização </a:t>
            </a:r>
          </a:p>
          <a:p>
            <a:pPr marL="285750" indent="-285750" algn="l" rtl="0">
              <a:buFontTx/>
              <a:buChar char="-"/>
            </a:pPr>
            <a:r>
              <a:rPr lang="pt-BR" dirty="0"/>
              <a:t>O Comitê de Harmonização deve ser uma instância gestora do tributo dirimindo conflitos normativos , de interpretação e de procedimentos  divergêntes entre IBS e CBS (LC 214)</a:t>
            </a:r>
          </a:p>
          <a:p>
            <a:pPr marL="285750" indent="-285750" algn="l" rtl="0">
              <a:buFontTx/>
              <a:buChar char="-"/>
            </a:pPr>
            <a:r>
              <a:rPr lang="pt-BR" dirty="0"/>
              <a:t>O CH não deve ser utilizado como 4º instância do Contencioso, nem ter representantes dos contribuintes, pois não é órgão julgador.</a:t>
            </a:r>
          </a:p>
          <a:p>
            <a:pPr marL="285750" indent="-285750" algn="l" rtl="0">
              <a:buFontTx/>
              <a:buChar char="-"/>
            </a:pPr>
            <a:r>
              <a:rPr lang="pt-BR" dirty="0"/>
              <a:t>Entidades representantes dos contribuintes não podem acionar a harmonização pois o incidente é ato de gestão da AT (Art. 112 III, PLP 108)</a:t>
            </a:r>
          </a:p>
          <a:p>
            <a:pPr marL="285750" indent="-285750" algn="l" rtl="0">
              <a:buFontTx/>
              <a:buChar char="-"/>
            </a:pPr>
            <a:r>
              <a:rPr lang="pt-BR" dirty="0"/>
              <a:t>Fórum  Jurídico tem funções própria de assesoramento e consultoria juridica ao CH, não sendo adequado condicionar um ao outro colegiado.</a:t>
            </a:r>
          </a:p>
          <a:p>
            <a:pPr marL="285750" indent="-285750" algn="l" rtl="0">
              <a:buFontTx/>
              <a:buChar char="-"/>
            </a:pP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1C9DE5-AD80-9983-D341-376773350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470" y="5796643"/>
            <a:ext cx="2905530" cy="10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878BB1A-4207-7FF1-AE36-FCF6D691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CONTENCIOSO COM EXCESSOS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20DF2198-68DE-048A-A60F-A66202E0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075" y="5898439"/>
            <a:ext cx="2214924" cy="9585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66FD95-73E1-859B-9A59-48E8BCABA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13" y="864000"/>
            <a:ext cx="4627886" cy="298446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CC9C83-20C1-3298-D896-12024A37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13" y="3806370"/>
            <a:ext cx="4627886" cy="305163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8D8DC95-C56D-1DE2-E1BE-4FEDB466E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571" y="599096"/>
            <a:ext cx="5930429" cy="43837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A45E634-E282-D8B9-3DAC-F765EB29512C}"/>
              </a:ext>
            </a:extLst>
          </p:cNvPr>
          <p:cNvSpPr/>
          <p:nvPr/>
        </p:nvSpPr>
        <p:spPr>
          <a:xfrm>
            <a:off x="5059887" y="6258904"/>
            <a:ext cx="3120728" cy="5444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CRÉDITOS: CARTILHA - DESTRAVA BRASIL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CD45F26-1CCC-140E-58E8-F3011B714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121" y="5105973"/>
            <a:ext cx="5212302" cy="7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" y="0"/>
            <a:ext cx="6968836" cy="6371351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708" y="232048"/>
            <a:ext cx="8354291" cy="1818575"/>
          </a:xfrm>
          <a:solidFill>
            <a:schemeClr val="tx1"/>
          </a:solidFill>
        </p:spPr>
        <p:txBody>
          <a:bodyPr rtlCol="0"/>
          <a:lstStyle/>
          <a:p>
            <a:pPr rtl="0"/>
            <a:r>
              <a:rPr lang="pt-BR" sz="4400" dirty="0">
                <a:solidFill>
                  <a:schemeClr val="bg1"/>
                </a:solidFill>
              </a:rPr>
              <a:t>DESAFIOS FISCALIZATÓRIOS DA GESTÃO COMPARTILHADA DO IBS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4564" y="1838911"/>
            <a:ext cx="6968836" cy="3813330"/>
          </a:xfrm>
          <a:solidFill>
            <a:schemeClr val="bg1">
              <a:lumMod val="95000"/>
              <a:alpha val="80000"/>
            </a:schemeClr>
          </a:solidFill>
        </p:spPr>
        <p:txBody>
          <a:bodyPr rtlCol="0"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Risco de Centralização Excessiva/Ingerências (Comitê de Harmonização com atuação pontual – conforme LC 214);</a:t>
            </a:r>
          </a:p>
          <a:p>
            <a:pPr marL="285750" indent="-285750" algn="l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Coordenação dirigente pelo CG-IBS com perda na Autonomia Descentralizada (Art 3º PLP 108 – Coordenação da Fiscalização) .  Ausência de delimitação da Competência Fiscalizatória baseada na territorialidade e destino das operações. Definição de competência via Regulamento do IBS.</a:t>
            </a:r>
          </a:p>
          <a:p>
            <a:pPr marL="285750" indent="-285750" algn="l" rtl="0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Fragilidade do Crédito Tributário ao permitir o pagamento sem multa e juros (parcelado em 12x) quando julgado por voto de qualidade.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14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0B157D-760C-BF75-8E7D-080E3744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799" y="5898439"/>
            <a:ext cx="2743200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a Imagem 8">
            <a:extLst>
              <a:ext uri="{FF2B5EF4-FFF2-40B4-BE49-F238E27FC236}">
                <a16:creationId xmlns:a16="http://schemas.microsoft.com/office/drawing/2014/main" id="{2FAE5400-BA41-5DEC-4FAB-0E729ABA41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319" r="18319"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0F65EAB-C5AB-FD96-36EE-25738842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136525"/>
            <a:ext cx="6641900" cy="1124345"/>
          </a:xfrm>
        </p:spPr>
        <p:txBody>
          <a:bodyPr/>
          <a:lstStyle/>
          <a:p>
            <a:r>
              <a:rPr lang="pt-BR"/>
              <a:t>TRANSAÇÃO  PELAS  ATs</a:t>
            </a:r>
            <a:endParaRPr lang="pt-BR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28EEC94-C584-7D56-57EE-C5C3775A53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060" y="1300702"/>
            <a:ext cx="6641626" cy="590155"/>
          </a:xfrm>
        </p:spPr>
        <p:txBody>
          <a:bodyPr>
            <a:normAutofit fontScale="62500" lnSpcReduction="20000"/>
          </a:bodyPr>
          <a:lstStyle/>
          <a:p>
            <a:r>
              <a:rPr lang="pt-BR"/>
              <a:t>Alteração do Art. 171 do CTN</a:t>
            </a:r>
            <a:endParaRPr lang="pt-BR" dirty="0"/>
          </a:p>
        </p:txBody>
      </p:sp>
      <p:pic>
        <p:nvPicPr>
          <p:cNvPr id="11" name="Marcador de Posição de Conteúdo 10">
            <a:extLst>
              <a:ext uri="{FF2B5EF4-FFF2-40B4-BE49-F238E27FC236}">
                <a16:creationId xmlns:a16="http://schemas.microsoft.com/office/drawing/2014/main" id="{0DE40D38-4D1B-F7FB-3294-13C39B54DB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67631" y="1930399"/>
            <a:ext cx="4114800" cy="4480561"/>
          </a:xfr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50AE41D-FF7A-C433-34E7-90E1E1E1D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915" y="6259810"/>
            <a:ext cx="1505031" cy="6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6E40FC7-9068-9FC4-5DB1-25513CB5FA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251126-D2A7-AD30-8481-77520B6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136525"/>
            <a:ext cx="12056533" cy="1201209"/>
          </a:xfrm>
        </p:spPr>
        <p:txBody>
          <a:bodyPr>
            <a:normAutofit fontScale="90000"/>
          </a:bodyPr>
          <a:lstStyle/>
          <a:p>
            <a:r>
              <a:rPr lang="pt-BR" dirty="0"/>
              <a:t>DA “ORIGEM” AO “DESTINO” E O IMPACTO NAS RECEITAS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70406D9-B5F7-8ECE-0472-6D48218B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075" y="5898439"/>
            <a:ext cx="2214924" cy="958590"/>
          </a:xfrm>
          <a:prstGeom prst="rect">
            <a:avLst/>
          </a:prstGeom>
        </p:spPr>
      </p:pic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08B7DFF6-9F75-4756-6A22-26F5B1615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725322"/>
              </p:ext>
            </p:extLst>
          </p:nvPr>
        </p:nvGraphicFramePr>
        <p:xfrm>
          <a:off x="289579" y="1219322"/>
          <a:ext cx="10794958" cy="479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156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AEC7-69AF-511C-5B13-F67579B3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DISTRIBUIÇÃO DO IBS AO LONGO DA TRANSIÇÃO AO “DESTINO”</a:t>
            </a:r>
          </a:p>
        </p:txBody>
      </p:sp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id="{2D4D667A-D03F-1D0C-BB23-59B5C411EE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667" y="1385455"/>
            <a:ext cx="5472113" cy="4366391"/>
          </a:xfrm>
        </p:spPr>
      </p:pic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BC199CB-FB4E-A55D-F7EF-AC3D1DA635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Dependência de Estados e Municipios por 45 anos de repasses do CG-IBS</a:t>
            </a:r>
          </a:p>
          <a:p>
            <a:r>
              <a:rPr lang="pt-BR" b="1" dirty="0">
                <a:highlight>
                  <a:srgbClr val="FF0000"/>
                </a:highlight>
              </a:rPr>
              <a:t>Os repasses seguem a proporção do indice médio de participação obtido entre 2019 e 2026</a:t>
            </a:r>
          </a:p>
          <a:p>
            <a:r>
              <a:rPr lang="pt-BR" b="1" dirty="0"/>
              <a:t>Ausência de incentivos para investimento na eficiência das ATs após a definição do indice de repasse (Efeito Free Rider)</a:t>
            </a:r>
          </a:p>
          <a:p>
            <a:r>
              <a:rPr lang="pt-BR" b="1" dirty="0"/>
              <a:t>5% da parte distribuida pelo destino, ainda será retido para o seguro receita.</a:t>
            </a:r>
          </a:p>
          <a:p>
            <a:endParaRPr lang="pt-BR" b="1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67361D0-D0B9-C7C8-8F46-162A53DB0A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17</a:t>
            </a:fld>
            <a:endParaRPr lang="pt-B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3DD4C1-9BE3-E895-4886-DEAEEC982B74}"/>
              </a:ext>
            </a:extLst>
          </p:cNvPr>
          <p:cNvSpPr/>
          <p:nvPr/>
        </p:nvSpPr>
        <p:spPr>
          <a:xfrm>
            <a:off x="3394364" y="2230582"/>
            <a:ext cx="2161309" cy="10113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REPASSE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1A0C45-6549-F610-F9FA-5969BAD9B58C}"/>
              </a:ext>
            </a:extLst>
          </p:cNvPr>
          <p:cNvSpPr/>
          <p:nvPr/>
        </p:nvSpPr>
        <p:spPr>
          <a:xfrm>
            <a:off x="1413164" y="4565856"/>
            <a:ext cx="1981200" cy="9066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DESTINO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3FF483-BBA0-610E-CBA4-1ED8D012C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076" y="5892056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id="{AE5E8480-8E65-E87C-A03B-2D0937F23E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850" r="9850"/>
          <a:stretch/>
        </p:blipFill>
        <p:spPr>
          <a:xfrm>
            <a:off x="0" y="-1"/>
            <a:ext cx="5472000" cy="6371351"/>
          </a:xfr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BEA88601-D013-0E71-DF82-7FCD612B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900" y="805592"/>
            <a:ext cx="6641900" cy="1124345"/>
          </a:xfrm>
        </p:spPr>
        <p:txBody>
          <a:bodyPr/>
          <a:lstStyle/>
          <a:p>
            <a:r>
              <a:rPr lang="en-US" dirty="0"/>
              <a:t>CONTRIBUIÇÕES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380DCBE-BBA9-317F-BC47-96CF7897C42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11900" y="1929937"/>
            <a:ext cx="6641626" cy="590155"/>
          </a:xfrm>
        </p:spPr>
        <p:txBody>
          <a:bodyPr>
            <a:noAutofit/>
          </a:bodyPr>
          <a:lstStyle/>
          <a:p>
            <a:r>
              <a:rPr lang="en-US" sz="2000" dirty="0" err="1"/>
              <a:t>Sugestões</a:t>
            </a:r>
            <a:r>
              <a:rPr lang="en-US" sz="2000" dirty="0"/>
              <a:t> de </a:t>
            </a:r>
            <a:r>
              <a:rPr lang="en-US" sz="2000" dirty="0" err="1"/>
              <a:t>Emendas</a:t>
            </a:r>
            <a:endParaRPr lang="en-US" sz="20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4D2869A-97B9-6944-56B5-13774F07F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0100" y="2608456"/>
            <a:ext cx="6641900" cy="3443952"/>
          </a:xfrm>
        </p:spPr>
        <p:txBody>
          <a:bodyPr>
            <a:normAutofit/>
          </a:bodyPr>
          <a:lstStyle/>
          <a:p>
            <a:endParaRPr lang="en-US" sz="2200" dirty="0">
              <a:latin typeface="Abadi" panose="020F0502020204030204" pitchFamily="34" charset="0"/>
              <a:cs typeface="Aharoni" panose="020F0502020204030204" pitchFamily="2" charset="-79"/>
            </a:endParaRPr>
          </a:p>
          <a:p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Transação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realizada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pelas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AT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durante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o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período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de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Cobrança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Administrativa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do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Débito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(12 meses);</a:t>
            </a:r>
          </a:p>
          <a:p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transação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pelas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procuradorias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após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a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execução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judicial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468B4F5-FDBD-A4DB-8624-6F0C8F19A78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pt-BR" smtClean="0"/>
              <a:pPr rtl="0">
                <a:spcAft>
                  <a:spcPts val="600"/>
                </a:spcAft>
              </a:pPr>
              <a:t>18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144ADE1-4A11-BDD0-61A8-138133D3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36" y="5892055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D23E19-D16C-1298-FBB1-87A53BEE4E0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>
            <a:fillRect/>
          </a:stretch>
        </p:blipFill>
        <p:spPr bwMode="auto">
          <a:xfrm>
            <a:off x="0" y="0"/>
            <a:ext cx="7177088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0" y="1891005"/>
            <a:ext cx="3733800" cy="1013684"/>
          </a:xfrm>
        </p:spPr>
        <p:txBody>
          <a:bodyPr rtlCol="0"/>
          <a:lstStyle/>
          <a:p>
            <a:pPr rtl="0"/>
            <a:r>
              <a:rPr lang="pt-BR" sz="5400" dirty="0"/>
              <a:t>OBRIGADO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2939577"/>
            <a:ext cx="2910342" cy="31680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 GT Fenafisco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8200" y="3278242"/>
            <a:ext cx="2910342" cy="316800"/>
          </a:xfrm>
        </p:spPr>
        <p:txBody>
          <a:bodyPr rtlCol="0">
            <a:normAutofit fontScale="62500" lnSpcReduction="20000"/>
          </a:bodyPr>
          <a:lstStyle/>
          <a:p>
            <a:pPr rtl="0"/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8200" y="3616907"/>
            <a:ext cx="2910342" cy="316800"/>
          </a:xfrm>
        </p:spPr>
        <p:txBody>
          <a:bodyPr rtlCol="0">
            <a:normAutofit fontScale="85000" lnSpcReduction="20000"/>
          </a:bodyPr>
          <a:lstStyle/>
          <a:p>
            <a:pPr rtl="0"/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3953312"/>
            <a:ext cx="2910342" cy="436078"/>
          </a:xfrm>
        </p:spPr>
        <p:txBody>
          <a:bodyPr rtlCol="0">
            <a:normAutofit/>
          </a:bodyPr>
          <a:lstStyle/>
          <a:p>
            <a:pPr rtl="0"/>
            <a:r>
              <a:rPr lang="pt-BR" sz="1600" dirty="0"/>
              <a:t>https://www.fenafisco.org.br/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19</a:t>
            </a:fld>
            <a:endParaRPr lang="pt-BR" dirty="0"/>
          </a:p>
        </p:txBody>
      </p:sp>
      <p:pic>
        <p:nvPicPr>
          <p:cNvPr id="8" name="Elemento gráfico 7" descr="Usuário" title="Ícone – Nome do Apresentado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9679" y="2958716"/>
            <a:ext cx="218900" cy="218900"/>
          </a:xfrm>
          <a:prstGeom prst="rect">
            <a:avLst/>
          </a:prstGeom>
        </p:spPr>
      </p:pic>
      <p:pic>
        <p:nvPicPr>
          <p:cNvPr id="10" name="Elemento gráfico 9" descr="Smartphone" title="Ícone – Número de Telefone do Apresent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9679" y="3319550"/>
            <a:ext cx="218900" cy="218900"/>
          </a:xfrm>
          <a:prstGeom prst="rect">
            <a:avLst/>
          </a:prstGeom>
        </p:spPr>
      </p:pic>
      <p:pic>
        <p:nvPicPr>
          <p:cNvPr id="9" name="Elemento gráfico 8" descr="Envelope" title="Ícone – Email do Apresent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57388" y="3714807"/>
            <a:ext cx="218900" cy="218900"/>
          </a:xfrm>
          <a:prstGeom prst="rect">
            <a:avLst/>
          </a:prstGeom>
        </p:spPr>
      </p:pic>
      <p:pic>
        <p:nvPicPr>
          <p:cNvPr id="11" name="Elemento gráfico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68149" y="4062300"/>
            <a:ext cx="244786" cy="24478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CE778F2-8DDF-A648-F93A-4955A66AED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399" y="5791787"/>
            <a:ext cx="2463599" cy="10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5127D3F-AA27-84A9-7D31-72EAA70F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5798"/>
            <a:ext cx="7772400" cy="43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10285E-0239-2946-0F95-29FE06F41F85}"/>
              </a:ext>
            </a:extLst>
          </p:cNvPr>
          <p:cNvSpPr txBox="1"/>
          <p:nvPr/>
        </p:nvSpPr>
        <p:spPr>
          <a:xfrm>
            <a:off x="984738" y="1057650"/>
            <a:ext cx="99411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 Tributária </a:t>
            </a:r>
            <a:r>
              <a:rPr lang="pt-BR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Procuradoria</a:t>
            </a:r>
          </a:p>
          <a:p>
            <a:pPr algn="just" fontAlgn="base"/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 Federal </a:t>
            </a:r>
          </a:p>
          <a:p>
            <a:pPr algn="just" fontAlgn="base"/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Art. 145. A União, os Estados, o Distrito Federal e os Municípios poderão instituir os seguintes tributos:</a:t>
            </a:r>
          </a:p>
          <a:p>
            <a:pPr algn="just" fontAlgn="base"/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§ 1º Sempre que possível, os impostos terão caráter pessoal e serão graduados segundo a capacidade econômica do contribuinte,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facultado à administração tributária, especialmente para conferir efetividade a esses objetivos, identificar, respeitados os direitos individuais e nos termos da lei, o patrimônio, os rendimentos e as atividades econômicas do contribuinte.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10285E-0239-2946-0F95-29FE06F41F85}"/>
              </a:ext>
            </a:extLst>
          </p:cNvPr>
          <p:cNvSpPr txBox="1"/>
          <p:nvPr/>
        </p:nvSpPr>
        <p:spPr>
          <a:xfrm>
            <a:off x="984738" y="1057650"/>
            <a:ext cx="994117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 Tributária </a:t>
            </a:r>
            <a:r>
              <a:rPr lang="pt-BR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Procuradoria</a:t>
            </a:r>
          </a:p>
          <a:p>
            <a:pPr algn="just" fontAlgn="base"/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Código Tributário Nacional</a:t>
            </a:r>
          </a:p>
          <a:p>
            <a:pPr algn="just" fontAlgn="base"/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Art. 142.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Compete privativamente à autoridade administrativa constituir o crédito tributário pelo lançamento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assim entendido o procedimento administrativo tendente a verificar a ocorrência do fato gerador da obrigação correspondente, determinar a matéria tributável, calcular o montante do tributo devido, identificar o sujeito passivo e, sendo caso, propor a aplicação da penalidade cabível.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10285E-0239-2946-0F95-29FE06F41F85}"/>
              </a:ext>
            </a:extLst>
          </p:cNvPr>
          <p:cNvSpPr txBox="1"/>
          <p:nvPr/>
        </p:nvSpPr>
        <p:spPr>
          <a:xfrm>
            <a:off x="984738" y="1057650"/>
            <a:ext cx="905264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 Tributária </a:t>
            </a:r>
            <a:r>
              <a:rPr lang="pt-BR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Procuradoria</a:t>
            </a:r>
          </a:p>
          <a:p>
            <a:pPr algn="just" fontAlgn="base"/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Art. 132.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Os Procuradores dos Estados e do Distrito Federal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organizados em carreira, na qual o ingresso dependerá de concurso público de provas e títulos, com a participação da Ordem dos Advogados do Brasil em todas as suas fases,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exercerão a representação judicial e a consultoria jurídica das respectivas unidades federadas. </a:t>
            </a:r>
          </a:p>
          <a:p>
            <a:pPr algn="just" fontAlgn="base"/>
            <a:endParaRPr lang="pt-BR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Art. 156-B. Os Estados, o Distrito Federal e os Municípios exercerão de forma integrada, exclusivamente por meio do Comitê Gestor do Imposto sobre Bens e Serviços, nos termos e limites estabelecidos nesta Constituição e em lei complementar, as seguintes competências administrativas relativas ao imposto de que trata o art. 156-A:     </a:t>
            </a:r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(Incluído pela Emenda Constitucional nº 132, de 2023)</a:t>
            </a:r>
            <a:endParaRPr lang="pt-BR" b="0" i="0" dirty="0">
              <a:solidFill>
                <a:srgbClr val="162937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 - </a:t>
            </a:r>
            <a:r>
              <a:rPr lang="pt-BR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competências exclusivas das carreiras da administração tributária e das procuradorias dos Estados, do Distrito Federal e dos Municípios serão exercidas, no Comitê Gestor e na representação deste, por servidores das referidas carreiras</a:t>
            </a:r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     </a:t>
            </a:r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(Incluído pela Emenda Constitucional nº 132, de 2023)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8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740E457-B01D-DBBC-6700-D56A675B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156"/>
            <a:ext cx="12192000" cy="2987039"/>
          </a:xfrm>
          <a:prstGeom prst="rect">
            <a:avLst/>
          </a:prstGeom>
          <a:noFill/>
        </p:spPr>
      </p:pic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078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D59089-B592-5CAC-7E6C-416C5936EC77}"/>
              </a:ext>
            </a:extLst>
          </p:cNvPr>
          <p:cNvSpPr txBox="1"/>
          <p:nvPr/>
        </p:nvSpPr>
        <p:spPr>
          <a:xfrm>
            <a:off x="1125416" y="592065"/>
            <a:ext cx="994116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b="0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pt-BR" b="0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HARMONIZAÇÃO DO IBS E DA CBS</a:t>
            </a:r>
          </a:p>
          <a:p>
            <a:pPr algn="ctr" fontAlgn="base"/>
            <a:endParaRPr lang="pt-BR" b="0" i="0" dirty="0">
              <a:solidFill>
                <a:srgbClr val="000000"/>
              </a:solidFill>
              <a:effectLst/>
              <a:latin typeface="Times"/>
            </a:endParaRPr>
          </a:p>
          <a:p>
            <a:pPr algn="just" fontAlgn="base"/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318.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Comitê Gestor do IBS, a RFB e a Procuradoria-Geral da Fazenda Nacional atuarão com vistas a harmonizar normas, interpretações, obrigações acessórias e procedimentos relativos ao IBS e à CBS.</a:t>
            </a:r>
          </a:p>
          <a:p>
            <a:pPr algn="just" fontAlgn="base"/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Parágrafo único. Para fins do disposto no </a:t>
            </a:r>
            <a:r>
              <a:rPr lang="pt-BR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os referidos órgãos poderão celebrar convênios para fins de prestação de assistência mútua e compartilhamento de informações relativas aos respectivos tributos.</a:t>
            </a:r>
          </a:p>
          <a:p>
            <a:pPr algn="just" fontAlgn="base"/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319. A harmonização do IBS e da CBS será garantida pelas instâncias a seguir especificadas:</a:t>
            </a:r>
          </a:p>
          <a:p>
            <a:pPr algn="just" fontAlgn="base"/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Comitê de Harmonização das Administrações Tributárias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composto de:</a:t>
            </a:r>
          </a:p>
          <a:p>
            <a:pPr algn="just" fontAlgn="base"/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4 (quatro) representantes da RFB; e</a:t>
            </a:r>
          </a:p>
          <a:p>
            <a:pPr algn="just" fontAlgn="base"/>
            <a:r>
              <a:rPr lang="pt-BR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4 (quatro) representantes do Comitê Gestor do IBS, sendo 2 (dois) dos Estados ou do Distrito Federal e 2 (dois) dos Municípios ou do Distrito Federal; e</a:t>
            </a:r>
          </a:p>
          <a:p>
            <a:pPr algn="just" fontAlgn="base"/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Fórum de Harmonização Jurídica das Procuradorias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composto de:</a:t>
            </a:r>
          </a:p>
          <a:p>
            <a:pPr algn="just" fontAlgn="base"/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4 (quatro) representantes da Procuradoria-Geral da Fazenda Nacional, indicados pela União; e</a:t>
            </a:r>
          </a:p>
          <a:p>
            <a:pPr algn="just" fontAlgn="base"/>
            <a:r>
              <a:rPr lang="pt-BR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4 (quatro) representantes das Procuradorias, indicados pelo Comitê Gestor do IBS, sendo 2 (dois) Procuradores de Estado ou do Distrito Federal e 2 (dois) Procuradores de Município ou do Distrito Federal.</a:t>
            </a:r>
          </a:p>
          <a:p>
            <a:pPr algn="just" fontAlgn="base"/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1º O Comitê previsto no inciso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 </a:t>
            </a:r>
            <a:r>
              <a:rPr lang="pt-BR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será presidido e coordenado alternadamente por representante da RFB e por representante do Comitê Gestor do IBS, conforme dispuser o seu regimento interno.</a:t>
            </a:r>
          </a:p>
        </p:txBody>
      </p:sp>
    </p:spTree>
    <p:extLst>
      <p:ext uri="{BB962C8B-B14F-4D97-AF65-F5344CB8AC3E}">
        <p14:creationId xmlns:p14="http://schemas.microsoft.com/office/powerpoint/2010/main" val="22533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6FF409-67DE-A754-EE48-1A6C2FA08735}"/>
              </a:ext>
            </a:extLst>
          </p:cNvPr>
          <p:cNvSpPr txBox="1"/>
          <p:nvPr/>
        </p:nvSpPr>
        <p:spPr>
          <a:xfrm>
            <a:off x="1043354" y="1473148"/>
            <a:ext cx="10058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321.</a:t>
            </a:r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 ao Comitê de Harmonização das Administrações Tributárias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uniformizar a regulamentação e a interpretação da legislação relativa ao IBS e à CBS em relação às matérias comuns;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prevenir litígios relativos às normas comuns aplicáveis ao IBS e à CBS; e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- deliberar sobre obrigações acessórias e procedimentos comuns relativos ao IBS e à CBS.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Parágrafo único. As resoluções aprovadas pelo Comitê de Harmonização das Administrações Tributárias, a partir de sua publicação no Diário Oficial da União, vincularão as administrações tributárias da União, dos Estados, do Distrito Federal e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267741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799-3D86-F1B1-4549-88AFA62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C8991FEF-9732-78A4-7A9E-0AE7292E9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FC6637-E0BA-0494-B492-3BB298881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6FF409-67DE-A754-EE48-1A6C2FA08735}"/>
              </a:ext>
            </a:extLst>
          </p:cNvPr>
          <p:cNvSpPr txBox="1"/>
          <p:nvPr/>
        </p:nvSpPr>
        <p:spPr>
          <a:xfrm>
            <a:off x="715108" y="671691"/>
            <a:ext cx="1038664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322.</a:t>
            </a:r>
            <a:r>
              <a:rPr lang="pt-B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 ao Fórum de Harmonização Jurídica das Procuradorias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atuar como órgão consultivo do Comitê de Harmonização das Administrações Tributárias nas atividades de uniformização e interpretação das normas comuns relativas ao IBS e à CBS; e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analisar relevantes e disseminadas controvérsias jurídicas relativas ao IBS e à CBS suscitadas nos termos do § 1º.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1º O Fórum de Harmonização Jurídica das Procuradorias examinará as questões relacionadas a relevantes e disseminadas controvérsias jurídicas relativas ao IBS e à CBS suscitadas pelas seguintes autoridades: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o Presidente do Comitê Gestor do IBS; e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o Ministro de Estado da Fazenda.</a:t>
            </a: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2º As resoluções aprovadas pelo Fórum de Harmonização Jurídica das Procuradorias, a partir de sua publicação no Diário Oficial da União, vincularão a Procuradoria-Geral da Fazenda Nacional e as Procuradorias dos Estados, do Distrito Federal e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3121452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ado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58_TF16411250.potx" id="{675E8371-EC70-4345-8B64-A71003B56298}" vid="{0F92AA19-00D6-4C71-B13F-219D7994A0BF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12845</TotalTime>
  <Words>1630</Words>
  <Application>Microsoft Macintosh PowerPoint</Application>
  <PresentationFormat>Widescreen</PresentationFormat>
  <Paragraphs>154</Paragraphs>
  <Slides>19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Abadi</vt:lpstr>
      <vt:lpstr>Aptos</vt:lpstr>
      <vt:lpstr>Aptos Display</vt:lpstr>
      <vt:lpstr>Arial</vt:lpstr>
      <vt:lpstr>Calibri</vt:lpstr>
      <vt:lpstr>Candara</vt:lpstr>
      <vt:lpstr>Corbel</vt:lpstr>
      <vt:lpstr>Times</vt:lpstr>
      <vt:lpstr>Times New Roman</vt:lpstr>
      <vt:lpstr>Tema do Office</vt:lpstr>
      <vt:lpstr>Personalizado</vt:lpstr>
      <vt:lpstr>REFORMA TRIBUTÁRIA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HARMONIZAÇÃO  DA  CBS  COM  IBS  NÃO  PODE  ROMPER  COM  A  AUTONOMIA  POLÍTICA  DOS  ENTES (Arts 111 e 112 do PLP 108)</vt:lpstr>
      <vt:lpstr>CONTENCIOSO COM EXCESSOS</vt:lpstr>
      <vt:lpstr>DESAFIOS FISCALIZATÓRIOS DA GESTÃO COMPARTILHADA DO IBS</vt:lpstr>
      <vt:lpstr>TRANSAÇÃO  PELAS  ATs</vt:lpstr>
      <vt:lpstr>DA “ORIGEM” AO “DESTINO” E O IMPACTO NAS RECEITAS</vt:lpstr>
      <vt:lpstr>DISTRIBUIÇÃO DO IBS AO LONGO DA TRANSIÇÃO AO “DESTINO”</vt:lpstr>
      <vt:lpstr>CONTRIBUIÇÕES </vt:lpstr>
      <vt:lpstr>OBRIGADO</vt:lpstr>
    </vt:vector>
  </TitlesOfParts>
  <Company>SEFAZRS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Luciano Barboza Garcia</dc:creator>
  <cp:lastModifiedBy>Francelino Valença</cp:lastModifiedBy>
  <cp:revision>59</cp:revision>
  <dcterms:created xsi:type="dcterms:W3CDTF">2023-12-01T11:57:36Z</dcterms:created>
  <dcterms:modified xsi:type="dcterms:W3CDTF">2025-05-20T19:14:09Z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d1aa98-b4b6-4f6d-a238-eb87b534c92d_Enabled">
    <vt:lpwstr>true</vt:lpwstr>
  </property>
  <property fmtid="{D5CDD505-2E9C-101B-9397-08002B2CF9AE}" pid="3" name="MSIP_Label_aad1aa98-b4b6-4f6d-a238-eb87b534c92d_SetDate">
    <vt:lpwstr>2023-12-01T11:58:20Z</vt:lpwstr>
  </property>
  <property fmtid="{D5CDD505-2E9C-101B-9397-08002B2CF9AE}" pid="4" name="MSIP_Label_aad1aa98-b4b6-4f6d-a238-eb87b534c92d_Method">
    <vt:lpwstr>Standard</vt:lpwstr>
  </property>
  <property fmtid="{D5CDD505-2E9C-101B-9397-08002B2CF9AE}" pid="5" name="MSIP_Label_aad1aa98-b4b6-4f6d-a238-eb87b534c92d_Name">
    <vt:lpwstr>defa4170-0d19-0005-0004-bc88714345d2</vt:lpwstr>
  </property>
  <property fmtid="{D5CDD505-2E9C-101B-9397-08002B2CF9AE}" pid="6" name="MSIP_Label_aad1aa98-b4b6-4f6d-a238-eb87b534c92d_SiteId">
    <vt:lpwstr>83bd090b-756e-4a02-a512-e5ea02c03041</vt:lpwstr>
  </property>
  <property fmtid="{D5CDD505-2E9C-101B-9397-08002B2CF9AE}" pid="7" name="MSIP_Label_aad1aa98-b4b6-4f6d-a238-eb87b534c92d_ActionId">
    <vt:lpwstr>fa3491a1-8bea-49e0-8813-be790af0cdb5</vt:lpwstr>
  </property>
  <property fmtid="{D5CDD505-2E9C-101B-9397-08002B2CF9AE}" pid="8" name="MSIP_Label_aad1aa98-b4b6-4f6d-a238-eb87b534c92d_ContentBits">
    <vt:lpwstr>0</vt:lpwstr>
  </property>
</Properties>
</file>