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322" r:id="rId9"/>
    <p:sldId id="323" r:id="rId10"/>
    <p:sldId id="324" r:id="rId11"/>
    <p:sldId id="263" r:id="rId12"/>
    <p:sldId id="264" r:id="rId13"/>
    <p:sldId id="266" r:id="rId14"/>
    <p:sldId id="265" r:id="rId15"/>
    <p:sldId id="267" r:id="rId16"/>
    <p:sldId id="268" r:id="rId17"/>
    <p:sldId id="325" r:id="rId18"/>
    <p:sldId id="321" r:id="rId19"/>
    <p:sldId id="320"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1" d="100"/>
          <a:sy n="91" d="100"/>
        </p:scale>
        <p:origin x="-12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FF959D-8F6F-4AE1-8839-3B69CB35C6A5}"/>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xmlns="" id="{20425C11-C456-4F0D-9E8D-2016518973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xmlns="" id="{A5E1D90F-9CD4-45C6-940D-82D8F34FA1CB}"/>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D121BCB2-DEEE-4D47-8F11-34120B4351A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7DA8B180-9F0A-4CA1-A5AF-D3B14A407469}"/>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2234983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7008AFA-B6A8-4CF2-AF71-BCCBD9D2D3D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346A91E5-B0D5-43B3-AF4B-9AA7C1945D6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E7640EC8-0616-4FC3-9E8D-6866709873FB}"/>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EA0869A4-D296-4A0A-801B-962B76E9C8C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DEA4C773-24D8-4733-A622-A43820DEF4C9}"/>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245245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99370141-B411-4FFE-9DF6-EE524DBECF63}"/>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296FBC2A-1024-49DD-90A1-F3B19828F130}"/>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194D81DA-D442-44CB-96E4-978EE78BAB2C}"/>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50360421-BE4D-46A9-A3E2-424AD239A93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C377C075-041D-4626-A952-6E7C18C3424E}"/>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1648208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877CFE4-16BA-47B1-8370-6DDA3BD60F0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90DBC3E9-013E-450A-965B-B2C17C308E81}"/>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AB69C688-65FA-46BA-A898-345E6C20C57B}"/>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42E84C1A-CA0F-4A93-BFCD-B9F6B843605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B4AFD0E8-11D2-4687-9FCA-B7F16380D769}"/>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280569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8F136A7-194C-4E10-AF9D-E9B19263E6B9}"/>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C66D8ED2-9C38-433B-B7B6-EE0EA817E9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xmlns="" id="{0C7EC708-D9AF-4886-8446-B4101E6BDEE6}"/>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1DBA8146-EE87-443A-8D6A-7CBD1000A45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xmlns="" id="{473CE209-C141-4588-8B37-21929037BFD7}"/>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3843235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EF64746-5D84-4B82-8480-364A3E466583}"/>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0F750477-DE8B-4FC1-8DBE-B40AF51E7C61}"/>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A448F77A-A646-414D-960C-D7CA43914CAF}"/>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02910452-4E86-4AF8-BDEB-E67C1CCCD70B}"/>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6" name="Espaço Reservado para Rodapé 5">
            <a:extLst>
              <a:ext uri="{FF2B5EF4-FFF2-40B4-BE49-F238E27FC236}">
                <a16:creationId xmlns:a16="http://schemas.microsoft.com/office/drawing/2014/main" xmlns="" id="{5680360C-31A7-4CF8-9E5D-6A3D6705660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D6040197-CDB4-435C-B5F1-34996329115C}"/>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89353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5A0561E-20A5-4855-9AD7-CCD70B9F5D28}"/>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89D3111E-14B0-438E-B1F6-4C62F9CDB7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xmlns="" id="{BFCBE130-954B-41C4-A101-0BFB5E3EBD7D}"/>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EE38B8D0-BDCE-40D2-A67D-0C5DBA774B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xmlns="" id="{ECDF5F4C-60FE-424C-BE4A-30F810DD3454}"/>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E0774B7D-E3BF-46FC-9205-E0985E95BC0D}"/>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8" name="Espaço Reservado para Rodapé 7">
            <a:extLst>
              <a:ext uri="{FF2B5EF4-FFF2-40B4-BE49-F238E27FC236}">
                <a16:creationId xmlns:a16="http://schemas.microsoft.com/office/drawing/2014/main" xmlns="" id="{C70F06A7-2FF1-4612-8DF5-B310610FC5F2}"/>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xmlns="" id="{313B3B21-4AEF-4453-9C66-9FA6EAE21A7F}"/>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196117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2A65295-1700-4931-A5CF-B7C6F5F43427}"/>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FDEB2847-C561-4610-8895-0639B796BBD4}"/>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4" name="Espaço Reservado para Rodapé 3">
            <a:extLst>
              <a:ext uri="{FF2B5EF4-FFF2-40B4-BE49-F238E27FC236}">
                <a16:creationId xmlns:a16="http://schemas.microsoft.com/office/drawing/2014/main" xmlns="" id="{C085CEA4-A1A1-4305-ADB2-9EF36FC56C6B}"/>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xmlns="" id="{B9FAAA03-04D6-4617-8FA0-6811DAE8B277}"/>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400533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xmlns="" id="{1DC55F34-48B2-430D-AD08-797C3D0D2214}"/>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3" name="Espaço Reservado para Rodapé 2">
            <a:extLst>
              <a:ext uri="{FF2B5EF4-FFF2-40B4-BE49-F238E27FC236}">
                <a16:creationId xmlns:a16="http://schemas.microsoft.com/office/drawing/2014/main" xmlns="" id="{0310C57A-57C7-4208-80EF-DF06BF7BD6F8}"/>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xmlns="" id="{8F799804-F985-4650-AC19-AAE4A139435B}"/>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235477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E194887-8FAA-4671-8602-4F96023A8D43}"/>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479E4661-ED54-49D3-94FD-6B232C370E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60A212F0-4838-441E-9803-E914C65B2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4D2C7463-DCFD-41B6-8301-AFDFEE7988C0}"/>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6" name="Espaço Reservado para Rodapé 5">
            <a:extLst>
              <a:ext uri="{FF2B5EF4-FFF2-40B4-BE49-F238E27FC236}">
                <a16:creationId xmlns:a16="http://schemas.microsoft.com/office/drawing/2014/main" xmlns="" id="{ED85FE84-7E4B-40CD-9201-53AA6044B8B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F03B6721-E676-4D05-A5F6-4CAEC462DD7D}"/>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2325513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79F849-0DD4-424B-B61F-C0823679F84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7E855E22-2207-4A33-8316-E54429799D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xmlns="" id="{3EBFF9F0-F973-4952-86A6-6B776C4BEF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xmlns="" id="{07F6E944-A6EC-400C-B236-BCC3220F7E90}"/>
              </a:ext>
            </a:extLst>
          </p:cNvPr>
          <p:cNvSpPr>
            <a:spLocks noGrp="1"/>
          </p:cNvSpPr>
          <p:nvPr>
            <p:ph type="dt" sz="half" idx="10"/>
          </p:nvPr>
        </p:nvSpPr>
        <p:spPr/>
        <p:txBody>
          <a:bodyPr/>
          <a:lstStyle/>
          <a:p>
            <a:fld id="{C2EF9CD4-D0EC-48E0-BB3D-BCC21E12257F}" type="datetimeFigureOut">
              <a:rPr lang="pt-BR" smtClean="0"/>
              <a:t>10/02/2020</a:t>
            </a:fld>
            <a:endParaRPr lang="pt-BR"/>
          </a:p>
        </p:txBody>
      </p:sp>
      <p:sp>
        <p:nvSpPr>
          <p:cNvPr id="6" name="Espaço Reservado para Rodapé 5">
            <a:extLst>
              <a:ext uri="{FF2B5EF4-FFF2-40B4-BE49-F238E27FC236}">
                <a16:creationId xmlns:a16="http://schemas.microsoft.com/office/drawing/2014/main" xmlns="" id="{74AB0A99-84A5-448F-B559-78B0F754A22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xmlns="" id="{08FBC99A-8DFB-4D1B-846E-8F78779CA4BD}"/>
              </a:ext>
            </a:extLst>
          </p:cNvPr>
          <p:cNvSpPr>
            <a:spLocks noGrp="1"/>
          </p:cNvSpPr>
          <p:nvPr>
            <p:ph type="sldNum" sz="quarter" idx="12"/>
          </p:nvPr>
        </p:nvSpPr>
        <p:spPr/>
        <p:txBody>
          <a:bodyPr/>
          <a:lstStyle/>
          <a:p>
            <a:fld id="{8E967D02-9E96-47EE-9163-4FBA2F8977EB}" type="slidenum">
              <a:rPr lang="pt-BR" smtClean="0"/>
              <a:t>‹nº›</a:t>
            </a:fld>
            <a:endParaRPr lang="pt-BR"/>
          </a:p>
        </p:txBody>
      </p:sp>
    </p:spTree>
    <p:extLst>
      <p:ext uri="{BB962C8B-B14F-4D97-AF65-F5344CB8AC3E}">
        <p14:creationId xmlns:p14="http://schemas.microsoft.com/office/powerpoint/2010/main" val="46106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06A14539-7BB0-4276-BF9D-D57103E73D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BBBE00BA-B71B-4032-862C-B576710AF3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B8B1246C-85AE-476F-BAFD-51B790E230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EF9CD4-D0EC-48E0-BB3D-BCC21E12257F}" type="datetimeFigureOut">
              <a:rPr lang="pt-BR" smtClean="0"/>
              <a:t>10/02/2020</a:t>
            </a:fld>
            <a:endParaRPr lang="pt-BR"/>
          </a:p>
        </p:txBody>
      </p:sp>
      <p:sp>
        <p:nvSpPr>
          <p:cNvPr id="5" name="Espaço Reservado para Rodapé 4">
            <a:extLst>
              <a:ext uri="{FF2B5EF4-FFF2-40B4-BE49-F238E27FC236}">
                <a16:creationId xmlns:a16="http://schemas.microsoft.com/office/drawing/2014/main" xmlns="" id="{600DF9CC-D4B0-4F16-8946-AEFB58441A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xmlns="" id="{F7269FC6-62F1-4393-8497-77F9F1CE60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67D02-9E96-47EE-9163-4FBA2F8977EB}" type="slidenum">
              <a:rPr lang="pt-BR" smtClean="0"/>
              <a:t>‹nº›</a:t>
            </a:fld>
            <a:endParaRPr lang="pt-BR"/>
          </a:p>
        </p:txBody>
      </p:sp>
    </p:spTree>
    <p:extLst>
      <p:ext uri="{BB962C8B-B14F-4D97-AF65-F5344CB8AC3E}">
        <p14:creationId xmlns:p14="http://schemas.microsoft.com/office/powerpoint/2010/main" val="424833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joreiro@unb.br" TargetMode="External"/><Relationship Id="rId2" Type="http://schemas.openxmlformats.org/officeDocument/2006/relationships/image" Target="../media/image4.jpg"/><Relationship Id="rId1" Type="http://schemas.openxmlformats.org/officeDocument/2006/relationships/slideLayout" Target="../slideLayouts/slideLayout5.xml"/><Relationship Id="rId5" Type="http://schemas.openxmlformats.org/officeDocument/2006/relationships/hyperlink" Target="http://www.jlcoreiro.wordpress.com/" TargetMode="External"/><Relationship Id="rId4" Type="http://schemas.openxmlformats.org/officeDocument/2006/relationships/hyperlink" Target="http://www.joseluisoreiro.com.br/"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EE2D01E-E562-489B-BB64-2AD5B1F1D9C1}"/>
              </a:ext>
            </a:extLst>
          </p:cNvPr>
          <p:cNvSpPr>
            <a:spLocks noGrp="1"/>
          </p:cNvSpPr>
          <p:nvPr>
            <p:ph type="ctrTitle"/>
          </p:nvPr>
        </p:nvSpPr>
        <p:spPr>
          <a:xfrm>
            <a:off x="1524000" y="1122363"/>
            <a:ext cx="9144000" cy="2387600"/>
          </a:xfrm>
        </p:spPr>
        <p:txBody>
          <a:bodyPr>
            <a:normAutofit fontScale="90000"/>
          </a:bodyPr>
          <a:lstStyle/>
          <a:p>
            <a:r>
              <a:rPr lang="pt-BR" dirty="0"/>
              <a:t>O Caminho da Barbárie: </a:t>
            </a:r>
            <a:br>
              <a:rPr lang="pt-BR" dirty="0"/>
            </a:br>
            <a:r>
              <a:rPr lang="pt-BR" dirty="0"/>
              <a:t>A PEC 187 e a destruição das políticas públicas no Brasil </a:t>
            </a:r>
          </a:p>
        </p:txBody>
      </p:sp>
      <p:sp>
        <p:nvSpPr>
          <p:cNvPr id="3" name="Subtítulo 2">
            <a:extLst>
              <a:ext uri="{FF2B5EF4-FFF2-40B4-BE49-F238E27FC236}">
                <a16:creationId xmlns:a16="http://schemas.microsoft.com/office/drawing/2014/main" xmlns="" id="{BDF07314-4F15-4870-A1F5-325CC97C67AF}"/>
              </a:ext>
            </a:extLst>
          </p:cNvPr>
          <p:cNvSpPr>
            <a:spLocks noGrp="1"/>
          </p:cNvSpPr>
          <p:nvPr>
            <p:ph type="subTitle" idx="1"/>
          </p:nvPr>
        </p:nvSpPr>
        <p:spPr>
          <a:xfrm>
            <a:off x="1524000" y="3602038"/>
            <a:ext cx="9144000" cy="2605722"/>
          </a:xfrm>
        </p:spPr>
        <p:txBody>
          <a:bodyPr>
            <a:normAutofit fontScale="92500"/>
          </a:bodyPr>
          <a:lstStyle/>
          <a:p>
            <a:r>
              <a:rPr lang="pt-BR" dirty="0"/>
              <a:t>José Luis Oreiro </a:t>
            </a:r>
          </a:p>
          <a:p>
            <a:r>
              <a:rPr lang="pt-BR" dirty="0"/>
              <a:t>Professor Associado do Departamento de Economia da Universidade de Brasília </a:t>
            </a:r>
          </a:p>
          <a:p>
            <a:r>
              <a:rPr lang="pt-BR" dirty="0"/>
              <a:t>Pesquisador Nível IB do Conselho Nacional de Desenvolvimento científico e Tecnológico </a:t>
            </a:r>
          </a:p>
          <a:p>
            <a:r>
              <a:rPr lang="pt-BR" dirty="0"/>
              <a:t>Pesquisador Associado do Centro de Estudos do Novo-Desenvolvimentismo da Fundação Getúlio Vargas de São Paulo (CND/FGV-SP)</a:t>
            </a:r>
          </a:p>
          <a:p>
            <a:endParaRPr lang="pt-BR" dirty="0"/>
          </a:p>
        </p:txBody>
      </p:sp>
      <p:pic>
        <p:nvPicPr>
          <p:cNvPr id="6" name="Imagem 5" descr="http://1.bp.blogspot.com/_KPAka0CQN9M/TOa04qazOBI/AAAAAAAAAIw/d-xCwu8V78Y/s1600/logo_unb1.jpg">
            <a:extLst>
              <a:ext uri="{FF2B5EF4-FFF2-40B4-BE49-F238E27FC236}">
                <a16:creationId xmlns:a16="http://schemas.microsoft.com/office/drawing/2014/main" xmlns="" id="{E70424FE-8E85-4AEF-9AE4-675B629C341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0" y="-26352"/>
            <a:ext cx="2054801" cy="1339552"/>
          </a:xfrm>
          <a:prstGeom prst="rect">
            <a:avLst/>
          </a:prstGeom>
          <a:noFill/>
          <a:ln>
            <a:noFill/>
          </a:ln>
        </p:spPr>
      </p:pic>
    </p:spTree>
    <p:extLst>
      <p:ext uri="{BB962C8B-B14F-4D97-AF65-F5344CB8AC3E}">
        <p14:creationId xmlns:p14="http://schemas.microsoft.com/office/powerpoint/2010/main" val="1646455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7"/>
            <a:ext cx="10515600" cy="904874"/>
          </a:xfrm>
        </p:spPr>
        <p:txBody>
          <a:bodyPr/>
          <a:lstStyle/>
          <a:p>
            <a:pPr algn="ctr"/>
            <a:r>
              <a:rPr lang="pt-BR" dirty="0"/>
              <a:t>O FNDCT financia</a:t>
            </a:r>
          </a:p>
        </p:txBody>
      </p:sp>
      <p:sp>
        <p:nvSpPr>
          <p:cNvPr id="3" name="Espaço Reservado para Conteúdo 2"/>
          <p:cNvSpPr>
            <a:spLocks noGrp="1"/>
          </p:cNvSpPr>
          <p:nvPr>
            <p:ph idx="1"/>
          </p:nvPr>
        </p:nvSpPr>
        <p:spPr>
          <a:xfrm>
            <a:off x="635000" y="1270002"/>
            <a:ext cx="10515600" cy="5057775"/>
          </a:xfrm>
        </p:spPr>
        <p:txBody>
          <a:bodyPr>
            <a:normAutofit/>
          </a:bodyPr>
          <a:lstStyle/>
          <a:p>
            <a:pPr algn="just"/>
            <a:r>
              <a:rPr lang="pt-BR" dirty="0"/>
              <a:t>Programas de construção, modernização e manutenção dos laboratórios de pesquisas do país e infraestrutura em universidades</a:t>
            </a:r>
          </a:p>
          <a:p>
            <a:pPr algn="just"/>
            <a:r>
              <a:rPr lang="pt-BR" dirty="0"/>
              <a:t>Aquisição, instalação e manutenção de equipamentos </a:t>
            </a:r>
          </a:p>
          <a:p>
            <a:pPr algn="just"/>
            <a:r>
              <a:rPr lang="pt-BR" dirty="0"/>
              <a:t>Programas de interação de Institutos de Ciência e Tecnologia (</a:t>
            </a:r>
            <a:r>
              <a:rPr lang="pt-BR" dirty="0" err="1"/>
              <a:t>ICTs</a:t>
            </a:r>
            <a:r>
              <a:rPr lang="pt-BR" dirty="0"/>
              <a:t>) com Empresas</a:t>
            </a:r>
          </a:p>
          <a:p>
            <a:pPr algn="just"/>
            <a:r>
              <a:rPr lang="pt-BR" dirty="0"/>
              <a:t>Programas de fomento e subvenção econômica à inovação empresarial e empreendedorismo tecnológico</a:t>
            </a:r>
          </a:p>
          <a:p>
            <a:pPr algn="just"/>
            <a:r>
              <a:rPr lang="pt-BR" dirty="0"/>
              <a:t>Projetos e plantas industriais de tecnologia avançada ou em desenvolvimento </a:t>
            </a:r>
          </a:p>
          <a:p>
            <a:pPr algn="just"/>
            <a:endParaRPr lang="pt-BR" dirty="0"/>
          </a:p>
          <a:p>
            <a:pPr algn="just"/>
            <a:endParaRPr lang="pt-BR" dirty="0"/>
          </a:p>
        </p:txBody>
      </p:sp>
    </p:spTree>
    <p:extLst>
      <p:ext uri="{BB962C8B-B14F-4D97-AF65-F5344CB8AC3E}">
        <p14:creationId xmlns:p14="http://schemas.microsoft.com/office/powerpoint/2010/main" val="3025957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F5C6EE3-A102-42B3-B574-D7BA6B136373}"/>
              </a:ext>
            </a:extLst>
          </p:cNvPr>
          <p:cNvSpPr>
            <a:spLocks noGrp="1"/>
          </p:cNvSpPr>
          <p:nvPr>
            <p:ph type="title"/>
          </p:nvPr>
        </p:nvSpPr>
        <p:spPr/>
        <p:txBody>
          <a:bodyPr/>
          <a:lstStyle/>
          <a:p>
            <a:pPr algn="ctr"/>
            <a:r>
              <a:rPr lang="pt-BR" dirty="0"/>
              <a:t>Exemplos de Fundos Públicos </a:t>
            </a:r>
          </a:p>
        </p:txBody>
      </p:sp>
      <p:sp>
        <p:nvSpPr>
          <p:cNvPr id="3" name="Espaço Reservado para Conteúdo 2">
            <a:extLst>
              <a:ext uri="{FF2B5EF4-FFF2-40B4-BE49-F238E27FC236}">
                <a16:creationId xmlns:a16="http://schemas.microsoft.com/office/drawing/2014/main" xmlns="" id="{6D941591-3A86-4840-B1D6-B58017130E23}"/>
              </a:ext>
            </a:extLst>
          </p:cNvPr>
          <p:cNvSpPr>
            <a:spLocks noGrp="1"/>
          </p:cNvSpPr>
          <p:nvPr>
            <p:ph idx="1"/>
          </p:nvPr>
        </p:nvSpPr>
        <p:spPr/>
        <p:txBody>
          <a:bodyPr>
            <a:normAutofit fontScale="62500" lnSpcReduction="20000"/>
          </a:bodyPr>
          <a:lstStyle/>
          <a:p>
            <a:pPr algn="just"/>
            <a:r>
              <a:rPr lang="pt-BR" b="1" dirty="0"/>
              <a:t>Fundo Nacional de Assistência Social</a:t>
            </a:r>
            <a:r>
              <a:rPr lang="pt-BR" dirty="0"/>
              <a:t>: Proporciona recursos para o BPC e para serviços, programas e projetos de assistência social; sendo de fundamental importância na política de assistência social aos municípios. </a:t>
            </a:r>
            <a:endParaRPr lang="pt-BR" b="1" dirty="0" smtClean="0"/>
          </a:p>
          <a:p>
            <a:pPr algn="just"/>
            <a:r>
              <a:rPr lang="pt-BR" b="1" dirty="0" smtClean="0"/>
              <a:t>Fundo </a:t>
            </a:r>
            <a:r>
              <a:rPr lang="pt-BR" b="1" dirty="0"/>
              <a:t>Nacional de Desenvolvimento da Educação</a:t>
            </a:r>
            <a:r>
              <a:rPr lang="pt-BR" dirty="0"/>
              <a:t>: Trata-se de autarquia federal criada pela lei 5537 de 21/11/1968 e alterada pelo decreto lei 872 de 15/09/1969 é responsável pela execução das políticas educacionais do MEC. </a:t>
            </a:r>
          </a:p>
          <a:p>
            <a:pPr lvl="1" algn="just"/>
            <a:r>
              <a:rPr lang="pt-BR" dirty="0"/>
              <a:t>Em 2018 os programas do FNDE distribuíram cerca de R$ 18,5 bilhões entre Estados e Municípios. </a:t>
            </a:r>
          </a:p>
          <a:p>
            <a:pPr algn="just"/>
            <a:r>
              <a:rPr lang="pt-BR" b="1" dirty="0"/>
              <a:t>Fundo Nacional sobre Mudança do Clima. </a:t>
            </a:r>
            <a:r>
              <a:rPr lang="pt-BR" dirty="0"/>
              <a:t>Criado pela lei 12.144 de 09/12/2009, trata-se de um fundo vinculado ao Ministério do Meio Ambiente e gerido pelo BNDES, tem por objetivo oferecer suporte financeiro para o desenvolvimento dos programas e metas da Política Nacional de Mudança do Clima. </a:t>
            </a:r>
          </a:p>
          <a:p>
            <a:pPr lvl="1" algn="just"/>
            <a:r>
              <a:rPr lang="pt-BR" dirty="0"/>
              <a:t>Entre as fontes de recursos do FNMC encontra-se : </a:t>
            </a:r>
          </a:p>
          <a:p>
            <a:pPr lvl="2" algn="just"/>
            <a:r>
              <a:rPr lang="pt-BR" dirty="0"/>
              <a:t>Doações realizadas por entidades nacionais e internacionais, públicas e privadas. </a:t>
            </a:r>
          </a:p>
          <a:p>
            <a:pPr lvl="2" algn="just"/>
            <a:r>
              <a:rPr lang="pt-BR" dirty="0"/>
              <a:t>Empréstimos de instituições financeiras nacionais e internacionais. </a:t>
            </a:r>
          </a:p>
          <a:p>
            <a:pPr lvl="1" algn="just"/>
            <a:r>
              <a:rPr lang="pt-BR" dirty="0"/>
              <a:t>Entre as destinações de recursos do FNMC temos: </a:t>
            </a:r>
          </a:p>
          <a:p>
            <a:pPr lvl="2" algn="just"/>
            <a:r>
              <a:rPr lang="pt-BR" dirty="0"/>
              <a:t>Desenvolvimento de produtos e serviços que contribuam para a dinâmica da conservação ambiental e estabilização da concentração de gases do efeito estufa. </a:t>
            </a:r>
          </a:p>
          <a:p>
            <a:pPr lvl="2" algn="just"/>
            <a:r>
              <a:rPr lang="pt-BR" dirty="0"/>
              <a:t>Apoio a cadeias produtivas sustentáveis. </a:t>
            </a:r>
          </a:p>
          <a:p>
            <a:pPr lvl="2" algn="just"/>
            <a:r>
              <a:rPr lang="pt-BR" dirty="0"/>
              <a:t>Pagamento por serviços ambientais às comunidades e aos indivíduos cujas atividades comprovadamente contribuam para a estocagem de carbono, atrelada a outros serviços ambientais. </a:t>
            </a:r>
          </a:p>
        </p:txBody>
      </p:sp>
    </p:spTree>
    <p:extLst>
      <p:ext uri="{BB962C8B-B14F-4D97-AF65-F5344CB8AC3E}">
        <p14:creationId xmlns:p14="http://schemas.microsoft.com/office/powerpoint/2010/main" val="228717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A45B07-1D29-4C06-9A17-404A26966A03}"/>
              </a:ext>
            </a:extLst>
          </p:cNvPr>
          <p:cNvSpPr>
            <a:spLocks noGrp="1"/>
          </p:cNvSpPr>
          <p:nvPr>
            <p:ph type="title"/>
          </p:nvPr>
        </p:nvSpPr>
        <p:spPr/>
        <p:txBody>
          <a:bodyPr/>
          <a:lstStyle/>
          <a:p>
            <a:pPr algn="ctr"/>
            <a:r>
              <a:rPr lang="pt-BR" dirty="0"/>
              <a:t>Exemplos de Fundos Públicos </a:t>
            </a:r>
          </a:p>
        </p:txBody>
      </p:sp>
      <p:sp>
        <p:nvSpPr>
          <p:cNvPr id="3" name="Espaço Reservado para Conteúdo 2">
            <a:extLst>
              <a:ext uri="{FF2B5EF4-FFF2-40B4-BE49-F238E27FC236}">
                <a16:creationId xmlns:a16="http://schemas.microsoft.com/office/drawing/2014/main" xmlns="" id="{654BE65F-49EA-486F-ADD6-0C321916663C}"/>
              </a:ext>
            </a:extLst>
          </p:cNvPr>
          <p:cNvSpPr>
            <a:spLocks noGrp="1"/>
          </p:cNvSpPr>
          <p:nvPr>
            <p:ph idx="1"/>
          </p:nvPr>
        </p:nvSpPr>
        <p:spPr/>
        <p:txBody>
          <a:bodyPr/>
          <a:lstStyle/>
          <a:p>
            <a:r>
              <a:rPr lang="pt-BR" b="1" dirty="0"/>
              <a:t>Fundo de Financiamento ao Estudante do Ensino Superior (FIES)</a:t>
            </a:r>
            <a:r>
              <a:rPr lang="pt-BR" dirty="0"/>
              <a:t>: </a:t>
            </a:r>
          </a:p>
          <a:p>
            <a:pPr lvl="1" algn="just"/>
            <a:r>
              <a:rPr lang="pt-BR" dirty="0"/>
              <a:t>Constituído em 1999 por MP, transformado em lei em 2001. </a:t>
            </a:r>
          </a:p>
          <a:p>
            <a:pPr lvl="1" algn="just"/>
            <a:r>
              <a:rPr lang="pt-BR" dirty="0"/>
              <a:t>É um fundo gerado pelo MEC e pelo FNDE, tendo por objetivo oferecer financiamentos a alunos matriculados em cursos de graduação presencial em IES não-gratuitas para a cobertura do pagamento de suas mensalidades ao longo do período de vigência da matrícula. </a:t>
            </a:r>
          </a:p>
          <a:p>
            <a:pPr lvl="1" algn="just"/>
            <a:r>
              <a:rPr lang="pt-BR" dirty="0"/>
              <a:t>Após a conclusão do curso o aluno se compromete a ressarcir os recursos do fundo no termos contratuais. </a:t>
            </a:r>
          </a:p>
          <a:p>
            <a:pPr lvl="1" algn="just"/>
            <a:r>
              <a:rPr lang="pt-BR" dirty="0"/>
              <a:t>É o caso típico de um “fundo rotativo”: No longo-prazo os pagamentos feitos pelos estudantes já formados deverão cobrir os novos financiamentos; tornando desnecessário novos aportes de recursos por parte da União. </a:t>
            </a:r>
          </a:p>
        </p:txBody>
      </p:sp>
    </p:spTree>
    <p:extLst>
      <p:ext uri="{BB962C8B-B14F-4D97-AF65-F5344CB8AC3E}">
        <p14:creationId xmlns:p14="http://schemas.microsoft.com/office/powerpoint/2010/main" val="4085855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DEA4BF5-F588-4A86-A724-DA793D0D15DC}"/>
              </a:ext>
            </a:extLst>
          </p:cNvPr>
          <p:cNvSpPr>
            <a:spLocks noGrp="1"/>
          </p:cNvSpPr>
          <p:nvPr>
            <p:ph type="title"/>
          </p:nvPr>
        </p:nvSpPr>
        <p:spPr/>
        <p:txBody>
          <a:bodyPr/>
          <a:lstStyle/>
          <a:p>
            <a:pPr algn="ctr"/>
            <a:r>
              <a:rPr lang="pt-BR" dirty="0"/>
              <a:t>Questão para reflexão 1</a:t>
            </a:r>
          </a:p>
        </p:txBody>
      </p:sp>
      <p:sp>
        <p:nvSpPr>
          <p:cNvPr id="3" name="Espaço Reservado para Conteúdo 2">
            <a:extLst>
              <a:ext uri="{FF2B5EF4-FFF2-40B4-BE49-F238E27FC236}">
                <a16:creationId xmlns:a16="http://schemas.microsoft.com/office/drawing/2014/main" xmlns="" id="{11894B4B-F1F3-4921-88B4-406A3EC8418D}"/>
              </a:ext>
            </a:extLst>
          </p:cNvPr>
          <p:cNvSpPr>
            <a:spLocks noGrp="1"/>
          </p:cNvSpPr>
          <p:nvPr>
            <p:ph idx="1"/>
          </p:nvPr>
        </p:nvSpPr>
        <p:spPr>
          <a:xfrm>
            <a:off x="838200" y="2618913"/>
            <a:ext cx="10515600" cy="2485747"/>
          </a:xfrm>
        </p:spPr>
        <p:txBody>
          <a:bodyPr>
            <a:normAutofit lnSpcReduction="10000"/>
          </a:bodyPr>
          <a:lstStyle/>
          <a:p>
            <a:pPr algn="just"/>
            <a:r>
              <a:rPr lang="pt-BR" dirty="0"/>
              <a:t>O Congresso Nacional acha que as políticas publicas financiadas por intermédio desses fundos, de fato, não representam mais as preferências e as necessidades da sociedade brasileira? Vamos acabar com o FNDE, com o FS, com o FIES, com o FNDCT, entre outros? Como as políticas publicas financiadas pelos mesmos serão executadas? Com quais recursos? O que vai ser posto no lugar desses fundos? Já paramos para pensar nisso? </a:t>
            </a:r>
          </a:p>
        </p:txBody>
      </p:sp>
    </p:spTree>
    <p:extLst>
      <p:ext uri="{BB962C8B-B14F-4D97-AF65-F5344CB8AC3E}">
        <p14:creationId xmlns:p14="http://schemas.microsoft.com/office/powerpoint/2010/main" val="2446361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495BB62-F626-4B95-ADCB-0B9A207575B2}"/>
              </a:ext>
            </a:extLst>
          </p:cNvPr>
          <p:cNvSpPr>
            <a:spLocks noGrp="1"/>
          </p:cNvSpPr>
          <p:nvPr>
            <p:ph type="title"/>
          </p:nvPr>
        </p:nvSpPr>
        <p:spPr/>
        <p:txBody>
          <a:bodyPr/>
          <a:lstStyle/>
          <a:p>
            <a:pPr algn="ctr"/>
            <a:r>
              <a:rPr lang="pt-BR" dirty="0"/>
              <a:t>Uso das receitas desvinculadas</a:t>
            </a:r>
          </a:p>
        </p:txBody>
      </p:sp>
      <p:sp>
        <p:nvSpPr>
          <p:cNvPr id="3" name="Espaço Reservado para Conteúdo 2">
            <a:extLst>
              <a:ext uri="{FF2B5EF4-FFF2-40B4-BE49-F238E27FC236}">
                <a16:creationId xmlns:a16="http://schemas.microsoft.com/office/drawing/2014/main" xmlns="" id="{9BF95F4C-5563-42BF-923D-4628FD9DA774}"/>
              </a:ext>
            </a:extLst>
          </p:cNvPr>
          <p:cNvSpPr>
            <a:spLocks noGrp="1"/>
          </p:cNvSpPr>
          <p:nvPr>
            <p:ph idx="1"/>
          </p:nvPr>
        </p:nvSpPr>
        <p:spPr/>
        <p:txBody>
          <a:bodyPr>
            <a:normAutofit fontScale="92500" lnSpcReduction="20000"/>
          </a:bodyPr>
          <a:lstStyle/>
          <a:p>
            <a:pPr algn="just"/>
            <a:r>
              <a:rPr lang="pt-BR" dirty="0"/>
              <a:t>O artigo 4 da PEC estabelece que parte dos recursos desvinculados sejam usados em projetos de erradicação da pobreza e investimento em infraestrutura. </a:t>
            </a:r>
          </a:p>
          <a:p>
            <a:pPr lvl="1" algn="just"/>
            <a:r>
              <a:rPr lang="pt-BR" dirty="0"/>
              <a:t>Dadas as regras fiscais existentes hoje no Brasil, esses recursos só estarão efetivamente disponíveis para esses fins se, e somente se, as despesas antes financiadas com os recursos vinculados forem EXTINTAS. </a:t>
            </a:r>
          </a:p>
          <a:p>
            <a:pPr lvl="2" algn="just"/>
            <a:r>
              <a:rPr lang="pt-BR" dirty="0"/>
              <a:t>A desvinculação de receitas, por si só, não aumenta a arrecadação de impostos e nem diminui a despesa primária, tendo impacto nulo sobre o resultado primário e, portanto, sobre a evolução da dívida pública. </a:t>
            </a:r>
          </a:p>
          <a:p>
            <a:pPr lvl="2" algn="just"/>
            <a:r>
              <a:rPr lang="pt-BR" dirty="0"/>
              <a:t>Logo, a simples desvinculação de receitas e despesas não abre espaço fiscal no orçamento da União, Estados e Municípios. </a:t>
            </a:r>
          </a:p>
          <a:p>
            <a:pPr lvl="2" algn="just"/>
            <a:r>
              <a:rPr lang="pt-BR" dirty="0"/>
              <a:t>Em função da EC do </a:t>
            </a:r>
            <a:r>
              <a:rPr lang="pt-BR" i="1" dirty="0"/>
              <a:t>Teto dos Gastos</a:t>
            </a:r>
            <a:r>
              <a:rPr lang="pt-BR" dirty="0"/>
              <a:t> para que uma rubrica do orçamento da União possa aumentar, alguma outra rubrica precisa ser reduzida. </a:t>
            </a:r>
          </a:p>
          <a:p>
            <a:pPr lvl="1" algn="just"/>
            <a:r>
              <a:rPr lang="pt-BR" dirty="0"/>
              <a:t>Em suma, a aprovação da PEC 187 implica na extinção de todos os programas financiados pela vinculação de receitas, a imensa maioria dos quais possui relevantes impactos sociais e econômicos. </a:t>
            </a:r>
          </a:p>
          <a:p>
            <a:pPr lvl="2" algn="just"/>
            <a:r>
              <a:rPr lang="pt-BR" dirty="0"/>
              <a:t>É o caminho para a Barbárie </a:t>
            </a:r>
          </a:p>
          <a:p>
            <a:pPr marL="914400" lvl="2" indent="0">
              <a:buNone/>
            </a:pPr>
            <a:endParaRPr lang="pt-BR" dirty="0"/>
          </a:p>
          <a:p>
            <a:pPr marL="457200" lvl="1" indent="0">
              <a:buNone/>
            </a:pPr>
            <a:endParaRPr lang="pt-BR" dirty="0"/>
          </a:p>
        </p:txBody>
      </p:sp>
    </p:spTree>
    <p:extLst>
      <p:ext uri="{BB962C8B-B14F-4D97-AF65-F5344CB8AC3E}">
        <p14:creationId xmlns:p14="http://schemas.microsoft.com/office/powerpoint/2010/main" val="169627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0F98EC2-296D-4141-874D-981A293C49C3}"/>
              </a:ext>
            </a:extLst>
          </p:cNvPr>
          <p:cNvSpPr>
            <a:spLocks noGrp="1"/>
          </p:cNvSpPr>
          <p:nvPr>
            <p:ph type="title"/>
          </p:nvPr>
        </p:nvSpPr>
        <p:spPr/>
        <p:txBody>
          <a:bodyPr/>
          <a:lstStyle/>
          <a:p>
            <a:pPr algn="ctr"/>
            <a:r>
              <a:rPr lang="pt-BR" dirty="0"/>
              <a:t>Questão para reflexão 2</a:t>
            </a:r>
          </a:p>
        </p:txBody>
      </p:sp>
      <p:sp>
        <p:nvSpPr>
          <p:cNvPr id="3" name="Espaço Reservado para Conteúdo 2">
            <a:extLst>
              <a:ext uri="{FF2B5EF4-FFF2-40B4-BE49-F238E27FC236}">
                <a16:creationId xmlns:a16="http://schemas.microsoft.com/office/drawing/2014/main" xmlns="" id="{F9D4150D-9142-45C2-ADB4-C1F5563F3ACE}"/>
              </a:ext>
            </a:extLst>
          </p:cNvPr>
          <p:cNvSpPr>
            <a:spLocks noGrp="1"/>
          </p:cNvSpPr>
          <p:nvPr>
            <p:ph idx="1"/>
          </p:nvPr>
        </p:nvSpPr>
        <p:spPr>
          <a:xfrm>
            <a:off x="838200" y="1825625"/>
            <a:ext cx="10515600" cy="4814872"/>
          </a:xfrm>
        </p:spPr>
        <p:txBody>
          <a:bodyPr>
            <a:normAutofit fontScale="85000" lnSpcReduction="10000"/>
          </a:bodyPr>
          <a:lstStyle/>
          <a:p>
            <a:pPr algn="just"/>
            <a:r>
              <a:rPr lang="pt-BR" dirty="0"/>
              <a:t>Se os fundos públicos, ao menos aqueles mais importantes em termos de tamanho, financiam políticas públicas relevantes então porque razão os mesmos possuem tantos recursos ociosos na forma de superávit financeiro? Isso não seria um sinal claro de que as vinculações orçamentárias estariam gerando um (sic) “excesso de receitas” para essas finalidades?</a:t>
            </a:r>
          </a:p>
          <a:p>
            <a:pPr lvl="1" algn="just"/>
            <a:r>
              <a:rPr lang="pt-BR" dirty="0"/>
              <a:t>Resposta: o acumulo de resultado financeiro é, na maior parte das vezes, resultado: </a:t>
            </a:r>
          </a:p>
          <a:p>
            <a:pPr lvl="2" algn="just"/>
            <a:r>
              <a:rPr lang="pt-BR" dirty="0"/>
              <a:t> (i) do efeito combinado da meta de resultado primário e do teto de gastos que </a:t>
            </a:r>
            <a:r>
              <a:rPr lang="pt-BR" i="1" dirty="0"/>
              <a:t>impede</a:t>
            </a:r>
            <a:r>
              <a:rPr lang="pt-BR" dirty="0"/>
              <a:t> a realização de uma despesa discricionária mesmo quando existe previsão orçamentária para a mesma. </a:t>
            </a:r>
          </a:p>
          <a:p>
            <a:pPr lvl="3" algn="just"/>
            <a:r>
              <a:rPr lang="pt-BR" dirty="0"/>
              <a:t>Isso ocorre na fase de elaboração da Lei Orçamentária Anual, a qual precisa obrigatoriamente respeitar a meta de primário e o teto de gastos fazendo com que despesas discricionárias com previsão de receita sejam suprimidas da L.O.A </a:t>
            </a:r>
          </a:p>
          <a:p>
            <a:pPr lvl="2" algn="just"/>
            <a:r>
              <a:rPr lang="pt-BR" dirty="0"/>
              <a:t> (</a:t>
            </a:r>
            <a:r>
              <a:rPr lang="pt-BR" dirty="0" err="1"/>
              <a:t>ii</a:t>
            </a:r>
            <a:r>
              <a:rPr lang="pt-BR" dirty="0"/>
              <a:t>) do contingenciamento de recursos feitos periodicamente pelo governo o que termina por impedir a realização de gastos discricionários que tenham sido aprovados na Lei Orçamentária Anual. </a:t>
            </a:r>
          </a:p>
          <a:p>
            <a:pPr lvl="1" algn="just"/>
            <a:r>
              <a:rPr lang="pt-BR" dirty="0"/>
              <a:t>Devido aos fatores (i) e (</a:t>
            </a:r>
            <a:r>
              <a:rPr lang="pt-BR" dirty="0" err="1"/>
              <a:t>ii</a:t>
            </a:r>
            <a:r>
              <a:rPr lang="pt-BR" dirty="0"/>
              <a:t>), a vinculação de receitas, num contexto em que não há obrigatoriedade em executar as despesas que seriam financiadas pelas mesmas, tem como contrapartida a geração de um “superávit financeiro”, de natureza puramente contábil, o qual acaba sendo remanejado para obter a meta de resultado primário definida na L.O.A. </a:t>
            </a:r>
          </a:p>
        </p:txBody>
      </p:sp>
    </p:spTree>
    <p:extLst>
      <p:ext uri="{BB962C8B-B14F-4D97-AF65-F5344CB8AC3E}">
        <p14:creationId xmlns:p14="http://schemas.microsoft.com/office/powerpoint/2010/main" val="230523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7DD451-39D9-4D18-B4A3-2FB424FE88FA}"/>
              </a:ext>
            </a:extLst>
          </p:cNvPr>
          <p:cNvSpPr>
            <a:spLocks noGrp="1"/>
          </p:cNvSpPr>
          <p:nvPr>
            <p:ph type="title"/>
          </p:nvPr>
        </p:nvSpPr>
        <p:spPr/>
        <p:txBody>
          <a:bodyPr/>
          <a:lstStyle/>
          <a:p>
            <a:pPr algn="ctr"/>
            <a:r>
              <a:rPr lang="pt-BR" dirty="0"/>
              <a:t>Questão para a reflexão 3 </a:t>
            </a:r>
          </a:p>
        </p:txBody>
      </p:sp>
      <p:sp>
        <p:nvSpPr>
          <p:cNvPr id="3" name="Espaço Reservado para Conteúdo 2">
            <a:extLst>
              <a:ext uri="{FF2B5EF4-FFF2-40B4-BE49-F238E27FC236}">
                <a16:creationId xmlns:a16="http://schemas.microsoft.com/office/drawing/2014/main" xmlns="" id="{62B2155B-6A0B-413B-874C-CE9818E7EA79}"/>
              </a:ext>
            </a:extLst>
          </p:cNvPr>
          <p:cNvSpPr>
            <a:spLocks noGrp="1"/>
          </p:cNvSpPr>
          <p:nvPr>
            <p:ph idx="1"/>
          </p:nvPr>
        </p:nvSpPr>
        <p:spPr>
          <a:xfrm>
            <a:off x="838200" y="1825624"/>
            <a:ext cx="10515600" cy="4734973"/>
          </a:xfrm>
        </p:spPr>
        <p:txBody>
          <a:bodyPr>
            <a:normAutofit fontScale="62500" lnSpcReduction="20000"/>
          </a:bodyPr>
          <a:lstStyle/>
          <a:p>
            <a:pPr algn="just"/>
            <a:r>
              <a:rPr lang="pt-BR" dirty="0"/>
              <a:t>E a dívida pública? O resultado financeiro desses fundos não poderia ser usado para abater a dívida pública? Afinal são R$ 219 bilhões ociosos na Conta Única do Tesouro Nacional, não seria melhor usar esses recursos para abater a dívida pública. </a:t>
            </a:r>
          </a:p>
          <a:p>
            <a:pPr lvl="1" algn="just"/>
            <a:r>
              <a:rPr lang="pt-BR" dirty="0"/>
              <a:t>A </a:t>
            </a:r>
            <a:r>
              <a:rPr lang="pt-BR" i="1" dirty="0"/>
              <a:t>Instituição Fiscal Independente</a:t>
            </a:r>
            <a:r>
              <a:rPr lang="pt-BR" dirty="0"/>
              <a:t>, no seu comentário número 4, datado de 08 de novembro de 2019, afirma sobre esse ponto que : “(...) No caso da União, não há como utiliza-los para reduzir a dívida pública federal, já que o eventual uso para resgate da dívida mobiliária junto ao mercado levaria a necessidade de compensar o aumento de liquidez com a realização de operações compromissadas do governo federal que também compõe o passivo federal. Uma possível providência seria fazer um encontro de contas entre o saldo da conta única e a carteira de títulos públicos que são, respectivamente uma obrigação e um ativo junto ao Tesouro Nacional” (IFI, 2019, p.4). </a:t>
            </a:r>
          </a:p>
          <a:p>
            <a:pPr lvl="1" algn="just"/>
            <a:r>
              <a:rPr lang="pt-BR" dirty="0"/>
              <a:t>Esse encontro de contas é um non-</a:t>
            </a:r>
            <a:r>
              <a:rPr lang="pt-BR" dirty="0" err="1"/>
              <a:t>sense</a:t>
            </a:r>
            <a:r>
              <a:rPr lang="pt-BR" dirty="0"/>
              <a:t> pois: </a:t>
            </a:r>
          </a:p>
          <a:p>
            <a:pPr lvl="2" algn="just"/>
            <a:r>
              <a:rPr lang="pt-BR" b="1" u="sng" dirty="0"/>
              <a:t>Não altera a dívida mobiliária federal líquida, que é o resultado da diferença entre os ativos e passivos do governo federal.</a:t>
            </a:r>
            <a:r>
              <a:rPr lang="pt-BR" b="1" dirty="0"/>
              <a:t> </a:t>
            </a:r>
            <a:r>
              <a:rPr lang="pt-BR" dirty="0"/>
              <a:t>O indicador relevante de endividamento de qualquer agente econômico – governo incluso – é o endividamento líquido, não o bruto. </a:t>
            </a:r>
          </a:p>
          <a:p>
            <a:pPr lvl="2" algn="just"/>
            <a:r>
              <a:rPr lang="pt-BR" dirty="0"/>
              <a:t>O eventual uso do resultado financeiro dos fundos para abater a dívida pública bruta só poderia ser realizado por intermédio de recompra da assim chamada “carteira livre” do Banco Central do Brasil, que é constituída dos títulos públicos que o Tesouro emite para permitir ao Banco Central executar a política monetária.  Se essa carteira for extinta, o Banco Central não terá instrumentos para executar a política monetária, obrigando assim ao Tesouro Nacional emitir novos títulos públicos e consigna-los ao Banco Central para que este possa executar sua política monetária. </a:t>
            </a:r>
          </a:p>
          <a:p>
            <a:pPr algn="just"/>
            <a:r>
              <a:rPr lang="pt-BR" dirty="0"/>
              <a:t>A estabilização/redução da dívida pública (como proporção do PIB) não será obtida pela extinção dos fundos federais ou pela desvinculação das receitas; mas pela redução do déficit nominal do setor público, o que pode ser obtido de três formas: </a:t>
            </a:r>
          </a:p>
          <a:p>
            <a:pPr lvl="1" algn="just"/>
            <a:r>
              <a:rPr lang="pt-BR" dirty="0"/>
              <a:t>Redução de despesas (por exemplo, redução do gasto tributário)</a:t>
            </a:r>
          </a:p>
          <a:p>
            <a:pPr lvl="1" algn="just"/>
            <a:r>
              <a:rPr lang="pt-BR" dirty="0"/>
              <a:t>Aumento de Impostos (por exemplo, instituição de I.R sobre lucros e dividendos distribuídos e imposto sobre grande fortunas)</a:t>
            </a:r>
          </a:p>
          <a:p>
            <a:pPr lvl="1" algn="just"/>
            <a:r>
              <a:rPr lang="pt-BR" dirty="0"/>
              <a:t>Redução dos encargos financeiros da dívida pública (redução da taxa básica de juros)</a:t>
            </a:r>
          </a:p>
        </p:txBody>
      </p:sp>
    </p:spTree>
    <p:extLst>
      <p:ext uri="{BB962C8B-B14F-4D97-AF65-F5344CB8AC3E}">
        <p14:creationId xmlns:p14="http://schemas.microsoft.com/office/powerpoint/2010/main" val="219367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i="1" dirty="0" smtClean="0"/>
              <a:t>Recomendação</a:t>
            </a:r>
            <a:r>
              <a:rPr lang="pt-BR" dirty="0" smtClean="0"/>
              <a:t> </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dirty="0" smtClean="0"/>
              <a:t>A luz dessas considerações sou </a:t>
            </a:r>
            <a:r>
              <a:rPr lang="pt-BR" b="1" u="sng" dirty="0" smtClean="0"/>
              <a:t>favorável a reprovação da PEC 187</a:t>
            </a:r>
            <a:r>
              <a:rPr lang="pt-BR" dirty="0" smtClean="0"/>
              <a:t>, podendo o Senado Federal, se assim julgar conveniente solicitar aos Departamentos de Economia das Instituições Federais de Ensino Superior um estudo detalhado sobre os custos e os benefícios dos fundos públicos existentes atualmente, propostas de melhoria e/ou recomendação de extinção daqueles cuja manutenção não seja mais justificável em termos econômicos e/ou sociais. </a:t>
            </a:r>
          </a:p>
          <a:p>
            <a:pPr lvl="1" algn="just"/>
            <a:r>
              <a:rPr lang="pt-BR" dirty="0" smtClean="0"/>
              <a:t>Caso o Senado decida pela aprovação da PEC 187, sugiro que seja acatada a emenda do Senador José Serra que suprime o artigo 5ᴼ, </a:t>
            </a:r>
            <a:r>
              <a:rPr lang="pt-BR" dirty="0"/>
              <a:t>de forma a impedir que os superávits financeiros acumulados em fundos públicos sejam resgatados antes do prazo previsto para a sua extinção na referida proposta de emenda à constituição.</a:t>
            </a:r>
          </a:p>
        </p:txBody>
      </p:sp>
    </p:spTree>
    <p:extLst>
      <p:ext uri="{BB962C8B-B14F-4D97-AF65-F5344CB8AC3E}">
        <p14:creationId xmlns:p14="http://schemas.microsoft.com/office/powerpoint/2010/main" val="1217668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0D6F7A3-20CC-4E6F-8915-A8E9BFF196A0}"/>
              </a:ext>
            </a:extLst>
          </p:cNvPr>
          <p:cNvSpPr>
            <a:spLocks noGrp="1"/>
          </p:cNvSpPr>
          <p:nvPr>
            <p:ph type="title"/>
          </p:nvPr>
        </p:nvSpPr>
        <p:spPr/>
        <p:txBody>
          <a:bodyPr/>
          <a:lstStyle/>
          <a:p>
            <a:pPr algn="ctr"/>
            <a:r>
              <a:rPr lang="pt-BR" dirty="0"/>
              <a:t>Referências</a:t>
            </a:r>
          </a:p>
        </p:txBody>
      </p:sp>
      <p:sp>
        <p:nvSpPr>
          <p:cNvPr id="3" name="Espaço Reservado para Conteúdo 2">
            <a:extLst>
              <a:ext uri="{FF2B5EF4-FFF2-40B4-BE49-F238E27FC236}">
                <a16:creationId xmlns:a16="http://schemas.microsoft.com/office/drawing/2014/main" xmlns="" id="{6D249BAB-1CBA-46DB-A8F2-791CBCC3473B}"/>
              </a:ext>
            </a:extLst>
          </p:cNvPr>
          <p:cNvSpPr>
            <a:spLocks noGrp="1"/>
          </p:cNvSpPr>
          <p:nvPr>
            <p:ph idx="1"/>
          </p:nvPr>
        </p:nvSpPr>
        <p:spPr/>
        <p:txBody>
          <a:bodyPr/>
          <a:lstStyle/>
          <a:p>
            <a:pPr algn="just"/>
            <a:r>
              <a:rPr lang="pt-BR" dirty="0"/>
              <a:t>Instituição Fiscal Independente. (2019). “A PEC Emergencial, a PEC dos Fundos e a PEC do Pacto Federativo”. </a:t>
            </a:r>
            <a:r>
              <a:rPr lang="pt-BR" i="1" dirty="0"/>
              <a:t>Comentário da IFI</a:t>
            </a:r>
            <a:r>
              <a:rPr lang="pt-BR" dirty="0"/>
              <a:t> nº 4, 08 de novembro. </a:t>
            </a:r>
          </a:p>
          <a:p>
            <a:pPr algn="just"/>
            <a:r>
              <a:rPr lang="pt-BR" dirty="0"/>
              <a:t>Raimundo, L.C; </a:t>
            </a:r>
            <a:r>
              <a:rPr lang="pt-BR" dirty="0" err="1"/>
              <a:t>Abouchedid</a:t>
            </a:r>
            <a:r>
              <a:rPr lang="pt-BR" dirty="0"/>
              <a:t>, S.C. (2020). “Análise da PEC 187/2019: Extinção dos Fundos públicos, Desorganização do Estado e Fragilização das Políticas Públicas”. FOCATE: Brasília. </a:t>
            </a:r>
          </a:p>
          <a:p>
            <a:endParaRPr lang="pt-BR" dirty="0"/>
          </a:p>
        </p:txBody>
      </p:sp>
    </p:spTree>
    <p:extLst>
      <p:ext uri="{BB962C8B-B14F-4D97-AF65-F5344CB8AC3E}">
        <p14:creationId xmlns:p14="http://schemas.microsoft.com/office/powerpoint/2010/main" val="38506129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5248073" y="1329201"/>
            <a:ext cx="4939868" cy="964620"/>
          </a:xfrm>
        </p:spPr>
        <p:txBody>
          <a:bodyPr vert="horz" lIns="68580" tIns="34290" rIns="68580" bIns="34290" rtlCol="0" anchor="b">
            <a:normAutofit/>
          </a:bodyPr>
          <a:lstStyle/>
          <a:p>
            <a:pPr algn="ctr"/>
            <a:r>
              <a:rPr lang="en-US" dirty="0" err="1"/>
              <a:t>Contato</a:t>
            </a:r>
            <a:r>
              <a:rPr lang="en-US" dirty="0"/>
              <a:t> </a:t>
            </a:r>
          </a:p>
        </p:txBody>
      </p:sp>
      <p:pic>
        <p:nvPicPr>
          <p:cNvPr id="5" name="Espaço Reservado para Conteúdo 4" descr="Homem com jaqueta preta&#10;&#10;Descrição gerada automaticamente">
            <a:extLst>
              <a:ext uri="{FF2B5EF4-FFF2-40B4-BE49-F238E27FC236}">
                <a16:creationId xmlns:a16="http://schemas.microsoft.com/office/drawing/2014/main" xmlns="" id="{BBD877E7-86AC-40A8-ADF4-AB79771CAC61}"/>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2375" r="15444"/>
          <a:stretch/>
        </p:blipFill>
        <p:spPr>
          <a:xfrm>
            <a:off x="1524016" y="857258"/>
            <a:ext cx="3476678" cy="5143493"/>
          </a:xfrm>
          <a:prstGeom prst="rect">
            <a:avLst/>
          </a:prstGeom>
          <a:effectLst/>
        </p:spPr>
      </p:pic>
      <p:sp>
        <p:nvSpPr>
          <p:cNvPr id="8" name="Espaço Reservado para Conteúdo 7"/>
          <p:cNvSpPr>
            <a:spLocks noGrp="1"/>
          </p:cNvSpPr>
          <p:nvPr>
            <p:ph sz="quarter" idx="4"/>
          </p:nvPr>
        </p:nvSpPr>
        <p:spPr>
          <a:xfrm>
            <a:off x="5248075" y="2686051"/>
            <a:ext cx="4939867" cy="2839064"/>
          </a:xfrm>
        </p:spPr>
        <p:txBody>
          <a:bodyPr vert="horz" lIns="68580" tIns="34290" rIns="68580" bIns="34290" rtlCol="0">
            <a:normAutofit/>
          </a:bodyPr>
          <a:lstStyle/>
          <a:p>
            <a:r>
              <a:rPr lang="en-US" sz="1500" dirty="0"/>
              <a:t>E-mail: </a:t>
            </a:r>
          </a:p>
          <a:p>
            <a:pPr lvl="1"/>
            <a:r>
              <a:rPr lang="en-US" sz="1500" dirty="0">
                <a:hlinkClick r:id="rId3"/>
              </a:rPr>
              <a:t>joreiro@unb.br</a:t>
            </a:r>
            <a:r>
              <a:rPr lang="en-US" sz="1500" dirty="0"/>
              <a:t>. </a:t>
            </a:r>
          </a:p>
          <a:p>
            <a:r>
              <a:rPr lang="en-US" sz="1500" dirty="0"/>
              <a:t>Web-Site </a:t>
            </a:r>
          </a:p>
          <a:p>
            <a:pPr lvl="1"/>
            <a:r>
              <a:rPr lang="en-US" sz="1500" dirty="0">
                <a:hlinkClick r:id="rId4"/>
              </a:rPr>
              <a:t>www.joseluisoreiro.com.br</a:t>
            </a:r>
            <a:r>
              <a:rPr lang="en-US" sz="1500" dirty="0"/>
              <a:t>. </a:t>
            </a:r>
          </a:p>
          <a:p>
            <a:r>
              <a:rPr lang="en-US" sz="1500" dirty="0"/>
              <a:t>Blog: </a:t>
            </a:r>
          </a:p>
          <a:p>
            <a:pPr lvl="1"/>
            <a:r>
              <a:rPr lang="en-US" sz="1500" dirty="0">
                <a:hlinkClick r:id="rId5"/>
              </a:rPr>
              <a:t>www.jlcoreiro.wordpress.com</a:t>
            </a:r>
            <a:r>
              <a:rPr lang="en-US" sz="1500" dirty="0"/>
              <a:t>. </a:t>
            </a:r>
          </a:p>
          <a:p>
            <a:endParaRPr lang="en-US" sz="1500" dirty="0"/>
          </a:p>
          <a:p>
            <a:endParaRPr lang="en-US" sz="1500" dirty="0"/>
          </a:p>
          <a:p>
            <a:pPr marL="82296"/>
            <a:endParaRPr lang="en-US" sz="1500" dirty="0"/>
          </a:p>
        </p:txBody>
      </p:sp>
    </p:spTree>
    <p:extLst>
      <p:ext uri="{BB962C8B-B14F-4D97-AF65-F5344CB8AC3E}">
        <p14:creationId xmlns:p14="http://schemas.microsoft.com/office/powerpoint/2010/main" val="113813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down)">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wipe(down)">
                                      <p:cBhvr>
                                        <p:cTn id="17" dur="500"/>
                                        <p:tgtEl>
                                          <p:spTgt spid="8">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wipe(down)">
                                      <p:cBhvr>
                                        <p:cTn id="20" dur="500"/>
                                        <p:tgtEl>
                                          <p:spTgt spid="8">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Effect transition="in" filter="wipe(down)">
                                      <p:cBhvr>
                                        <p:cTn id="23" dur="500"/>
                                        <p:tgtEl>
                                          <p:spTgt spid="8">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8">
                                            <p:txEl>
                                              <p:pRg st="4" end="4"/>
                                            </p:txEl>
                                          </p:spTgt>
                                        </p:tgtEl>
                                        <p:attrNameLst>
                                          <p:attrName>style.visibility</p:attrName>
                                        </p:attrNameLst>
                                      </p:cBhvr>
                                      <p:to>
                                        <p:strVal val="visible"/>
                                      </p:to>
                                    </p:set>
                                    <p:animEffect transition="in" filter="wipe(down)">
                                      <p:cBhvr>
                                        <p:cTn id="26" dur="500"/>
                                        <p:tgtEl>
                                          <p:spTgt spid="8">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8">
                                            <p:txEl>
                                              <p:pRg st="5" end="5"/>
                                            </p:txEl>
                                          </p:spTgt>
                                        </p:tgtEl>
                                        <p:attrNameLst>
                                          <p:attrName>style.visibility</p:attrName>
                                        </p:attrNameLst>
                                      </p:cBhvr>
                                      <p:to>
                                        <p:strVal val="visible"/>
                                      </p:to>
                                    </p:set>
                                    <p:animEffect transition="in" filter="wipe(down)">
                                      <p:cBhvr>
                                        <p:cTn id="29"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xmlns="" id="{A44DE65D-0F80-430A-8FF9-A1BA99FC5F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99" y="62144"/>
            <a:ext cx="12112101" cy="6684885"/>
          </a:xfrm>
          <a:prstGeom prst="rect">
            <a:avLst/>
          </a:prstGeom>
        </p:spPr>
      </p:pic>
    </p:spTree>
    <p:extLst>
      <p:ext uri="{BB962C8B-B14F-4D97-AF65-F5344CB8AC3E}">
        <p14:creationId xmlns:p14="http://schemas.microsoft.com/office/powerpoint/2010/main" val="2459988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08A9890-9168-4C8A-AFA1-086E693F4FFD}"/>
              </a:ext>
            </a:extLst>
          </p:cNvPr>
          <p:cNvSpPr>
            <a:spLocks noGrp="1"/>
          </p:cNvSpPr>
          <p:nvPr>
            <p:ph type="title"/>
          </p:nvPr>
        </p:nvSpPr>
        <p:spPr/>
        <p:txBody>
          <a:bodyPr/>
          <a:lstStyle/>
          <a:p>
            <a:pPr algn="ctr"/>
            <a:r>
              <a:rPr lang="pt-BR" dirty="0"/>
              <a:t>A PEC 187</a:t>
            </a:r>
          </a:p>
        </p:txBody>
      </p:sp>
      <p:sp>
        <p:nvSpPr>
          <p:cNvPr id="3" name="Espaço Reservado para Conteúdo 2">
            <a:extLst>
              <a:ext uri="{FF2B5EF4-FFF2-40B4-BE49-F238E27FC236}">
                <a16:creationId xmlns:a16="http://schemas.microsoft.com/office/drawing/2014/main" xmlns="" id="{0D649DCD-F8E9-44F2-B2AE-916482CD1160}"/>
              </a:ext>
            </a:extLst>
          </p:cNvPr>
          <p:cNvSpPr>
            <a:spLocks noGrp="1"/>
          </p:cNvSpPr>
          <p:nvPr>
            <p:ph idx="1"/>
          </p:nvPr>
        </p:nvSpPr>
        <p:spPr/>
        <p:txBody>
          <a:bodyPr>
            <a:normAutofit/>
          </a:bodyPr>
          <a:lstStyle/>
          <a:p>
            <a:pPr algn="just"/>
            <a:r>
              <a:rPr lang="pt-BR" dirty="0"/>
              <a:t>Na Justificação da PEC, argumenta-se “que a proposta visa  modernizar e aperfeiçoar os mecanismos de gestão orçamentária e financeira da União, dos Estados, do Distrito Federal e dos Municípios, permitindo que os respectivos Poderes Legislativos reavaliem os diversos fundos públicos hoje existentes, de forma restaurar a capacidade do Estado Brasileiro de definir e ter políticas públicas condizentes com a realidade socioeconômica atual, sem estar preso a prioridades definidas no passado distante, que dadas as dinâmicas políticas, sociais, econômicas e demográficas, podem não mais refletir as necessidade e prioridades da sociedade brasileira no momento atual” (Relato do Senador Otto Alencar).</a:t>
            </a:r>
          </a:p>
          <a:p>
            <a:pPr marL="457200" lvl="1" indent="0">
              <a:buNone/>
            </a:pPr>
            <a:endParaRPr lang="pt-BR" dirty="0"/>
          </a:p>
        </p:txBody>
      </p:sp>
    </p:spTree>
    <p:extLst>
      <p:ext uri="{BB962C8B-B14F-4D97-AF65-F5344CB8AC3E}">
        <p14:creationId xmlns:p14="http://schemas.microsoft.com/office/powerpoint/2010/main" val="289881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07BC550-96B9-4433-8582-4D57A98C1524}"/>
              </a:ext>
            </a:extLst>
          </p:cNvPr>
          <p:cNvSpPr>
            <a:spLocks noGrp="1"/>
          </p:cNvSpPr>
          <p:nvPr>
            <p:ph type="title"/>
          </p:nvPr>
        </p:nvSpPr>
        <p:spPr/>
        <p:txBody>
          <a:bodyPr/>
          <a:lstStyle/>
          <a:p>
            <a:pPr algn="ctr"/>
            <a:r>
              <a:rPr lang="pt-BR" dirty="0"/>
              <a:t>Destruir sem criar </a:t>
            </a:r>
          </a:p>
        </p:txBody>
      </p:sp>
      <p:sp>
        <p:nvSpPr>
          <p:cNvPr id="3" name="Espaço Reservado para Conteúdo 2">
            <a:extLst>
              <a:ext uri="{FF2B5EF4-FFF2-40B4-BE49-F238E27FC236}">
                <a16:creationId xmlns:a16="http://schemas.microsoft.com/office/drawing/2014/main" xmlns="" id="{894B4F4A-4504-42AC-9876-52D5C9B2E2E3}"/>
              </a:ext>
            </a:extLst>
          </p:cNvPr>
          <p:cNvSpPr>
            <a:spLocks noGrp="1"/>
          </p:cNvSpPr>
          <p:nvPr>
            <p:ph idx="1"/>
          </p:nvPr>
        </p:nvSpPr>
        <p:spPr>
          <a:xfrm>
            <a:off x="838200" y="1825624"/>
            <a:ext cx="10515600" cy="4743851"/>
          </a:xfrm>
        </p:spPr>
        <p:txBody>
          <a:bodyPr>
            <a:normAutofit fontScale="70000" lnSpcReduction="20000"/>
          </a:bodyPr>
          <a:lstStyle/>
          <a:p>
            <a:pPr algn="just"/>
            <a:r>
              <a:rPr lang="pt-BR" sz="2300" dirty="0"/>
              <a:t>A PEC 187 não estabelece nenhum parâmetro para (sic) “modernizar e aperfeiçoar os mecanismos de gestão orçamentária e financeira”; resumindo-se a destruir a institucionalidade existente, construída arduamente ao longo de várias décadas, por intermédio: </a:t>
            </a:r>
          </a:p>
          <a:p>
            <a:pPr lvl="1" algn="just"/>
            <a:r>
              <a:rPr lang="pt-BR" sz="2300" dirty="0"/>
              <a:t> (i) da </a:t>
            </a:r>
            <a:r>
              <a:rPr lang="pt-BR" sz="2300" i="1" dirty="0"/>
              <a:t>desvinculação das receitas públicas aos fundos públicos </a:t>
            </a:r>
            <a:r>
              <a:rPr lang="pt-BR" sz="2300" dirty="0"/>
              <a:t>ao final do exercício financeiro em que ocorrer a promulgação da EC. </a:t>
            </a:r>
          </a:p>
          <a:p>
            <a:pPr lvl="2" algn="just"/>
            <a:r>
              <a:rPr lang="pt-BR" sz="2300" dirty="0"/>
              <a:t>Como os programas que são atualmente financiados pelos recursos desses fundos serão financiados? </a:t>
            </a:r>
            <a:r>
              <a:rPr lang="pt-BR" sz="2300" b="1" u="sng" dirty="0"/>
              <a:t>A PEC deixa implícita a ideia de que as destinações desses recursos serão extintas, pois somente dessa forma será possível “abrir espaço fiscal” </a:t>
            </a:r>
          </a:p>
          <a:p>
            <a:pPr lvl="1" algn="just"/>
            <a:r>
              <a:rPr lang="pt-BR" sz="2300" dirty="0"/>
              <a:t>(</a:t>
            </a:r>
            <a:r>
              <a:rPr lang="pt-BR" sz="2300" dirty="0" err="1"/>
              <a:t>ii</a:t>
            </a:r>
            <a:r>
              <a:rPr lang="pt-BR" sz="2300" dirty="0"/>
              <a:t>) da </a:t>
            </a:r>
            <a:r>
              <a:rPr lang="pt-BR" sz="2300" i="1" dirty="0"/>
              <a:t>extinção dos fundos públicos </a:t>
            </a:r>
            <a:r>
              <a:rPr lang="pt-BR" sz="2300" dirty="0"/>
              <a:t>da União, dos Estados, do Distrito Federal e dos Munícipios existentes na data da promulgação da Emenda Constitucional, se não forem ratificados pelos respectivos Poderes Legislativos, por meio de lei complementar específica para cada um dos fundos, até o final do segundo exercício financeiro subsequente à data da promulgação da Emenda Constitucional.   </a:t>
            </a:r>
          </a:p>
          <a:p>
            <a:pPr lvl="2" algn="just"/>
            <a:r>
              <a:rPr lang="pt-BR" sz="2300" dirty="0"/>
              <a:t>Considerando que atualmente existem 248 fundos públicos </a:t>
            </a:r>
            <a:r>
              <a:rPr lang="pt-BR" sz="2300" dirty="0" err="1"/>
              <a:t>infra-constitucionais</a:t>
            </a:r>
            <a:r>
              <a:rPr lang="pt-BR" sz="2300" dirty="0"/>
              <a:t> (Raimundo e </a:t>
            </a:r>
            <a:r>
              <a:rPr lang="pt-BR" sz="2300" dirty="0" err="1"/>
              <a:t>Abouchehid</a:t>
            </a:r>
            <a:r>
              <a:rPr lang="pt-BR" sz="2300" dirty="0"/>
              <a:t>, 2020) e que a existência de cada fundo teria que ser ratificada pelo poder legislativo competente, de forma individual e por intermédio de lei complementar, num prazo máximo de dois anos; </a:t>
            </a:r>
            <a:r>
              <a:rPr lang="pt-BR" sz="2300" b="1" u="sng" dirty="0"/>
              <a:t>o cenário mais provável é que a imensa maioria desses fundos seja extinta </a:t>
            </a:r>
            <a:r>
              <a:rPr lang="pt-BR" sz="2300" dirty="0"/>
              <a:t>em função da incapacidade dos poderes legislativos de avaliar de forma adequada os custos e benefícios de cada fundo e assim deliberar sobre a conveniência ou não de cada um deles. </a:t>
            </a:r>
          </a:p>
          <a:p>
            <a:pPr lvl="2" algn="just"/>
            <a:r>
              <a:rPr lang="pt-BR" sz="2300" dirty="0"/>
              <a:t>Deve-se observar que </a:t>
            </a:r>
            <a:r>
              <a:rPr lang="pt-BR" sz="2300" b="1" u="sng" dirty="0"/>
              <a:t>o Ministério da Economia não elaborou, até o presente momento, nenhum estudo pormenorizado sobre a eficiência e/ou conveniência dos fundos atualmente existentes</a:t>
            </a:r>
            <a:r>
              <a:rPr lang="pt-BR" sz="2300" dirty="0"/>
              <a:t>, delegando para os parlamentares a tarefa de julgar, sem o necessário embasamento técnico e a “toque de caixa”, uma PEC que muda de forma radical e profunda a institucionalidade da gestão orçamentária e financeira do Estado  Brasileiro. </a:t>
            </a:r>
          </a:p>
          <a:p>
            <a:pPr marL="914400" lvl="2" indent="0" algn="just">
              <a:buNone/>
            </a:pPr>
            <a:endParaRPr lang="pt-BR" sz="2300" dirty="0"/>
          </a:p>
          <a:p>
            <a:pPr marL="457200" lvl="1" indent="0">
              <a:buNone/>
            </a:pPr>
            <a:endParaRPr lang="pt-BR" dirty="0"/>
          </a:p>
          <a:p>
            <a:pPr marL="457200" lvl="1" indent="0">
              <a:buNone/>
            </a:pPr>
            <a:endParaRPr lang="pt-BR" dirty="0"/>
          </a:p>
        </p:txBody>
      </p:sp>
    </p:spTree>
    <p:extLst>
      <p:ext uri="{BB962C8B-B14F-4D97-AF65-F5344CB8AC3E}">
        <p14:creationId xmlns:p14="http://schemas.microsoft.com/office/powerpoint/2010/main" val="225497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AB9D895-2B71-48CC-958B-F7DB47B21875}"/>
              </a:ext>
            </a:extLst>
          </p:cNvPr>
          <p:cNvSpPr>
            <a:spLocks noGrp="1"/>
          </p:cNvSpPr>
          <p:nvPr>
            <p:ph type="title"/>
          </p:nvPr>
        </p:nvSpPr>
        <p:spPr/>
        <p:txBody>
          <a:bodyPr/>
          <a:lstStyle/>
          <a:p>
            <a:pPr algn="ctr"/>
            <a:r>
              <a:rPr lang="pt-BR" dirty="0"/>
              <a:t>Pressupostos da PEC</a:t>
            </a:r>
          </a:p>
        </p:txBody>
      </p:sp>
      <p:sp>
        <p:nvSpPr>
          <p:cNvPr id="3" name="Espaço Reservado para Conteúdo 2">
            <a:extLst>
              <a:ext uri="{FF2B5EF4-FFF2-40B4-BE49-F238E27FC236}">
                <a16:creationId xmlns:a16="http://schemas.microsoft.com/office/drawing/2014/main" xmlns="" id="{81794321-617A-42DE-8737-88356855B8D7}"/>
              </a:ext>
            </a:extLst>
          </p:cNvPr>
          <p:cNvSpPr>
            <a:spLocks noGrp="1"/>
          </p:cNvSpPr>
          <p:nvPr>
            <p:ph idx="1"/>
          </p:nvPr>
        </p:nvSpPr>
        <p:spPr/>
        <p:txBody>
          <a:bodyPr>
            <a:normAutofit fontScale="92500"/>
          </a:bodyPr>
          <a:lstStyle/>
          <a:p>
            <a:pPr algn="just"/>
            <a:r>
              <a:rPr lang="pt-BR" dirty="0"/>
              <a:t>Primeiro Pressuposto: grande parte dos fundos públicos existentes atualmente reflete escolhas políticas que não seriam mais compatíveis com os anseios da sociedade brasileira e, portanto, devem ser extintos. </a:t>
            </a:r>
          </a:p>
          <a:p>
            <a:pPr algn="just"/>
            <a:r>
              <a:rPr lang="pt-BR" dirty="0"/>
              <a:t>Segundo Pressuposto: As vinculações entre receitas e despesas públicas, o que poderia gerar ineficiências na alocação de recursos. </a:t>
            </a:r>
          </a:p>
          <a:p>
            <a:pPr lvl="1" algn="just"/>
            <a:r>
              <a:rPr lang="pt-BR" dirty="0"/>
              <a:t>Uma prova dessa ineficiência seria o acumulo de recursos financeiros pelos fundos, devido ao excesso de receitas vinculadas em relação às despesas executadas, enquanto o setor público como um todo incorre em elevado déficit fiscal e endividamento. </a:t>
            </a:r>
          </a:p>
          <a:p>
            <a:pPr lvl="1" algn="just"/>
            <a:r>
              <a:rPr lang="pt-BR" dirty="0"/>
              <a:t>Atualmente os fundos teriam um superávit financeiro de R$ 219 bilhões, o qual poderia ser redistribuído para outras finalidades e para o abatimento da dívida pública. </a:t>
            </a:r>
          </a:p>
        </p:txBody>
      </p:sp>
    </p:spTree>
    <p:extLst>
      <p:ext uri="{BB962C8B-B14F-4D97-AF65-F5344CB8AC3E}">
        <p14:creationId xmlns:p14="http://schemas.microsoft.com/office/powerpoint/2010/main" val="322938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CD1565C-9964-482D-B3FF-45639779A989}"/>
              </a:ext>
            </a:extLst>
          </p:cNvPr>
          <p:cNvSpPr>
            <a:spLocks noGrp="1"/>
          </p:cNvSpPr>
          <p:nvPr>
            <p:ph type="title"/>
          </p:nvPr>
        </p:nvSpPr>
        <p:spPr/>
        <p:txBody>
          <a:bodyPr/>
          <a:lstStyle/>
          <a:p>
            <a:pPr algn="ctr"/>
            <a:r>
              <a:rPr lang="pt-BR" dirty="0"/>
              <a:t>Políticas públicas financiadas pelos fundos </a:t>
            </a:r>
          </a:p>
        </p:txBody>
      </p:sp>
      <p:sp>
        <p:nvSpPr>
          <p:cNvPr id="3" name="Espaço Reservado para Conteúdo 2">
            <a:extLst>
              <a:ext uri="{FF2B5EF4-FFF2-40B4-BE49-F238E27FC236}">
                <a16:creationId xmlns:a16="http://schemas.microsoft.com/office/drawing/2014/main" xmlns="" id="{461A3B37-0C74-414A-A500-DF9C139463D1}"/>
              </a:ext>
            </a:extLst>
          </p:cNvPr>
          <p:cNvSpPr>
            <a:spLocks noGrp="1"/>
          </p:cNvSpPr>
          <p:nvPr>
            <p:ph idx="1"/>
          </p:nvPr>
        </p:nvSpPr>
        <p:spPr/>
        <p:txBody>
          <a:bodyPr>
            <a:normAutofit fontScale="85000" lnSpcReduction="10000"/>
          </a:bodyPr>
          <a:lstStyle/>
          <a:p>
            <a:pPr algn="just"/>
            <a:r>
              <a:rPr lang="pt-BR" dirty="0"/>
              <a:t>Dos 241 fundos </a:t>
            </a:r>
            <a:r>
              <a:rPr lang="pt-BR" dirty="0" err="1"/>
              <a:t>infra-constitucionais</a:t>
            </a:r>
            <a:r>
              <a:rPr lang="pt-BR" dirty="0"/>
              <a:t> sujeitos a extinção, foram divulgados os patrimônios financeiros de 43 fundos, somando um valor de R$ 212,9 bilhões. </a:t>
            </a:r>
          </a:p>
          <a:p>
            <a:pPr algn="just"/>
            <a:r>
              <a:rPr lang="pt-BR" dirty="0"/>
              <a:t>Se considerarmos os fundos com patrimônio superior a R$ 300 milhões, teremos um total de 24 fundos, os quais concentram 93% dos recursos estimados pelo governo. </a:t>
            </a:r>
          </a:p>
          <a:p>
            <a:pPr algn="just"/>
            <a:r>
              <a:rPr lang="pt-BR" dirty="0"/>
              <a:t>Áreas de atuação desses 24 fundos: </a:t>
            </a:r>
          </a:p>
          <a:p>
            <a:pPr lvl="1" algn="just"/>
            <a:r>
              <a:rPr lang="pt-BR" dirty="0"/>
              <a:t>Políticas Sociais: seguridade social e educação. </a:t>
            </a:r>
          </a:p>
          <a:p>
            <a:pPr lvl="1" algn="just"/>
            <a:r>
              <a:rPr lang="pt-BR" dirty="0"/>
              <a:t>Setores específicos: exportação, cafeeiro, aviação civil e telecomunicações.</a:t>
            </a:r>
          </a:p>
          <a:p>
            <a:pPr lvl="1" algn="just"/>
            <a:r>
              <a:rPr lang="pt-BR" dirty="0"/>
              <a:t>Desenvolvimento tecnológico: Fundo Nacional para o Desenvolvimento Científico e Tecnológico, Fundo para o Desenvolvimento Tecnológico das Telecomunicações. </a:t>
            </a:r>
          </a:p>
          <a:p>
            <a:pPr lvl="1" algn="just"/>
            <a:r>
              <a:rPr lang="pt-BR" dirty="0"/>
              <a:t>Segurança Pública e Defesa: fundos ligados as forças armadas e ao setor penitenciário, entre outros. </a:t>
            </a:r>
          </a:p>
          <a:p>
            <a:pPr marL="0" indent="0" algn="just">
              <a:buNone/>
            </a:pPr>
            <a:r>
              <a:rPr lang="pt-BR" dirty="0"/>
              <a:t> </a:t>
            </a:r>
          </a:p>
          <a:p>
            <a:pPr lvl="1"/>
            <a:endParaRPr lang="pt-BR" dirty="0"/>
          </a:p>
        </p:txBody>
      </p:sp>
    </p:spTree>
    <p:extLst>
      <p:ext uri="{BB962C8B-B14F-4D97-AF65-F5344CB8AC3E}">
        <p14:creationId xmlns:p14="http://schemas.microsoft.com/office/powerpoint/2010/main" val="868782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8E4C0DC-7962-46F7-8046-B0EE111EFAE1}"/>
              </a:ext>
            </a:extLst>
          </p:cNvPr>
          <p:cNvSpPr>
            <a:spLocks noGrp="1"/>
          </p:cNvSpPr>
          <p:nvPr>
            <p:ph type="title"/>
          </p:nvPr>
        </p:nvSpPr>
        <p:spPr/>
        <p:txBody>
          <a:bodyPr/>
          <a:lstStyle/>
          <a:p>
            <a:pPr algn="ctr"/>
            <a:r>
              <a:rPr lang="pt-BR" dirty="0"/>
              <a:t>Exemplos de Fundos Públicos </a:t>
            </a:r>
          </a:p>
        </p:txBody>
      </p:sp>
      <p:sp>
        <p:nvSpPr>
          <p:cNvPr id="3" name="Espaço Reservado para Conteúdo 2">
            <a:extLst>
              <a:ext uri="{FF2B5EF4-FFF2-40B4-BE49-F238E27FC236}">
                <a16:creationId xmlns:a16="http://schemas.microsoft.com/office/drawing/2014/main" xmlns="" id="{00993B4F-0D2C-4B9F-961D-EE818A2EEAC0}"/>
              </a:ext>
            </a:extLst>
          </p:cNvPr>
          <p:cNvSpPr>
            <a:spLocks noGrp="1"/>
          </p:cNvSpPr>
          <p:nvPr>
            <p:ph idx="1"/>
          </p:nvPr>
        </p:nvSpPr>
        <p:spPr/>
        <p:txBody>
          <a:bodyPr>
            <a:normAutofit fontScale="85000" lnSpcReduction="10000"/>
          </a:bodyPr>
          <a:lstStyle/>
          <a:p>
            <a:pPr algn="just"/>
            <a:r>
              <a:rPr lang="pt-BR" b="1" dirty="0"/>
              <a:t>Fundo Social</a:t>
            </a:r>
            <a:r>
              <a:rPr lang="pt-BR" dirty="0"/>
              <a:t>: Criado em 2010 tem por objetivo constituir fonte de recursos para o desenvolvimento social e regional nas áreas de educação e saúdes públicas. </a:t>
            </a:r>
          </a:p>
          <a:p>
            <a:pPr lvl="1" algn="just"/>
            <a:r>
              <a:rPr lang="pt-BR" dirty="0"/>
              <a:t>Fonte de financiamento: royalties do Petróleo do </a:t>
            </a:r>
            <a:r>
              <a:rPr lang="pt-BR" dirty="0" err="1"/>
              <a:t>pré</a:t>
            </a:r>
            <a:r>
              <a:rPr lang="pt-BR" dirty="0"/>
              <a:t>-sal </a:t>
            </a:r>
          </a:p>
          <a:p>
            <a:pPr lvl="1" algn="just"/>
            <a:r>
              <a:rPr lang="pt-BR" dirty="0"/>
              <a:t>Em 2018 97% dos recursos do FS se concentraram no MEC. </a:t>
            </a:r>
          </a:p>
          <a:p>
            <a:pPr algn="just"/>
            <a:r>
              <a:rPr lang="pt-BR" b="1" dirty="0"/>
              <a:t>Fundo de Desenvolvimento do Nordeste</a:t>
            </a:r>
            <a:r>
              <a:rPr lang="pt-BR" dirty="0"/>
              <a:t>: Tem por objetivo assegurar recursos para a realização de investimentos na área de atuação da SUDENE. </a:t>
            </a:r>
          </a:p>
          <a:p>
            <a:pPr lvl="1" algn="just"/>
            <a:r>
              <a:rPr lang="pt-BR" dirty="0"/>
              <a:t>Empreendimentos no setor de infraestrutura, principalmente nas áreas de saneamento, abastecimento de água e energias renováveis. </a:t>
            </a:r>
          </a:p>
          <a:p>
            <a:pPr algn="just"/>
            <a:r>
              <a:rPr lang="pt-BR" b="1" dirty="0"/>
              <a:t>Fundo Nacional de Desenvolvimento Científico e Tecnológico</a:t>
            </a:r>
            <a:r>
              <a:rPr lang="pt-BR" dirty="0"/>
              <a:t>: Tem por objetivo financiar a inovação e o desenvolvimento tecnológico. </a:t>
            </a:r>
          </a:p>
          <a:p>
            <a:pPr lvl="1" algn="just"/>
            <a:r>
              <a:rPr lang="pt-BR" dirty="0"/>
              <a:t>A FINEP exerce a função de secretaria executiva do FNDCT</a:t>
            </a:r>
          </a:p>
          <a:p>
            <a:pPr lvl="1" algn="just"/>
            <a:r>
              <a:rPr lang="pt-BR" dirty="0"/>
              <a:t>Os recursos do fundo são destinados a ações de financiamento de empresas, ações não reembolsáveis e operações especiais. </a:t>
            </a:r>
          </a:p>
        </p:txBody>
      </p:sp>
    </p:spTree>
    <p:extLst>
      <p:ext uri="{BB962C8B-B14F-4D97-AF65-F5344CB8AC3E}">
        <p14:creationId xmlns:p14="http://schemas.microsoft.com/office/powerpoint/2010/main" val="215963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stretch>
            <a:fillRect/>
          </a:stretch>
        </p:blipFill>
        <p:spPr>
          <a:xfrm>
            <a:off x="259805" y="1765300"/>
            <a:ext cx="11798473" cy="3886200"/>
          </a:xfrm>
          <a:prstGeom prst="rect">
            <a:avLst/>
          </a:prstGeom>
        </p:spPr>
      </p:pic>
      <p:sp>
        <p:nvSpPr>
          <p:cNvPr id="5" name="Título 1"/>
          <p:cNvSpPr>
            <a:spLocks noGrp="1"/>
          </p:cNvSpPr>
          <p:nvPr>
            <p:ph type="title"/>
          </p:nvPr>
        </p:nvSpPr>
        <p:spPr>
          <a:xfrm>
            <a:off x="118534" y="114301"/>
            <a:ext cx="11728973" cy="1204372"/>
          </a:xfrm>
        </p:spPr>
        <p:txBody>
          <a:bodyPr>
            <a:noAutofit/>
          </a:bodyPr>
          <a:lstStyle/>
          <a:p>
            <a:pPr algn="ctr"/>
            <a:r>
              <a:rPr lang="pt-BR" sz="4000" b="1" dirty="0"/>
              <a:t>Fundo Nacional de Desenvolvimento Científico e Tecnológico - FNDCT</a:t>
            </a:r>
          </a:p>
        </p:txBody>
      </p:sp>
      <p:sp>
        <p:nvSpPr>
          <p:cNvPr id="6" name="CaixaDeTexto 5"/>
          <p:cNvSpPr txBox="1"/>
          <p:nvPr/>
        </p:nvSpPr>
        <p:spPr>
          <a:xfrm>
            <a:off x="2319866" y="5868497"/>
            <a:ext cx="5829224" cy="646331"/>
          </a:xfrm>
          <a:prstGeom prst="rect">
            <a:avLst/>
          </a:prstGeom>
          <a:noFill/>
        </p:spPr>
        <p:txBody>
          <a:bodyPr wrap="none" rtlCol="0">
            <a:spAutoFit/>
          </a:bodyPr>
          <a:lstStyle/>
          <a:p>
            <a:r>
              <a:rPr lang="pt-BR" dirty="0"/>
              <a:t>2019: 4,9 bilhões arrecadados. Contingenciados 4,3 bilhões</a:t>
            </a:r>
          </a:p>
          <a:p>
            <a:r>
              <a:rPr lang="pt-BR" dirty="0"/>
              <a:t>Pela PLOA 2020 87% está em </a:t>
            </a:r>
            <a:r>
              <a:rPr lang="pt-BR" b="1" dirty="0"/>
              <a:t>reserva de contingenciamento</a:t>
            </a:r>
          </a:p>
        </p:txBody>
      </p:sp>
    </p:spTree>
    <p:extLst>
      <p:ext uri="{BB962C8B-B14F-4D97-AF65-F5344CB8AC3E}">
        <p14:creationId xmlns:p14="http://schemas.microsoft.com/office/powerpoint/2010/main" val="221641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5053" y="175942"/>
            <a:ext cx="10515600" cy="643867"/>
          </a:xfrm>
        </p:spPr>
        <p:txBody>
          <a:bodyPr>
            <a:normAutofit fontScale="90000"/>
          </a:bodyPr>
          <a:lstStyle/>
          <a:p>
            <a:pPr algn="ctr"/>
            <a:r>
              <a:rPr lang="pt-BR" b="1" dirty="0"/>
              <a:t>Fontes do FNDCT</a:t>
            </a:r>
          </a:p>
        </p:txBody>
      </p:sp>
      <p:sp>
        <p:nvSpPr>
          <p:cNvPr id="3" name="Espaço Reservado para Conteúdo 2"/>
          <p:cNvSpPr>
            <a:spLocks noGrp="1"/>
          </p:cNvSpPr>
          <p:nvPr>
            <p:ph idx="1"/>
          </p:nvPr>
        </p:nvSpPr>
        <p:spPr>
          <a:xfrm>
            <a:off x="126126" y="819808"/>
            <a:ext cx="11805217" cy="5902609"/>
          </a:xfrm>
        </p:spPr>
        <p:txBody>
          <a:bodyPr>
            <a:noAutofit/>
          </a:bodyPr>
          <a:lstStyle/>
          <a:p>
            <a:r>
              <a:rPr lang="pt-BR" sz="1680" dirty="0"/>
              <a:t>Royalties sobre a produção de petróleo ou gás natural; </a:t>
            </a:r>
          </a:p>
          <a:p>
            <a:r>
              <a:rPr lang="pt-BR" sz="1680" dirty="0"/>
              <a:t>percentual da receita operacional líquida de empresas de energia elétrica;</a:t>
            </a:r>
          </a:p>
          <a:p>
            <a:r>
              <a:rPr lang="pt-BR" sz="1680" dirty="0"/>
              <a:t>percentual dos recursos decorrentes de contratos de cessão de direitos de uso da infraestrutura rodoviária para fins de exploração de sistemas de comunicação e telecomunicações; </a:t>
            </a:r>
          </a:p>
          <a:p>
            <a:r>
              <a:rPr lang="pt-BR" sz="1680" dirty="0"/>
              <a:t>percentual dos recursos oriundos da compensação financeira pela utilização de recursos hídricos para fins de geração de energia elétrica; </a:t>
            </a:r>
          </a:p>
          <a:p>
            <a:r>
              <a:rPr lang="pt-BR" sz="1680" dirty="0"/>
              <a:t>percentual das receitas destinadas ao fomento de atividade de pesquisa científica e desenvolvimento tecnológico do setor espacial;</a:t>
            </a:r>
          </a:p>
          <a:p>
            <a:r>
              <a:rPr lang="pt-BR" sz="1680" dirty="0"/>
              <a:t>as receitas da contribuição de intervenção no domínio econômico;</a:t>
            </a:r>
          </a:p>
          <a:p>
            <a:r>
              <a:rPr lang="pt-BR" sz="1680" dirty="0"/>
              <a:t>percentual do faturamento bruto de empresas que desenvolvam ou produzam bens e serviços de informática e automação;</a:t>
            </a:r>
          </a:p>
          <a:p>
            <a:r>
              <a:rPr lang="pt-BR" sz="1680" dirty="0"/>
              <a:t>percentual sobre a parcela do produto da arrecadação do Adicional ao Frete para a Renovação da Marinha Mercante - AFRMM que cabe ao Fundo da Marinha Mercante - FMM; o produto do rendimento de suas aplicações em programas e projetos, bem como nos fundos de investimentos; </a:t>
            </a:r>
          </a:p>
          <a:p>
            <a:r>
              <a:rPr lang="pt-BR" sz="1680" dirty="0"/>
              <a:t>recursos provenientes de incentivos fiscais; </a:t>
            </a:r>
          </a:p>
          <a:p>
            <a:r>
              <a:rPr lang="pt-BR" sz="1680" dirty="0"/>
              <a:t>o retorno dos empréstimos concedidos à Finep;</a:t>
            </a:r>
          </a:p>
          <a:p>
            <a:r>
              <a:rPr lang="pt-BR" sz="1680" b="1" dirty="0">
                <a:solidFill>
                  <a:srgbClr val="FF0000"/>
                </a:solidFill>
              </a:rPr>
              <a:t>recursos do Tesouro;</a:t>
            </a:r>
          </a:p>
          <a:p>
            <a:r>
              <a:rPr lang="pt-BR" sz="1680" dirty="0"/>
              <a:t>empréstimos de instituições financeiras ou outras entidades</a:t>
            </a:r>
          </a:p>
        </p:txBody>
      </p:sp>
    </p:spTree>
    <p:extLst>
      <p:ext uri="{BB962C8B-B14F-4D97-AF65-F5344CB8AC3E}">
        <p14:creationId xmlns:p14="http://schemas.microsoft.com/office/powerpoint/2010/main" val="274568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1502</TotalTime>
  <Words>2678</Words>
  <Application>Microsoft Office PowerPoint</Application>
  <PresentationFormat>Personalizar</PresentationFormat>
  <Paragraphs>119</Paragraphs>
  <Slides>19</Slides>
  <Notes>0</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Tema do Office</vt:lpstr>
      <vt:lpstr>O Caminho da Barbárie:  A PEC 187 e a destruição das políticas públicas no Brasil </vt:lpstr>
      <vt:lpstr>Apresentação do PowerPoint</vt:lpstr>
      <vt:lpstr>A PEC 187</vt:lpstr>
      <vt:lpstr>Destruir sem criar </vt:lpstr>
      <vt:lpstr>Pressupostos da PEC</vt:lpstr>
      <vt:lpstr>Políticas públicas financiadas pelos fundos </vt:lpstr>
      <vt:lpstr>Exemplos de Fundos Públicos </vt:lpstr>
      <vt:lpstr>Fundo Nacional de Desenvolvimento Científico e Tecnológico - FNDCT</vt:lpstr>
      <vt:lpstr>Fontes do FNDCT</vt:lpstr>
      <vt:lpstr>O FNDCT financia</vt:lpstr>
      <vt:lpstr>Exemplos de Fundos Públicos </vt:lpstr>
      <vt:lpstr>Exemplos de Fundos Públicos </vt:lpstr>
      <vt:lpstr>Questão para reflexão 1</vt:lpstr>
      <vt:lpstr>Uso das receitas desvinculadas</vt:lpstr>
      <vt:lpstr>Questão para reflexão 2</vt:lpstr>
      <vt:lpstr>Questão para a reflexão 3 </vt:lpstr>
      <vt:lpstr>Recomendação </vt:lpstr>
      <vt:lpstr>Referências</vt:lpstr>
      <vt:lpstr>Contato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Caminho da Bárbarie:  A PEC 187 e a destruição das políticas públicas no Brasil</dc:title>
  <dc:creator>Jose Luis Oreiro</dc:creator>
  <cp:lastModifiedBy>Chefia Economia</cp:lastModifiedBy>
  <cp:revision>23</cp:revision>
  <dcterms:created xsi:type="dcterms:W3CDTF">2020-02-08T16:16:12Z</dcterms:created>
  <dcterms:modified xsi:type="dcterms:W3CDTF">2020-02-10T21:00:36Z</dcterms:modified>
</cp:coreProperties>
</file>