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5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7" r:id="rId2"/>
    <p:sldMasterId id="2147483676" r:id="rId3"/>
  </p:sldMasterIdLst>
  <p:notesMasterIdLst>
    <p:notesMasterId r:id="rId15"/>
  </p:notesMasterIdLst>
  <p:handoutMasterIdLst>
    <p:handoutMasterId r:id="rId16"/>
  </p:handoutMasterIdLst>
  <p:sldIdLst>
    <p:sldId id="462" r:id="rId4"/>
    <p:sldId id="682" r:id="rId5"/>
    <p:sldId id="699" r:id="rId6"/>
    <p:sldId id="688" r:id="rId7"/>
    <p:sldId id="695" r:id="rId8"/>
    <p:sldId id="696" r:id="rId9"/>
    <p:sldId id="697" r:id="rId10"/>
    <p:sldId id="698" r:id="rId11"/>
    <p:sldId id="700" r:id="rId12"/>
    <p:sldId id="584" r:id="rId13"/>
    <p:sldId id="585" r:id="rId14"/>
  </p:sldIdLst>
  <p:sldSz cx="11949113" cy="6721475"/>
  <p:notesSz cx="7023100" cy="93091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 userDrawn="1">
          <p15:clr>
            <a:srgbClr val="A4A3A4"/>
          </p15:clr>
        </p15:guide>
        <p15:guide id="2" pos="37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A6"/>
    <a:srgbClr val="008000"/>
    <a:srgbClr val="0563BB"/>
    <a:srgbClr val="0354B0"/>
    <a:srgbClr val="0457B5"/>
    <a:srgbClr val="10A2ED"/>
    <a:srgbClr val="087CE3"/>
    <a:srgbClr val="055CB9"/>
    <a:srgbClr val="035CB8"/>
    <a:srgbClr val="066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6000" autoAdjust="0"/>
  </p:normalViewPr>
  <p:slideViewPr>
    <p:cSldViewPr snapToGrid="0">
      <p:cViewPr varScale="1">
        <p:scale>
          <a:sx n="93" d="100"/>
          <a:sy n="93" d="100"/>
        </p:scale>
        <p:origin x="90" y="108"/>
      </p:cViewPr>
      <p:guideLst>
        <p:guide orient="horz" pos="2117"/>
        <p:guide pos="3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530" y="102"/>
      </p:cViewPr>
      <p:guideLst>
        <p:guide orient="horz" pos="2932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5.2610598531234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2239934833658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41131922488055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40892783403822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191772216622961E-3"/>
                  <c:y val="-0.14079711760854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691109795168618E-16"/>
                  <c:y val="-7.174172526986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11653</c:v>
                </c:pt>
                <c:pt idx="1">
                  <c:v>288261</c:v>
                </c:pt>
                <c:pt idx="2">
                  <c:v>542627</c:v>
                </c:pt>
                <c:pt idx="3">
                  <c:v>538559</c:v>
                </c:pt>
                <c:pt idx="4">
                  <c:v>87715</c:v>
                </c:pt>
                <c:pt idx="5">
                  <c:v>22905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0639232"/>
        <c:axId val="39002184"/>
      </c:barChart>
      <c:catAx>
        <c:axId val="1706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39002184"/>
        <c:crosses val="autoZero"/>
        <c:auto val="1"/>
        <c:lblAlgn val="ctr"/>
        <c:lblOffset val="100"/>
        <c:noMultiLvlLbl val="0"/>
      </c:catAx>
      <c:valAx>
        <c:axId val="3900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639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4350" y="500063"/>
            <a:ext cx="6043613" cy="340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725" y="5002151"/>
            <a:ext cx="59848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67557" y="8940938"/>
            <a:ext cx="5571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24644" y="9619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A632B-FBDE-46D4-BF6F-6D14421E63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514350" y="500063"/>
            <a:ext cx="6043613" cy="340042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>
          <a:xfrm>
            <a:off x="568725" y="5002152"/>
            <a:ext cx="5984845" cy="2462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68725" y="5002151"/>
            <a:ext cx="59848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08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8" y="517525"/>
            <a:ext cx="6275387" cy="353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314" y="5191689"/>
            <a:ext cx="5559593" cy="23923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5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68725" y="5002151"/>
            <a:ext cx="59848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2AE1-CB11-45C0-A7D0-2F787605B7E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0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68725" y="5002151"/>
            <a:ext cx="5984845" cy="196977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Com esse objetivo</a:t>
            </a:r>
            <a:r>
              <a:rPr lang="pt-BR" baseline="0" dirty="0"/>
              <a:t> foi criado o Mapa do Trabalho, visando a</a:t>
            </a:r>
            <a:r>
              <a:rPr lang="pt-BR" dirty="0"/>
              <a:t> auxiliar o SENAI Nacional e os Departamentos Regionais no planejamento da</a:t>
            </a:r>
            <a:r>
              <a:rPr lang="pt-BR" baseline="0" dirty="0"/>
              <a:t> sua oferta de educação profissional</a:t>
            </a:r>
            <a:r>
              <a:rPr lang="pt-BR" dirty="0"/>
              <a:t>... Auxiliando nas decisões de</a:t>
            </a:r>
            <a:r>
              <a:rPr lang="pt-BR" baseline="0" dirty="0"/>
              <a:t> </a:t>
            </a:r>
            <a:r>
              <a:rPr lang="pt-BR" b="1" dirty="0">
                <a:solidFill>
                  <a:srgbClr val="58585A"/>
                </a:solidFill>
                <a:latin typeface="Century Gothic" pitchFamily="34" charset="0"/>
              </a:rPr>
              <a:t>abrir, expandir ou descontinuar cursos e definir estratégias mais flexíveis de atendimento à demanda por educação profissional e tecnológica.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Então, vamos à ele: Mapa do Trabalho 2017-2020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2AE1-CB11-45C0-A7D0-2F787605B7E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6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9138" y="654050"/>
            <a:ext cx="5808662" cy="32670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68725" y="5002151"/>
            <a:ext cx="5984845" cy="2462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9595F-A6C1-4E79-8119-6B9C0006673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87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210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 descr="b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49114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 lang="x-none"/>
            </a:pPr>
            <a:endParaRPr lang="x-none" sz="1067" baseline="0" noProof="0" dirty="0" smtClean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2349574" y="2268006"/>
            <a:ext cx="9409037" cy="769441"/>
          </a:xfrm>
          <a:prstGeom prst="rect">
            <a:avLst/>
          </a:prstGeom>
        </p:spPr>
        <p:txBody>
          <a:bodyPr anchor="ctr"/>
          <a:lstStyle>
            <a:lvl1pPr>
              <a:defRPr lang="x-none" sz="50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2349574" y="3691865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00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327804" y="4019571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x-none" sz="1400" baseline="0" noProof="0" dirty="0" smtClean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" y="2105039"/>
            <a:ext cx="2136775" cy="1095375"/>
            <a:chOff x="6" y="2105039"/>
            <a:chExt cx="2136775" cy="1095375"/>
          </a:xfrm>
        </p:grpSpPr>
        <p:sp>
          <p:nvSpPr>
            <p:cNvPr id="15" name="Rectangle 9"/>
            <p:cNvSpPr/>
            <p:nvPr userDrawn="1"/>
          </p:nvSpPr>
          <p:spPr>
            <a:xfrm>
              <a:off x="6" y="2105039"/>
              <a:ext cx="2136775" cy="10953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riângulo isósceles 9"/>
            <p:cNvSpPr/>
            <p:nvPr userDrawn="1"/>
          </p:nvSpPr>
          <p:spPr>
            <a:xfrm rot="5400000">
              <a:off x="788287" y="2358437"/>
              <a:ext cx="630621" cy="5885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0" descr="bg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49114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364895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hangingPunct="1">
              <a:defRPr lang="x-none"/>
            </a:pPr>
            <a:endParaRPr sz="1067" dirty="0" smtClean="0">
              <a:solidFill>
                <a:srgbClr val="482A06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2349574" y="2268006"/>
            <a:ext cx="9409037" cy="769441"/>
          </a:xfrm>
          <a:prstGeom prst="rect">
            <a:avLst/>
          </a:prstGeom>
        </p:spPr>
        <p:txBody>
          <a:bodyPr anchor="ctr"/>
          <a:lstStyle>
            <a:lvl1pPr>
              <a:defRPr lang="x-none" sz="50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2349574" y="3691865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00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 smtClean="0"/>
              <a:t>Click to edit Master subtitle style</a:t>
            </a:r>
            <a:endParaRPr lang="x-none" noProof="0" dirty="0" smtClean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2327804" y="4019571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1">
              <a:defRPr lang="x-none"/>
            </a:pPr>
            <a:r>
              <a:rPr sz="1400" dirty="0" smtClean="0">
                <a:solidFill>
                  <a:srgbClr val="FFFFFF"/>
                </a:solidFill>
                <a:latin typeface="Arial"/>
              </a:rPr>
              <a:t>Document type | Date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6" y="2105039"/>
            <a:ext cx="2136775" cy="1095375"/>
            <a:chOff x="6" y="2105039"/>
            <a:chExt cx="2136775" cy="1095375"/>
          </a:xfrm>
        </p:grpSpPr>
        <p:sp>
          <p:nvSpPr>
            <p:cNvPr id="15" name="Rectangle 9"/>
            <p:cNvSpPr/>
            <p:nvPr userDrawn="1"/>
          </p:nvSpPr>
          <p:spPr>
            <a:xfrm>
              <a:off x="6" y="2105039"/>
              <a:ext cx="2136775" cy="10953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riângulo isósceles 9"/>
            <p:cNvSpPr/>
            <p:nvPr userDrawn="1"/>
          </p:nvSpPr>
          <p:spPr>
            <a:xfrm rot="5400000">
              <a:off x="788287" y="2358437"/>
              <a:ext cx="630621" cy="5885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86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889000" y="230189"/>
            <a:ext cx="10761650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sz="800" smtClean="0">
                <a:solidFill>
                  <a:srgbClr val="FFFFFF"/>
                </a:solidFill>
              </a:rPr>
              <a:pPr/>
              <a:t>‹nº›</a:t>
            </a:fld>
            <a:endParaRPr sz="800" dirty="0">
              <a:solidFill>
                <a:srgbClr val="FFFFFF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x-none" sz="6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012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2472" y="1867076"/>
            <a:ext cx="4348332" cy="4007521"/>
          </a:xfrm>
        </p:spPr>
        <p:txBody>
          <a:bodyPr>
            <a:normAutofit/>
          </a:bodyPr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08310" y="1867076"/>
            <a:ext cx="4348332" cy="4007521"/>
          </a:xfrm>
        </p:spPr>
        <p:txBody>
          <a:bodyPr>
            <a:normAutofit/>
          </a:bodyPr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 baseline="0"/>
            </a:lvl8pPr>
            <a:lvl9pPr>
              <a:defRPr sz="1568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837142" y="6387131"/>
            <a:ext cx="1301512" cy="224049"/>
          </a:xfrm>
          <a:prstGeom prst="rect">
            <a:avLst/>
          </a:prstGeom>
        </p:spPr>
        <p:txBody>
          <a:bodyPr/>
          <a:lstStyle/>
          <a:p>
            <a:fld id="{63865BD9-0CEA-4AB8-926B-AB6A3AD1E9B0}" type="datetime1">
              <a:rPr lang="pt-BR" noProof="0" smtClean="0"/>
              <a:t>25/09/2017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477851" y="6387131"/>
            <a:ext cx="5942924" cy="224049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9538737" y="6387131"/>
            <a:ext cx="917905" cy="224049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346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9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9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85" y="2317758"/>
            <a:ext cx="618067" cy="5768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9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9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85" y="2317758"/>
            <a:ext cx="618067" cy="5768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9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9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85" y="2317758"/>
            <a:ext cx="618067" cy="5768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6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9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9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85" y="2317758"/>
            <a:ext cx="618067" cy="57685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5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766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02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42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889000" y="230189"/>
            <a:ext cx="10761650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x-none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x-none" sz="800" smtClean="0">
                <a:solidFill>
                  <a:schemeClr val="bg1"/>
                </a:solidFill>
              </a:rPr>
              <a:pPr lvl="0"/>
              <a:t>‹nº›</a:t>
            </a:fld>
            <a:endParaRPr lang="x-none" sz="800" dirty="0">
              <a:solidFill>
                <a:schemeClr val="bg1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x-none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688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23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3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434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69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72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568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22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2" name="Retângulo 1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108662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5640127"/>
            <a:ext cx="11964672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1599213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5640127"/>
            <a:ext cx="11964672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1" name="Retângulo 10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160406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901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5640127"/>
            <a:ext cx="11964672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1" name="Retângulo 10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385851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5640127"/>
            <a:ext cx="11964672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1" name="Retângulo 10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107772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5640127"/>
            <a:ext cx="11964672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1" name="Retângulo 10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394337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8" y="5640127"/>
            <a:ext cx="11964672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/>
          <p:nvPr userDrawn="1"/>
        </p:nvSpPr>
        <p:spPr>
          <a:xfrm>
            <a:off x="3" y="294065"/>
            <a:ext cx="999193" cy="107356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81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68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9198" y="269171"/>
            <a:ext cx="10403809" cy="1120246"/>
          </a:xfrm>
        </p:spPr>
        <p:txBody>
          <a:bodyPr>
            <a:normAutofit/>
          </a:bodyPr>
          <a:lstStyle>
            <a:lvl1pPr algn="l">
              <a:defRPr lang="en-US" sz="4312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9198" y="1568348"/>
            <a:ext cx="10403809" cy="123110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12" name="Triângulo isósceles 11"/>
          <p:cNvSpPr/>
          <p:nvPr userDrawn="1"/>
        </p:nvSpPr>
        <p:spPr>
          <a:xfrm rot="5400000">
            <a:off x="772576" y="2317757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3" name="Triângulo isósceles 12"/>
          <p:cNvSpPr/>
          <p:nvPr userDrawn="1"/>
        </p:nvSpPr>
        <p:spPr>
          <a:xfrm rot="5400000">
            <a:off x="353435" y="636159"/>
            <a:ext cx="386346" cy="38628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sp>
        <p:nvSpPr>
          <p:cNvPr id="11" name="Retângulo 10"/>
          <p:cNvSpPr/>
          <p:nvPr userDrawn="1"/>
        </p:nvSpPr>
        <p:spPr>
          <a:xfrm>
            <a:off x="0" y="5589680"/>
            <a:ext cx="11949113" cy="1131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26698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9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isósceles 11"/>
          <p:cNvSpPr/>
          <p:nvPr userDrawn="1"/>
        </p:nvSpPr>
        <p:spPr>
          <a:xfrm rot="5400000">
            <a:off x="772579" y="2317759"/>
            <a:ext cx="618067" cy="57685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</p:spTree>
    <p:extLst>
      <p:ext uri="{BB962C8B-B14F-4D97-AF65-F5344CB8AC3E}">
        <p14:creationId xmlns:p14="http://schemas.microsoft.com/office/powerpoint/2010/main" val="386703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136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7837142" y="6387131"/>
            <a:ext cx="1301512" cy="224049"/>
          </a:xfrm>
          <a:prstGeom prst="rect">
            <a:avLst/>
          </a:prstGeom>
        </p:spPr>
        <p:txBody>
          <a:bodyPr/>
          <a:lstStyle/>
          <a:p>
            <a:fld id="{28E0B72A-E5CB-43EF-9E72-CED23B5A4B0C}" type="datetime1">
              <a:rPr lang="pt-BR" noProof="0" smtClean="0"/>
              <a:t>25/09/2017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77851" y="6387131"/>
            <a:ext cx="5942924" cy="224049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538737" y="6387131"/>
            <a:ext cx="917905" cy="224049"/>
          </a:xfrm>
          <a:prstGeom prst="rect">
            <a:avLst/>
          </a:prstGeom>
        </p:spPr>
        <p:txBody>
          <a:bodyPr/>
          <a:lstStyle/>
          <a:p>
            <a:fld id="{DF28FB93-0A08-4E7D-8E63-9EFA29F1E093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953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"/>
            <a:ext cx="11949113" cy="6721375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Rectangle"/>
          <p:cNvSpPr>
            <a:spLocks noChangeAspect="1"/>
          </p:cNvSpPr>
          <p:nvPr userDrawn="1"/>
        </p:nvSpPr>
        <p:spPr bwMode="white">
          <a:xfrm>
            <a:off x="2779713" y="3392"/>
            <a:ext cx="9169400" cy="3967882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auto">
          <a:xfrm>
            <a:off x="11259050" y="36514"/>
            <a:ext cx="39371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67" baseline="0" dirty="0" smtClean="0">
              <a:solidFill>
                <a:srgbClr val="C5C5C5"/>
              </a:solidFill>
              <a:latin typeface="+mn-lt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024489" y="1434420"/>
            <a:ext cx="8309252" cy="492443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024489" y="3119079"/>
            <a:ext cx="8309252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24489" y="3584143"/>
            <a:ext cx="83092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00" baseline="0" dirty="0" smtClean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9" name="Disclaimer" hidden="1"/>
          <p:cNvSpPr>
            <a:spLocks noChangeArrowheads="1"/>
          </p:cNvSpPr>
          <p:nvPr userDrawn="1"/>
        </p:nvSpPr>
        <p:spPr bwMode="black">
          <a:xfrm>
            <a:off x="2781424" y="6254080"/>
            <a:ext cx="5120516" cy="35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73204" eaLnBrk="0" hangingPunct="0"/>
            <a:r>
              <a:rPr lang="en-US" sz="800" baseline="0" dirty="0" smtClean="0">
                <a:solidFill>
                  <a:srgbClr val="808080"/>
                </a:solidFill>
                <a:latin typeface="+mn-lt"/>
              </a:rPr>
              <a:t>CONFIDENTIALITY1</a:t>
            </a:r>
            <a:endParaRPr lang="en-US" sz="800" baseline="0" dirty="0">
              <a:solidFill>
                <a:srgbClr val="808080"/>
              </a:solidFill>
              <a:latin typeface="+mn-lt"/>
            </a:endParaRPr>
          </a:p>
          <a:p>
            <a:pPr defTabSz="1073204" eaLnBrk="0" hangingPunct="0"/>
            <a:r>
              <a:rPr lang="en-US" sz="800" baseline="0" dirty="0" smtClean="0">
                <a:solidFill>
                  <a:srgbClr val="808080"/>
                </a:solidFill>
                <a:latin typeface="+mn-lt"/>
              </a:rPr>
              <a:t>Confidentiality2</a:t>
            </a:r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-1" y="6305945"/>
            <a:ext cx="9363076" cy="415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pic>
        <p:nvPicPr>
          <p:cNvPr id="11" name="Picture 10" descr="bg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429770"/>
            <a:ext cx="11949114" cy="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idx="10"/>
          </p:nvPr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3" name="Group 62"/>
          <p:cNvGrpSpPr/>
          <p:nvPr userDrawn="1"/>
        </p:nvGrpSpPr>
        <p:grpSpPr>
          <a:xfrm>
            <a:off x="10501776" y="5945858"/>
            <a:ext cx="1262315" cy="408306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14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7" name="Group 70"/>
          <p:cNvGrpSpPr/>
          <p:nvPr userDrawn="1"/>
        </p:nvGrpSpPr>
        <p:grpSpPr>
          <a:xfrm>
            <a:off x="7" y="178847"/>
            <a:ext cx="810992" cy="558201"/>
            <a:chOff x="6" y="2105039"/>
            <a:chExt cx="2136775" cy="1470729"/>
          </a:xfrm>
        </p:grpSpPr>
        <p:sp>
          <p:nvSpPr>
            <p:cNvPr id="18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95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/>
              <a:t>‹nº›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9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dirty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238704" y="50801"/>
            <a:ext cx="14111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95350"/>
            <a:endParaRPr lang="en-US" sz="600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-1" y="6305945"/>
            <a:ext cx="9363076" cy="415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pic>
        <p:nvPicPr>
          <p:cNvPr id="7" name="Picture 10" descr="b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429770"/>
            <a:ext cx="11949114" cy="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1" name="Group 62"/>
          <p:cNvGrpSpPr/>
          <p:nvPr userDrawn="1"/>
        </p:nvGrpSpPr>
        <p:grpSpPr>
          <a:xfrm>
            <a:off x="10501776" y="5945858"/>
            <a:ext cx="1262315" cy="408306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12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Group 70"/>
          <p:cNvGrpSpPr/>
          <p:nvPr userDrawn="1"/>
        </p:nvGrpSpPr>
        <p:grpSpPr>
          <a:xfrm>
            <a:off x="7" y="178847"/>
            <a:ext cx="810992" cy="558201"/>
            <a:chOff x="6" y="2105039"/>
            <a:chExt cx="2136775" cy="1470729"/>
          </a:xfrm>
        </p:grpSpPr>
        <p:sp>
          <p:nvSpPr>
            <p:cNvPr id="16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8194659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 bwMode="black">
          <a:xfrm>
            <a:off x="11419923" y="650827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/>
              <a:t>‹nº›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0" name="SlideLogoText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0272622" y="6508272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193860"/>
            <a:r>
              <a:rPr lang="en-US" sz="800" baseline="0" dirty="0">
                <a:solidFill>
                  <a:srgbClr val="808080"/>
                </a:solidFill>
                <a:latin typeface="+mn-lt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238704" y="50801"/>
            <a:ext cx="14111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95350"/>
            <a:endParaRPr lang="en-US" sz="600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-1" y="6305945"/>
            <a:ext cx="9363076" cy="415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pic>
        <p:nvPicPr>
          <p:cNvPr id="7" name="Picture 10" descr="b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429770"/>
            <a:ext cx="11949114" cy="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1" name="Group 62"/>
          <p:cNvGrpSpPr/>
          <p:nvPr userDrawn="1"/>
        </p:nvGrpSpPr>
        <p:grpSpPr>
          <a:xfrm>
            <a:off x="10501776" y="5945858"/>
            <a:ext cx="1262315" cy="408306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12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5" name="Group 70"/>
          <p:cNvGrpSpPr/>
          <p:nvPr userDrawn="1"/>
        </p:nvGrpSpPr>
        <p:grpSpPr>
          <a:xfrm>
            <a:off x="7" y="178847"/>
            <a:ext cx="810992" cy="558201"/>
            <a:chOff x="6" y="2105039"/>
            <a:chExt cx="2136775" cy="1470729"/>
          </a:xfrm>
        </p:grpSpPr>
        <p:sp>
          <p:nvSpPr>
            <p:cNvPr id="16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967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image" Target="../media/image2.png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image" Target="../media/image2.png"/><Relationship Id="rId5" Type="http://schemas.openxmlformats.org/officeDocument/2006/relationships/vmlDrawing" Target="../drawings/vmlDrawing3.v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" Type="http://schemas.openxmlformats.org/officeDocument/2006/relationships/theme" Target="../theme/theme2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vmlDrawing" Target="../drawings/vmlDrawing5.vml"/><Relationship Id="rId39" Type="http://schemas.openxmlformats.org/officeDocument/2006/relationships/tags" Target="../tags/tag6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tags" Target="../tags/tag62.xml"/><Relationship Id="rId42" Type="http://schemas.openxmlformats.org/officeDocument/2006/relationships/tags" Target="../tags/tag7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heme" Target="../theme/theme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tags" Target="../tags/tag57.xml"/><Relationship Id="rId41" Type="http://schemas.openxmlformats.org/officeDocument/2006/relationships/tags" Target="../tags/tag6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tags" Target="../tags/tag59.xml"/><Relationship Id="rId44" Type="http://schemas.openxmlformats.org/officeDocument/2006/relationships/oleObject" Target="../embeddings/oleObject5.bin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tags" Target="../tags/tag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35870721"/>
              </p:ext>
            </p:extLst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33" b="0" i="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6305945"/>
            <a:ext cx="9363076" cy="415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pic>
        <p:nvPicPr>
          <p:cNvPr id="62" name="Picture 10" descr="bg.png"/>
          <p:cNvPicPr>
            <a:picLocks noChangeAspect="1"/>
          </p:cNvPicPr>
          <p:nvPr userDrawn="1"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429770"/>
            <a:ext cx="11949114" cy="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x-none" sz="6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889000" y="230189"/>
            <a:ext cx="10761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885824" y="812040"/>
            <a:ext cx="10753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800" baseline="0" noProof="0" dirty="0" smtClean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58758" y="6305945"/>
            <a:ext cx="11398754" cy="325438"/>
            <a:chOff x="75" y="3936"/>
            <a:chExt cx="5385" cy="20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6"/>
              <a:ext cx="5385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 lang="x-none"/>
              </a:pPr>
              <a:r>
                <a:rPr lang="x-none" sz="800" baseline="0" noProof="0" dirty="0" smtClean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3"/>
              <a:ext cx="470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93713" indent="-493713" defTabSz="1193860">
                <a:tabLst/>
              </a:pPr>
              <a:r>
                <a:rPr lang="x-none" sz="800" baseline="0" noProof="0" dirty="0">
                  <a:solidFill>
                    <a:schemeClr val="bg1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chemeClr val="tx2"/>
                </a:buClr>
              </a:pPr>
              <a:r>
                <a:rPr lang="x-none" sz="800" baseline="0" dirty="0" smtClean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x-none" sz="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x-none" sz="1200" baseline="0" dirty="0" smtClean="0">
                  <a:latin typeface="+mn-lt"/>
                  <a:ea typeface="+mn-ea"/>
                </a:rPr>
                <a:t>Legend</a:t>
              </a:r>
              <a:endParaRPr lang="x-none" sz="1200" baseline="0" dirty="0">
                <a:latin typeface="+mn-lt"/>
                <a:ea typeface="+mn-ea"/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aseline="0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0501776" y="5945858"/>
            <a:ext cx="1262315" cy="408306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64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1" name="Group 70"/>
          <p:cNvGrpSpPr/>
          <p:nvPr userDrawn="1"/>
        </p:nvGrpSpPr>
        <p:grpSpPr>
          <a:xfrm>
            <a:off x="7" y="178847"/>
            <a:ext cx="810992" cy="558201"/>
            <a:chOff x="6" y="2105039"/>
            <a:chExt cx="2136775" cy="1470729"/>
          </a:xfrm>
        </p:grpSpPr>
        <p:sp>
          <p:nvSpPr>
            <p:cNvPr id="72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19" r:id="rId3"/>
    <p:sldLayoutId id="2147483724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lang="x-none" sz="3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6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33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58759" y="230189"/>
            <a:ext cx="114918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158759" y="554865"/>
            <a:ext cx="114918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00" baseline="0" dirty="0" smtClean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58758" y="6305945"/>
            <a:ext cx="11398754" cy="325438"/>
            <a:chOff x="75" y="3936"/>
            <a:chExt cx="5385" cy="20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6"/>
              <a:ext cx="5385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 lang="x-none"/>
              </a:pPr>
              <a:r>
                <a:rPr lang="x-none" sz="800" baseline="0" dirty="0" smtClean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3"/>
              <a:ext cx="470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93713" indent="-493713" defTabSz="1193860"/>
              <a:r>
                <a:rPr lang="x-none" sz="800" baseline="0" dirty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x-none" dirty="0" smtClean="0"/>
              <a:t>Click to edit Master text styles</a:t>
            </a:r>
          </a:p>
          <a:p>
            <a:pPr lvl="1" latinLnBrk="0"/>
            <a:r>
              <a:rPr lang="x-none" dirty="0" smtClean="0"/>
              <a:t>Second level</a:t>
            </a:r>
          </a:p>
          <a:p>
            <a:pPr lvl="2" latinLnBrk="0"/>
            <a:r>
              <a:rPr lang="x-none" dirty="0" smtClean="0"/>
              <a:t>Third level</a:t>
            </a:r>
          </a:p>
          <a:p>
            <a:pPr lvl="3" latinLnBrk="0"/>
            <a:r>
              <a:rPr lang="x-none" dirty="0" smtClean="0"/>
              <a:t>Fourth level</a:t>
            </a:r>
          </a:p>
          <a:p>
            <a:pPr lvl="4" latinLnBrk="0"/>
            <a:r>
              <a:rPr lang="x-none" dirty="0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x-none" baseline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x-none" sz="800" baseline="0" dirty="0" smtClean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x-none" sz="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aseline="0" dirty="0" smtClean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61" name="doc id" hidden="1"/>
          <p:cNvSpPr>
            <a:spLocks noChangeArrowheads="1"/>
          </p:cNvSpPr>
          <p:nvPr userDrawn="1"/>
        </p:nvSpPr>
        <p:spPr bwMode="auto">
          <a:xfrm>
            <a:off x="10238704" y="50801"/>
            <a:ext cx="141111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95350"/>
            <a:endParaRPr lang="x-none" sz="600" baseline="0" dirty="0">
              <a:solidFill>
                <a:srgbClr val="C5C5C5"/>
              </a:solidFill>
              <a:latin typeface="+mn-lt"/>
              <a:ea typeface="+mn-ea"/>
            </a:endParaRPr>
          </a:p>
        </p:txBody>
      </p:sp>
      <p:grpSp>
        <p:nvGrpSpPr>
          <p:cNvPr id="63" name="LegendBoxes" hidden="1"/>
          <p:cNvGrpSpPr/>
          <p:nvPr userDrawn="1"/>
        </p:nvGrpSpPr>
        <p:grpSpPr bwMode="gray">
          <a:xfrm>
            <a:off x="10838127" y="431800"/>
            <a:ext cx="763755" cy="997467"/>
            <a:chOff x="7835905" y="279400"/>
            <a:chExt cx="763755" cy="997467"/>
          </a:xfrm>
        </p:grpSpPr>
        <p:sp>
          <p:nvSpPr>
            <p:cNvPr id="6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72" name="LegendLines" hidden="1"/>
          <p:cNvGrpSpPr/>
          <p:nvPr userDrawn="1"/>
        </p:nvGrpSpPr>
        <p:grpSpPr bwMode="gray">
          <a:xfrm>
            <a:off x="10530319" y="431800"/>
            <a:ext cx="1071563" cy="730251"/>
            <a:chOff x="7540629" y="279400"/>
            <a:chExt cx="1071563" cy="730251"/>
          </a:xfrm>
        </p:grpSpPr>
        <p:sp>
          <p:nvSpPr>
            <p:cNvPr id="7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9" name="LegendMoons" hidden="1"/>
          <p:cNvGrpSpPr/>
          <p:nvPr userDrawn="1"/>
        </p:nvGrpSpPr>
        <p:grpSpPr bwMode="gray">
          <a:xfrm>
            <a:off x="10771452" y="403225"/>
            <a:ext cx="830430" cy="1306516"/>
            <a:chOff x="7769225" y="250825"/>
            <a:chExt cx="830430" cy="1306516"/>
          </a:xfrm>
        </p:grpSpPr>
        <p:grpSp>
          <p:nvGrpSpPr>
            <p:cNvPr id="80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98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9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1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96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7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2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94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5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3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92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90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1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baseline="0" dirty="0">
                  <a:solidFill>
                    <a:srgbClr val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baseline="0" dirty="0" smtClean="0">
                  <a:solidFill>
                    <a:srgbClr val="000000"/>
                  </a:solidFill>
                  <a:latin typeface="+mn-lt"/>
                  <a:ea typeface="+mn-ea"/>
                </a:rPr>
                <a:t>Legend</a:t>
              </a:r>
              <a:endParaRPr lang="x-none" sz="1200" baseline="0" dirty="0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0" name="Rectangle 3"/>
          <p:cNvSpPr/>
          <p:nvPr userDrawn="1"/>
        </p:nvSpPr>
        <p:spPr>
          <a:xfrm>
            <a:off x="-1" y="6305945"/>
            <a:ext cx="9363076" cy="415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pic>
        <p:nvPicPr>
          <p:cNvPr id="101" name="Picture 10" descr="bg.png"/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429770"/>
            <a:ext cx="11949114" cy="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 Placeholder 2"/>
          <p:cNvSpPr txBox="1">
            <a:spLocks/>
          </p:cNvSpPr>
          <p:nvPr userDrawn="1"/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400" indent="-190800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solidFill>
                  <a:schemeClr val="tx1"/>
                </a:solidFill>
                <a:latin typeface="+mn-lt"/>
              </a:defRPr>
            </a:lvl2pPr>
            <a:lvl3pPr marL="609630" indent="-349268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solidFill>
                  <a:schemeClr val="tx1"/>
                </a:solidFill>
                <a:latin typeface="+mn-lt"/>
              </a:defRPr>
            </a:lvl3pPr>
            <a:lvl4pPr marL="819192" indent="-207444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solidFill>
                  <a:schemeClr val="tx1"/>
                </a:solidFill>
                <a:latin typeface="+mn-lt"/>
              </a:defRPr>
            </a:lvl4pPr>
            <a:lvl5pPr marL="999794" indent="-173575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solidFill>
                  <a:schemeClr val="tx1"/>
                </a:solidFill>
                <a:latin typeface="+mn-lt"/>
              </a:defRPr>
            </a:lvl5pPr>
            <a:lvl6pPr marL="999794" indent="-173575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6pPr>
            <a:lvl7pPr marL="999794" indent="-173575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7pPr>
            <a:lvl8pPr marL="999794" indent="-173575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8pPr>
            <a:lvl9pPr marL="999794" indent="-173575" algn="l" defTabSz="1193860" rtl="0" eaLnBrk="0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Click to edit Master text styles</a:t>
            </a:r>
          </a:p>
          <a:p>
            <a:pPr lvl="1"/>
            <a:r>
              <a:rPr lang="en-US" kern="0" smtClean="0"/>
              <a:t>Second level</a:t>
            </a:r>
          </a:p>
          <a:p>
            <a:pPr lvl="2"/>
            <a:r>
              <a:rPr lang="en-US" kern="0" smtClean="0"/>
              <a:t>Third level</a:t>
            </a:r>
          </a:p>
          <a:p>
            <a:pPr lvl="3"/>
            <a:r>
              <a:rPr lang="en-US" kern="0" smtClean="0"/>
              <a:t>Fourth level</a:t>
            </a:r>
          </a:p>
          <a:p>
            <a:pPr lvl="4"/>
            <a:r>
              <a:rPr lang="en-US" kern="0" smtClean="0"/>
              <a:t>Fifth level</a:t>
            </a:r>
            <a:endParaRPr lang="en-US" kern="0" dirty="0"/>
          </a:p>
        </p:txBody>
      </p:sp>
      <p:grpSp>
        <p:nvGrpSpPr>
          <p:cNvPr id="103" name="Group 62"/>
          <p:cNvGrpSpPr/>
          <p:nvPr userDrawn="1"/>
        </p:nvGrpSpPr>
        <p:grpSpPr>
          <a:xfrm>
            <a:off x="10501776" y="5945858"/>
            <a:ext cx="1262315" cy="408306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104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7" name="Group 70"/>
          <p:cNvGrpSpPr/>
          <p:nvPr userDrawn="1"/>
        </p:nvGrpSpPr>
        <p:grpSpPr>
          <a:xfrm>
            <a:off x="7" y="178847"/>
            <a:ext cx="810992" cy="558201"/>
            <a:chOff x="6" y="2105039"/>
            <a:chExt cx="2136775" cy="1470729"/>
          </a:xfrm>
        </p:grpSpPr>
        <p:sp>
          <p:nvSpPr>
            <p:cNvPr id="108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457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3860" rtl="0" eaLnBrk="0" fontAlgn="base" hangingPunct="1">
        <a:spcBef>
          <a:spcPct val="0"/>
        </a:spcBef>
        <a:spcAft>
          <a:spcPct val="0"/>
        </a:spcAft>
        <a:tabLst>
          <a:tab pos="359851" algn="l"/>
        </a:tabLst>
        <a:defRPr lang="x-none"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2pPr>
      <a:lvl3pPr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3pPr>
      <a:lvl4pPr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4pPr>
      <a:lvl5pPr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5pPr>
      <a:lvl6pPr marL="609630"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6pPr>
      <a:lvl7pPr marL="1219261"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7pPr>
      <a:lvl8pPr marL="1828891"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8pPr>
      <a:lvl9pPr marL="2438522" algn="l" defTabSz="1193860" rtl="0" eaLnBrk="0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0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0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0" y="0"/>
          <a:ext cx="211676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35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76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8"/>
            </p:custDataLst>
          </p:nvPr>
        </p:nvSpPr>
        <p:spPr bwMode="auto">
          <a:xfrm>
            <a:off x="0" y="0"/>
            <a:ext cx="211676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2133" dirty="0" smtClean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6305945"/>
            <a:ext cx="9363076" cy="4155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rgbClr val="000000"/>
              </a:solidFill>
            </a:endParaRPr>
          </a:p>
        </p:txBody>
      </p:sp>
      <p:pic>
        <p:nvPicPr>
          <p:cNvPr id="62" name="Picture 10" descr="bg.png"/>
          <p:cNvPicPr>
            <a:picLocks noChangeAspect="1"/>
          </p:cNvPicPr>
          <p:nvPr userDrawn="1"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0"/>
          <a:stretch/>
        </p:blipFill>
        <p:spPr bwMode="auto">
          <a:xfrm>
            <a:off x="-1" y="6429770"/>
            <a:ext cx="11949114" cy="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445675" y="50802"/>
            <a:ext cx="120702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193860"/>
            <a:endParaRPr lang="x-none" sz="6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889000" y="230189"/>
            <a:ext cx="10761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158758" y="7576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885824" y="812040"/>
            <a:ext cx="10753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sz="18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 userDrawn="1"/>
        </p:nvGrpSpPr>
        <p:grpSpPr bwMode="gray">
          <a:xfrm>
            <a:off x="158758" y="6305945"/>
            <a:ext cx="11398754" cy="325438"/>
            <a:chOff x="75" y="3936"/>
            <a:chExt cx="5385" cy="20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936"/>
              <a:ext cx="5385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 lang="x-none"/>
              </a:pPr>
              <a:r>
                <a:rPr sz="800" dirty="0" smtClean="0">
                  <a:solidFill>
                    <a:srgbClr val="80808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63"/>
              <a:ext cx="4702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493713" indent="-493713" defTabSz="1193860"/>
              <a:r>
                <a:rPr lang="x-none" sz="800" dirty="0">
                  <a:solidFill>
                    <a:srgbClr val="FFFFFF"/>
                  </a:solidFill>
                  <a:latin typeface="Arial"/>
                </a:rPr>
                <a:t>SOURCE 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6839" y="1951380"/>
            <a:ext cx="36021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936837" y="1254579"/>
            <a:ext cx="5685618" cy="511175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x-none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 userDrawn="1"/>
        </p:nvGrpSpPr>
        <p:grpSpPr bwMode="gray">
          <a:xfrm>
            <a:off x="11177300" y="285750"/>
            <a:ext cx="473335" cy="150811"/>
            <a:chOff x="8385789" y="285750"/>
            <a:chExt cx="354986" cy="15081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89" y="285750"/>
              <a:ext cx="35498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193860">
                <a:buClr>
                  <a:srgbClr val="002960"/>
                </a:buClr>
              </a:pPr>
              <a:r>
                <a:rPr lang="x-none" sz="800" dirty="0" smtClean="0">
                  <a:solidFill>
                    <a:srgbClr val="808080"/>
                  </a:solidFill>
                  <a:latin typeface="Arial"/>
                </a:rPr>
                <a:t>STICKER</a:t>
              </a:r>
              <a:endParaRPr lang="x-none" sz="800" dirty="0">
                <a:solidFill>
                  <a:srgbClr val="808080"/>
                </a:solidFill>
                <a:latin typeface="Arial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 userDrawn="1"/>
        </p:nvGrpSpPr>
        <p:grpSpPr bwMode="gray">
          <a:xfrm>
            <a:off x="10886895" y="279400"/>
            <a:ext cx="763755" cy="997467"/>
            <a:chOff x="7835905" y="279400"/>
            <a:chExt cx="763755" cy="997467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 userDrawn="1"/>
        </p:nvGrpSpPr>
        <p:grpSpPr bwMode="gray">
          <a:xfrm>
            <a:off x="10579087" y="279400"/>
            <a:ext cx="1071563" cy="730251"/>
            <a:chOff x="7540629" y="279400"/>
            <a:chExt cx="1071563" cy="7302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x-none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9" name="LegendMoons" hidden="1"/>
          <p:cNvGrpSpPr/>
          <p:nvPr userDrawn="1"/>
        </p:nvGrpSpPr>
        <p:grpSpPr bwMode="gray">
          <a:xfrm>
            <a:off x="10820220" y="250825"/>
            <a:ext cx="830430" cy="1306516"/>
            <a:chOff x="7769225" y="250825"/>
            <a:chExt cx="830430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x-none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2960"/>
                </a:buClr>
              </a:pPr>
              <a:r>
                <a:rPr lang="x-none" sz="1200" dirty="0" smtClean="0">
                  <a:solidFill>
                    <a:srgbClr val="000000"/>
                  </a:solidFill>
                  <a:latin typeface="Arial"/>
                </a:rPr>
                <a:t>Legend</a:t>
              </a:r>
              <a:endParaRPr lang="x-none" sz="12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0" name="SlideBottomBar" hidden="1"/>
          <p:cNvSpPr/>
          <p:nvPr userDrawn="1"/>
        </p:nvSpPr>
        <p:spPr>
          <a:xfrm>
            <a:off x="11764091" y="6507558"/>
            <a:ext cx="45719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 smtClean="0">
              <a:solidFill>
                <a:srgbClr val="000000"/>
              </a:solidFill>
            </a:endParaRPr>
          </a:p>
        </p:txBody>
      </p:sp>
      <p:grpSp>
        <p:nvGrpSpPr>
          <p:cNvPr id="63" name="Group 62"/>
          <p:cNvGrpSpPr/>
          <p:nvPr userDrawn="1"/>
        </p:nvGrpSpPr>
        <p:grpSpPr>
          <a:xfrm>
            <a:off x="10501776" y="5945858"/>
            <a:ext cx="1262315" cy="408306"/>
            <a:chOff x="6229350" y="936625"/>
            <a:chExt cx="4554538" cy="1473201"/>
          </a:xfrm>
          <a:solidFill>
            <a:schemeClr val="accent4"/>
          </a:solidFill>
        </p:grpSpPr>
        <p:sp>
          <p:nvSpPr>
            <p:cNvPr id="64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65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66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70"/>
          <p:cNvGrpSpPr/>
          <p:nvPr userDrawn="1"/>
        </p:nvGrpSpPr>
        <p:grpSpPr>
          <a:xfrm>
            <a:off x="7" y="178847"/>
            <a:ext cx="810992" cy="558201"/>
            <a:chOff x="6" y="2105039"/>
            <a:chExt cx="2136775" cy="1470729"/>
          </a:xfrm>
        </p:grpSpPr>
        <p:sp>
          <p:nvSpPr>
            <p:cNvPr id="72" name="Rectangle 9"/>
            <p:cNvSpPr/>
            <p:nvPr userDrawn="1"/>
          </p:nvSpPr>
          <p:spPr>
            <a:xfrm>
              <a:off x="6" y="2105039"/>
              <a:ext cx="2136775" cy="14707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riângulo isósceles 9"/>
            <p:cNvSpPr/>
            <p:nvPr userDrawn="1"/>
          </p:nvSpPr>
          <p:spPr>
            <a:xfrm rot="5400000">
              <a:off x="788286" y="2591764"/>
              <a:ext cx="630621" cy="58857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93860" rtl="0" eaLnBrk="1" fontAlgn="base" hangingPunct="1">
        <a:spcBef>
          <a:spcPct val="0"/>
        </a:spcBef>
        <a:spcAft>
          <a:spcPct val="0"/>
        </a:spcAft>
        <a:tabLst>
          <a:tab pos="359851" algn="l"/>
        </a:tabLst>
        <a:defRPr lang="x-none" sz="3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2pPr>
      <a:lvl3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3pPr>
      <a:lvl4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4pPr>
      <a:lvl5pPr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5pPr>
      <a:lvl6pPr marL="609630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6pPr>
      <a:lvl7pPr marL="1219261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7pPr>
      <a:lvl8pPr marL="1828891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8pPr>
      <a:lvl9pPr marL="2438522" algn="l" defTabSz="1193860" rtl="0" eaLnBrk="1" fontAlgn="base" hangingPunct="1">
        <a:spcBef>
          <a:spcPct val="0"/>
        </a:spcBef>
        <a:spcAft>
          <a:spcPct val="0"/>
        </a:spcAft>
        <a:defRPr lang="x-none" sz="2533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400" indent="-190800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609630" indent="-349268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819192" indent="-207444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6pPr>
      <a:lvl7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7pPr>
      <a:lvl8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8pPr>
      <a:lvl9pPr marL="999794" indent="-173575" algn="l" defTabSz="119386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lang="x-none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7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11" Type="http://schemas.openxmlformats.org/officeDocument/2006/relationships/image" Target="../media/image12.gi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7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767193"/>
              </p:ext>
            </p:extLst>
          </p:nvPr>
        </p:nvGraphicFramePr>
        <p:xfrm>
          <a:off x="2118" y="-1118326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3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-1118326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559" name="Group 99558"/>
          <p:cNvGrpSpPr/>
          <p:nvPr/>
        </p:nvGrpSpPr>
        <p:grpSpPr>
          <a:xfrm>
            <a:off x="9466729" y="5674659"/>
            <a:ext cx="2090000" cy="764395"/>
            <a:chOff x="6229350" y="936625"/>
            <a:chExt cx="4554538" cy="1473201"/>
          </a:xfrm>
        </p:grpSpPr>
        <p:sp>
          <p:nvSpPr>
            <p:cNvPr id="99556" name="Freeform 277"/>
            <p:cNvSpPr>
              <a:spLocks noEditPoints="1"/>
            </p:cNvSpPr>
            <p:nvPr/>
          </p:nvSpPr>
          <p:spPr bwMode="auto">
            <a:xfrm>
              <a:off x="6681788" y="1963738"/>
              <a:ext cx="3663950" cy="446088"/>
            </a:xfrm>
            <a:custGeom>
              <a:avLst/>
              <a:gdLst>
                <a:gd name="T0" fmla="*/ 6430 w 13563"/>
                <a:gd name="T1" fmla="*/ 1003 h 1650"/>
                <a:gd name="T2" fmla="*/ 6915 w 13563"/>
                <a:gd name="T3" fmla="*/ 1187 h 1650"/>
                <a:gd name="T4" fmla="*/ 6820 w 13563"/>
                <a:gd name="T5" fmla="*/ 1339 h 1650"/>
                <a:gd name="T6" fmla="*/ 7208 w 13563"/>
                <a:gd name="T7" fmla="*/ 1638 h 1650"/>
                <a:gd name="T8" fmla="*/ 7601 w 13563"/>
                <a:gd name="T9" fmla="*/ 1178 h 1650"/>
                <a:gd name="T10" fmla="*/ 8157 w 13563"/>
                <a:gd name="T11" fmla="*/ 1229 h 1650"/>
                <a:gd name="T12" fmla="*/ 8868 w 13563"/>
                <a:gd name="T13" fmla="*/ 1569 h 1650"/>
                <a:gd name="T14" fmla="*/ 9104 w 13563"/>
                <a:gd name="T15" fmla="*/ 1178 h 1650"/>
                <a:gd name="T16" fmla="*/ 9183 w 13563"/>
                <a:gd name="T17" fmla="*/ 1414 h 1650"/>
                <a:gd name="T18" fmla="*/ 9258 w 13563"/>
                <a:gd name="T19" fmla="*/ 1650 h 1650"/>
                <a:gd name="T20" fmla="*/ 9634 w 13563"/>
                <a:gd name="T21" fmla="*/ 1476 h 1650"/>
                <a:gd name="T22" fmla="*/ 10307 w 13563"/>
                <a:gd name="T23" fmla="*/ 1191 h 1650"/>
                <a:gd name="T24" fmla="*/ 10219 w 13563"/>
                <a:gd name="T25" fmla="*/ 1638 h 1650"/>
                <a:gd name="T26" fmla="*/ 10483 w 13563"/>
                <a:gd name="T27" fmla="*/ 1611 h 1650"/>
                <a:gd name="T28" fmla="*/ 10646 w 13563"/>
                <a:gd name="T29" fmla="*/ 1564 h 1650"/>
                <a:gd name="T30" fmla="*/ 393 w 13563"/>
                <a:gd name="T31" fmla="*/ 187 h 1650"/>
                <a:gd name="T32" fmla="*/ 1059 w 13563"/>
                <a:gd name="T33" fmla="*/ 187 h 1650"/>
                <a:gd name="T34" fmla="*/ 1088 w 13563"/>
                <a:gd name="T35" fmla="*/ 595 h 1650"/>
                <a:gd name="T36" fmla="*/ 1969 w 13563"/>
                <a:gd name="T37" fmla="*/ 329 h 1650"/>
                <a:gd name="T38" fmla="*/ 1786 w 13563"/>
                <a:gd name="T39" fmla="*/ 523 h 1650"/>
                <a:gd name="T40" fmla="*/ 2029 w 13563"/>
                <a:gd name="T41" fmla="*/ 551 h 1650"/>
                <a:gd name="T42" fmla="*/ 2305 w 13563"/>
                <a:gd name="T43" fmla="*/ 571 h 1650"/>
                <a:gd name="T44" fmla="*/ 2713 w 13563"/>
                <a:gd name="T45" fmla="*/ 187 h 1650"/>
                <a:gd name="T46" fmla="*/ 3395 w 13563"/>
                <a:gd name="T47" fmla="*/ 309 h 1650"/>
                <a:gd name="T48" fmla="*/ 3355 w 13563"/>
                <a:gd name="T49" fmla="*/ 453 h 1650"/>
                <a:gd name="T50" fmla="*/ 3600 w 13563"/>
                <a:gd name="T51" fmla="*/ 511 h 1650"/>
                <a:gd name="T52" fmla="*/ 4221 w 13563"/>
                <a:gd name="T53" fmla="*/ 408 h 1650"/>
                <a:gd name="T54" fmla="*/ 5009 w 13563"/>
                <a:gd name="T55" fmla="*/ 496 h 1650"/>
                <a:gd name="T56" fmla="*/ 4879 w 13563"/>
                <a:gd name="T57" fmla="*/ 270 h 1650"/>
                <a:gd name="T58" fmla="*/ 5594 w 13563"/>
                <a:gd name="T59" fmla="*/ 658 h 1650"/>
                <a:gd name="T60" fmla="*/ 5972 w 13563"/>
                <a:gd name="T61" fmla="*/ 647 h 1650"/>
                <a:gd name="T62" fmla="*/ 7144 w 13563"/>
                <a:gd name="T63" fmla="*/ 478 h 1650"/>
                <a:gd name="T64" fmla="*/ 8162 w 13563"/>
                <a:gd name="T65" fmla="*/ 139 h 1650"/>
                <a:gd name="T66" fmla="*/ 8382 w 13563"/>
                <a:gd name="T67" fmla="*/ 630 h 1650"/>
                <a:gd name="T68" fmla="*/ 9208 w 13563"/>
                <a:gd name="T69" fmla="*/ 282 h 1650"/>
                <a:gd name="T70" fmla="*/ 9463 w 13563"/>
                <a:gd name="T71" fmla="*/ 187 h 1650"/>
                <a:gd name="T72" fmla="*/ 9386 w 13563"/>
                <a:gd name="T73" fmla="*/ 647 h 1650"/>
                <a:gd name="T74" fmla="*/ 9881 w 13563"/>
                <a:gd name="T75" fmla="*/ 567 h 1650"/>
                <a:gd name="T76" fmla="*/ 10317 w 13563"/>
                <a:gd name="T77" fmla="*/ 238 h 1650"/>
                <a:gd name="T78" fmla="*/ 11130 w 13563"/>
                <a:gd name="T79" fmla="*/ 522 h 1650"/>
                <a:gd name="T80" fmla="*/ 11004 w 13563"/>
                <a:gd name="T81" fmla="*/ 270 h 1650"/>
                <a:gd name="T82" fmla="*/ 11357 w 13563"/>
                <a:gd name="T83" fmla="*/ 505 h 1650"/>
                <a:gd name="T84" fmla="*/ 11658 w 13563"/>
                <a:gd name="T85" fmla="*/ 659 h 1650"/>
                <a:gd name="T86" fmla="*/ 11679 w 13563"/>
                <a:gd name="T87" fmla="*/ 554 h 1650"/>
                <a:gd name="T88" fmla="*/ 12491 w 13563"/>
                <a:gd name="T89" fmla="*/ 492 h 1650"/>
                <a:gd name="T90" fmla="*/ 12122 w 13563"/>
                <a:gd name="T91" fmla="*/ 702 h 1650"/>
                <a:gd name="T92" fmla="*/ 12925 w 13563"/>
                <a:gd name="T93" fmla="*/ 585 h 1650"/>
                <a:gd name="T94" fmla="*/ 12763 w 13563"/>
                <a:gd name="T95" fmla="*/ 283 h 1650"/>
                <a:gd name="T96" fmla="*/ 12844 w 13563"/>
                <a:gd name="T97" fmla="*/ 18 h 1650"/>
                <a:gd name="T98" fmla="*/ 13247 w 13563"/>
                <a:gd name="T99" fmla="*/ 207 h 1650"/>
                <a:gd name="T100" fmla="*/ 13256 w 13563"/>
                <a:gd name="T101" fmla="*/ 313 h 1650"/>
                <a:gd name="T102" fmla="*/ 2953 w 13563"/>
                <a:gd name="T103" fmla="*/ 1168 h 1650"/>
                <a:gd name="T104" fmla="*/ 2846 w 13563"/>
                <a:gd name="T105" fmla="*/ 1369 h 1650"/>
                <a:gd name="T106" fmla="*/ 2948 w 13563"/>
                <a:gd name="T107" fmla="*/ 1418 h 1650"/>
                <a:gd name="T108" fmla="*/ 3281 w 13563"/>
                <a:gd name="T109" fmla="*/ 1232 h 1650"/>
                <a:gd name="T110" fmla="*/ 4084 w 13563"/>
                <a:gd name="T111" fmla="*/ 1198 h 1650"/>
                <a:gd name="T112" fmla="*/ 4093 w 13563"/>
                <a:gd name="T113" fmla="*/ 1304 h 1650"/>
                <a:gd name="T114" fmla="*/ 4812 w 13563"/>
                <a:gd name="T115" fmla="*/ 1168 h 1650"/>
                <a:gd name="T116" fmla="*/ 5222 w 13563"/>
                <a:gd name="T117" fmla="*/ 1638 h 1650"/>
                <a:gd name="T118" fmla="*/ 5266 w 13563"/>
                <a:gd name="T119" fmla="*/ 1418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63" h="1650">
                  <a:moveTo>
                    <a:pt x="0" y="647"/>
                  </a:moveTo>
                  <a:lnTo>
                    <a:pt x="200" y="12"/>
                  </a:lnTo>
                  <a:lnTo>
                    <a:pt x="329" y="12"/>
                  </a:lnTo>
                  <a:lnTo>
                    <a:pt x="129" y="647"/>
                  </a:lnTo>
                  <a:lnTo>
                    <a:pt x="0" y="647"/>
                  </a:lnTo>
                  <a:close/>
                  <a:moveTo>
                    <a:pt x="6352" y="1638"/>
                  </a:moveTo>
                  <a:lnTo>
                    <a:pt x="6239" y="1638"/>
                  </a:lnTo>
                  <a:lnTo>
                    <a:pt x="6261" y="1571"/>
                  </a:lnTo>
                  <a:cubicBezTo>
                    <a:pt x="6233" y="1597"/>
                    <a:pt x="6205" y="1617"/>
                    <a:pt x="6175" y="1630"/>
                  </a:cubicBezTo>
                  <a:cubicBezTo>
                    <a:pt x="6145" y="1643"/>
                    <a:pt x="6117" y="1650"/>
                    <a:pt x="6091" y="1650"/>
                  </a:cubicBezTo>
                  <a:cubicBezTo>
                    <a:pt x="6038" y="1650"/>
                    <a:pt x="6000" y="1629"/>
                    <a:pt x="5975" y="1586"/>
                  </a:cubicBezTo>
                  <a:cubicBezTo>
                    <a:pt x="5951" y="1543"/>
                    <a:pt x="5951" y="1484"/>
                    <a:pt x="5975" y="1407"/>
                  </a:cubicBezTo>
                  <a:cubicBezTo>
                    <a:pt x="5999" y="1329"/>
                    <a:pt x="6036" y="1270"/>
                    <a:pt x="6086" y="1229"/>
                  </a:cubicBezTo>
                  <a:cubicBezTo>
                    <a:pt x="6136" y="1188"/>
                    <a:pt x="6189" y="1168"/>
                    <a:pt x="6245" y="1168"/>
                  </a:cubicBezTo>
                  <a:cubicBezTo>
                    <a:pt x="6296" y="1168"/>
                    <a:pt x="6334" y="1190"/>
                    <a:pt x="6358" y="1232"/>
                  </a:cubicBezTo>
                  <a:lnTo>
                    <a:pt x="6430" y="1003"/>
                  </a:lnTo>
                  <a:lnTo>
                    <a:pt x="6552" y="1003"/>
                  </a:lnTo>
                  <a:lnTo>
                    <a:pt x="6352" y="1638"/>
                  </a:lnTo>
                  <a:close/>
                  <a:moveTo>
                    <a:pt x="6102" y="1399"/>
                  </a:moveTo>
                  <a:cubicBezTo>
                    <a:pt x="6087" y="1449"/>
                    <a:pt x="6083" y="1484"/>
                    <a:pt x="6089" y="1506"/>
                  </a:cubicBezTo>
                  <a:cubicBezTo>
                    <a:pt x="6099" y="1538"/>
                    <a:pt x="6121" y="1554"/>
                    <a:pt x="6156" y="1554"/>
                  </a:cubicBezTo>
                  <a:cubicBezTo>
                    <a:pt x="6184" y="1554"/>
                    <a:pt x="6212" y="1542"/>
                    <a:pt x="6239" y="1518"/>
                  </a:cubicBezTo>
                  <a:cubicBezTo>
                    <a:pt x="6266" y="1494"/>
                    <a:pt x="6287" y="1459"/>
                    <a:pt x="6302" y="1411"/>
                  </a:cubicBezTo>
                  <a:cubicBezTo>
                    <a:pt x="6319" y="1358"/>
                    <a:pt x="6321" y="1320"/>
                    <a:pt x="6310" y="1296"/>
                  </a:cubicBezTo>
                  <a:cubicBezTo>
                    <a:pt x="6298" y="1273"/>
                    <a:pt x="6277" y="1261"/>
                    <a:pt x="6248" y="1261"/>
                  </a:cubicBezTo>
                  <a:cubicBezTo>
                    <a:pt x="6219" y="1261"/>
                    <a:pt x="6191" y="1273"/>
                    <a:pt x="6164" y="1296"/>
                  </a:cubicBezTo>
                  <a:cubicBezTo>
                    <a:pt x="6138" y="1319"/>
                    <a:pt x="6117" y="1353"/>
                    <a:pt x="6102" y="1399"/>
                  </a:cubicBezTo>
                  <a:close/>
                  <a:moveTo>
                    <a:pt x="6662" y="1320"/>
                  </a:moveTo>
                  <a:lnTo>
                    <a:pt x="6559" y="1300"/>
                  </a:lnTo>
                  <a:cubicBezTo>
                    <a:pt x="6585" y="1255"/>
                    <a:pt x="6617" y="1222"/>
                    <a:pt x="6654" y="1200"/>
                  </a:cubicBezTo>
                  <a:cubicBezTo>
                    <a:pt x="6691" y="1179"/>
                    <a:pt x="6740" y="1168"/>
                    <a:pt x="6799" y="1168"/>
                  </a:cubicBezTo>
                  <a:cubicBezTo>
                    <a:pt x="6854" y="1168"/>
                    <a:pt x="6892" y="1174"/>
                    <a:pt x="6915" y="1187"/>
                  </a:cubicBezTo>
                  <a:cubicBezTo>
                    <a:pt x="6937" y="1200"/>
                    <a:pt x="6951" y="1216"/>
                    <a:pt x="6956" y="1236"/>
                  </a:cubicBezTo>
                  <a:cubicBezTo>
                    <a:pt x="6960" y="1256"/>
                    <a:pt x="6954" y="1292"/>
                    <a:pt x="6937" y="1345"/>
                  </a:cubicBezTo>
                  <a:lnTo>
                    <a:pt x="6891" y="1487"/>
                  </a:lnTo>
                  <a:cubicBezTo>
                    <a:pt x="6878" y="1528"/>
                    <a:pt x="6871" y="1558"/>
                    <a:pt x="6869" y="1577"/>
                  </a:cubicBezTo>
                  <a:cubicBezTo>
                    <a:pt x="6866" y="1596"/>
                    <a:pt x="6867" y="1617"/>
                    <a:pt x="6871" y="1638"/>
                  </a:cubicBezTo>
                  <a:lnTo>
                    <a:pt x="6750" y="1638"/>
                  </a:lnTo>
                  <a:cubicBezTo>
                    <a:pt x="6750" y="1630"/>
                    <a:pt x="6749" y="1619"/>
                    <a:pt x="6750" y="1603"/>
                  </a:cubicBezTo>
                  <a:cubicBezTo>
                    <a:pt x="6750" y="1596"/>
                    <a:pt x="6750" y="1591"/>
                    <a:pt x="6750" y="1589"/>
                  </a:cubicBezTo>
                  <a:cubicBezTo>
                    <a:pt x="6723" y="1609"/>
                    <a:pt x="6696" y="1624"/>
                    <a:pt x="6669" y="1635"/>
                  </a:cubicBezTo>
                  <a:cubicBezTo>
                    <a:pt x="6642" y="1645"/>
                    <a:pt x="6615" y="1650"/>
                    <a:pt x="6589" y="1650"/>
                  </a:cubicBezTo>
                  <a:cubicBezTo>
                    <a:pt x="6541" y="1650"/>
                    <a:pt x="6508" y="1637"/>
                    <a:pt x="6489" y="1611"/>
                  </a:cubicBezTo>
                  <a:cubicBezTo>
                    <a:pt x="6470" y="1586"/>
                    <a:pt x="6466" y="1553"/>
                    <a:pt x="6479" y="1514"/>
                  </a:cubicBezTo>
                  <a:cubicBezTo>
                    <a:pt x="6487" y="1488"/>
                    <a:pt x="6501" y="1465"/>
                    <a:pt x="6519" y="1444"/>
                  </a:cubicBezTo>
                  <a:cubicBezTo>
                    <a:pt x="6538" y="1424"/>
                    <a:pt x="6560" y="1408"/>
                    <a:pt x="6586" y="1398"/>
                  </a:cubicBezTo>
                  <a:cubicBezTo>
                    <a:pt x="6612" y="1387"/>
                    <a:pt x="6647" y="1377"/>
                    <a:pt x="6692" y="1369"/>
                  </a:cubicBezTo>
                  <a:cubicBezTo>
                    <a:pt x="6752" y="1359"/>
                    <a:pt x="6795" y="1349"/>
                    <a:pt x="6820" y="1339"/>
                  </a:cubicBezTo>
                  <a:lnTo>
                    <a:pt x="6823" y="1327"/>
                  </a:lnTo>
                  <a:cubicBezTo>
                    <a:pt x="6831" y="1303"/>
                    <a:pt x="6830" y="1287"/>
                    <a:pt x="6822" y="1276"/>
                  </a:cubicBezTo>
                  <a:cubicBezTo>
                    <a:pt x="6814" y="1266"/>
                    <a:pt x="6793" y="1261"/>
                    <a:pt x="6761" y="1261"/>
                  </a:cubicBezTo>
                  <a:cubicBezTo>
                    <a:pt x="6739" y="1261"/>
                    <a:pt x="6721" y="1266"/>
                    <a:pt x="6706" y="1274"/>
                  </a:cubicBezTo>
                  <a:cubicBezTo>
                    <a:pt x="6691" y="1283"/>
                    <a:pt x="6677" y="1298"/>
                    <a:pt x="6662" y="1320"/>
                  </a:cubicBezTo>
                  <a:close/>
                  <a:moveTo>
                    <a:pt x="6795" y="1418"/>
                  </a:moveTo>
                  <a:cubicBezTo>
                    <a:pt x="6778" y="1424"/>
                    <a:pt x="6751" y="1430"/>
                    <a:pt x="6715" y="1437"/>
                  </a:cubicBezTo>
                  <a:cubicBezTo>
                    <a:pt x="6679" y="1444"/>
                    <a:pt x="6654" y="1451"/>
                    <a:pt x="6642" y="1458"/>
                  </a:cubicBezTo>
                  <a:cubicBezTo>
                    <a:pt x="6622" y="1470"/>
                    <a:pt x="6610" y="1484"/>
                    <a:pt x="6604" y="1501"/>
                  </a:cubicBezTo>
                  <a:cubicBezTo>
                    <a:pt x="6599" y="1518"/>
                    <a:pt x="6601" y="1533"/>
                    <a:pt x="6610" y="1545"/>
                  </a:cubicBezTo>
                  <a:cubicBezTo>
                    <a:pt x="6618" y="1558"/>
                    <a:pt x="6633" y="1564"/>
                    <a:pt x="6652" y="1564"/>
                  </a:cubicBezTo>
                  <a:cubicBezTo>
                    <a:pt x="6674" y="1564"/>
                    <a:pt x="6697" y="1557"/>
                    <a:pt x="6722" y="1542"/>
                  </a:cubicBezTo>
                  <a:cubicBezTo>
                    <a:pt x="6740" y="1531"/>
                    <a:pt x="6754" y="1518"/>
                    <a:pt x="6764" y="1502"/>
                  </a:cubicBezTo>
                  <a:cubicBezTo>
                    <a:pt x="6770" y="1492"/>
                    <a:pt x="6778" y="1472"/>
                    <a:pt x="6787" y="1443"/>
                  </a:cubicBezTo>
                  <a:lnTo>
                    <a:pt x="6795" y="1418"/>
                  </a:lnTo>
                  <a:close/>
                  <a:moveTo>
                    <a:pt x="7208" y="1638"/>
                  </a:moveTo>
                  <a:lnTo>
                    <a:pt x="7408" y="1003"/>
                  </a:lnTo>
                  <a:lnTo>
                    <a:pt x="7537" y="1003"/>
                  </a:lnTo>
                  <a:lnTo>
                    <a:pt x="7337" y="1638"/>
                  </a:lnTo>
                  <a:lnTo>
                    <a:pt x="7208" y="1638"/>
                  </a:lnTo>
                  <a:close/>
                  <a:moveTo>
                    <a:pt x="7877" y="1638"/>
                  </a:moveTo>
                  <a:lnTo>
                    <a:pt x="7755" y="1638"/>
                  </a:lnTo>
                  <a:lnTo>
                    <a:pt x="7829" y="1404"/>
                  </a:lnTo>
                  <a:cubicBezTo>
                    <a:pt x="7845" y="1354"/>
                    <a:pt x="7852" y="1322"/>
                    <a:pt x="7852" y="1307"/>
                  </a:cubicBezTo>
                  <a:cubicBezTo>
                    <a:pt x="7851" y="1293"/>
                    <a:pt x="7846" y="1282"/>
                    <a:pt x="7837" y="1273"/>
                  </a:cubicBezTo>
                  <a:cubicBezTo>
                    <a:pt x="7828" y="1265"/>
                    <a:pt x="7815" y="1261"/>
                    <a:pt x="7798" y="1261"/>
                  </a:cubicBezTo>
                  <a:cubicBezTo>
                    <a:pt x="7777" y="1261"/>
                    <a:pt x="7756" y="1267"/>
                    <a:pt x="7735" y="1279"/>
                  </a:cubicBezTo>
                  <a:cubicBezTo>
                    <a:pt x="7715" y="1290"/>
                    <a:pt x="7698" y="1305"/>
                    <a:pt x="7686" y="1324"/>
                  </a:cubicBezTo>
                  <a:cubicBezTo>
                    <a:pt x="7674" y="1344"/>
                    <a:pt x="7660" y="1379"/>
                    <a:pt x="7644" y="1430"/>
                  </a:cubicBezTo>
                  <a:lnTo>
                    <a:pt x="7578" y="1638"/>
                  </a:lnTo>
                  <a:lnTo>
                    <a:pt x="7456" y="1638"/>
                  </a:lnTo>
                  <a:lnTo>
                    <a:pt x="7601" y="1178"/>
                  </a:lnTo>
                  <a:lnTo>
                    <a:pt x="7714" y="1178"/>
                  </a:lnTo>
                  <a:lnTo>
                    <a:pt x="7693" y="1245"/>
                  </a:lnTo>
                  <a:cubicBezTo>
                    <a:pt x="7749" y="1194"/>
                    <a:pt x="7808" y="1168"/>
                    <a:pt x="7870" y="1168"/>
                  </a:cubicBezTo>
                  <a:cubicBezTo>
                    <a:pt x="7897" y="1168"/>
                    <a:pt x="7920" y="1173"/>
                    <a:pt x="7939" y="1183"/>
                  </a:cubicBezTo>
                  <a:cubicBezTo>
                    <a:pt x="7958" y="1192"/>
                    <a:pt x="7971" y="1205"/>
                    <a:pt x="7978" y="1220"/>
                  </a:cubicBezTo>
                  <a:cubicBezTo>
                    <a:pt x="7985" y="1235"/>
                    <a:pt x="7988" y="1252"/>
                    <a:pt x="7986" y="1271"/>
                  </a:cubicBezTo>
                  <a:cubicBezTo>
                    <a:pt x="7985" y="1290"/>
                    <a:pt x="7978" y="1317"/>
                    <a:pt x="7967" y="1353"/>
                  </a:cubicBezTo>
                  <a:lnTo>
                    <a:pt x="7877" y="1638"/>
                  </a:lnTo>
                  <a:close/>
                  <a:moveTo>
                    <a:pt x="8423" y="1638"/>
                  </a:moveTo>
                  <a:lnTo>
                    <a:pt x="8310" y="1638"/>
                  </a:lnTo>
                  <a:lnTo>
                    <a:pt x="8331" y="1571"/>
                  </a:lnTo>
                  <a:cubicBezTo>
                    <a:pt x="8304" y="1597"/>
                    <a:pt x="8276" y="1617"/>
                    <a:pt x="8246" y="1630"/>
                  </a:cubicBezTo>
                  <a:cubicBezTo>
                    <a:pt x="8216" y="1643"/>
                    <a:pt x="8188" y="1650"/>
                    <a:pt x="8162" y="1650"/>
                  </a:cubicBezTo>
                  <a:cubicBezTo>
                    <a:pt x="8109" y="1650"/>
                    <a:pt x="8070" y="1629"/>
                    <a:pt x="8046" y="1586"/>
                  </a:cubicBezTo>
                  <a:cubicBezTo>
                    <a:pt x="8022" y="1543"/>
                    <a:pt x="8021" y="1484"/>
                    <a:pt x="8045" y="1407"/>
                  </a:cubicBezTo>
                  <a:cubicBezTo>
                    <a:pt x="8070" y="1329"/>
                    <a:pt x="8107" y="1270"/>
                    <a:pt x="8157" y="1229"/>
                  </a:cubicBezTo>
                  <a:cubicBezTo>
                    <a:pt x="8206" y="1188"/>
                    <a:pt x="8259" y="1168"/>
                    <a:pt x="8315" y="1168"/>
                  </a:cubicBezTo>
                  <a:cubicBezTo>
                    <a:pt x="8367" y="1168"/>
                    <a:pt x="8405" y="1190"/>
                    <a:pt x="8429" y="1232"/>
                  </a:cubicBezTo>
                  <a:lnTo>
                    <a:pt x="8501" y="1003"/>
                  </a:lnTo>
                  <a:lnTo>
                    <a:pt x="8623" y="1003"/>
                  </a:lnTo>
                  <a:lnTo>
                    <a:pt x="8423" y="1638"/>
                  </a:lnTo>
                  <a:close/>
                  <a:moveTo>
                    <a:pt x="8173" y="1399"/>
                  </a:moveTo>
                  <a:cubicBezTo>
                    <a:pt x="8158" y="1449"/>
                    <a:pt x="8153" y="1484"/>
                    <a:pt x="8160" y="1506"/>
                  </a:cubicBezTo>
                  <a:cubicBezTo>
                    <a:pt x="8169" y="1538"/>
                    <a:pt x="8192" y="1554"/>
                    <a:pt x="8227" y="1554"/>
                  </a:cubicBezTo>
                  <a:cubicBezTo>
                    <a:pt x="8255" y="1554"/>
                    <a:pt x="8282" y="1542"/>
                    <a:pt x="8309" y="1518"/>
                  </a:cubicBezTo>
                  <a:cubicBezTo>
                    <a:pt x="8337" y="1494"/>
                    <a:pt x="8358" y="1459"/>
                    <a:pt x="8373" y="1411"/>
                  </a:cubicBezTo>
                  <a:cubicBezTo>
                    <a:pt x="8389" y="1358"/>
                    <a:pt x="8392" y="1320"/>
                    <a:pt x="8380" y="1296"/>
                  </a:cubicBezTo>
                  <a:cubicBezTo>
                    <a:pt x="8368" y="1273"/>
                    <a:pt x="8348" y="1261"/>
                    <a:pt x="8318" y="1261"/>
                  </a:cubicBezTo>
                  <a:cubicBezTo>
                    <a:pt x="8289" y="1261"/>
                    <a:pt x="8262" y="1273"/>
                    <a:pt x="8235" y="1296"/>
                  </a:cubicBezTo>
                  <a:cubicBezTo>
                    <a:pt x="8208" y="1319"/>
                    <a:pt x="8188" y="1353"/>
                    <a:pt x="8173" y="1399"/>
                  </a:cubicBezTo>
                  <a:close/>
                  <a:moveTo>
                    <a:pt x="8847" y="1638"/>
                  </a:moveTo>
                  <a:lnTo>
                    <a:pt x="8868" y="1569"/>
                  </a:lnTo>
                  <a:cubicBezTo>
                    <a:pt x="8844" y="1594"/>
                    <a:pt x="8816" y="1614"/>
                    <a:pt x="8784" y="1628"/>
                  </a:cubicBezTo>
                  <a:cubicBezTo>
                    <a:pt x="8752" y="1643"/>
                    <a:pt x="8721" y="1650"/>
                    <a:pt x="8690" y="1650"/>
                  </a:cubicBezTo>
                  <a:cubicBezTo>
                    <a:pt x="8659" y="1650"/>
                    <a:pt x="8633" y="1643"/>
                    <a:pt x="8613" y="1630"/>
                  </a:cubicBezTo>
                  <a:cubicBezTo>
                    <a:pt x="8593" y="1616"/>
                    <a:pt x="8581" y="1597"/>
                    <a:pt x="8578" y="1572"/>
                  </a:cubicBezTo>
                  <a:cubicBezTo>
                    <a:pt x="8575" y="1547"/>
                    <a:pt x="8580" y="1513"/>
                    <a:pt x="8593" y="1470"/>
                  </a:cubicBezTo>
                  <a:lnTo>
                    <a:pt x="8685" y="1178"/>
                  </a:lnTo>
                  <a:lnTo>
                    <a:pt x="8807" y="1178"/>
                  </a:lnTo>
                  <a:lnTo>
                    <a:pt x="8740" y="1390"/>
                  </a:lnTo>
                  <a:cubicBezTo>
                    <a:pt x="8720" y="1455"/>
                    <a:pt x="8710" y="1495"/>
                    <a:pt x="8710" y="1509"/>
                  </a:cubicBezTo>
                  <a:cubicBezTo>
                    <a:pt x="8709" y="1524"/>
                    <a:pt x="8714" y="1535"/>
                    <a:pt x="8723" y="1544"/>
                  </a:cubicBezTo>
                  <a:cubicBezTo>
                    <a:pt x="8732" y="1552"/>
                    <a:pt x="8746" y="1557"/>
                    <a:pt x="8764" y="1557"/>
                  </a:cubicBezTo>
                  <a:cubicBezTo>
                    <a:pt x="8785" y="1557"/>
                    <a:pt x="8806" y="1551"/>
                    <a:pt x="8826" y="1540"/>
                  </a:cubicBezTo>
                  <a:cubicBezTo>
                    <a:pt x="8846" y="1528"/>
                    <a:pt x="8862" y="1514"/>
                    <a:pt x="8873" y="1497"/>
                  </a:cubicBezTo>
                  <a:cubicBezTo>
                    <a:pt x="8884" y="1480"/>
                    <a:pt x="8901" y="1439"/>
                    <a:pt x="8921" y="1372"/>
                  </a:cubicBezTo>
                  <a:lnTo>
                    <a:pt x="8983" y="1178"/>
                  </a:lnTo>
                  <a:lnTo>
                    <a:pt x="9104" y="1178"/>
                  </a:lnTo>
                  <a:lnTo>
                    <a:pt x="8959" y="1638"/>
                  </a:lnTo>
                  <a:lnTo>
                    <a:pt x="8847" y="1638"/>
                  </a:lnTo>
                  <a:close/>
                  <a:moveTo>
                    <a:pt x="8850" y="1118"/>
                  </a:moveTo>
                  <a:lnTo>
                    <a:pt x="8951" y="989"/>
                  </a:lnTo>
                  <a:lnTo>
                    <a:pt x="9087" y="989"/>
                  </a:lnTo>
                  <a:lnTo>
                    <a:pt x="8926" y="1118"/>
                  </a:lnTo>
                  <a:lnTo>
                    <a:pt x="8850" y="1118"/>
                  </a:lnTo>
                  <a:close/>
                  <a:moveTo>
                    <a:pt x="9082" y="1509"/>
                  </a:moveTo>
                  <a:lnTo>
                    <a:pt x="9210" y="1490"/>
                  </a:lnTo>
                  <a:cubicBezTo>
                    <a:pt x="9208" y="1514"/>
                    <a:pt x="9213" y="1532"/>
                    <a:pt x="9225" y="1544"/>
                  </a:cubicBezTo>
                  <a:cubicBezTo>
                    <a:pt x="9237" y="1556"/>
                    <a:pt x="9257" y="1562"/>
                    <a:pt x="9286" y="1562"/>
                  </a:cubicBezTo>
                  <a:cubicBezTo>
                    <a:pt x="9317" y="1562"/>
                    <a:pt x="9343" y="1556"/>
                    <a:pt x="9362" y="1545"/>
                  </a:cubicBezTo>
                  <a:cubicBezTo>
                    <a:pt x="9375" y="1537"/>
                    <a:pt x="9384" y="1526"/>
                    <a:pt x="9388" y="1512"/>
                  </a:cubicBezTo>
                  <a:cubicBezTo>
                    <a:pt x="9391" y="1503"/>
                    <a:pt x="9391" y="1495"/>
                    <a:pt x="9387" y="1489"/>
                  </a:cubicBezTo>
                  <a:cubicBezTo>
                    <a:pt x="9383" y="1483"/>
                    <a:pt x="9371" y="1478"/>
                    <a:pt x="9351" y="1473"/>
                  </a:cubicBezTo>
                  <a:cubicBezTo>
                    <a:pt x="9260" y="1451"/>
                    <a:pt x="9204" y="1432"/>
                    <a:pt x="9183" y="1414"/>
                  </a:cubicBezTo>
                  <a:cubicBezTo>
                    <a:pt x="9154" y="1389"/>
                    <a:pt x="9147" y="1354"/>
                    <a:pt x="9161" y="1310"/>
                  </a:cubicBezTo>
                  <a:cubicBezTo>
                    <a:pt x="9174" y="1270"/>
                    <a:pt x="9200" y="1236"/>
                    <a:pt x="9240" y="1209"/>
                  </a:cubicBezTo>
                  <a:cubicBezTo>
                    <a:pt x="9280" y="1182"/>
                    <a:pt x="9333" y="1168"/>
                    <a:pt x="9399" y="1168"/>
                  </a:cubicBezTo>
                  <a:cubicBezTo>
                    <a:pt x="9462" y="1168"/>
                    <a:pt x="9506" y="1178"/>
                    <a:pt x="9530" y="1199"/>
                  </a:cubicBezTo>
                  <a:cubicBezTo>
                    <a:pt x="9554" y="1220"/>
                    <a:pt x="9566" y="1250"/>
                    <a:pt x="9565" y="1291"/>
                  </a:cubicBezTo>
                  <a:lnTo>
                    <a:pt x="9443" y="1312"/>
                  </a:lnTo>
                  <a:cubicBezTo>
                    <a:pt x="9444" y="1294"/>
                    <a:pt x="9439" y="1280"/>
                    <a:pt x="9428" y="1270"/>
                  </a:cubicBezTo>
                  <a:cubicBezTo>
                    <a:pt x="9418" y="1261"/>
                    <a:pt x="9400" y="1256"/>
                    <a:pt x="9374" y="1256"/>
                  </a:cubicBezTo>
                  <a:cubicBezTo>
                    <a:pt x="9342" y="1256"/>
                    <a:pt x="9317" y="1260"/>
                    <a:pt x="9300" y="1269"/>
                  </a:cubicBezTo>
                  <a:cubicBezTo>
                    <a:pt x="9289" y="1276"/>
                    <a:pt x="9282" y="1284"/>
                    <a:pt x="9279" y="1294"/>
                  </a:cubicBezTo>
                  <a:cubicBezTo>
                    <a:pt x="9276" y="1303"/>
                    <a:pt x="9278" y="1310"/>
                    <a:pt x="9284" y="1316"/>
                  </a:cubicBezTo>
                  <a:cubicBezTo>
                    <a:pt x="9292" y="1324"/>
                    <a:pt x="9327" y="1336"/>
                    <a:pt x="9387" y="1351"/>
                  </a:cubicBezTo>
                  <a:cubicBezTo>
                    <a:pt x="9448" y="1365"/>
                    <a:pt x="9487" y="1383"/>
                    <a:pt x="9506" y="1405"/>
                  </a:cubicBezTo>
                  <a:cubicBezTo>
                    <a:pt x="9525" y="1426"/>
                    <a:pt x="9528" y="1457"/>
                    <a:pt x="9516" y="1496"/>
                  </a:cubicBezTo>
                  <a:cubicBezTo>
                    <a:pt x="9503" y="1538"/>
                    <a:pt x="9474" y="1574"/>
                    <a:pt x="9429" y="1604"/>
                  </a:cubicBezTo>
                  <a:cubicBezTo>
                    <a:pt x="9384" y="1635"/>
                    <a:pt x="9327" y="1650"/>
                    <a:pt x="9258" y="1650"/>
                  </a:cubicBezTo>
                  <a:cubicBezTo>
                    <a:pt x="9195" y="1650"/>
                    <a:pt x="9150" y="1637"/>
                    <a:pt x="9121" y="1612"/>
                  </a:cubicBezTo>
                  <a:cubicBezTo>
                    <a:pt x="9092" y="1587"/>
                    <a:pt x="9079" y="1552"/>
                    <a:pt x="9082" y="1509"/>
                  </a:cubicBezTo>
                  <a:close/>
                  <a:moveTo>
                    <a:pt x="9933" y="1178"/>
                  </a:moveTo>
                  <a:lnTo>
                    <a:pt x="9903" y="1275"/>
                  </a:lnTo>
                  <a:lnTo>
                    <a:pt x="9819" y="1275"/>
                  </a:lnTo>
                  <a:lnTo>
                    <a:pt x="9760" y="1461"/>
                  </a:lnTo>
                  <a:cubicBezTo>
                    <a:pt x="9749" y="1499"/>
                    <a:pt x="9742" y="1521"/>
                    <a:pt x="9742" y="1527"/>
                  </a:cubicBezTo>
                  <a:cubicBezTo>
                    <a:pt x="9742" y="1533"/>
                    <a:pt x="9744" y="1539"/>
                    <a:pt x="9748" y="1543"/>
                  </a:cubicBezTo>
                  <a:cubicBezTo>
                    <a:pt x="9752" y="1547"/>
                    <a:pt x="9759" y="1549"/>
                    <a:pt x="9767" y="1549"/>
                  </a:cubicBezTo>
                  <a:cubicBezTo>
                    <a:pt x="9778" y="1549"/>
                    <a:pt x="9796" y="1545"/>
                    <a:pt x="9820" y="1537"/>
                  </a:cubicBezTo>
                  <a:lnTo>
                    <a:pt x="9800" y="1632"/>
                  </a:lnTo>
                  <a:cubicBezTo>
                    <a:pt x="9768" y="1644"/>
                    <a:pt x="9734" y="1650"/>
                    <a:pt x="9698" y="1650"/>
                  </a:cubicBezTo>
                  <a:cubicBezTo>
                    <a:pt x="9676" y="1650"/>
                    <a:pt x="9658" y="1646"/>
                    <a:pt x="9643" y="1639"/>
                  </a:cubicBezTo>
                  <a:cubicBezTo>
                    <a:pt x="9627" y="1631"/>
                    <a:pt x="9617" y="1622"/>
                    <a:pt x="9613" y="1610"/>
                  </a:cubicBezTo>
                  <a:cubicBezTo>
                    <a:pt x="9608" y="1598"/>
                    <a:pt x="9608" y="1582"/>
                    <a:pt x="9611" y="1562"/>
                  </a:cubicBezTo>
                  <a:cubicBezTo>
                    <a:pt x="9613" y="1548"/>
                    <a:pt x="9621" y="1519"/>
                    <a:pt x="9634" y="1476"/>
                  </a:cubicBezTo>
                  <a:lnTo>
                    <a:pt x="9698" y="1275"/>
                  </a:lnTo>
                  <a:lnTo>
                    <a:pt x="9642" y="1275"/>
                  </a:lnTo>
                  <a:lnTo>
                    <a:pt x="9672" y="1178"/>
                  </a:lnTo>
                  <a:lnTo>
                    <a:pt x="9728" y="1178"/>
                  </a:lnTo>
                  <a:lnTo>
                    <a:pt x="9757" y="1086"/>
                  </a:lnTo>
                  <a:lnTo>
                    <a:pt x="9901" y="1015"/>
                  </a:lnTo>
                  <a:lnTo>
                    <a:pt x="9850" y="1178"/>
                  </a:lnTo>
                  <a:lnTo>
                    <a:pt x="9933" y="1178"/>
                  </a:lnTo>
                  <a:close/>
                  <a:moveTo>
                    <a:pt x="9990" y="1638"/>
                  </a:moveTo>
                  <a:lnTo>
                    <a:pt x="9868" y="1638"/>
                  </a:lnTo>
                  <a:lnTo>
                    <a:pt x="10013" y="1178"/>
                  </a:lnTo>
                  <a:lnTo>
                    <a:pt x="10126" y="1178"/>
                  </a:lnTo>
                  <a:lnTo>
                    <a:pt x="10105" y="1243"/>
                  </a:lnTo>
                  <a:cubicBezTo>
                    <a:pt x="10134" y="1212"/>
                    <a:pt x="10158" y="1192"/>
                    <a:pt x="10177" y="1182"/>
                  </a:cubicBezTo>
                  <a:cubicBezTo>
                    <a:pt x="10195" y="1173"/>
                    <a:pt x="10214" y="1168"/>
                    <a:pt x="10234" y="1168"/>
                  </a:cubicBezTo>
                  <a:cubicBezTo>
                    <a:pt x="10262" y="1168"/>
                    <a:pt x="10286" y="1176"/>
                    <a:pt x="10307" y="1191"/>
                  </a:cubicBezTo>
                  <a:lnTo>
                    <a:pt x="10236" y="1297"/>
                  </a:lnTo>
                  <a:cubicBezTo>
                    <a:pt x="10219" y="1284"/>
                    <a:pt x="10202" y="1277"/>
                    <a:pt x="10185" y="1277"/>
                  </a:cubicBezTo>
                  <a:cubicBezTo>
                    <a:pt x="10168" y="1277"/>
                    <a:pt x="10152" y="1282"/>
                    <a:pt x="10137" y="1291"/>
                  </a:cubicBezTo>
                  <a:cubicBezTo>
                    <a:pt x="10122" y="1301"/>
                    <a:pt x="10107" y="1318"/>
                    <a:pt x="10093" y="1342"/>
                  </a:cubicBezTo>
                  <a:cubicBezTo>
                    <a:pt x="10078" y="1367"/>
                    <a:pt x="10059" y="1418"/>
                    <a:pt x="10034" y="1496"/>
                  </a:cubicBezTo>
                  <a:lnTo>
                    <a:pt x="9990" y="1638"/>
                  </a:lnTo>
                  <a:close/>
                  <a:moveTo>
                    <a:pt x="10383" y="1116"/>
                  </a:moveTo>
                  <a:lnTo>
                    <a:pt x="10419" y="1003"/>
                  </a:lnTo>
                  <a:lnTo>
                    <a:pt x="10540" y="1003"/>
                  </a:lnTo>
                  <a:lnTo>
                    <a:pt x="10505" y="1116"/>
                  </a:lnTo>
                  <a:lnTo>
                    <a:pt x="10383" y="1116"/>
                  </a:lnTo>
                  <a:close/>
                  <a:moveTo>
                    <a:pt x="10219" y="1638"/>
                  </a:moveTo>
                  <a:lnTo>
                    <a:pt x="10364" y="1178"/>
                  </a:lnTo>
                  <a:lnTo>
                    <a:pt x="10485" y="1178"/>
                  </a:lnTo>
                  <a:lnTo>
                    <a:pt x="10340" y="1638"/>
                  </a:lnTo>
                  <a:lnTo>
                    <a:pt x="10219" y="1638"/>
                  </a:lnTo>
                  <a:close/>
                  <a:moveTo>
                    <a:pt x="10656" y="1320"/>
                  </a:moveTo>
                  <a:lnTo>
                    <a:pt x="10552" y="1300"/>
                  </a:lnTo>
                  <a:cubicBezTo>
                    <a:pt x="10579" y="1255"/>
                    <a:pt x="10611" y="1222"/>
                    <a:pt x="10648" y="1200"/>
                  </a:cubicBezTo>
                  <a:cubicBezTo>
                    <a:pt x="10685" y="1179"/>
                    <a:pt x="10733" y="1168"/>
                    <a:pt x="10793" y="1168"/>
                  </a:cubicBezTo>
                  <a:cubicBezTo>
                    <a:pt x="10847" y="1168"/>
                    <a:pt x="10886" y="1174"/>
                    <a:pt x="10908" y="1187"/>
                  </a:cubicBezTo>
                  <a:cubicBezTo>
                    <a:pt x="10931" y="1200"/>
                    <a:pt x="10944" y="1216"/>
                    <a:pt x="10949" y="1236"/>
                  </a:cubicBezTo>
                  <a:cubicBezTo>
                    <a:pt x="10954" y="1256"/>
                    <a:pt x="10948" y="1292"/>
                    <a:pt x="10931" y="1345"/>
                  </a:cubicBezTo>
                  <a:lnTo>
                    <a:pt x="10885" y="1487"/>
                  </a:lnTo>
                  <a:cubicBezTo>
                    <a:pt x="10872" y="1528"/>
                    <a:pt x="10864" y="1558"/>
                    <a:pt x="10862" y="1577"/>
                  </a:cubicBezTo>
                  <a:cubicBezTo>
                    <a:pt x="10860" y="1596"/>
                    <a:pt x="10861" y="1617"/>
                    <a:pt x="10864" y="1638"/>
                  </a:cubicBezTo>
                  <a:lnTo>
                    <a:pt x="10744" y="1638"/>
                  </a:lnTo>
                  <a:cubicBezTo>
                    <a:pt x="10743" y="1630"/>
                    <a:pt x="10743" y="1619"/>
                    <a:pt x="10743" y="1603"/>
                  </a:cubicBezTo>
                  <a:cubicBezTo>
                    <a:pt x="10744" y="1596"/>
                    <a:pt x="10744" y="1591"/>
                    <a:pt x="10743" y="1589"/>
                  </a:cubicBezTo>
                  <a:cubicBezTo>
                    <a:pt x="10716" y="1609"/>
                    <a:pt x="10689" y="1624"/>
                    <a:pt x="10662" y="1635"/>
                  </a:cubicBezTo>
                  <a:cubicBezTo>
                    <a:pt x="10636" y="1645"/>
                    <a:pt x="10609" y="1650"/>
                    <a:pt x="10582" y="1650"/>
                  </a:cubicBezTo>
                  <a:cubicBezTo>
                    <a:pt x="10535" y="1650"/>
                    <a:pt x="10502" y="1637"/>
                    <a:pt x="10483" y="1611"/>
                  </a:cubicBezTo>
                  <a:cubicBezTo>
                    <a:pt x="10463" y="1586"/>
                    <a:pt x="10460" y="1553"/>
                    <a:pt x="10472" y="1514"/>
                  </a:cubicBezTo>
                  <a:cubicBezTo>
                    <a:pt x="10481" y="1488"/>
                    <a:pt x="10494" y="1465"/>
                    <a:pt x="10513" y="1444"/>
                  </a:cubicBezTo>
                  <a:cubicBezTo>
                    <a:pt x="10532" y="1424"/>
                    <a:pt x="10554" y="1408"/>
                    <a:pt x="10580" y="1398"/>
                  </a:cubicBezTo>
                  <a:cubicBezTo>
                    <a:pt x="10606" y="1387"/>
                    <a:pt x="10641" y="1377"/>
                    <a:pt x="10685" y="1369"/>
                  </a:cubicBezTo>
                  <a:cubicBezTo>
                    <a:pt x="10746" y="1359"/>
                    <a:pt x="10788" y="1349"/>
                    <a:pt x="10813" y="1339"/>
                  </a:cubicBezTo>
                  <a:lnTo>
                    <a:pt x="10817" y="1327"/>
                  </a:lnTo>
                  <a:cubicBezTo>
                    <a:pt x="10824" y="1303"/>
                    <a:pt x="10824" y="1287"/>
                    <a:pt x="10816" y="1276"/>
                  </a:cubicBezTo>
                  <a:cubicBezTo>
                    <a:pt x="10807" y="1266"/>
                    <a:pt x="10787" y="1261"/>
                    <a:pt x="10755" y="1261"/>
                  </a:cubicBezTo>
                  <a:cubicBezTo>
                    <a:pt x="10733" y="1261"/>
                    <a:pt x="10715" y="1266"/>
                    <a:pt x="10700" y="1274"/>
                  </a:cubicBezTo>
                  <a:cubicBezTo>
                    <a:pt x="10685" y="1283"/>
                    <a:pt x="10670" y="1298"/>
                    <a:pt x="10656" y="1320"/>
                  </a:cubicBezTo>
                  <a:close/>
                  <a:moveTo>
                    <a:pt x="10788" y="1418"/>
                  </a:moveTo>
                  <a:cubicBezTo>
                    <a:pt x="10771" y="1424"/>
                    <a:pt x="10744" y="1430"/>
                    <a:pt x="10708" y="1437"/>
                  </a:cubicBezTo>
                  <a:cubicBezTo>
                    <a:pt x="10672" y="1444"/>
                    <a:pt x="10648" y="1451"/>
                    <a:pt x="10635" y="1458"/>
                  </a:cubicBezTo>
                  <a:cubicBezTo>
                    <a:pt x="10616" y="1470"/>
                    <a:pt x="10603" y="1484"/>
                    <a:pt x="10598" y="1501"/>
                  </a:cubicBezTo>
                  <a:cubicBezTo>
                    <a:pt x="10593" y="1518"/>
                    <a:pt x="10594" y="1533"/>
                    <a:pt x="10603" y="1545"/>
                  </a:cubicBezTo>
                  <a:cubicBezTo>
                    <a:pt x="10612" y="1558"/>
                    <a:pt x="10626" y="1564"/>
                    <a:pt x="10646" y="1564"/>
                  </a:cubicBezTo>
                  <a:cubicBezTo>
                    <a:pt x="10668" y="1564"/>
                    <a:pt x="10691" y="1557"/>
                    <a:pt x="10715" y="1542"/>
                  </a:cubicBezTo>
                  <a:cubicBezTo>
                    <a:pt x="10734" y="1531"/>
                    <a:pt x="10748" y="1518"/>
                    <a:pt x="10757" y="1502"/>
                  </a:cubicBezTo>
                  <a:cubicBezTo>
                    <a:pt x="10764" y="1492"/>
                    <a:pt x="10771" y="1472"/>
                    <a:pt x="10781" y="1443"/>
                  </a:cubicBezTo>
                  <a:lnTo>
                    <a:pt x="10788" y="1418"/>
                  </a:lnTo>
                  <a:close/>
                  <a:moveTo>
                    <a:pt x="669" y="647"/>
                  </a:moveTo>
                  <a:lnTo>
                    <a:pt x="547" y="647"/>
                  </a:lnTo>
                  <a:lnTo>
                    <a:pt x="621" y="412"/>
                  </a:lnTo>
                  <a:cubicBezTo>
                    <a:pt x="637" y="363"/>
                    <a:pt x="644" y="331"/>
                    <a:pt x="644" y="316"/>
                  </a:cubicBezTo>
                  <a:cubicBezTo>
                    <a:pt x="643" y="301"/>
                    <a:pt x="638" y="290"/>
                    <a:pt x="629" y="282"/>
                  </a:cubicBezTo>
                  <a:cubicBezTo>
                    <a:pt x="620" y="274"/>
                    <a:pt x="607" y="270"/>
                    <a:pt x="590" y="270"/>
                  </a:cubicBezTo>
                  <a:cubicBezTo>
                    <a:pt x="569" y="270"/>
                    <a:pt x="548" y="276"/>
                    <a:pt x="527" y="287"/>
                  </a:cubicBezTo>
                  <a:cubicBezTo>
                    <a:pt x="507" y="299"/>
                    <a:pt x="490" y="314"/>
                    <a:pt x="478" y="333"/>
                  </a:cubicBezTo>
                  <a:cubicBezTo>
                    <a:pt x="466" y="352"/>
                    <a:pt x="452" y="387"/>
                    <a:pt x="435" y="439"/>
                  </a:cubicBezTo>
                  <a:lnTo>
                    <a:pt x="370" y="647"/>
                  </a:lnTo>
                  <a:lnTo>
                    <a:pt x="248" y="647"/>
                  </a:lnTo>
                  <a:lnTo>
                    <a:pt x="393" y="187"/>
                  </a:lnTo>
                  <a:lnTo>
                    <a:pt x="506" y="187"/>
                  </a:lnTo>
                  <a:lnTo>
                    <a:pt x="485" y="254"/>
                  </a:lnTo>
                  <a:cubicBezTo>
                    <a:pt x="541" y="203"/>
                    <a:pt x="600" y="177"/>
                    <a:pt x="662" y="177"/>
                  </a:cubicBezTo>
                  <a:cubicBezTo>
                    <a:pt x="688" y="177"/>
                    <a:pt x="712" y="182"/>
                    <a:pt x="731" y="191"/>
                  </a:cubicBezTo>
                  <a:cubicBezTo>
                    <a:pt x="750" y="201"/>
                    <a:pt x="763" y="213"/>
                    <a:pt x="770" y="228"/>
                  </a:cubicBezTo>
                  <a:cubicBezTo>
                    <a:pt x="777" y="243"/>
                    <a:pt x="779" y="260"/>
                    <a:pt x="778" y="279"/>
                  </a:cubicBezTo>
                  <a:cubicBezTo>
                    <a:pt x="776" y="299"/>
                    <a:pt x="770" y="326"/>
                    <a:pt x="759" y="361"/>
                  </a:cubicBezTo>
                  <a:lnTo>
                    <a:pt x="669" y="647"/>
                  </a:lnTo>
                  <a:close/>
                  <a:moveTo>
                    <a:pt x="957" y="124"/>
                  </a:moveTo>
                  <a:lnTo>
                    <a:pt x="992" y="12"/>
                  </a:lnTo>
                  <a:lnTo>
                    <a:pt x="1114" y="12"/>
                  </a:lnTo>
                  <a:lnTo>
                    <a:pt x="1078" y="124"/>
                  </a:lnTo>
                  <a:lnTo>
                    <a:pt x="957" y="124"/>
                  </a:lnTo>
                  <a:close/>
                  <a:moveTo>
                    <a:pt x="792" y="647"/>
                  </a:moveTo>
                  <a:lnTo>
                    <a:pt x="937" y="187"/>
                  </a:lnTo>
                  <a:lnTo>
                    <a:pt x="1059" y="187"/>
                  </a:lnTo>
                  <a:lnTo>
                    <a:pt x="914" y="647"/>
                  </a:lnTo>
                  <a:lnTo>
                    <a:pt x="792" y="647"/>
                  </a:lnTo>
                  <a:close/>
                  <a:moveTo>
                    <a:pt x="1542" y="323"/>
                  </a:moveTo>
                  <a:lnTo>
                    <a:pt x="1415" y="344"/>
                  </a:lnTo>
                  <a:cubicBezTo>
                    <a:pt x="1419" y="321"/>
                    <a:pt x="1415" y="303"/>
                    <a:pt x="1405" y="291"/>
                  </a:cubicBezTo>
                  <a:cubicBezTo>
                    <a:pt x="1394" y="279"/>
                    <a:pt x="1377" y="273"/>
                    <a:pt x="1355" y="273"/>
                  </a:cubicBezTo>
                  <a:cubicBezTo>
                    <a:pt x="1324" y="273"/>
                    <a:pt x="1297" y="283"/>
                    <a:pt x="1272" y="304"/>
                  </a:cubicBezTo>
                  <a:cubicBezTo>
                    <a:pt x="1247" y="325"/>
                    <a:pt x="1227" y="360"/>
                    <a:pt x="1212" y="409"/>
                  </a:cubicBezTo>
                  <a:cubicBezTo>
                    <a:pt x="1195" y="464"/>
                    <a:pt x="1192" y="503"/>
                    <a:pt x="1203" y="525"/>
                  </a:cubicBezTo>
                  <a:cubicBezTo>
                    <a:pt x="1214" y="548"/>
                    <a:pt x="1235" y="559"/>
                    <a:pt x="1266" y="559"/>
                  </a:cubicBezTo>
                  <a:cubicBezTo>
                    <a:pt x="1289" y="559"/>
                    <a:pt x="1310" y="553"/>
                    <a:pt x="1329" y="539"/>
                  </a:cubicBezTo>
                  <a:cubicBezTo>
                    <a:pt x="1348" y="526"/>
                    <a:pt x="1365" y="504"/>
                    <a:pt x="1381" y="471"/>
                  </a:cubicBezTo>
                  <a:lnTo>
                    <a:pt x="1495" y="492"/>
                  </a:lnTo>
                  <a:cubicBezTo>
                    <a:pt x="1465" y="547"/>
                    <a:pt x="1428" y="588"/>
                    <a:pt x="1384" y="616"/>
                  </a:cubicBezTo>
                  <a:cubicBezTo>
                    <a:pt x="1340" y="645"/>
                    <a:pt x="1288" y="659"/>
                    <a:pt x="1229" y="659"/>
                  </a:cubicBezTo>
                  <a:cubicBezTo>
                    <a:pt x="1162" y="659"/>
                    <a:pt x="1115" y="637"/>
                    <a:pt x="1088" y="595"/>
                  </a:cubicBezTo>
                  <a:cubicBezTo>
                    <a:pt x="1062" y="552"/>
                    <a:pt x="1060" y="493"/>
                    <a:pt x="1084" y="418"/>
                  </a:cubicBezTo>
                  <a:cubicBezTo>
                    <a:pt x="1108" y="342"/>
                    <a:pt x="1147" y="283"/>
                    <a:pt x="1200" y="240"/>
                  </a:cubicBezTo>
                  <a:cubicBezTo>
                    <a:pt x="1254" y="198"/>
                    <a:pt x="1315" y="177"/>
                    <a:pt x="1383" y="177"/>
                  </a:cubicBezTo>
                  <a:cubicBezTo>
                    <a:pt x="1439" y="177"/>
                    <a:pt x="1480" y="189"/>
                    <a:pt x="1505" y="213"/>
                  </a:cubicBezTo>
                  <a:cubicBezTo>
                    <a:pt x="1531" y="237"/>
                    <a:pt x="1543" y="274"/>
                    <a:pt x="1542" y="323"/>
                  </a:cubicBezTo>
                  <a:close/>
                  <a:moveTo>
                    <a:pt x="1697" y="124"/>
                  </a:moveTo>
                  <a:lnTo>
                    <a:pt x="1732" y="12"/>
                  </a:lnTo>
                  <a:lnTo>
                    <a:pt x="1854" y="12"/>
                  </a:lnTo>
                  <a:lnTo>
                    <a:pt x="1818" y="124"/>
                  </a:lnTo>
                  <a:lnTo>
                    <a:pt x="1697" y="124"/>
                  </a:lnTo>
                  <a:close/>
                  <a:moveTo>
                    <a:pt x="1532" y="647"/>
                  </a:moveTo>
                  <a:lnTo>
                    <a:pt x="1677" y="187"/>
                  </a:lnTo>
                  <a:lnTo>
                    <a:pt x="1799" y="187"/>
                  </a:lnTo>
                  <a:lnTo>
                    <a:pt x="1654" y="647"/>
                  </a:lnTo>
                  <a:lnTo>
                    <a:pt x="1532" y="647"/>
                  </a:lnTo>
                  <a:close/>
                  <a:moveTo>
                    <a:pt x="1969" y="329"/>
                  </a:moveTo>
                  <a:lnTo>
                    <a:pt x="1866" y="309"/>
                  </a:lnTo>
                  <a:cubicBezTo>
                    <a:pt x="1892" y="264"/>
                    <a:pt x="1924" y="231"/>
                    <a:pt x="1961" y="209"/>
                  </a:cubicBezTo>
                  <a:cubicBezTo>
                    <a:pt x="1998" y="188"/>
                    <a:pt x="2047" y="177"/>
                    <a:pt x="2107" y="177"/>
                  </a:cubicBezTo>
                  <a:cubicBezTo>
                    <a:pt x="2161" y="177"/>
                    <a:pt x="2199" y="183"/>
                    <a:pt x="2222" y="196"/>
                  </a:cubicBezTo>
                  <a:cubicBezTo>
                    <a:pt x="2244" y="209"/>
                    <a:pt x="2258" y="225"/>
                    <a:pt x="2263" y="245"/>
                  </a:cubicBezTo>
                  <a:cubicBezTo>
                    <a:pt x="2267" y="265"/>
                    <a:pt x="2261" y="301"/>
                    <a:pt x="2245" y="354"/>
                  </a:cubicBezTo>
                  <a:lnTo>
                    <a:pt x="2198" y="496"/>
                  </a:lnTo>
                  <a:cubicBezTo>
                    <a:pt x="2185" y="536"/>
                    <a:pt x="2178" y="566"/>
                    <a:pt x="2176" y="585"/>
                  </a:cubicBezTo>
                  <a:cubicBezTo>
                    <a:pt x="2173" y="605"/>
                    <a:pt x="2174" y="625"/>
                    <a:pt x="2178" y="647"/>
                  </a:cubicBezTo>
                  <a:lnTo>
                    <a:pt x="2057" y="647"/>
                  </a:lnTo>
                  <a:cubicBezTo>
                    <a:pt x="2057" y="639"/>
                    <a:pt x="2056" y="627"/>
                    <a:pt x="2057" y="612"/>
                  </a:cubicBezTo>
                  <a:cubicBezTo>
                    <a:pt x="2057" y="604"/>
                    <a:pt x="2057" y="600"/>
                    <a:pt x="2057" y="597"/>
                  </a:cubicBezTo>
                  <a:cubicBezTo>
                    <a:pt x="2030" y="618"/>
                    <a:pt x="2003" y="633"/>
                    <a:pt x="1976" y="643"/>
                  </a:cubicBezTo>
                  <a:cubicBezTo>
                    <a:pt x="1949" y="653"/>
                    <a:pt x="1922" y="659"/>
                    <a:pt x="1896" y="659"/>
                  </a:cubicBezTo>
                  <a:cubicBezTo>
                    <a:pt x="1848" y="659"/>
                    <a:pt x="1815" y="646"/>
                    <a:pt x="1796" y="620"/>
                  </a:cubicBezTo>
                  <a:cubicBezTo>
                    <a:pt x="1777" y="594"/>
                    <a:pt x="1774" y="562"/>
                    <a:pt x="1786" y="523"/>
                  </a:cubicBezTo>
                  <a:cubicBezTo>
                    <a:pt x="1794" y="497"/>
                    <a:pt x="1808" y="473"/>
                    <a:pt x="1826" y="453"/>
                  </a:cubicBezTo>
                  <a:cubicBezTo>
                    <a:pt x="1845" y="433"/>
                    <a:pt x="1867" y="417"/>
                    <a:pt x="1893" y="406"/>
                  </a:cubicBezTo>
                  <a:cubicBezTo>
                    <a:pt x="1919" y="396"/>
                    <a:pt x="1954" y="386"/>
                    <a:pt x="1999" y="378"/>
                  </a:cubicBezTo>
                  <a:cubicBezTo>
                    <a:pt x="2059" y="367"/>
                    <a:pt x="2102" y="357"/>
                    <a:pt x="2127" y="348"/>
                  </a:cubicBezTo>
                  <a:lnTo>
                    <a:pt x="2130" y="336"/>
                  </a:lnTo>
                  <a:cubicBezTo>
                    <a:pt x="2138" y="312"/>
                    <a:pt x="2137" y="295"/>
                    <a:pt x="2129" y="285"/>
                  </a:cubicBezTo>
                  <a:cubicBezTo>
                    <a:pt x="2121" y="275"/>
                    <a:pt x="2100" y="270"/>
                    <a:pt x="2068" y="270"/>
                  </a:cubicBezTo>
                  <a:cubicBezTo>
                    <a:pt x="2046" y="270"/>
                    <a:pt x="2028" y="274"/>
                    <a:pt x="2013" y="283"/>
                  </a:cubicBezTo>
                  <a:cubicBezTo>
                    <a:pt x="1998" y="292"/>
                    <a:pt x="1984" y="307"/>
                    <a:pt x="1969" y="329"/>
                  </a:cubicBezTo>
                  <a:close/>
                  <a:moveTo>
                    <a:pt x="2102" y="427"/>
                  </a:moveTo>
                  <a:cubicBezTo>
                    <a:pt x="2085" y="432"/>
                    <a:pt x="2058" y="438"/>
                    <a:pt x="2022" y="446"/>
                  </a:cubicBezTo>
                  <a:cubicBezTo>
                    <a:pt x="1986" y="453"/>
                    <a:pt x="1961" y="460"/>
                    <a:pt x="1949" y="467"/>
                  </a:cubicBezTo>
                  <a:cubicBezTo>
                    <a:pt x="1929" y="478"/>
                    <a:pt x="1917" y="492"/>
                    <a:pt x="1912" y="510"/>
                  </a:cubicBezTo>
                  <a:cubicBezTo>
                    <a:pt x="1906" y="527"/>
                    <a:pt x="1908" y="541"/>
                    <a:pt x="1917" y="554"/>
                  </a:cubicBezTo>
                  <a:cubicBezTo>
                    <a:pt x="1926" y="566"/>
                    <a:pt x="1940" y="573"/>
                    <a:pt x="1959" y="573"/>
                  </a:cubicBezTo>
                  <a:cubicBezTo>
                    <a:pt x="1981" y="573"/>
                    <a:pt x="2005" y="565"/>
                    <a:pt x="2029" y="551"/>
                  </a:cubicBezTo>
                  <a:cubicBezTo>
                    <a:pt x="2047" y="540"/>
                    <a:pt x="2061" y="527"/>
                    <a:pt x="2071" y="511"/>
                  </a:cubicBezTo>
                  <a:cubicBezTo>
                    <a:pt x="2077" y="500"/>
                    <a:pt x="2085" y="480"/>
                    <a:pt x="2094" y="451"/>
                  </a:cubicBezTo>
                  <a:lnTo>
                    <a:pt x="2102" y="427"/>
                  </a:lnTo>
                  <a:close/>
                  <a:moveTo>
                    <a:pt x="2627" y="187"/>
                  </a:moveTo>
                  <a:lnTo>
                    <a:pt x="2597" y="283"/>
                  </a:lnTo>
                  <a:lnTo>
                    <a:pt x="2514" y="283"/>
                  </a:lnTo>
                  <a:lnTo>
                    <a:pt x="2455" y="470"/>
                  </a:lnTo>
                  <a:cubicBezTo>
                    <a:pt x="2443" y="508"/>
                    <a:pt x="2437" y="530"/>
                    <a:pt x="2436" y="536"/>
                  </a:cubicBezTo>
                  <a:cubicBezTo>
                    <a:pt x="2436" y="542"/>
                    <a:pt x="2438" y="547"/>
                    <a:pt x="2443" y="551"/>
                  </a:cubicBezTo>
                  <a:cubicBezTo>
                    <a:pt x="2447" y="555"/>
                    <a:pt x="2453" y="557"/>
                    <a:pt x="2461" y="557"/>
                  </a:cubicBezTo>
                  <a:cubicBezTo>
                    <a:pt x="2473" y="557"/>
                    <a:pt x="2490" y="554"/>
                    <a:pt x="2514" y="546"/>
                  </a:cubicBezTo>
                  <a:lnTo>
                    <a:pt x="2494" y="640"/>
                  </a:lnTo>
                  <a:cubicBezTo>
                    <a:pt x="2462" y="653"/>
                    <a:pt x="2428" y="659"/>
                    <a:pt x="2393" y="659"/>
                  </a:cubicBezTo>
                  <a:cubicBezTo>
                    <a:pt x="2371" y="659"/>
                    <a:pt x="2352" y="655"/>
                    <a:pt x="2337" y="648"/>
                  </a:cubicBezTo>
                  <a:cubicBezTo>
                    <a:pt x="2322" y="640"/>
                    <a:pt x="2312" y="631"/>
                    <a:pt x="2307" y="619"/>
                  </a:cubicBezTo>
                  <a:cubicBezTo>
                    <a:pt x="2303" y="607"/>
                    <a:pt x="2302" y="591"/>
                    <a:pt x="2305" y="571"/>
                  </a:cubicBezTo>
                  <a:cubicBezTo>
                    <a:pt x="2307" y="557"/>
                    <a:pt x="2315" y="528"/>
                    <a:pt x="2329" y="485"/>
                  </a:cubicBezTo>
                  <a:lnTo>
                    <a:pt x="2392" y="283"/>
                  </a:lnTo>
                  <a:lnTo>
                    <a:pt x="2336" y="283"/>
                  </a:lnTo>
                  <a:lnTo>
                    <a:pt x="2367" y="187"/>
                  </a:lnTo>
                  <a:lnTo>
                    <a:pt x="2422" y="187"/>
                  </a:lnTo>
                  <a:lnTo>
                    <a:pt x="2451" y="95"/>
                  </a:lnTo>
                  <a:lnTo>
                    <a:pt x="2595" y="23"/>
                  </a:lnTo>
                  <a:lnTo>
                    <a:pt x="2544" y="187"/>
                  </a:lnTo>
                  <a:lnTo>
                    <a:pt x="2627" y="187"/>
                  </a:lnTo>
                  <a:close/>
                  <a:moveTo>
                    <a:pt x="2732" y="124"/>
                  </a:moveTo>
                  <a:lnTo>
                    <a:pt x="2768" y="12"/>
                  </a:lnTo>
                  <a:lnTo>
                    <a:pt x="2889" y="12"/>
                  </a:lnTo>
                  <a:lnTo>
                    <a:pt x="2854" y="124"/>
                  </a:lnTo>
                  <a:lnTo>
                    <a:pt x="2732" y="124"/>
                  </a:lnTo>
                  <a:close/>
                  <a:moveTo>
                    <a:pt x="2568" y="647"/>
                  </a:moveTo>
                  <a:lnTo>
                    <a:pt x="2713" y="187"/>
                  </a:lnTo>
                  <a:lnTo>
                    <a:pt x="2834" y="187"/>
                  </a:lnTo>
                  <a:lnTo>
                    <a:pt x="2689" y="647"/>
                  </a:lnTo>
                  <a:lnTo>
                    <a:pt x="2568" y="647"/>
                  </a:lnTo>
                  <a:close/>
                  <a:moveTo>
                    <a:pt x="2941" y="647"/>
                  </a:moveTo>
                  <a:lnTo>
                    <a:pt x="2900" y="187"/>
                  </a:lnTo>
                  <a:lnTo>
                    <a:pt x="3028" y="187"/>
                  </a:lnTo>
                  <a:lnTo>
                    <a:pt x="3041" y="422"/>
                  </a:lnTo>
                  <a:lnTo>
                    <a:pt x="3041" y="500"/>
                  </a:lnTo>
                  <a:cubicBezTo>
                    <a:pt x="3054" y="480"/>
                    <a:pt x="3062" y="467"/>
                    <a:pt x="3066" y="461"/>
                  </a:cubicBezTo>
                  <a:cubicBezTo>
                    <a:pt x="3074" y="448"/>
                    <a:pt x="3083" y="435"/>
                    <a:pt x="3092" y="422"/>
                  </a:cubicBezTo>
                  <a:lnTo>
                    <a:pt x="3253" y="187"/>
                  </a:lnTo>
                  <a:lnTo>
                    <a:pt x="3378" y="187"/>
                  </a:lnTo>
                  <a:lnTo>
                    <a:pt x="3051" y="647"/>
                  </a:lnTo>
                  <a:lnTo>
                    <a:pt x="2941" y="647"/>
                  </a:lnTo>
                  <a:close/>
                  <a:moveTo>
                    <a:pt x="3499" y="329"/>
                  </a:moveTo>
                  <a:lnTo>
                    <a:pt x="3395" y="309"/>
                  </a:lnTo>
                  <a:cubicBezTo>
                    <a:pt x="3421" y="264"/>
                    <a:pt x="3453" y="231"/>
                    <a:pt x="3490" y="209"/>
                  </a:cubicBezTo>
                  <a:cubicBezTo>
                    <a:pt x="3527" y="188"/>
                    <a:pt x="3576" y="177"/>
                    <a:pt x="3636" y="177"/>
                  </a:cubicBezTo>
                  <a:cubicBezTo>
                    <a:pt x="3690" y="177"/>
                    <a:pt x="3728" y="183"/>
                    <a:pt x="3751" y="196"/>
                  </a:cubicBezTo>
                  <a:cubicBezTo>
                    <a:pt x="3773" y="209"/>
                    <a:pt x="3787" y="225"/>
                    <a:pt x="3792" y="245"/>
                  </a:cubicBezTo>
                  <a:cubicBezTo>
                    <a:pt x="3796" y="265"/>
                    <a:pt x="3790" y="301"/>
                    <a:pt x="3774" y="354"/>
                  </a:cubicBezTo>
                  <a:lnTo>
                    <a:pt x="3727" y="496"/>
                  </a:lnTo>
                  <a:cubicBezTo>
                    <a:pt x="3714" y="536"/>
                    <a:pt x="3707" y="566"/>
                    <a:pt x="3705" y="585"/>
                  </a:cubicBezTo>
                  <a:cubicBezTo>
                    <a:pt x="3702" y="605"/>
                    <a:pt x="3703" y="625"/>
                    <a:pt x="3707" y="647"/>
                  </a:cubicBezTo>
                  <a:lnTo>
                    <a:pt x="3586" y="647"/>
                  </a:lnTo>
                  <a:cubicBezTo>
                    <a:pt x="3586" y="639"/>
                    <a:pt x="3585" y="627"/>
                    <a:pt x="3586" y="612"/>
                  </a:cubicBezTo>
                  <a:cubicBezTo>
                    <a:pt x="3586" y="604"/>
                    <a:pt x="3586" y="600"/>
                    <a:pt x="3586" y="597"/>
                  </a:cubicBezTo>
                  <a:cubicBezTo>
                    <a:pt x="3559" y="618"/>
                    <a:pt x="3532" y="633"/>
                    <a:pt x="3505" y="643"/>
                  </a:cubicBezTo>
                  <a:cubicBezTo>
                    <a:pt x="3478" y="653"/>
                    <a:pt x="3451" y="659"/>
                    <a:pt x="3425" y="659"/>
                  </a:cubicBezTo>
                  <a:cubicBezTo>
                    <a:pt x="3377" y="659"/>
                    <a:pt x="3344" y="646"/>
                    <a:pt x="3325" y="620"/>
                  </a:cubicBezTo>
                  <a:cubicBezTo>
                    <a:pt x="3306" y="594"/>
                    <a:pt x="3303" y="562"/>
                    <a:pt x="3315" y="523"/>
                  </a:cubicBezTo>
                  <a:cubicBezTo>
                    <a:pt x="3323" y="497"/>
                    <a:pt x="3337" y="473"/>
                    <a:pt x="3355" y="453"/>
                  </a:cubicBezTo>
                  <a:cubicBezTo>
                    <a:pt x="3374" y="433"/>
                    <a:pt x="3397" y="417"/>
                    <a:pt x="3422" y="406"/>
                  </a:cubicBezTo>
                  <a:cubicBezTo>
                    <a:pt x="3448" y="396"/>
                    <a:pt x="3483" y="386"/>
                    <a:pt x="3528" y="378"/>
                  </a:cubicBezTo>
                  <a:cubicBezTo>
                    <a:pt x="3588" y="367"/>
                    <a:pt x="3631" y="357"/>
                    <a:pt x="3656" y="348"/>
                  </a:cubicBezTo>
                  <a:lnTo>
                    <a:pt x="3660" y="336"/>
                  </a:lnTo>
                  <a:cubicBezTo>
                    <a:pt x="3667" y="312"/>
                    <a:pt x="3666" y="295"/>
                    <a:pt x="3658" y="285"/>
                  </a:cubicBezTo>
                  <a:cubicBezTo>
                    <a:pt x="3650" y="275"/>
                    <a:pt x="3629" y="270"/>
                    <a:pt x="3597" y="270"/>
                  </a:cubicBezTo>
                  <a:cubicBezTo>
                    <a:pt x="3576" y="270"/>
                    <a:pt x="3557" y="274"/>
                    <a:pt x="3542" y="283"/>
                  </a:cubicBezTo>
                  <a:cubicBezTo>
                    <a:pt x="3527" y="292"/>
                    <a:pt x="3513" y="307"/>
                    <a:pt x="3499" y="329"/>
                  </a:cubicBezTo>
                  <a:close/>
                  <a:moveTo>
                    <a:pt x="3631" y="427"/>
                  </a:moveTo>
                  <a:cubicBezTo>
                    <a:pt x="3614" y="432"/>
                    <a:pt x="3587" y="438"/>
                    <a:pt x="3551" y="446"/>
                  </a:cubicBezTo>
                  <a:cubicBezTo>
                    <a:pt x="3515" y="453"/>
                    <a:pt x="3490" y="460"/>
                    <a:pt x="3478" y="467"/>
                  </a:cubicBezTo>
                  <a:cubicBezTo>
                    <a:pt x="3458" y="478"/>
                    <a:pt x="3446" y="492"/>
                    <a:pt x="3441" y="510"/>
                  </a:cubicBezTo>
                  <a:cubicBezTo>
                    <a:pt x="3435" y="527"/>
                    <a:pt x="3437" y="541"/>
                    <a:pt x="3446" y="554"/>
                  </a:cubicBezTo>
                  <a:cubicBezTo>
                    <a:pt x="3455" y="566"/>
                    <a:pt x="3469" y="573"/>
                    <a:pt x="3488" y="573"/>
                  </a:cubicBezTo>
                  <a:cubicBezTo>
                    <a:pt x="3510" y="573"/>
                    <a:pt x="3534" y="565"/>
                    <a:pt x="3558" y="551"/>
                  </a:cubicBezTo>
                  <a:cubicBezTo>
                    <a:pt x="3576" y="540"/>
                    <a:pt x="3590" y="527"/>
                    <a:pt x="3600" y="511"/>
                  </a:cubicBezTo>
                  <a:cubicBezTo>
                    <a:pt x="3606" y="500"/>
                    <a:pt x="3614" y="480"/>
                    <a:pt x="3623" y="451"/>
                  </a:cubicBezTo>
                  <a:lnTo>
                    <a:pt x="3631" y="427"/>
                  </a:lnTo>
                  <a:close/>
                  <a:moveTo>
                    <a:pt x="4470" y="647"/>
                  </a:moveTo>
                  <a:lnTo>
                    <a:pt x="4357" y="647"/>
                  </a:lnTo>
                  <a:lnTo>
                    <a:pt x="4379" y="579"/>
                  </a:lnTo>
                  <a:cubicBezTo>
                    <a:pt x="4352" y="606"/>
                    <a:pt x="4323" y="625"/>
                    <a:pt x="4293" y="639"/>
                  </a:cubicBezTo>
                  <a:cubicBezTo>
                    <a:pt x="4264" y="652"/>
                    <a:pt x="4236" y="659"/>
                    <a:pt x="4210" y="659"/>
                  </a:cubicBezTo>
                  <a:cubicBezTo>
                    <a:pt x="4157" y="659"/>
                    <a:pt x="4118" y="637"/>
                    <a:pt x="4093" y="595"/>
                  </a:cubicBezTo>
                  <a:cubicBezTo>
                    <a:pt x="4069" y="552"/>
                    <a:pt x="4069" y="492"/>
                    <a:pt x="4093" y="416"/>
                  </a:cubicBezTo>
                  <a:cubicBezTo>
                    <a:pt x="4118" y="338"/>
                    <a:pt x="4155" y="278"/>
                    <a:pt x="4204" y="238"/>
                  </a:cubicBezTo>
                  <a:cubicBezTo>
                    <a:pt x="4254" y="197"/>
                    <a:pt x="4307" y="177"/>
                    <a:pt x="4363" y="177"/>
                  </a:cubicBezTo>
                  <a:cubicBezTo>
                    <a:pt x="4414" y="177"/>
                    <a:pt x="4452" y="198"/>
                    <a:pt x="4476" y="241"/>
                  </a:cubicBezTo>
                  <a:lnTo>
                    <a:pt x="4549" y="12"/>
                  </a:lnTo>
                  <a:lnTo>
                    <a:pt x="4670" y="12"/>
                  </a:lnTo>
                  <a:lnTo>
                    <a:pt x="4470" y="647"/>
                  </a:lnTo>
                  <a:close/>
                  <a:moveTo>
                    <a:pt x="4221" y="408"/>
                  </a:moveTo>
                  <a:cubicBezTo>
                    <a:pt x="4205" y="457"/>
                    <a:pt x="4201" y="493"/>
                    <a:pt x="4207" y="515"/>
                  </a:cubicBezTo>
                  <a:cubicBezTo>
                    <a:pt x="4217" y="547"/>
                    <a:pt x="4239" y="563"/>
                    <a:pt x="4274" y="563"/>
                  </a:cubicBezTo>
                  <a:cubicBezTo>
                    <a:pt x="4302" y="563"/>
                    <a:pt x="4330" y="551"/>
                    <a:pt x="4357" y="527"/>
                  </a:cubicBezTo>
                  <a:cubicBezTo>
                    <a:pt x="4384" y="503"/>
                    <a:pt x="4405" y="467"/>
                    <a:pt x="4420" y="420"/>
                  </a:cubicBezTo>
                  <a:cubicBezTo>
                    <a:pt x="4437" y="367"/>
                    <a:pt x="4439" y="328"/>
                    <a:pt x="4428" y="305"/>
                  </a:cubicBezTo>
                  <a:cubicBezTo>
                    <a:pt x="4416" y="282"/>
                    <a:pt x="4395" y="270"/>
                    <a:pt x="4366" y="270"/>
                  </a:cubicBezTo>
                  <a:cubicBezTo>
                    <a:pt x="4337" y="270"/>
                    <a:pt x="4309" y="281"/>
                    <a:pt x="4282" y="305"/>
                  </a:cubicBezTo>
                  <a:cubicBezTo>
                    <a:pt x="4256" y="328"/>
                    <a:pt x="4235" y="362"/>
                    <a:pt x="4221" y="408"/>
                  </a:cubicBezTo>
                  <a:close/>
                  <a:moveTo>
                    <a:pt x="4781" y="329"/>
                  </a:moveTo>
                  <a:lnTo>
                    <a:pt x="4677" y="309"/>
                  </a:lnTo>
                  <a:cubicBezTo>
                    <a:pt x="4703" y="264"/>
                    <a:pt x="4735" y="231"/>
                    <a:pt x="4772" y="209"/>
                  </a:cubicBezTo>
                  <a:cubicBezTo>
                    <a:pt x="4809" y="188"/>
                    <a:pt x="4858" y="177"/>
                    <a:pt x="4918" y="177"/>
                  </a:cubicBezTo>
                  <a:cubicBezTo>
                    <a:pt x="4972" y="177"/>
                    <a:pt x="5010" y="183"/>
                    <a:pt x="5033" y="196"/>
                  </a:cubicBezTo>
                  <a:cubicBezTo>
                    <a:pt x="5055" y="209"/>
                    <a:pt x="5069" y="225"/>
                    <a:pt x="5074" y="245"/>
                  </a:cubicBezTo>
                  <a:cubicBezTo>
                    <a:pt x="5078" y="265"/>
                    <a:pt x="5072" y="301"/>
                    <a:pt x="5056" y="354"/>
                  </a:cubicBezTo>
                  <a:lnTo>
                    <a:pt x="5009" y="496"/>
                  </a:lnTo>
                  <a:cubicBezTo>
                    <a:pt x="4996" y="536"/>
                    <a:pt x="4989" y="566"/>
                    <a:pt x="4987" y="585"/>
                  </a:cubicBezTo>
                  <a:cubicBezTo>
                    <a:pt x="4985" y="605"/>
                    <a:pt x="4985" y="625"/>
                    <a:pt x="4989" y="647"/>
                  </a:cubicBezTo>
                  <a:lnTo>
                    <a:pt x="4868" y="647"/>
                  </a:lnTo>
                  <a:cubicBezTo>
                    <a:pt x="4868" y="639"/>
                    <a:pt x="4868" y="627"/>
                    <a:pt x="4868" y="612"/>
                  </a:cubicBezTo>
                  <a:cubicBezTo>
                    <a:pt x="4868" y="604"/>
                    <a:pt x="4868" y="600"/>
                    <a:pt x="4868" y="597"/>
                  </a:cubicBezTo>
                  <a:cubicBezTo>
                    <a:pt x="4841" y="618"/>
                    <a:pt x="4814" y="633"/>
                    <a:pt x="4787" y="643"/>
                  </a:cubicBezTo>
                  <a:cubicBezTo>
                    <a:pt x="4760" y="653"/>
                    <a:pt x="4733" y="659"/>
                    <a:pt x="4707" y="659"/>
                  </a:cubicBezTo>
                  <a:cubicBezTo>
                    <a:pt x="4660" y="659"/>
                    <a:pt x="4626" y="646"/>
                    <a:pt x="4607" y="620"/>
                  </a:cubicBezTo>
                  <a:cubicBezTo>
                    <a:pt x="4588" y="594"/>
                    <a:pt x="4585" y="562"/>
                    <a:pt x="4597" y="523"/>
                  </a:cubicBezTo>
                  <a:cubicBezTo>
                    <a:pt x="4605" y="497"/>
                    <a:pt x="4619" y="473"/>
                    <a:pt x="4638" y="453"/>
                  </a:cubicBezTo>
                  <a:cubicBezTo>
                    <a:pt x="4656" y="433"/>
                    <a:pt x="4679" y="417"/>
                    <a:pt x="4704" y="406"/>
                  </a:cubicBezTo>
                  <a:cubicBezTo>
                    <a:pt x="4730" y="396"/>
                    <a:pt x="4765" y="386"/>
                    <a:pt x="4810" y="378"/>
                  </a:cubicBezTo>
                  <a:cubicBezTo>
                    <a:pt x="4870" y="367"/>
                    <a:pt x="4913" y="357"/>
                    <a:pt x="4938" y="348"/>
                  </a:cubicBezTo>
                  <a:lnTo>
                    <a:pt x="4942" y="336"/>
                  </a:lnTo>
                  <a:cubicBezTo>
                    <a:pt x="4949" y="312"/>
                    <a:pt x="4949" y="295"/>
                    <a:pt x="4940" y="285"/>
                  </a:cubicBezTo>
                  <a:cubicBezTo>
                    <a:pt x="4932" y="275"/>
                    <a:pt x="4911" y="270"/>
                    <a:pt x="4879" y="270"/>
                  </a:cubicBezTo>
                  <a:cubicBezTo>
                    <a:pt x="4858" y="270"/>
                    <a:pt x="4839" y="274"/>
                    <a:pt x="4824" y="283"/>
                  </a:cubicBezTo>
                  <a:cubicBezTo>
                    <a:pt x="4810" y="292"/>
                    <a:pt x="4795" y="307"/>
                    <a:pt x="4781" y="329"/>
                  </a:cubicBezTo>
                  <a:close/>
                  <a:moveTo>
                    <a:pt x="4913" y="427"/>
                  </a:moveTo>
                  <a:cubicBezTo>
                    <a:pt x="4896" y="432"/>
                    <a:pt x="4869" y="438"/>
                    <a:pt x="4833" y="446"/>
                  </a:cubicBezTo>
                  <a:cubicBezTo>
                    <a:pt x="4797" y="453"/>
                    <a:pt x="4772" y="460"/>
                    <a:pt x="4760" y="467"/>
                  </a:cubicBezTo>
                  <a:cubicBezTo>
                    <a:pt x="4741" y="478"/>
                    <a:pt x="4728" y="492"/>
                    <a:pt x="4723" y="510"/>
                  </a:cubicBezTo>
                  <a:cubicBezTo>
                    <a:pt x="4717" y="527"/>
                    <a:pt x="4719" y="541"/>
                    <a:pt x="4728" y="554"/>
                  </a:cubicBezTo>
                  <a:cubicBezTo>
                    <a:pt x="4737" y="566"/>
                    <a:pt x="4751" y="573"/>
                    <a:pt x="4770" y="573"/>
                  </a:cubicBezTo>
                  <a:cubicBezTo>
                    <a:pt x="4792" y="573"/>
                    <a:pt x="4816" y="565"/>
                    <a:pt x="4840" y="551"/>
                  </a:cubicBezTo>
                  <a:cubicBezTo>
                    <a:pt x="4858" y="540"/>
                    <a:pt x="4872" y="527"/>
                    <a:pt x="4882" y="511"/>
                  </a:cubicBezTo>
                  <a:cubicBezTo>
                    <a:pt x="4888" y="500"/>
                    <a:pt x="4896" y="480"/>
                    <a:pt x="4905" y="451"/>
                  </a:cubicBezTo>
                  <a:lnTo>
                    <a:pt x="4913" y="427"/>
                  </a:lnTo>
                  <a:close/>
                  <a:moveTo>
                    <a:pt x="5811" y="413"/>
                  </a:moveTo>
                  <a:lnTo>
                    <a:pt x="5923" y="451"/>
                  </a:lnTo>
                  <a:cubicBezTo>
                    <a:pt x="5882" y="521"/>
                    <a:pt x="5834" y="573"/>
                    <a:pt x="5779" y="607"/>
                  </a:cubicBezTo>
                  <a:cubicBezTo>
                    <a:pt x="5724" y="641"/>
                    <a:pt x="5662" y="658"/>
                    <a:pt x="5594" y="658"/>
                  </a:cubicBezTo>
                  <a:cubicBezTo>
                    <a:pt x="5510" y="658"/>
                    <a:pt x="5449" y="629"/>
                    <a:pt x="5413" y="571"/>
                  </a:cubicBezTo>
                  <a:cubicBezTo>
                    <a:pt x="5377" y="514"/>
                    <a:pt x="5375" y="435"/>
                    <a:pt x="5406" y="335"/>
                  </a:cubicBezTo>
                  <a:cubicBezTo>
                    <a:pt x="5439" y="229"/>
                    <a:pt x="5493" y="147"/>
                    <a:pt x="5566" y="88"/>
                  </a:cubicBezTo>
                  <a:cubicBezTo>
                    <a:pt x="5639" y="29"/>
                    <a:pt x="5720" y="0"/>
                    <a:pt x="5809" y="0"/>
                  </a:cubicBezTo>
                  <a:cubicBezTo>
                    <a:pt x="5886" y="0"/>
                    <a:pt x="5942" y="23"/>
                    <a:pt x="5976" y="69"/>
                  </a:cubicBezTo>
                  <a:cubicBezTo>
                    <a:pt x="5997" y="96"/>
                    <a:pt x="6006" y="136"/>
                    <a:pt x="6005" y="187"/>
                  </a:cubicBezTo>
                  <a:lnTo>
                    <a:pt x="5868" y="217"/>
                  </a:lnTo>
                  <a:cubicBezTo>
                    <a:pt x="5871" y="184"/>
                    <a:pt x="5863" y="158"/>
                    <a:pt x="5846" y="139"/>
                  </a:cubicBezTo>
                  <a:cubicBezTo>
                    <a:pt x="5828" y="120"/>
                    <a:pt x="5802" y="110"/>
                    <a:pt x="5768" y="110"/>
                  </a:cubicBezTo>
                  <a:cubicBezTo>
                    <a:pt x="5721" y="110"/>
                    <a:pt x="5677" y="127"/>
                    <a:pt x="5637" y="161"/>
                  </a:cubicBezTo>
                  <a:cubicBezTo>
                    <a:pt x="5597" y="195"/>
                    <a:pt x="5565" y="249"/>
                    <a:pt x="5541" y="325"/>
                  </a:cubicBezTo>
                  <a:cubicBezTo>
                    <a:pt x="5516" y="405"/>
                    <a:pt x="5512" y="463"/>
                    <a:pt x="5531" y="497"/>
                  </a:cubicBezTo>
                  <a:cubicBezTo>
                    <a:pt x="5549" y="531"/>
                    <a:pt x="5581" y="548"/>
                    <a:pt x="5627" y="548"/>
                  </a:cubicBezTo>
                  <a:cubicBezTo>
                    <a:pt x="5661" y="548"/>
                    <a:pt x="5694" y="537"/>
                    <a:pt x="5726" y="515"/>
                  </a:cubicBezTo>
                  <a:cubicBezTo>
                    <a:pt x="5757" y="493"/>
                    <a:pt x="5786" y="459"/>
                    <a:pt x="5811" y="413"/>
                  </a:cubicBezTo>
                  <a:close/>
                  <a:moveTo>
                    <a:pt x="5972" y="647"/>
                  </a:moveTo>
                  <a:lnTo>
                    <a:pt x="6172" y="12"/>
                  </a:lnTo>
                  <a:lnTo>
                    <a:pt x="6296" y="12"/>
                  </a:lnTo>
                  <a:lnTo>
                    <a:pt x="6424" y="438"/>
                  </a:lnTo>
                  <a:lnTo>
                    <a:pt x="6558" y="12"/>
                  </a:lnTo>
                  <a:lnTo>
                    <a:pt x="6676" y="12"/>
                  </a:lnTo>
                  <a:lnTo>
                    <a:pt x="6476" y="647"/>
                  </a:lnTo>
                  <a:lnTo>
                    <a:pt x="6348" y="647"/>
                  </a:lnTo>
                  <a:lnTo>
                    <a:pt x="6222" y="229"/>
                  </a:lnTo>
                  <a:lnTo>
                    <a:pt x="6090" y="647"/>
                  </a:lnTo>
                  <a:lnTo>
                    <a:pt x="5972" y="647"/>
                  </a:lnTo>
                  <a:close/>
                  <a:moveTo>
                    <a:pt x="6608" y="647"/>
                  </a:moveTo>
                  <a:lnTo>
                    <a:pt x="6808" y="12"/>
                  </a:lnTo>
                  <a:lnTo>
                    <a:pt x="6937" y="12"/>
                  </a:lnTo>
                  <a:lnTo>
                    <a:pt x="6737" y="647"/>
                  </a:lnTo>
                  <a:lnTo>
                    <a:pt x="6608" y="647"/>
                  </a:lnTo>
                  <a:close/>
                  <a:moveTo>
                    <a:pt x="7144" y="478"/>
                  </a:moveTo>
                  <a:lnTo>
                    <a:pt x="7182" y="356"/>
                  </a:lnTo>
                  <a:lnTo>
                    <a:pt x="7422" y="356"/>
                  </a:lnTo>
                  <a:lnTo>
                    <a:pt x="7383" y="478"/>
                  </a:lnTo>
                  <a:lnTo>
                    <a:pt x="7144" y="478"/>
                  </a:lnTo>
                  <a:close/>
                  <a:moveTo>
                    <a:pt x="8128" y="413"/>
                  </a:moveTo>
                  <a:lnTo>
                    <a:pt x="8240" y="451"/>
                  </a:lnTo>
                  <a:cubicBezTo>
                    <a:pt x="8199" y="521"/>
                    <a:pt x="8151" y="573"/>
                    <a:pt x="8096" y="607"/>
                  </a:cubicBezTo>
                  <a:cubicBezTo>
                    <a:pt x="8040" y="641"/>
                    <a:pt x="7979" y="658"/>
                    <a:pt x="7911" y="658"/>
                  </a:cubicBezTo>
                  <a:cubicBezTo>
                    <a:pt x="7826" y="658"/>
                    <a:pt x="7766" y="629"/>
                    <a:pt x="7730" y="571"/>
                  </a:cubicBezTo>
                  <a:cubicBezTo>
                    <a:pt x="7694" y="514"/>
                    <a:pt x="7691" y="435"/>
                    <a:pt x="7723" y="335"/>
                  </a:cubicBezTo>
                  <a:cubicBezTo>
                    <a:pt x="7756" y="229"/>
                    <a:pt x="7809" y="147"/>
                    <a:pt x="7882" y="88"/>
                  </a:cubicBezTo>
                  <a:cubicBezTo>
                    <a:pt x="7955" y="29"/>
                    <a:pt x="8036" y="0"/>
                    <a:pt x="8125" y="0"/>
                  </a:cubicBezTo>
                  <a:cubicBezTo>
                    <a:pt x="8203" y="0"/>
                    <a:pt x="8259" y="23"/>
                    <a:pt x="8293" y="69"/>
                  </a:cubicBezTo>
                  <a:cubicBezTo>
                    <a:pt x="8314" y="96"/>
                    <a:pt x="8323" y="136"/>
                    <a:pt x="8321" y="187"/>
                  </a:cubicBezTo>
                  <a:lnTo>
                    <a:pt x="8185" y="217"/>
                  </a:lnTo>
                  <a:cubicBezTo>
                    <a:pt x="8188" y="184"/>
                    <a:pt x="8180" y="158"/>
                    <a:pt x="8162" y="139"/>
                  </a:cubicBezTo>
                  <a:cubicBezTo>
                    <a:pt x="8144" y="120"/>
                    <a:pt x="8118" y="110"/>
                    <a:pt x="8084" y="110"/>
                  </a:cubicBezTo>
                  <a:cubicBezTo>
                    <a:pt x="8037" y="110"/>
                    <a:pt x="7994" y="127"/>
                    <a:pt x="7954" y="161"/>
                  </a:cubicBezTo>
                  <a:cubicBezTo>
                    <a:pt x="7914" y="195"/>
                    <a:pt x="7882" y="249"/>
                    <a:pt x="7858" y="325"/>
                  </a:cubicBezTo>
                  <a:cubicBezTo>
                    <a:pt x="7833" y="405"/>
                    <a:pt x="7829" y="463"/>
                    <a:pt x="7847" y="497"/>
                  </a:cubicBezTo>
                  <a:cubicBezTo>
                    <a:pt x="7866" y="531"/>
                    <a:pt x="7898" y="548"/>
                    <a:pt x="7944" y="548"/>
                  </a:cubicBezTo>
                  <a:cubicBezTo>
                    <a:pt x="7978" y="548"/>
                    <a:pt x="8011" y="537"/>
                    <a:pt x="8042" y="515"/>
                  </a:cubicBezTo>
                  <a:cubicBezTo>
                    <a:pt x="8074" y="493"/>
                    <a:pt x="8102" y="459"/>
                    <a:pt x="8128" y="413"/>
                  </a:cubicBezTo>
                  <a:close/>
                  <a:moveTo>
                    <a:pt x="8333" y="411"/>
                  </a:moveTo>
                  <a:cubicBezTo>
                    <a:pt x="8346" y="371"/>
                    <a:pt x="8368" y="331"/>
                    <a:pt x="8400" y="294"/>
                  </a:cubicBezTo>
                  <a:cubicBezTo>
                    <a:pt x="8432" y="256"/>
                    <a:pt x="8469" y="227"/>
                    <a:pt x="8512" y="207"/>
                  </a:cubicBezTo>
                  <a:cubicBezTo>
                    <a:pt x="8555" y="187"/>
                    <a:pt x="8599" y="177"/>
                    <a:pt x="8644" y="177"/>
                  </a:cubicBezTo>
                  <a:cubicBezTo>
                    <a:pt x="8714" y="177"/>
                    <a:pt x="8763" y="199"/>
                    <a:pt x="8794" y="245"/>
                  </a:cubicBezTo>
                  <a:cubicBezTo>
                    <a:pt x="8824" y="290"/>
                    <a:pt x="8828" y="347"/>
                    <a:pt x="8806" y="416"/>
                  </a:cubicBezTo>
                  <a:cubicBezTo>
                    <a:pt x="8784" y="486"/>
                    <a:pt x="8744" y="544"/>
                    <a:pt x="8684" y="590"/>
                  </a:cubicBezTo>
                  <a:cubicBezTo>
                    <a:pt x="8625" y="636"/>
                    <a:pt x="8561" y="659"/>
                    <a:pt x="8493" y="659"/>
                  </a:cubicBezTo>
                  <a:cubicBezTo>
                    <a:pt x="8451" y="659"/>
                    <a:pt x="8414" y="649"/>
                    <a:pt x="8382" y="630"/>
                  </a:cubicBezTo>
                  <a:cubicBezTo>
                    <a:pt x="8349" y="611"/>
                    <a:pt x="8329" y="583"/>
                    <a:pt x="8321" y="546"/>
                  </a:cubicBezTo>
                  <a:cubicBezTo>
                    <a:pt x="8312" y="509"/>
                    <a:pt x="8317" y="464"/>
                    <a:pt x="8333" y="411"/>
                  </a:cubicBezTo>
                  <a:close/>
                  <a:moveTo>
                    <a:pt x="8456" y="418"/>
                  </a:moveTo>
                  <a:cubicBezTo>
                    <a:pt x="8442" y="463"/>
                    <a:pt x="8442" y="498"/>
                    <a:pt x="8456" y="523"/>
                  </a:cubicBezTo>
                  <a:cubicBezTo>
                    <a:pt x="8470" y="547"/>
                    <a:pt x="8492" y="559"/>
                    <a:pt x="8524" y="559"/>
                  </a:cubicBezTo>
                  <a:cubicBezTo>
                    <a:pt x="8556" y="559"/>
                    <a:pt x="8586" y="547"/>
                    <a:pt x="8615" y="523"/>
                  </a:cubicBezTo>
                  <a:cubicBezTo>
                    <a:pt x="8645" y="498"/>
                    <a:pt x="8667" y="463"/>
                    <a:pt x="8681" y="417"/>
                  </a:cubicBezTo>
                  <a:cubicBezTo>
                    <a:pt x="8695" y="372"/>
                    <a:pt x="8695" y="337"/>
                    <a:pt x="8682" y="313"/>
                  </a:cubicBezTo>
                  <a:cubicBezTo>
                    <a:pt x="8668" y="288"/>
                    <a:pt x="8645" y="276"/>
                    <a:pt x="8613" y="276"/>
                  </a:cubicBezTo>
                  <a:cubicBezTo>
                    <a:pt x="8582" y="276"/>
                    <a:pt x="8551" y="288"/>
                    <a:pt x="8522" y="313"/>
                  </a:cubicBezTo>
                  <a:cubicBezTo>
                    <a:pt x="8493" y="337"/>
                    <a:pt x="8471" y="372"/>
                    <a:pt x="8456" y="418"/>
                  </a:cubicBezTo>
                  <a:close/>
                  <a:moveTo>
                    <a:pt x="9248" y="647"/>
                  </a:moveTo>
                  <a:lnTo>
                    <a:pt x="9127" y="647"/>
                  </a:lnTo>
                  <a:lnTo>
                    <a:pt x="9201" y="412"/>
                  </a:lnTo>
                  <a:cubicBezTo>
                    <a:pt x="9216" y="363"/>
                    <a:pt x="9224" y="331"/>
                    <a:pt x="9223" y="316"/>
                  </a:cubicBezTo>
                  <a:cubicBezTo>
                    <a:pt x="9222" y="301"/>
                    <a:pt x="9217" y="290"/>
                    <a:pt x="9208" y="282"/>
                  </a:cubicBezTo>
                  <a:cubicBezTo>
                    <a:pt x="9199" y="274"/>
                    <a:pt x="9186" y="270"/>
                    <a:pt x="9169" y="270"/>
                  </a:cubicBezTo>
                  <a:cubicBezTo>
                    <a:pt x="9148" y="270"/>
                    <a:pt x="9127" y="276"/>
                    <a:pt x="9107" y="287"/>
                  </a:cubicBezTo>
                  <a:cubicBezTo>
                    <a:pt x="9086" y="299"/>
                    <a:pt x="9070" y="314"/>
                    <a:pt x="9057" y="333"/>
                  </a:cubicBezTo>
                  <a:cubicBezTo>
                    <a:pt x="9045" y="352"/>
                    <a:pt x="9031" y="387"/>
                    <a:pt x="9015" y="439"/>
                  </a:cubicBezTo>
                  <a:lnTo>
                    <a:pt x="8949" y="647"/>
                  </a:lnTo>
                  <a:lnTo>
                    <a:pt x="8828" y="647"/>
                  </a:lnTo>
                  <a:lnTo>
                    <a:pt x="8973" y="187"/>
                  </a:lnTo>
                  <a:lnTo>
                    <a:pt x="9085" y="187"/>
                  </a:lnTo>
                  <a:lnTo>
                    <a:pt x="9064" y="254"/>
                  </a:lnTo>
                  <a:cubicBezTo>
                    <a:pt x="9121" y="203"/>
                    <a:pt x="9179" y="177"/>
                    <a:pt x="9241" y="177"/>
                  </a:cubicBezTo>
                  <a:cubicBezTo>
                    <a:pt x="9268" y="177"/>
                    <a:pt x="9291" y="182"/>
                    <a:pt x="9310" y="191"/>
                  </a:cubicBezTo>
                  <a:cubicBezTo>
                    <a:pt x="9330" y="201"/>
                    <a:pt x="9343" y="213"/>
                    <a:pt x="9349" y="228"/>
                  </a:cubicBezTo>
                  <a:cubicBezTo>
                    <a:pt x="9356" y="243"/>
                    <a:pt x="9359" y="260"/>
                    <a:pt x="9357" y="279"/>
                  </a:cubicBezTo>
                  <a:cubicBezTo>
                    <a:pt x="9356" y="299"/>
                    <a:pt x="9349" y="326"/>
                    <a:pt x="9338" y="361"/>
                  </a:cubicBezTo>
                  <a:lnTo>
                    <a:pt x="9248" y="647"/>
                  </a:lnTo>
                  <a:close/>
                  <a:moveTo>
                    <a:pt x="9463" y="187"/>
                  </a:moveTo>
                  <a:lnTo>
                    <a:pt x="9531" y="187"/>
                  </a:lnTo>
                  <a:lnTo>
                    <a:pt x="9542" y="152"/>
                  </a:lnTo>
                  <a:cubicBezTo>
                    <a:pt x="9554" y="113"/>
                    <a:pt x="9567" y="84"/>
                    <a:pt x="9581" y="65"/>
                  </a:cubicBezTo>
                  <a:cubicBezTo>
                    <a:pt x="9596" y="46"/>
                    <a:pt x="9616" y="30"/>
                    <a:pt x="9642" y="18"/>
                  </a:cubicBezTo>
                  <a:cubicBezTo>
                    <a:pt x="9668" y="6"/>
                    <a:pt x="9698" y="0"/>
                    <a:pt x="9732" y="0"/>
                  </a:cubicBezTo>
                  <a:cubicBezTo>
                    <a:pt x="9767" y="0"/>
                    <a:pt x="9799" y="5"/>
                    <a:pt x="9829" y="16"/>
                  </a:cubicBezTo>
                  <a:lnTo>
                    <a:pt x="9787" y="100"/>
                  </a:lnTo>
                  <a:cubicBezTo>
                    <a:pt x="9769" y="96"/>
                    <a:pt x="9750" y="93"/>
                    <a:pt x="9732" y="93"/>
                  </a:cubicBezTo>
                  <a:cubicBezTo>
                    <a:pt x="9714" y="93"/>
                    <a:pt x="9700" y="98"/>
                    <a:pt x="9689" y="106"/>
                  </a:cubicBezTo>
                  <a:cubicBezTo>
                    <a:pt x="9679" y="114"/>
                    <a:pt x="9670" y="130"/>
                    <a:pt x="9662" y="154"/>
                  </a:cubicBezTo>
                  <a:lnTo>
                    <a:pt x="9652" y="187"/>
                  </a:lnTo>
                  <a:lnTo>
                    <a:pt x="9744" y="187"/>
                  </a:lnTo>
                  <a:lnTo>
                    <a:pt x="9713" y="282"/>
                  </a:lnTo>
                  <a:lnTo>
                    <a:pt x="9622" y="282"/>
                  </a:lnTo>
                  <a:lnTo>
                    <a:pt x="9507" y="647"/>
                  </a:lnTo>
                  <a:lnTo>
                    <a:pt x="9386" y="647"/>
                  </a:lnTo>
                  <a:lnTo>
                    <a:pt x="9500" y="282"/>
                  </a:lnTo>
                  <a:lnTo>
                    <a:pt x="9433" y="282"/>
                  </a:lnTo>
                  <a:lnTo>
                    <a:pt x="9463" y="187"/>
                  </a:lnTo>
                  <a:close/>
                  <a:moveTo>
                    <a:pt x="9979" y="502"/>
                  </a:moveTo>
                  <a:lnTo>
                    <a:pt x="10094" y="522"/>
                  </a:lnTo>
                  <a:cubicBezTo>
                    <a:pt x="10065" y="566"/>
                    <a:pt x="10029" y="600"/>
                    <a:pt x="9988" y="624"/>
                  </a:cubicBezTo>
                  <a:cubicBezTo>
                    <a:pt x="9947" y="647"/>
                    <a:pt x="9901" y="659"/>
                    <a:pt x="9851" y="659"/>
                  </a:cubicBezTo>
                  <a:cubicBezTo>
                    <a:pt x="9771" y="659"/>
                    <a:pt x="9720" y="632"/>
                    <a:pt x="9698" y="580"/>
                  </a:cubicBezTo>
                  <a:cubicBezTo>
                    <a:pt x="9681" y="538"/>
                    <a:pt x="9682" y="485"/>
                    <a:pt x="9703" y="421"/>
                  </a:cubicBezTo>
                  <a:cubicBezTo>
                    <a:pt x="9727" y="345"/>
                    <a:pt x="9765" y="285"/>
                    <a:pt x="9819" y="242"/>
                  </a:cubicBezTo>
                  <a:cubicBezTo>
                    <a:pt x="9872" y="198"/>
                    <a:pt x="9929" y="177"/>
                    <a:pt x="9990" y="177"/>
                  </a:cubicBezTo>
                  <a:cubicBezTo>
                    <a:pt x="10059" y="177"/>
                    <a:pt x="10106" y="199"/>
                    <a:pt x="10131" y="245"/>
                  </a:cubicBezTo>
                  <a:cubicBezTo>
                    <a:pt x="10156" y="290"/>
                    <a:pt x="10153" y="359"/>
                    <a:pt x="10122" y="453"/>
                  </a:cubicBezTo>
                  <a:lnTo>
                    <a:pt x="9818" y="453"/>
                  </a:lnTo>
                  <a:cubicBezTo>
                    <a:pt x="9807" y="489"/>
                    <a:pt x="9808" y="517"/>
                    <a:pt x="9821" y="537"/>
                  </a:cubicBezTo>
                  <a:cubicBezTo>
                    <a:pt x="9833" y="557"/>
                    <a:pt x="9853" y="567"/>
                    <a:pt x="9881" y="567"/>
                  </a:cubicBezTo>
                  <a:cubicBezTo>
                    <a:pt x="9900" y="567"/>
                    <a:pt x="9918" y="562"/>
                    <a:pt x="9934" y="552"/>
                  </a:cubicBezTo>
                  <a:cubicBezTo>
                    <a:pt x="9950" y="541"/>
                    <a:pt x="9965" y="525"/>
                    <a:pt x="9979" y="502"/>
                  </a:cubicBezTo>
                  <a:close/>
                  <a:moveTo>
                    <a:pt x="10025" y="378"/>
                  </a:moveTo>
                  <a:cubicBezTo>
                    <a:pt x="10035" y="343"/>
                    <a:pt x="10035" y="316"/>
                    <a:pt x="10023" y="298"/>
                  </a:cubicBezTo>
                  <a:cubicBezTo>
                    <a:pt x="10012" y="279"/>
                    <a:pt x="9993" y="270"/>
                    <a:pt x="9969" y="270"/>
                  </a:cubicBezTo>
                  <a:cubicBezTo>
                    <a:pt x="9942" y="270"/>
                    <a:pt x="9917" y="280"/>
                    <a:pt x="9894" y="299"/>
                  </a:cubicBezTo>
                  <a:cubicBezTo>
                    <a:pt x="9870" y="318"/>
                    <a:pt x="9854" y="345"/>
                    <a:pt x="9843" y="378"/>
                  </a:cubicBezTo>
                  <a:lnTo>
                    <a:pt x="10025" y="378"/>
                  </a:lnTo>
                  <a:close/>
                  <a:moveTo>
                    <a:pt x="10583" y="647"/>
                  </a:moveTo>
                  <a:lnTo>
                    <a:pt x="10470" y="647"/>
                  </a:lnTo>
                  <a:lnTo>
                    <a:pt x="10491" y="579"/>
                  </a:lnTo>
                  <a:cubicBezTo>
                    <a:pt x="10464" y="606"/>
                    <a:pt x="10436" y="625"/>
                    <a:pt x="10406" y="639"/>
                  </a:cubicBezTo>
                  <a:cubicBezTo>
                    <a:pt x="10376" y="652"/>
                    <a:pt x="10348" y="659"/>
                    <a:pt x="10322" y="659"/>
                  </a:cubicBezTo>
                  <a:cubicBezTo>
                    <a:pt x="10269" y="659"/>
                    <a:pt x="10230" y="637"/>
                    <a:pt x="10206" y="595"/>
                  </a:cubicBezTo>
                  <a:cubicBezTo>
                    <a:pt x="10182" y="552"/>
                    <a:pt x="10182" y="492"/>
                    <a:pt x="10206" y="416"/>
                  </a:cubicBezTo>
                  <a:cubicBezTo>
                    <a:pt x="10230" y="338"/>
                    <a:pt x="10267" y="278"/>
                    <a:pt x="10317" y="238"/>
                  </a:cubicBezTo>
                  <a:cubicBezTo>
                    <a:pt x="10367" y="197"/>
                    <a:pt x="10419" y="177"/>
                    <a:pt x="10476" y="177"/>
                  </a:cubicBezTo>
                  <a:cubicBezTo>
                    <a:pt x="10527" y="177"/>
                    <a:pt x="10565" y="198"/>
                    <a:pt x="10589" y="241"/>
                  </a:cubicBezTo>
                  <a:lnTo>
                    <a:pt x="10661" y="12"/>
                  </a:lnTo>
                  <a:lnTo>
                    <a:pt x="10783" y="12"/>
                  </a:lnTo>
                  <a:lnTo>
                    <a:pt x="10583" y="647"/>
                  </a:lnTo>
                  <a:close/>
                  <a:moveTo>
                    <a:pt x="10333" y="408"/>
                  </a:moveTo>
                  <a:cubicBezTo>
                    <a:pt x="10318" y="457"/>
                    <a:pt x="10313" y="493"/>
                    <a:pt x="10320" y="515"/>
                  </a:cubicBezTo>
                  <a:cubicBezTo>
                    <a:pt x="10330" y="547"/>
                    <a:pt x="10352" y="563"/>
                    <a:pt x="10387" y="563"/>
                  </a:cubicBezTo>
                  <a:cubicBezTo>
                    <a:pt x="10415" y="563"/>
                    <a:pt x="10443" y="551"/>
                    <a:pt x="10470" y="527"/>
                  </a:cubicBezTo>
                  <a:cubicBezTo>
                    <a:pt x="10497" y="503"/>
                    <a:pt x="10518" y="467"/>
                    <a:pt x="10533" y="420"/>
                  </a:cubicBezTo>
                  <a:cubicBezTo>
                    <a:pt x="10550" y="367"/>
                    <a:pt x="10552" y="328"/>
                    <a:pt x="10540" y="305"/>
                  </a:cubicBezTo>
                  <a:cubicBezTo>
                    <a:pt x="10529" y="282"/>
                    <a:pt x="10508" y="270"/>
                    <a:pt x="10478" y="270"/>
                  </a:cubicBezTo>
                  <a:cubicBezTo>
                    <a:pt x="10449" y="270"/>
                    <a:pt x="10422" y="281"/>
                    <a:pt x="10395" y="305"/>
                  </a:cubicBezTo>
                  <a:cubicBezTo>
                    <a:pt x="10368" y="328"/>
                    <a:pt x="10348" y="362"/>
                    <a:pt x="10333" y="408"/>
                  </a:cubicBezTo>
                  <a:close/>
                  <a:moveTo>
                    <a:pt x="11014" y="502"/>
                  </a:moveTo>
                  <a:lnTo>
                    <a:pt x="11130" y="522"/>
                  </a:lnTo>
                  <a:cubicBezTo>
                    <a:pt x="11100" y="566"/>
                    <a:pt x="11065" y="600"/>
                    <a:pt x="11024" y="624"/>
                  </a:cubicBezTo>
                  <a:cubicBezTo>
                    <a:pt x="10983" y="647"/>
                    <a:pt x="10937" y="659"/>
                    <a:pt x="10886" y="659"/>
                  </a:cubicBezTo>
                  <a:cubicBezTo>
                    <a:pt x="10806" y="659"/>
                    <a:pt x="10755" y="632"/>
                    <a:pt x="10734" y="580"/>
                  </a:cubicBezTo>
                  <a:cubicBezTo>
                    <a:pt x="10716" y="538"/>
                    <a:pt x="10718" y="485"/>
                    <a:pt x="10738" y="421"/>
                  </a:cubicBezTo>
                  <a:cubicBezTo>
                    <a:pt x="10762" y="345"/>
                    <a:pt x="10801" y="285"/>
                    <a:pt x="10854" y="242"/>
                  </a:cubicBezTo>
                  <a:cubicBezTo>
                    <a:pt x="10908" y="198"/>
                    <a:pt x="10965" y="177"/>
                    <a:pt x="11026" y="177"/>
                  </a:cubicBezTo>
                  <a:cubicBezTo>
                    <a:pt x="11094" y="177"/>
                    <a:pt x="11141" y="199"/>
                    <a:pt x="11166" y="245"/>
                  </a:cubicBezTo>
                  <a:cubicBezTo>
                    <a:pt x="11192" y="290"/>
                    <a:pt x="11189" y="359"/>
                    <a:pt x="11158" y="453"/>
                  </a:cubicBezTo>
                  <a:lnTo>
                    <a:pt x="10853" y="453"/>
                  </a:lnTo>
                  <a:cubicBezTo>
                    <a:pt x="10843" y="489"/>
                    <a:pt x="10844" y="517"/>
                    <a:pt x="10856" y="537"/>
                  </a:cubicBezTo>
                  <a:cubicBezTo>
                    <a:pt x="10868" y="557"/>
                    <a:pt x="10889" y="567"/>
                    <a:pt x="10916" y="567"/>
                  </a:cubicBezTo>
                  <a:cubicBezTo>
                    <a:pt x="10936" y="567"/>
                    <a:pt x="10953" y="562"/>
                    <a:pt x="10969" y="552"/>
                  </a:cubicBezTo>
                  <a:cubicBezTo>
                    <a:pt x="10986" y="541"/>
                    <a:pt x="11001" y="525"/>
                    <a:pt x="11014" y="502"/>
                  </a:cubicBezTo>
                  <a:close/>
                  <a:moveTo>
                    <a:pt x="11060" y="378"/>
                  </a:moveTo>
                  <a:cubicBezTo>
                    <a:pt x="11071" y="343"/>
                    <a:pt x="11070" y="316"/>
                    <a:pt x="11059" y="298"/>
                  </a:cubicBezTo>
                  <a:cubicBezTo>
                    <a:pt x="11047" y="279"/>
                    <a:pt x="11029" y="270"/>
                    <a:pt x="11004" y="270"/>
                  </a:cubicBezTo>
                  <a:cubicBezTo>
                    <a:pt x="10978" y="270"/>
                    <a:pt x="10953" y="280"/>
                    <a:pt x="10929" y="299"/>
                  </a:cubicBezTo>
                  <a:cubicBezTo>
                    <a:pt x="10906" y="318"/>
                    <a:pt x="10889" y="345"/>
                    <a:pt x="10879" y="378"/>
                  </a:cubicBezTo>
                  <a:lnTo>
                    <a:pt x="11060" y="378"/>
                  </a:lnTo>
                  <a:close/>
                  <a:moveTo>
                    <a:pt x="11312" y="647"/>
                  </a:moveTo>
                  <a:lnTo>
                    <a:pt x="11191" y="647"/>
                  </a:lnTo>
                  <a:lnTo>
                    <a:pt x="11336" y="187"/>
                  </a:lnTo>
                  <a:lnTo>
                    <a:pt x="11448" y="187"/>
                  </a:lnTo>
                  <a:lnTo>
                    <a:pt x="11428" y="252"/>
                  </a:lnTo>
                  <a:cubicBezTo>
                    <a:pt x="11457" y="221"/>
                    <a:pt x="11481" y="201"/>
                    <a:pt x="11499" y="191"/>
                  </a:cubicBezTo>
                  <a:cubicBezTo>
                    <a:pt x="11518" y="182"/>
                    <a:pt x="11537" y="177"/>
                    <a:pt x="11557" y="177"/>
                  </a:cubicBezTo>
                  <a:cubicBezTo>
                    <a:pt x="11584" y="177"/>
                    <a:pt x="11609" y="184"/>
                    <a:pt x="11630" y="200"/>
                  </a:cubicBezTo>
                  <a:lnTo>
                    <a:pt x="11558" y="306"/>
                  </a:lnTo>
                  <a:cubicBezTo>
                    <a:pt x="11542" y="293"/>
                    <a:pt x="11525" y="286"/>
                    <a:pt x="11508" y="286"/>
                  </a:cubicBezTo>
                  <a:cubicBezTo>
                    <a:pt x="11490" y="286"/>
                    <a:pt x="11474" y="291"/>
                    <a:pt x="11460" y="300"/>
                  </a:cubicBezTo>
                  <a:cubicBezTo>
                    <a:pt x="11445" y="309"/>
                    <a:pt x="11430" y="326"/>
                    <a:pt x="11416" y="351"/>
                  </a:cubicBezTo>
                  <a:cubicBezTo>
                    <a:pt x="11401" y="375"/>
                    <a:pt x="11382" y="427"/>
                    <a:pt x="11357" y="505"/>
                  </a:cubicBezTo>
                  <a:lnTo>
                    <a:pt x="11312" y="647"/>
                  </a:lnTo>
                  <a:close/>
                  <a:moveTo>
                    <a:pt x="11732" y="329"/>
                  </a:moveTo>
                  <a:lnTo>
                    <a:pt x="11628" y="309"/>
                  </a:lnTo>
                  <a:cubicBezTo>
                    <a:pt x="11655" y="264"/>
                    <a:pt x="11687" y="231"/>
                    <a:pt x="11724" y="209"/>
                  </a:cubicBezTo>
                  <a:cubicBezTo>
                    <a:pt x="11761" y="188"/>
                    <a:pt x="11809" y="177"/>
                    <a:pt x="11869" y="177"/>
                  </a:cubicBezTo>
                  <a:cubicBezTo>
                    <a:pt x="11923" y="177"/>
                    <a:pt x="11962" y="183"/>
                    <a:pt x="11985" y="196"/>
                  </a:cubicBezTo>
                  <a:cubicBezTo>
                    <a:pt x="12007" y="209"/>
                    <a:pt x="12021" y="225"/>
                    <a:pt x="12025" y="245"/>
                  </a:cubicBezTo>
                  <a:cubicBezTo>
                    <a:pt x="12030" y="265"/>
                    <a:pt x="12024" y="301"/>
                    <a:pt x="12007" y="354"/>
                  </a:cubicBezTo>
                  <a:lnTo>
                    <a:pt x="11961" y="496"/>
                  </a:lnTo>
                  <a:cubicBezTo>
                    <a:pt x="11948" y="536"/>
                    <a:pt x="11940" y="566"/>
                    <a:pt x="11938" y="585"/>
                  </a:cubicBezTo>
                  <a:cubicBezTo>
                    <a:pt x="11936" y="605"/>
                    <a:pt x="11937" y="625"/>
                    <a:pt x="11941" y="647"/>
                  </a:cubicBezTo>
                  <a:lnTo>
                    <a:pt x="11820" y="647"/>
                  </a:lnTo>
                  <a:cubicBezTo>
                    <a:pt x="11819" y="639"/>
                    <a:pt x="11819" y="627"/>
                    <a:pt x="11819" y="612"/>
                  </a:cubicBezTo>
                  <a:cubicBezTo>
                    <a:pt x="11820" y="604"/>
                    <a:pt x="11820" y="600"/>
                    <a:pt x="11820" y="597"/>
                  </a:cubicBezTo>
                  <a:cubicBezTo>
                    <a:pt x="11792" y="618"/>
                    <a:pt x="11765" y="633"/>
                    <a:pt x="11739" y="643"/>
                  </a:cubicBezTo>
                  <a:cubicBezTo>
                    <a:pt x="11712" y="653"/>
                    <a:pt x="11685" y="659"/>
                    <a:pt x="11658" y="659"/>
                  </a:cubicBezTo>
                  <a:cubicBezTo>
                    <a:pt x="11611" y="659"/>
                    <a:pt x="11578" y="646"/>
                    <a:pt x="11559" y="620"/>
                  </a:cubicBezTo>
                  <a:cubicBezTo>
                    <a:pt x="11540" y="594"/>
                    <a:pt x="11536" y="562"/>
                    <a:pt x="11549" y="523"/>
                  </a:cubicBezTo>
                  <a:cubicBezTo>
                    <a:pt x="11557" y="497"/>
                    <a:pt x="11570" y="473"/>
                    <a:pt x="11589" y="453"/>
                  </a:cubicBezTo>
                  <a:cubicBezTo>
                    <a:pt x="11608" y="433"/>
                    <a:pt x="11630" y="417"/>
                    <a:pt x="11656" y="406"/>
                  </a:cubicBezTo>
                  <a:cubicBezTo>
                    <a:pt x="11682" y="396"/>
                    <a:pt x="11717" y="386"/>
                    <a:pt x="11762" y="378"/>
                  </a:cubicBezTo>
                  <a:cubicBezTo>
                    <a:pt x="11822" y="367"/>
                    <a:pt x="11864" y="357"/>
                    <a:pt x="11889" y="348"/>
                  </a:cubicBezTo>
                  <a:lnTo>
                    <a:pt x="11893" y="336"/>
                  </a:lnTo>
                  <a:cubicBezTo>
                    <a:pt x="11900" y="312"/>
                    <a:pt x="11900" y="295"/>
                    <a:pt x="11892" y="285"/>
                  </a:cubicBezTo>
                  <a:cubicBezTo>
                    <a:pt x="11883" y="275"/>
                    <a:pt x="11863" y="270"/>
                    <a:pt x="11831" y="270"/>
                  </a:cubicBezTo>
                  <a:cubicBezTo>
                    <a:pt x="11809" y="270"/>
                    <a:pt x="11791" y="274"/>
                    <a:pt x="11776" y="283"/>
                  </a:cubicBezTo>
                  <a:cubicBezTo>
                    <a:pt x="11761" y="292"/>
                    <a:pt x="11746" y="307"/>
                    <a:pt x="11732" y="329"/>
                  </a:cubicBezTo>
                  <a:close/>
                  <a:moveTo>
                    <a:pt x="11864" y="427"/>
                  </a:moveTo>
                  <a:cubicBezTo>
                    <a:pt x="11847" y="432"/>
                    <a:pt x="11821" y="438"/>
                    <a:pt x="11784" y="446"/>
                  </a:cubicBezTo>
                  <a:cubicBezTo>
                    <a:pt x="11748" y="453"/>
                    <a:pt x="11724" y="460"/>
                    <a:pt x="11711" y="467"/>
                  </a:cubicBezTo>
                  <a:cubicBezTo>
                    <a:pt x="11692" y="478"/>
                    <a:pt x="11680" y="492"/>
                    <a:pt x="11674" y="510"/>
                  </a:cubicBezTo>
                  <a:cubicBezTo>
                    <a:pt x="11669" y="527"/>
                    <a:pt x="11670" y="541"/>
                    <a:pt x="11679" y="554"/>
                  </a:cubicBezTo>
                  <a:cubicBezTo>
                    <a:pt x="11688" y="566"/>
                    <a:pt x="11702" y="573"/>
                    <a:pt x="11722" y="573"/>
                  </a:cubicBezTo>
                  <a:cubicBezTo>
                    <a:pt x="11744" y="573"/>
                    <a:pt x="11767" y="565"/>
                    <a:pt x="11792" y="551"/>
                  </a:cubicBezTo>
                  <a:cubicBezTo>
                    <a:pt x="11810" y="540"/>
                    <a:pt x="11824" y="527"/>
                    <a:pt x="11833" y="511"/>
                  </a:cubicBezTo>
                  <a:cubicBezTo>
                    <a:pt x="11840" y="500"/>
                    <a:pt x="11848" y="480"/>
                    <a:pt x="11857" y="451"/>
                  </a:cubicBezTo>
                  <a:lnTo>
                    <a:pt x="11864" y="427"/>
                  </a:lnTo>
                  <a:close/>
                  <a:moveTo>
                    <a:pt x="12538" y="323"/>
                  </a:moveTo>
                  <a:lnTo>
                    <a:pt x="12411" y="344"/>
                  </a:lnTo>
                  <a:cubicBezTo>
                    <a:pt x="12415" y="321"/>
                    <a:pt x="12411" y="303"/>
                    <a:pt x="12401" y="291"/>
                  </a:cubicBezTo>
                  <a:cubicBezTo>
                    <a:pt x="12390" y="279"/>
                    <a:pt x="12374" y="273"/>
                    <a:pt x="12351" y="273"/>
                  </a:cubicBezTo>
                  <a:cubicBezTo>
                    <a:pt x="12321" y="273"/>
                    <a:pt x="12293" y="283"/>
                    <a:pt x="12268" y="304"/>
                  </a:cubicBezTo>
                  <a:cubicBezTo>
                    <a:pt x="12244" y="325"/>
                    <a:pt x="12224" y="360"/>
                    <a:pt x="12208" y="409"/>
                  </a:cubicBezTo>
                  <a:cubicBezTo>
                    <a:pt x="12191" y="464"/>
                    <a:pt x="12188" y="503"/>
                    <a:pt x="12199" y="525"/>
                  </a:cubicBezTo>
                  <a:cubicBezTo>
                    <a:pt x="12210" y="548"/>
                    <a:pt x="12231" y="559"/>
                    <a:pt x="12262" y="559"/>
                  </a:cubicBezTo>
                  <a:cubicBezTo>
                    <a:pt x="12285" y="559"/>
                    <a:pt x="12306" y="553"/>
                    <a:pt x="12325" y="539"/>
                  </a:cubicBezTo>
                  <a:cubicBezTo>
                    <a:pt x="12344" y="526"/>
                    <a:pt x="12361" y="504"/>
                    <a:pt x="12378" y="471"/>
                  </a:cubicBezTo>
                  <a:lnTo>
                    <a:pt x="12491" y="492"/>
                  </a:lnTo>
                  <a:cubicBezTo>
                    <a:pt x="12461" y="547"/>
                    <a:pt x="12424" y="588"/>
                    <a:pt x="12380" y="616"/>
                  </a:cubicBezTo>
                  <a:cubicBezTo>
                    <a:pt x="12336" y="645"/>
                    <a:pt x="12285" y="659"/>
                    <a:pt x="12225" y="659"/>
                  </a:cubicBezTo>
                  <a:cubicBezTo>
                    <a:pt x="12158" y="659"/>
                    <a:pt x="12111" y="637"/>
                    <a:pt x="12085" y="595"/>
                  </a:cubicBezTo>
                  <a:cubicBezTo>
                    <a:pt x="12058" y="552"/>
                    <a:pt x="12057" y="493"/>
                    <a:pt x="12080" y="418"/>
                  </a:cubicBezTo>
                  <a:cubicBezTo>
                    <a:pt x="12104" y="342"/>
                    <a:pt x="12143" y="283"/>
                    <a:pt x="12196" y="240"/>
                  </a:cubicBezTo>
                  <a:cubicBezTo>
                    <a:pt x="12250" y="198"/>
                    <a:pt x="12311" y="177"/>
                    <a:pt x="12379" y="177"/>
                  </a:cubicBezTo>
                  <a:cubicBezTo>
                    <a:pt x="12435" y="177"/>
                    <a:pt x="12476" y="189"/>
                    <a:pt x="12501" y="213"/>
                  </a:cubicBezTo>
                  <a:cubicBezTo>
                    <a:pt x="12527" y="237"/>
                    <a:pt x="12539" y="274"/>
                    <a:pt x="12538" y="323"/>
                  </a:cubicBezTo>
                  <a:close/>
                  <a:moveTo>
                    <a:pt x="12044" y="817"/>
                  </a:moveTo>
                  <a:lnTo>
                    <a:pt x="12060" y="766"/>
                  </a:lnTo>
                  <a:cubicBezTo>
                    <a:pt x="12089" y="769"/>
                    <a:pt x="12116" y="770"/>
                    <a:pt x="12141" y="770"/>
                  </a:cubicBezTo>
                  <a:cubicBezTo>
                    <a:pt x="12166" y="770"/>
                    <a:pt x="12187" y="766"/>
                    <a:pt x="12203" y="757"/>
                  </a:cubicBezTo>
                  <a:cubicBezTo>
                    <a:pt x="12214" y="750"/>
                    <a:pt x="12222" y="741"/>
                    <a:pt x="12225" y="730"/>
                  </a:cubicBezTo>
                  <a:cubicBezTo>
                    <a:pt x="12228" y="720"/>
                    <a:pt x="12227" y="711"/>
                    <a:pt x="12220" y="704"/>
                  </a:cubicBezTo>
                  <a:cubicBezTo>
                    <a:pt x="12213" y="697"/>
                    <a:pt x="12200" y="693"/>
                    <a:pt x="12182" y="693"/>
                  </a:cubicBezTo>
                  <a:cubicBezTo>
                    <a:pt x="12163" y="693"/>
                    <a:pt x="12143" y="696"/>
                    <a:pt x="12122" y="702"/>
                  </a:cubicBezTo>
                  <a:lnTo>
                    <a:pt x="12147" y="659"/>
                  </a:lnTo>
                  <a:cubicBezTo>
                    <a:pt x="12172" y="651"/>
                    <a:pt x="12197" y="647"/>
                    <a:pt x="12223" y="647"/>
                  </a:cubicBezTo>
                  <a:cubicBezTo>
                    <a:pt x="12259" y="647"/>
                    <a:pt x="12284" y="655"/>
                    <a:pt x="12298" y="671"/>
                  </a:cubicBezTo>
                  <a:cubicBezTo>
                    <a:pt x="12312" y="687"/>
                    <a:pt x="12315" y="706"/>
                    <a:pt x="12308" y="729"/>
                  </a:cubicBezTo>
                  <a:cubicBezTo>
                    <a:pt x="12300" y="755"/>
                    <a:pt x="12283" y="775"/>
                    <a:pt x="12257" y="791"/>
                  </a:cubicBezTo>
                  <a:cubicBezTo>
                    <a:pt x="12222" y="813"/>
                    <a:pt x="12179" y="824"/>
                    <a:pt x="12126" y="824"/>
                  </a:cubicBezTo>
                  <a:cubicBezTo>
                    <a:pt x="12089" y="824"/>
                    <a:pt x="12062" y="821"/>
                    <a:pt x="12044" y="817"/>
                  </a:cubicBezTo>
                  <a:close/>
                  <a:moveTo>
                    <a:pt x="12719" y="329"/>
                  </a:moveTo>
                  <a:lnTo>
                    <a:pt x="12615" y="309"/>
                  </a:lnTo>
                  <a:cubicBezTo>
                    <a:pt x="12642" y="264"/>
                    <a:pt x="12674" y="231"/>
                    <a:pt x="12711" y="209"/>
                  </a:cubicBezTo>
                  <a:cubicBezTo>
                    <a:pt x="12748" y="188"/>
                    <a:pt x="12796" y="177"/>
                    <a:pt x="12856" y="177"/>
                  </a:cubicBezTo>
                  <a:cubicBezTo>
                    <a:pt x="12910" y="177"/>
                    <a:pt x="12949" y="183"/>
                    <a:pt x="12972" y="196"/>
                  </a:cubicBezTo>
                  <a:cubicBezTo>
                    <a:pt x="12994" y="209"/>
                    <a:pt x="13008" y="225"/>
                    <a:pt x="13012" y="245"/>
                  </a:cubicBezTo>
                  <a:cubicBezTo>
                    <a:pt x="13017" y="265"/>
                    <a:pt x="13011" y="301"/>
                    <a:pt x="12994" y="354"/>
                  </a:cubicBezTo>
                  <a:lnTo>
                    <a:pt x="12948" y="496"/>
                  </a:lnTo>
                  <a:cubicBezTo>
                    <a:pt x="12935" y="536"/>
                    <a:pt x="12927" y="566"/>
                    <a:pt x="12925" y="585"/>
                  </a:cubicBezTo>
                  <a:cubicBezTo>
                    <a:pt x="12923" y="605"/>
                    <a:pt x="12924" y="625"/>
                    <a:pt x="12928" y="647"/>
                  </a:cubicBezTo>
                  <a:lnTo>
                    <a:pt x="12807" y="647"/>
                  </a:lnTo>
                  <a:cubicBezTo>
                    <a:pt x="12806" y="639"/>
                    <a:pt x="12806" y="627"/>
                    <a:pt x="12806" y="612"/>
                  </a:cubicBezTo>
                  <a:cubicBezTo>
                    <a:pt x="12807" y="604"/>
                    <a:pt x="12807" y="600"/>
                    <a:pt x="12807" y="597"/>
                  </a:cubicBezTo>
                  <a:cubicBezTo>
                    <a:pt x="12779" y="618"/>
                    <a:pt x="12752" y="633"/>
                    <a:pt x="12726" y="643"/>
                  </a:cubicBezTo>
                  <a:cubicBezTo>
                    <a:pt x="12699" y="653"/>
                    <a:pt x="12672" y="659"/>
                    <a:pt x="12645" y="659"/>
                  </a:cubicBezTo>
                  <a:cubicBezTo>
                    <a:pt x="12598" y="659"/>
                    <a:pt x="12565" y="646"/>
                    <a:pt x="12546" y="620"/>
                  </a:cubicBezTo>
                  <a:cubicBezTo>
                    <a:pt x="12527" y="594"/>
                    <a:pt x="12523" y="562"/>
                    <a:pt x="12536" y="523"/>
                  </a:cubicBezTo>
                  <a:cubicBezTo>
                    <a:pt x="12544" y="497"/>
                    <a:pt x="12557" y="473"/>
                    <a:pt x="12576" y="453"/>
                  </a:cubicBezTo>
                  <a:cubicBezTo>
                    <a:pt x="12595" y="433"/>
                    <a:pt x="12617" y="417"/>
                    <a:pt x="12643" y="406"/>
                  </a:cubicBezTo>
                  <a:cubicBezTo>
                    <a:pt x="12669" y="396"/>
                    <a:pt x="12704" y="386"/>
                    <a:pt x="12749" y="378"/>
                  </a:cubicBezTo>
                  <a:cubicBezTo>
                    <a:pt x="12809" y="367"/>
                    <a:pt x="12851" y="357"/>
                    <a:pt x="12876" y="348"/>
                  </a:cubicBezTo>
                  <a:lnTo>
                    <a:pt x="12880" y="336"/>
                  </a:lnTo>
                  <a:cubicBezTo>
                    <a:pt x="12888" y="312"/>
                    <a:pt x="12887" y="295"/>
                    <a:pt x="12879" y="285"/>
                  </a:cubicBezTo>
                  <a:cubicBezTo>
                    <a:pt x="12870" y="275"/>
                    <a:pt x="12850" y="270"/>
                    <a:pt x="12818" y="270"/>
                  </a:cubicBezTo>
                  <a:cubicBezTo>
                    <a:pt x="12796" y="270"/>
                    <a:pt x="12778" y="274"/>
                    <a:pt x="12763" y="283"/>
                  </a:cubicBezTo>
                  <a:cubicBezTo>
                    <a:pt x="12748" y="292"/>
                    <a:pt x="12733" y="307"/>
                    <a:pt x="12719" y="329"/>
                  </a:cubicBezTo>
                  <a:close/>
                  <a:moveTo>
                    <a:pt x="12851" y="427"/>
                  </a:moveTo>
                  <a:cubicBezTo>
                    <a:pt x="12834" y="432"/>
                    <a:pt x="12808" y="438"/>
                    <a:pt x="12771" y="446"/>
                  </a:cubicBezTo>
                  <a:cubicBezTo>
                    <a:pt x="12735" y="453"/>
                    <a:pt x="12711" y="460"/>
                    <a:pt x="12698" y="467"/>
                  </a:cubicBezTo>
                  <a:cubicBezTo>
                    <a:pt x="12679" y="478"/>
                    <a:pt x="12667" y="492"/>
                    <a:pt x="12661" y="510"/>
                  </a:cubicBezTo>
                  <a:cubicBezTo>
                    <a:pt x="12656" y="527"/>
                    <a:pt x="12658" y="541"/>
                    <a:pt x="12666" y="554"/>
                  </a:cubicBezTo>
                  <a:cubicBezTo>
                    <a:pt x="12675" y="566"/>
                    <a:pt x="12689" y="573"/>
                    <a:pt x="12709" y="573"/>
                  </a:cubicBezTo>
                  <a:cubicBezTo>
                    <a:pt x="12731" y="573"/>
                    <a:pt x="12754" y="565"/>
                    <a:pt x="12779" y="551"/>
                  </a:cubicBezTo>
                  <a:cubicBezTo>
                    <a:pt x="12797" y="540"/>
                    <a:pt x="12811" y="527"/>
                    <a:pt x="12820" y="511"/>
                  </a:cubicBezTo>
                  <a:cubicBezTo>
                    <a:pt x="12827" y="500"/>
                    <a:pt x="12835" y="480"/>
                    <a:pt x="12844" y="451"/>
                  </a:cubicBezTo>
                  <a:lnTo>
                    <a:pt x="12851" y="427"/>
                  </a:lnTo>
                  <a:close/>
                  <a:moveTo>
                    <a:pt x="12787" y="128"/>
                  </a:moveTo>
                  <a:lnTo>
                    <a:pt x="12731" y="128"/>
                  </a:lnTo>
                  <a:cubicBezTo>
                    <a:pt x="12733" y="121"/>
                    <a:pt x="12734" y="116"/>
                    <a:pt x="12735" y="112"/>
                  </a:cubicBezTo>
                  <a:cubicBezTo>
                    <a:pt x="12745" y="82"/>
                    <a:pt x="12759" y="59"/>
                    <a:pt x="12779" y="43"/>
                  </a:cubicBezTo>
                  <a:cubicBezTo>
                    <a:pt x="12799" y="26"/>
                    <a:pt x="12821" y="18"/>
                    <a:pt x="12844" y="18"/>
                  </a:cubicBezTo>
                  <a:cubicBezTo>
                    <a:pt x="12854" y="18"/>
                    <a:pt x="12863" y="19"/>
                    <a:pt x="12871" y="21"/>
                  </a:cubicBezTo>
                  <a:cubicBezTo>
                    <a:pt x="12879" y="23"/>
                    <a:pt x="12893" y="30"/>
                    <a:pt x="12913" y="40"/>
                  </a:cubicBezTo>
                  <a:cubicBezTo>
                    <a:pt x="12933" y="50"/>
                    <a:pt x="12949" y="55"/>
                    <a:pt x="12962" y="55"/>
                  </a:cubicBezTo>
                  <a:cubicBezTo>
                    <a:pt x="12971" y="55"/>
                    <a:pt x="12980" y="52"/>
                    <a:pt x="12988" y="46"/>
                  </a:cubicBezTo>
                  <a:cubicBezTo>
                    <a:pt x="12996" y="41"/>
                    <a:pt x="13003" y="31"/>
                    <a:pt x="13009" y="17"/>
                  </a:cubicBezTo>
                  <a:lnTo>
                    <a:pt x="13065" y="17"/>
                  </a:lnTo>
                  <a:cubicBezTo>
                    <a:pt x="13052" y="57"/>
                    <a:pt x="13036" y="85"/>
                    <a:pt x="13017" y="102"/>
                  </a:cubicBezTo>
                  <a:cubicBezTo>
                    <a:pt x="12997" y="119"/>
                    <a:pt x="12976" y="127"/>
                    <a:pt x="12953" y="127"/>
                  </a:cubicBezTo>
                  <a:cubicBezTo>
                    <a:pt x="12944" y="127"/>
                    <a:pt x="12934" y="126"/>
                    <a:pt x="12925" y="124"/>
                  </a:cubicBezTo>
                  <a:cubicBezTo>
                    <a:pt x="12919" y="122"/>
                    <a:pt x="12905" y="116"/>
                    <a:pt x="12882" y="106"/>
                  </a:cubicBezTo>
                  <a:cubicBezTo>
                    <a:pt x="12858" y="95"/>
                    <a:pt x="12841" y="90"/>
                    <a:pt x="12829" y="90"/>
                  </a:cubicBezTo>
                  <a:cubicBezTo>
                    <a:pt x="12819" y="90"/>
                    <a:pt x="12811" y="93"/>
                    <a:pt x="12804" y="98"/>
                  </a:cubicBezTo>
                  <a:cubicBezTo>
                    <a:pt x="12797" y="104"/>
                    <a:pt x="12791" y="114"/>
                    <a:pt x="12787" y="128"/>
                  </a:cubicBezTo>
                  <a:close/>
                  <a:moveTo>
                    <a:pt x="13068" y="411"/>
                  </a:moveTo>
                  <a:cubicBezTo>
                    <a:pt x="13080" y="371"/>
                    <a:pt x="13103" y="331"/>
                    <a:pt x="13135" y="294"/>
                  </a:cubicBezTo>
                  <a:cubicBezTo>
                    <a:pt x="13166" y="256"/>
                    <a:pt x="13204" y="227"/>
                    <a:pt x="13247" y="207"/>
                  </a:cubicBezTo>
                  <a:cubicBezTo>
                    <a:pt x="13289" y="187"/>
                    <a:pt x="13333" y="177"/>
                    <a:pt x="13378" y="177"/>
                  </a:cubicBezTo>
                  <a:cubicBezTo>
                    <a:pt x="13448" y="177"/>
                    <a:pt x="13498" y="199"/>
                    <a:pt x="13528" y="245"/>
                  </a:cubicBezTo>
                  <a:cubicBezTo>
                    <a:pt x="13558" y="290"/>
                    <a:pt x="13563" y="347"/>
                    <a:pt x="13541" y="416"/>
                  </a:cubicBezTo>
                  <a:cubicBezTo>
                    <a:pt x="13519" y="486"/>
                    <a:pt x="13478" y="544"/>
                    <a:pt x="13419" y="590"/>
                  </a:cubicBezTo>
                  <a:cubicBezTo>
                    <a:pt x="13359" y="636"/>
                    <a:pt x="13296" y="659"/>
                    <a:pt x="13228" y="659"/>
                  </a:cubicBezTo>
                  <a:cubicBezTo>
                    <a:pt x="13185" y="659"/>
                    <a:pt x="13148" y="649"/>
                    <a:pt x="13116" y="630"/>
                  </a:cubicBezTo>
                  <a:cubicBezTo>
                    <a:pt x="13084" y="611"/>
                    <a:pt x="13063" y="583"/>
                    <a:pt x="13055" y="546"/>
                  </a:cubicBezTo>
                  <a:cubicBezTo>
                    <a:pt x="13047" y="509"/>
                    <a:pt x="13051" y="464"/>
                    <a:pt x="13068" y="411"/>
                  </a:cubicBezTo>
                  <a:close/>
                  <a:moveTo>
                    <a:pt x="13191" y="418"/>
                  </a:moveTo>
                  <a:cubicBezTo>
                    <a:pt x="13176" y="463"/>
                    <a:pt x="13176" y="498"/>
                    <a:pt x="13190" y="523"/>
                  </a:cubicBezTo>
                  <a:cubicBezTo>
                    <a:pt x="13204" y="547"/>
                    <a:pt x="13227" y="559"/>
                    <a:pt x="13259" y="559"/>
                  </a:cubicBezTo>
                  <a:cubicBezTo>
                    <a:pt x="13290" y="559"/>
                    <a:pt x="13321" y="547"/>
                    <a:pt x="13350" y="523"/>
                  </a:cubicBezTo>
                  <a:cubicBezTo>
                    <a:pt x="13379" y="498"/>
                    <a:pt x="13401" y="463"/>
                    <a:pt x="13416" y="417"/>
                  </a:cubicBezTo>
                  <a:cubicBezTo>
                    <a:pt x="13430" y="372"/>
                    <a:pt x="13430" y="337"/>
                    <a:pt x="13416" y="313"/>
                  </a:cubicBezTo>
                  <a:cubicBezTo>
                    <a:pt x="13402" y="288"/>
                    <a:pt x="13379" y="276"/>
                    <a:pt x="13348" y="276"/>
                  </a:cubicBezTo>
                  <a:cubicBezTo>
                    <a:pt x="13316" y="276"/>
                    <a:pt x="13286" y="288"/>
                    <a:pt x="13256" y="313"/>
                  </a:cubicBezTo>
                  <a:cubicBezTo>
                    <a:pt x="13227" y="337"/>
                    <a:pt x="13205" y="372"/>
                    <a:pt x="13191" y="418"/>
                  </a:cubicBezTo>
                  <a:close/>
                  <a:moveTo>
                    <a:pt x="1985" y="1638"/>
                  </a:moveTo>
                  <a:lnTo>
                    <a:pt x="2185" y="1003"/>
                  </a:lnTo>
                  <a:lnTo>
                    <a:pt x="2310" y="1003"/>
                  </a:lnTo>
                  <a:lnTo>
                    <a:pt x="2437" y="1429"/>
                  </a:lnTo>
                  <a:lnTo>
                    <a:pt x="2571" y="1003"/>
                  </a:lnTo>
                  <a:lnTo>
                    <a:pt x="2690" y="1003"/>
                  </a:lnTo>
                  <a:lnTo>
                    <a:pt x="2490" y="1638"/>
                  </a:lnTo>
                  <a:lnTo>
                    <a:pt x="2362" y="1638"/>
                  </a:lnTo>
                  <a:lnTo>
                    <a:pt x="2236" y="1221"/>
                  </a:lnTo>
                  <a:lnTo>
                    <a:pt x="2104" y="1638"/>
                  </a:lnTo>
                  <a:lnTo>
                    <a:pt x="1985" y="1638"/>
                  </a:lnTo>
                  <a:close/>
                  <a:moveTo>
                    <a:pt x="2816" y="1320"/>
                  </a:moveTo>
                  <a:lnTo>
                    <a:pt x="2712" y="1300"/>
                  </a:lnTo>
                  <a:cubicBezTo>
                    <a:pt x="2739" y="1255"/>
                    <a:pt x="2771" y="1222"/>
                    <a:pt x="2808" y="1200"/>
                  </a:cubicBezTo>
                  <a:cubicBezTo>
                    <a:pt x="2845" y="1179"/>
                    <a:pt x="2894" y="1168"/>
                    <a:pt x="2953" y="1168"/>
                  </a:cubicBezTo>
                  <a:cubicBezTo>
                    <a:pt x="3008" y="1168"/>
                    <a:pt x="3046" y="1174"/>
                    <a:pt x="3069" y="1187"/>
                  </a:cubicBezTo>
                  <a:cubicBezTo>
                    <a:pt x="3091" y="1200"/>
                    <a:pt x="3105" y="1216"/>
                    <a:pt x="3109" y="1236"/>
                  </a:cubicBezTo>
                  <a:cubicBezTo>
                    <a:pt x="3114" y="1256"/>
                    <a:pt x="3108" y="1292"/>
                    <a:pt x="3091" y="1345"/>
                  </a:cubicBezTo>
                  <a:lnTo>
                    <a:pt x="3045" y="1487"/>
                  </a:lnTo>
                  <a:cubicBezTo>
                    <a:pt x="3032" y="1528"/>
                    <a:pt x="3025" y="1558"/>
                    <a:pt x="3022" y="1577"/>
                  </a:cubicBezTo>
                  <a:cubicBezTo>
                    <a:pt x="3020" y="1596"/>
                    <a:pt x="3021" y="1617"/>
                    <a:pt x="3025" y="1638"/>
                  </a:cubicBezTo>
                  <a:lnTo>
                    <a:pt x="2904" y="1638"/>
                  </a:lnTo>
                  <a:cubicBezTo>
                    <a:pt x="2903" y="1630"/>
                    <a:pt x="2903" y="1619"/>
                    <a:pt x="2904" y="1603"/>
                  </a:cubicBezTo>
                  <a:cubicBezTo>
                    <a:pt x="2904" y="1596"/>
                    <a:pt x="2904" y="1591"/>
                    <a:pt x="2904" y="1589"/>
                  </a:cubicBezTo>
                  <a:cubicBezTo>
                    <a:pt x="2877" y="1609"/>
                    <a:pt x="2850" y="1624"/>
                    <a:pt x="2823" y="1635"/>
                  </a:cubicBezTo>
                  <a:cubicBezTo>
                    <a:pt x="2796" y="1645"/>
                    <a:pt x="2769" y="1650"/>
                    <a:pt x="2742" y="1650"/>
                  </a:cubicBezTo>
                  <a:cubicBezTo>
                    <a:pt x="2695" y="1650"/>
                    <a:pt x="2662" y="1637"/>
                    <a:pt x="2643" y="1611"/>
                  </a:cubicBezTo>
                  <a:cubicBezTo>
                    <a:pt x="2624" y="1586"/>
                    <a:pt x="2620" y="1553"/>
                    <a:pt x="2633" y="1514"/>
                  </a:cubicBezTo>
                  <a:cubicBezTo>
                    <a:pt x="2641" y="1488"/>
                    <a:pt x="2654" y="1465"/>
                    <a:pt x="2673" y="1444"/>
                  </a:cubicBezTo>
                  <a:cubicBezTo>
                    <a:pt x="2692" y="1424"/>
                    <a:pt x="2714" y="1408"/>
                    <a:pt x="2740" y="1398"/>
                  </a:cubicBezTo>
                  <a:cubicBezTo>
                    <a:pt x="2766" y="1387"/>
                    <a:pt x="2801" y="1377"/>
                    <a:pt x="2846" y="1369"/>
                  </a:cubicBezTo>
                  <a:cubicBezTo>
                    <a:pt x="2906" y="1359"/>
                    <a:pt x="2949" y="1349"/>
                    <a:pt x="2973" y="1339"/>
                  </a:cubicBezTo>
                  <a:lnTo>
                    <a:pt x="2977" y="1327"/>
                  </a:lnTo>
                  <a:cubicBezTo>
                    <a:pt x="2985" y="1303"/>
                    <a:pt x="2984" y="1287"/>
                    <a:pt x="2976" y="1276"/>
                  </a:cubicBezTo>
                  <a:cubicBezTo>
                    <a:pt x="2967" y="1266"/>
                    <a:pt x="2947" y="1261"/>
                    <a:pt x="2915" y="1261"/>
                  </a:cubicBezTo>
                  <a:cubicBezTo>
                    <a:pt x="2893" y="1261"/>
                    <a:pt x="2875" y="1266"/>
                    <a:pt x="2860" y="1274"/>
                  </a:cubicBezTo>
                  <a:cubicBezTo>
                    <a:pt x="2845" y="1283"/>
                    <a:pt x="2831" y="1298"/>
                    <a:pt x="2816" y="1320"/>
                  </a:cubicBezTo>
                  <a:close/>
                  <a:moveTo>
                    <a:pt x="2948" y="1418"/>
                  </a:moveTo>
                  <a:cubicBezTo>
                    <a:pt x="2931" y="1424"/>
                    <a:pt x="2905" y="1430"/>
                    <a:pt x="2869" y="1437"/>
                  </a:cubicBezTo>
                  <a:cubicBezTo>
                    <a:pt x="2833" y="1444"/>
                    <a:pt x="2808" y="1451"/>
                    <a:pt x="2796" y="1458"/>
                  </a:cubicBezTo>
                  <a:cubicBezTo>
                    <a:pt x="2776" y="1470"/>
                    <a:pt x="2764" y="1484"/>
                    <a:pt x="2758" y="1501"/>
                  </a:cubicBezTo>
                  <a:cubicBezTo>
                    <a:pt x="2753" y="1518"/>
                    <a:pt x="2755" y="1533"/>
                    <a:pt x="2763" y="1545"/>
                  </a:cubicBezTo>
                  <a:cubicBezTo>
                    <a:pt x="2772" y="1558"/>
                    <a:pt x="2786" y="1564"/>
                    <a:pt x="2806" y="1564"/>
                  </a:cubicBezTo>
                  <a:cubicBezTo>
                    <a:pt x="2828" y="1564"/>
                    <a:pt x="2851" y="1557"/>
                    <a:pt x="2876" y="1542"/>
                  </a:cubicBezTo>
                  <a:cubicBezTo>
                    <a:pt x="2894" y="1531"/>
                    <a:pt x="2908" y="1518"/>
                    <a:pt x="2917" y="1502"/>
                  </a:cubicBezTo>
                  <a:cubicBezTo>
                    <a:pt x="2924" y="1492"/>
                    <a:pt x="2932" y="1472"/>
                    <a:pt x="2941" y="1443"/>
                  </a:cubicBezTo>
                  <a:lnTo>
                    <a:pt x="2948" y="1418"/>
                  </a:lnTo>
                  <a:close/>
                  <a:moveTo>
                    <a:pt x="3622" y="1315"/>
                  </a:moveTo>
                  <a:lnTo>
                    <a:pt x="3495" y="1336"/>
                  </a:lnTo>
                  <a:cubicBezTo>
                    <a:pt x="3499" y="1312"/>
                    <a:pt x="3495" y="1294"/>
                    <a:pt x="3485" y="1282"/>
                  </a:cubicBezTo>
                  <a:cubicBezTo>
                    <a:pt x="3474" y="1270"/>
                    <a:pt x="3458" y="1264"/>
                    <a:pt x="3435" y="1264"/>
                  </a:cubicBezTo>
                  <a:cubicBezTo>
                    <a:pt x="3405" y="1264"/>
                    <a:pt x="3377" y="1274"/>
                    <a:pt x="3352" y="1295"/>
                  </a:cubicBezTo>
                  <a:cubicBezTo>
                    <a:pt x="3328" y="1316"/>
                    <a:pt x="3308" y="1351"/>
                    <a:pt x="3292" y="1401"/>
                  </a:cubicBezTo>
                  <a:cubicBezTo>
                    <a:pt x="3275" y="1455"/>
                    <a:pt x="3272" y="1494"/>
                    <a:pt x="3283" y="1517"/>
                  </a:cubicBezTo>
                  <a:cubicBezTo>
                    <a:pt x="3294" y="1539"/>
                    <a:pt x="3315" y="1551"/>
                    <a:pt x="3346" y="1551"/>
                  </a:cubicBezTo>
                  <a:cubicBezTo>
                    <a:pt x="3369" y="1551"/>
                    <a:pt x="3390" y="1544"/>
                    <a:pt x="3409" y="1531"/>
                  </a:cubicBezTo>
                  <a:cubicBezTo>
                    <a:pt x="3428" y="1518"/>
                    <a:pt x="3446" y="1495"/>
                    <a:pt x="3462" y="1463"/>
                  </a:cubicBezTo>
                  <a:lnTo>
                    <a:pt x="3575" y="1483"/>
                  </a:lnTo>
                  <a:cubicBezTo>
                    <a:pt x="3545" y="1538"/>
                    <a:pt x="3508" y="1580"/>
                    <a:pt x="3464" y="1608"/>
                  </a:cubicBezTo>
                  <a:cubicBezTo>
                    <a:pt x="3420" y="1636"/>
                    <a:pt x="3369" y="1650"/>
                    <a:pt x="3309" y="1650"/>
                  </a:cubicBezTo>
                  <a:cubicBezTo>
                    <a:pt x="3242" y="1650"/>
                    <a:pt x="3195" y="1629"/>
                    <a:pt x="3169" y="1586"/>
                  </a:cubicBezTo>
                  <a:cubicBezTo>
                    <a:pt x="3142" y="1544"/>
                    <a:pt x="3141" y="1485"/>
                    <a:pt x="3164" y="1409"/>
                  </a:cubicBezTo>
                  <a:cubicBezTo>
                    <a:pt x="3188" y="1333"/>
                    <a:pt x="3227" y="1274"/>
                    <a:pt x="3281" y="1232"/>
                  </a:cubicBezTo>
                  <a:cubicBezTo>
                    <a:pt x="3334" y="1189"/>
                    <a:pt x="3395" y="1168"/>
                    <a:pt x="3463" y="1168"/>
                  </a:cubicBezTo>
                  <a:cubicBezTo>
                    <a:pt x="3519" y="1168"/>
                    <a:pt x="3560" y="1180"/>
                    <a:pt x="3586" y="1204"/>
                  </a:cubicBezTo>
                  <a:cubicBezTo>
                    <a:pt x="3611" y="1228"/>
                    <a:pt x="3623" y="1265"/>
                    <a:pt x="3622" y="1315"/>
                  </a:cubicBezTo>
                  <a:close/>
                  <a:moveTo>
                    <a:pt x="3777" y="1116"/>
                  </a:moveTo>
                  <a:lnTo>
                    <a:pt x="3812" y="1003"/>
                  </a:lnTo>
                  <a:lnTo>
                    <a:pt x="3934" y="1003"/>
                  </a:lnTo>
                  <a:lnTo>
                    <a:pt x="3899" y="1116"/>
                  </a:lnTo>
                  <a:lnTo>
                    <a:pt x="3777" y="1116"/>
                  </a:lnTo>
                  <a:close/>
                  <a:moveTo>
                    <a:pt x="3612" y="1638"/>
                  </a:moveTo>
                  <a:lnTo>
                    <a:pt x="3757" y="1178"/>
                  </a:lnTo>
                  <a:lnTo>
                    <a:pt x="3879" y="1178"/>
                  </a:lnTo>
                  <a:lnTo>
                    <a:pt x="3734" y="1638"/>
                  </a:lnTo>
                  <a:lnTo>
                    <a:pt x="3612" y="1638"/>
                  </a:lnTo>
                  <a:close/>
                  <a:moveTo>
                    <a:pt x="3905" y="1403"/>
                  </a:moveTo>
                  <a:cubicBezTo>
                    <a:pt x="3918" y="1362"/>
                    <a:pt x="3940" y="1323"/>
                    <a:pt x="3972" y="1285"/>
                  </a:cubicBezTo>
                  <a:cubicBezTo>
                    <a:pt x="4004" y="1247"/>
                    <a:pt x="4041" y="1218"/>
                    <a:pt x="4084" y="1198"/>
                  </a:cubicBezTo>
                  <a:cubicBezTo>
                    <a:pt x="4127" y="1178"/>
                    <a:pt x="4170" y="1168"/>
                    <a:pt x="4216" y="1168"/>
                  </a:cubicBezTo>
                  <a:cubicBezTo>
                    <a:pt x="4285" y="1168"/>
                    <a:pt x="4335" y="1191"/>
                    <a:pt x="4365" y="1236"/>
                  </a:cubicBezTo>
                  <a:cubicBezTo>
                    <a:pt x="4396" y="1281"/>
                    <a:pt x="4400" y="1338"/>
                    <a:pt x="4378" y="1408"/>
                  </a:cubicBezTo>
                  <a:cubicBezTo>
                    <a:pt x="4356" y="1477"/>
                    <a:pt x="4315" y="1535"/>
                    <a:pt x="4256" y="1581"/>
                  </a:cubicBezTo>
                  <a:cubicBezTo>
                    <a:pt x="4197" y="1627"/>
                    <a:pt x="4133" y="1650"/>
                    <a:pt x="4065" y="1650"/>
                  </a:cubicBezTo>
                  <a:cubicBezTo>
                    <a:pt x="4023" y="1650"/>
                    <a:pt x="3985" y="1640"/>
                    <a:pt x="3953" y="1621"/>
                  </a:cubicBezTo>
                  <a:cubicBezTo>
                    <a:pt x="3921" y="1602"/>
                    <a:pt x="3901" y="1574"/>
                    <a:pt x="3892" y="1537"/>
                  </a:cubicBezTo>
                  <a:cubicBezTo>
                    <a:pt x="3884" y="1500"/>
                    <a:pt x="3888" y="1455"/>
                    <a:pt x="3905" y="1403"/>
                  </a:cubicBezTo>
                  <a:close/>
                  <a:moveTo>
                    <a:pt x="4028" y="1409"/>
                  </a:moveTo>
                  <a:cubicBezTo>
                    <a:pt x="4014" y="1455"/>
                    <a:pt x="4013" y="1490"/>
                    <a:pt x="4027" y="1514"/>
                  </a:cubicBezTo>
                  <a:cubicBezTo>
                    <a:pt x="4041" y="1538"/>
                    <a:pt x="4064" y="1551"/>
                    <a:pt x="4096" y="1551"/>
                  </a:cubicBezTo>
                  <a:cubicBezTo>
                    <a:pt x="4128" y="1551"/>
                    <a:pt x="4158" y="1538"/>
                    <a:pt x="4187" y="1514"/>
                  </a:cubicBezTo>
                  <a:cubicBezTo>
                    <a:pt x="4216" y="1490"/>
                    <a:pt x="4238" y="1454"/>
                    <a:pt x="4253" y="1408"/>
                  </a:cubicBezTo>
                  <a:cubicBezTo>
                    <a:pt x="4267" y="1363"/>
                    <a:pt x="4267" y="1328"/>
                    <a:pt x="4253" y="1304"/>
                  </a:cubicBezTo>
                  <a:cubicBezTo>
                    <a:pt x="4239" y="1280"/>
                    <a:pt x="4217" y="1267"/>
                    <a:pt x="4185" y="1267"/>
                  </a:cubicBezTo>
                  <a:cubicBezTo>
                    <a:pt x="4153" y="1267"/>
                    <a:pt x="4123" y="1280"/>
                    <a:pt x="4093" y="1304"/>
                  </a:cubicBezTo>
                  <a:cubicBezTo>
                    <a:pt x="4064" y="1328"/>
                    <a:pt x="4042" y="1363"/>
                    <a:pt x="4028" y="1409"/>
                  </a:cubicBezTo>
                  <a:close/>
                  <a:moveTo>
                    <a:pt x="4820" y="1638"/>
                  </a:moveTo>
                  <a:lnTo>
                    <a:pt x="4698" y="1638"/>
                  </a:lnTo>
                  <a:lnTo>
                    <a:pt x="4772" y="1404"/>
                  </a:lnTo>
                  <a:cubicBezTo>
                    <a:pt x="4788" y="1354"/>
                    <a:pt x="4795" y="1322"/>
                    <a:pt x="4795" y="1307"/>
                  </a:cubicBezTo>
                  <a:cubicBezTo>
                    <a:pt x="4794" y="1293"/>
                    <a:pt x="4789" y="1282"/>
                    <a:pt x="4780" y="1273"/>
                  </a:cubicBezTo>
                  <a:cubicBezTo>
                    <a:pt x="4770" y="1265"/>
                    <a:pt x="4758" y="1261"/>
                    <a:pt x="4741" y="1261"/>
                  </a:cubicBezTo>
                  <a:cubicBezTo>
                    <a:pt x="4720" y="1261"/>
                    <a:pt x="4699" y="1267"/>
                    <a:pt x="4678" y="1279"/>
                  </a:cubicBezTo>
                  <a:cubicBezTo>
                    <a:pt x="4658" y="1290"/>
                    <a:pt x="4641" y="1305"/>
                    <a:pt x="4629" y="1324"/>
                  </a:cubicBezTo>
                  <a:cubicBezTo>
                    <a:pt x="4617" y="1344"/>
                    <a:pt x="4603" y="1379"/>
                    <a:pt x="4586" y="1430"/>
                  </a:cubicBezTo>
                  <a:lnTo>
                    <a:pt x="4521" y="1638"/>
                  </a:lnTo>
                  <a:lnTo>
                    <a:pt x="4399" y="1638"/>
                  </a:lnTo>
                  <a:lnTo>
                    <a:pt x="4544" y="1178"/>
                  </a:lnTo>
                  <a:lnTo>
                    <a:pt x="4657" y="1178"/>
                  </a:lnTo>
                  <a:lnTo>
                    <a:pt x="4636" y="1245"/>
                  </a:lnTo>
                  <a:cubicBezTo>
                    <a:pt x="4692" y="1194"/>
                    <a:pt x="4751" y="1168"/>
                    <a:pt x="4812" y="1168"/>
                  </a:cubicBezTo>
                  <a:cubicBezTo>
                    <a:pt x="4839" y="1168"/>
                    <a:pt x="4863" y="1173"/>
                    <a:pt x="4882" y="1183"/>
                  </a:cubicBezTo>
                  <a:cubicBezTo>
                    <a:pt x="4901" y="1192"/>
                    <a:pt x="4914" y="1205"/>
                    <a:pt x="4921" y="1220"/>
                  </a:cubicBezTo>
                  <a:cubicBezTo>
                    <a:pt x="4928" y="1235"/>
                    <a:pt x="4930" y="1252"/>
                    <a:pt x="4929" y="1271"/>
                  </a:cubicBezTo>
                  <a:cubicBezTo>
                    <a:pt x="4927" y="1290"/>
                    <a:pt x="4921" y="1317"/>
                    <a:pt x="4910" y="1353"/>
                  </a:cubicBezTo>
                  <a:lnTo>
                    <a:pt x="4820" y="1638"/>
                  </a:lnTo>
                  <a:close/>
                  <a:moveTo>
                    <a:pt x="5134" y="1320"/>
                  </a:moveTo>
                  <a:lnTo>
                    <a:pt x="5030" y="1300"/>
                  </a:lnTo>
                  <a:cubicBezTo>
                    <a:pt x="5056" y="1255"/>
                    <a:pt x="5088" y="1222"/>
                    <a:pt x="5126" y="1200"/>
                  </a:cubicBezTo>
                  <a:cubicBezTo>
                    <a:pt x="5163" y="1179"/>
                    <a:pt x="5211" y="1168"/>
                    <a:pt x="5271" y="1168"/>
                  </a:cubicBezTo>
                  <a:cubicBezTo>
                    <a:pt x="5325" y="1168"/>
                    <a:pt x="5364" y="1174"/>
                    <a:pt x="5386" y="1187"/>
                  </a:cubicBezTo>
                  <a:cubicBezTo>
                    <a:pt x="5409" y="1200"/>
                    <a:pt x="5422" y="1216"/>
                    <a:pt x="5427" y="1236"/>
                  </a:cubicBezTo>
                  <a:cubicBezTo>
                    <a:pt x="5431" y="1256"/>
                    <a:pt x="5426" y="1292"/>
                    <a:pt x="5409" y="1345"/>
                  </a:cubicBezTo>
                  <a:lnTo>
                    <a:pt x="5362" y="1487"/>
                  </a:lnTo>
                  <a:cubicBezTo>
                    <a:pt x="5350" y="1528"/>
                    <a:pt x="5342" y="1558"/>
                    <a:pt x="5340" y="1577"/>
                  </a:cubicBezTo>
                  <a:cubicBezTo>
                    <a:pt x="5338" y="1596"/>
                    <a:pt x="5339" y="1617"/>
                    <a:pt x="5342" y="1638"/>
                  </a:cubicBezTo>
                  <a:lnTo>
                    <a:pt x="5222" y="1638"/>
                  </a:lnTo>
                  <a:cubicBezTo>
                    <a:pt x="5221" y="1630"/>
                    <a:pt x="5221" y="1619"/>
                    <a:pt x="5221" y="1603"/>
                  </a:cubicBezTo>
                  <a:cubicBezTo>
                    <a:pt x="5221" y="1596"/>
                    <a:pt x="5221" y="1591"/>
                    <a:pt x="5221" y="1589"/>
                  </a:cubicBezTo>
                  <a:cubicBezTo>
                    <a:pt x="5194" y="1609"/>
                    <a:pt x="5167" y="1624"/>
                    <a:pt x="5140" y="1635"/>
                  </a:cubicBezTo>
                  <a:cubicBezTo>
                    <a:pt x="5113" y="1645"/>
                    <a:pt x="5087" y="1650"/>
                    <a:pt x="5060" y="1650"/>
                  </a:cubicBezTo>
                  <a:cubicBezTo>
                    <a:pt x="5013" y="1650"/>
                    <a:pt x="4980" y="1637"/>
                    <a:pt x="4960" y="1611"/>
                  </a:cubicBezTo>
                  <a:cubicBezTo>
                    <a:pt x="4941" y="1586"/>
                    <a:pt x="4938" y="1553"/>
                    <a:pt x="4950" y="1514"/>
                  </a:cubicBezTo>
                  <a:cubicBezTo>
                    <a:pt x="4958" y="1488"/>
                    <a:pt x="4972" y="1465"/>
                    <a:pt x="4991" y="1444"/>
                  </a:cubicBezTo>
                  <a:cubicBezTo>
                    <a:pt x="5010" y="1424"/>
                    <a:pt x="5032" y="1408"/>
                    <a:pt x="5058" y="1398"/>
                  </a:cubicBezTo>
                  <a:cubicBezTo>
                    <a:pt x="5083" y="1387"/>
                    <a:pt x="5119" y="1377"/>
                    <a:pt x="5163" y="1369"/>
                  </a:cubicBezTo>
                  <a:cubicBezTo>
                    <a:pt x="5224" y="1359"/>
                    <a:pt x="5266" y="1349"/>
                    <a:pt x="5291" y="1339"/>
                  </a:cubicBezTo>
                  <a:lnTo>
                    <a:pt x="5295" y="1327"/>
                  </a:lnTo>
                  <a:cubicBezTo>
                    <a:pt x="5302" y="1303"/>
                    <a:pt x="5302" y="1287"/>
                    <a:pt x="5293" y="1276"/>
                  </a:cubicBezTo>
                  <a:cubicBezTo>
                    <a:pt x="5285" y="1266"/>
                    <a:pt x="5265" y="1261"/>
                    <a:pt x="5233" y="1261"/>
                  </a:cubicBezTo>
                  <a:cubicBezTo>
                    <a:pt x="5211" y="1261"/>
                    <a:pt x="5193" y="1266"/>
                    <a:pt x="5178" y="1274"/>
                  </a:cubicBezTo>
                  <a:cubicBezTo>
                    <a:pt x="5163" y="1283"/>
                    <a:pt x="5148" y="1298"/>
                    <a:pt x="5134" y="1320"/>
                  </a:cubicBezTo>
                  <a:close/>
                  <a:moveTo>
                    <a:pt x="5266" y="1418"/>
                  </a:moveTo>
                  <a:cubicBezTo>
                    <a:pt x="5249" y="1424"/>
                    <a:pt x="5222" y="1430"/>
                    <a:pt x="5186" y="1437"/>
                  </a:cubicBezTo>
                  <a:cubicBezTo>
                    <a:pt x="5150" y="1444"/>
                    <a:pt x="5126" y="1451"/>
                    <a:pt x="5113" y="1458"/>
                  </a:cubicBezTo>
                  <a:cubicBezTo>
                    <a:pt x="5094" y="1470"/>
                    <a:pt x="5081" y="1484"/>
                    <a:pt x="5076" y="1501"/>
                  </a:cubicBezTo>
                  <a:cubicBezTo>
                    <a:pt x="5070" y="1518"/>
                    <a:pt x="5072" y="1533"/>
                    <a:pt x="5081" y="1545"/>
                  </a:cubicBezTo>
                  <a:cubicBezTo>
                    <a:pt x="5090" y="1558"/>
                    <a:pt x="5104" y="1564"/>
                    <a:pt x="5124" y="1564"/>
                  </a:cubicBezTo>
                  <a:cubicBezTo>
                    <a:pt x="5146" y="1564"/>
                    <a:pt x="5169" y="1557"/>
                    <a:pt x="5193" y="1542"/>
                  </a:cubicBezTo>
                  <a:cubicBezTo>
                    <a:pt x="5211" y="1531"/>
                    <a:pt x="5225" y="1518"/>
                    <a:pt x="5235" y="1502"/>
                  </a:cubicBezTo>
                  <a:cubicBezTo>
                    <a:pt x="5241" y="1492"/>
                    <a:pt x="5249" y="1472"/>
                    <a:pt x="5258" y="1443"/>
                  </a:cubicBezTo>
                  <a:lnTo>
                    <a:pt x="5266" y="1418"/>
                  </a:lnTo>
                  <a:close/>
                  <a:moveTo>
                    <a:pt x="5437" y="1638"/>
                  </a:moveTo>
                  <a:lnTo>
                    <a:pt x="5637" y="1003"/>
                  </a:lnTo>
                  <a:lnTo>
                    <a:pt x="5758" y="1003"/>
                  </a:lnTo>
                  <a:lnTo>
                    <a:pt x="5558" y="1638"/>
                  </a:lnTo>
                  <a:lnTo>
                    <a:pt x="5437" y="16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557" name="Freeform 278"/>
            <p:cNvSpPr>
              <a:spLocks noEditPoints="1"/>
            </p:cNvSpPr>
            <p:nvPr/>
          </p:nvSpPr>
          <p:spPr bwMode="auto">
            <a:xfrm>
              <a:off x="6229350" y="936625"/>
              <a:ext cx="963613" cy="952500"/>
            </a:xfrm>
            <a:custGeom>
              <a:avLst/>
              <a:gdLst>
                <a:gd name="T0" fmla="*/ 0 w 3563"/>
                <a:gd name="T1" fmla="*/ 3528 h 3528"/>
                <a:gd name="T2" fmla="*/ 3194 w 3563"/>
                <a:gd name="T3" fmla="*/ 2779 h 3528"/>
                <a:gd name="T4" fmla="*/ 1457 w 3563"/>
                <a:gd name="T5" fmla="*/ 2399 h 3528"/>
                <a:gd name="T6" fmla="*/ 1525 w 3563"/>
                <a:gd name="T7" fmla="*/ 2706 h 3528"/>
                <a:gd name="T8" fmla="*/ 1663 w 3563"/>
                <a:gd name="T9" fmla="*/ 2450 h 3528"/>
                <a:gd name="T10" fmla="*/ 1632 w 3563"/>
                <a:gd name="T11" fmla="*/ 2571 h 3528"/>
                <a:gd name="T12" fmla="*/ 1525 w 3563"/>
                <a:gd name="T13" fmla="*/ 2706 h 3528"/>
                <a:gd name="T14" fmla="*/ 1954 w 3563"/>
                <a:gd name="T15" fmla="*/ 2654 h 3528"/>
                <a:gd name="T16" fmla="*/ 1001 w 3563"/>
                <a:gd name="T17" fmla="*/ 2079 h 3528"/>
                <a:gd name="T18" fmla="*/ 1198 w 3563"/>
                <a:gd name="T19" fmla="*/ 2120 h 3528"/>
                <a:gd name="T20" fmla="*/ 1087 w 3563"/>
                <a:gd name="T21" fmla="*/ 2021 h 3528"/>
                <a:gd name="T22" fmla="*/ 1175 w 3563"/>
                <a:gd name="T23" fmla="*/ 1866 h 3528"/>
                <a:gd name="T24" fmla="*/ 1222 w 3563"/>
                <a:gd name="T25" fmla="*/ 1927 h 3528"/>
                <a:gd name="T26" fmla="*/ 1129 w 3563"/>
                <a:gd name="T27" fmla="*/ 1970 h 3528"/>
                <a:gd name="T28" fmla="*/ 1250 w 3563"/>
                <a:gd name="T29" fmla="*/ 2155 h 3528"/>
                <a:gd name="T30" fmla="*/ 1001 w 3563"/>
                <a:gd name="T31" fmla="*/ 2079 h 3528"/>
                <a:gd name="T32" fmla="*/ 1662 w 3563"/>
                <a:gd name="T33" fmla="*/ 1923 h 3528"/>
                <a:gd name="T34" fmla="*/ 1625 w 3563"/>
                <a:gd name="T35" fmla="*/ 2043 h 3528"/>
                <a:gd name="T36" fmla="*/ 1613 w 3563"/>
                <a:gd name="T37" fmla="*/ 2178 h 3528"/>
                <a:gd name="T38" fmla="*/ 1791 w 3563"/>
                <a:gd name="T39" fmla="*/ 1972 h 3528"/>
                <a:gd name="T40" fmla="*/ 1816 w 3563"/>
                <a:gd name="T41" fmla="*/ 1871 h 3528"/>
                <a:gd name="T42" fmla="*/ 1959 w 3563"/>
                <a:gd name="T43" fmla="*/ 2178 h 3528"/>
                <a:gd name="T44" fmla="*/ 2008 w 3563"/>
                <a:gd name="T45" fmla="*/ 2178 h 3528"/>
                <a:gd name="T46" fmla="*/ 2286 w 3563"/>
                <a:gd name="T47" fmla="*/ 2178 h 3528"/>
                <a:gd name="T48" fmla="*/ 2163 w 3563"/>
                <a:gd name="T49" fmla="*/ 2059 h 3528"/>
                <a:gd name="T50" fmla="*/ 2550 w 3563"/>
                <a:gd name="T51" fmla="*/ 1871 h 3528"/>
                <a:gd name="T52" fmla="*/ 1269 w 3563"/>
                <a:gd name="T53" fmla="*/ 1526 h 3528"/>
                <a:gd name="T54" fmla="*/ 1411 w 3563"/>
                <a:gd name="T55" fmla="*/ 1543 h 3528"/>
                <a:gd name="T56" fmla="*/ 1254 w 3563"/>
                <a:gd name="T57" fmla="*/ 1445 h 3528"/>
                <a:gd name="T58" fmla="*/ 1471 w 3563"/>
                <a:gd name="T59" fmla="*/ 1341 h 3528"/>
                <a:gd name="T60" fmla="*/ 1372 w 3563"/>
                <a:gd name="T61" fmla="*/ 1366 h 3528"/>
                <a:gd name="T62" fmla="*/ 1380 w 3563"/>
                <a:gd name="T63" fmla="*/ 1444 h 3528"/>
                <a:gd name="T64" fmla="*/ 1341 w 3563"/>
                <a:gd name="T65" fmla="*/ 1634 h 3528"/>
                <a:gd name="T66" fmla="*/ 1526 w 3563"/>
                <a:gd name="T67" fmla="*/ 1628 h 3528"/>
                <a:gd name="T68" fmla="*/ 1664 w 3563"/>
                <a:gd name="T69" fmla="*/ 1373 h 3528"/>
                <a:gd name="T70" fmla="*/ 1633 w 3563"/>
                <a:gd name="T71" fmla="*/ 1494 h 3528"/>
                <a:gd name="T72" fmla="*/ 1526 w 3563"/>
                <a:gd name="T73" fmla="*/ 1628 h 3528"/>
                <a:gd name="T74" fmla="*/ 2019 w 3563"/>
                <a:gd name="T75" fmla="*/ 1581 h 3528"/>
                <a:gd name="T76" fmla="*/ 2024 w 3563"/>
                <a:gd name="T77" fmla="*/ 1498 h 3528"/>
                <a:gd name="T78" fmla="*/ 1954 w 3563"/>
                <a:gd name="T79" fmla="*/ 1341 h 3528"/>
                <a:gd name="T80" fmla="*/ 2116 w 3563"/>
                <a:gd name="T81" fmla="*/ 1411 h 3528"/>
                <a:gd name="T82" fmla="*/ 1992 w 3563"/>
                <a:gd name="T83" fmla="*/ 1398 h 3528"/>
                <a:gd name="T84" fmla="*/ 2163 w 3563"/>
                <a:gd name="T85" fmla="*/ 1536 h 3528"/>
                <a:gd name="T86" fmla="*/ 1889 w 3563"/>
                <a:gd name="T87" fmla="*/ 1584 h 3528"/>
                <a:gd name="T88" fmla="*/ 2352 w 3563"/>
                <a:gd name="T89" fmla="*/ 1321 h 3528"/>
                <a:gd name="T90" fmla="*/ 1307 w 3563"/>
                <a:gd name="T91" fmla="*/ 779 h 3528"/>
                <a:gd name="T92" fmla="*/ 1351 w 3563"/>
                <a:gd name="T93" fmla="*/ 904 h 3528"/>
                <a:gd name="T94" fmla="*/ 1305 w 3563"/>
                <a:gd name="T95" fmla="*/ 1086 h 3528"/>
                <a:gd name="T96" fmla="*/ 1690 w 3563"/>
                <a:gd name="T97" fmla="*/ 779 h 3528"/>
                <a:gd name="T98" fmla="*/ 1759 w 3563"/>
                <a:gd name="T99" fmla="*/ 779 h 3528"/>
                <a:gd name="T100" fmla="*/ 1803 w 3563"/>
                <a:gd name="T101" fmla="*/ 900 h 3528"/>
                <a:gd name="T102" fmla="*/ 1769 w 3563"/>
                <a:gd name="T103" fmla="*/ 1035 h 3528"/>
                <a:gd name="T104" fmla="*/ 2097 w 3563"/>
                <a:gd name="T105" fmla="*/ 1086 h 3528"/>
                <a:gd name="T106" fmla="*/ 2308 w 3563"/>
                <a:gd name="T107" fmla="*/ 787 h 3528"/>
                <a:gd name="T108" fmla="*/ 2321 w 3563"/>
                <a:gd name="T109" fmla="*/ 937 h 3528"/>
                <a:gd name="T110" fmla="*/ 2126 w 3563"/>
                <a:gd name="T111" fmla="*/ 969 h 3528"/>
                <a:gd name="T112" fmla="*/ 2241 w 3563"/>
                <a:gd name="T113" fmla="*/ 911 h 3528"/>
                <a:gd name="T114" fmla="*/ 2261 w 3563"/>
                <a:gd name="T115" fmla="*/ 833 h 3528"/>
                <a:gd name="T116" fmla="*/ 417 w 3563"/>
                <a:gd name="T117" fmla="*/ 700 h 3528"/>
                <a:gd name="T118" fmla="*/ 417 w 3563"/>
                <a:gd name="T119" fmla="*/ 700 h 3528"/>
                <a:gd name="T120" fmla="*/ 417 w 3563"/>
                <a:gd name="T121" fmla="*/ 2240 h 3528"/>
                <a:gd name="T122" fmla="*/ 3196 w 3563"/>
                <a:gd name="T123" fmla="*/ 1694 h 3528"/>
                <a:gd name="T124" fmla="*/ 3194 w 3563"/>
                <a:gd name="T125" fmla="*/ 1245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3" h="3528">
                  <a:moveTo>
                    <a:pt x="0" y="0"/>
                  </a:moveTo>
                  <a:lnTo>
                    <a:pt x="3563" y="0"/>
                  </a:lnTo>
                  <a:lnTo>
                    <a:pt x="3563" y="3528"/>
                  </a:lnTo>
                  <a:lnTo>
                    <a:pt x="0" y="3528"/>
                  </a:lnTo>
                  <a:lnTo>
                    <a:pt x="0" y="0"/>
                  </a:lnTo>
                  <a:close/>
                  <a:moveTo>
                    <a:pt x="417" y="2874"/>
                  </a:moveTo>
                  <a:lnTo>
                    <a:pt x="3193" y="2874"/>
                  </a:lnTo>
                  <a:lnTo>
                    <a:pt x="3194" y="2779"/>
                  </a:lnTo>
                  <a:lnTo>
                    <a:pt x="417" y="2781"/>
                  </a:lnTo>
                  <a:lnTo>
                    <a:pt x="417" y="2874"/>
                  </a:lnTo>
                  <a:close/>
                  <a:moveTo>
                    <a:pt x="1381" y="2706"/>
                  </a:moveTo>
                  <a:lnTo>
                    <a:pt x="1457" y="2399"/>
                  </a:lnTo>
                  <a:lnTo>
                    <a:pt x="1532" y="2399"/>
                  </a:lnTo>
                  <a:lnTo>
                    <a:pt x="1456" y="2706"/>
                  </a:lnTo>
                  <a:lnTo>
                    <a:pt x="1381" y="2706"/>
                  </a:lnTo>
                  <a:close/>
                  <a:moveTo>
                    <a:pt x="1525" y="2706"/>
                  </a:moveTo>
                  <a:lnTo>
                    <a:pt x="1601" y="2399"/>
                  </a:lnTo>
                  <a:lnTo>
                    <a:pt x="1871" y="2399"/>
                  </a:lnTo>
                  <a:lnTo>
                    <a:pt x="1858" y="2450"/>
                  </a:lnTo>
                  <a:lnTo>
                    <a:pt x="1663" y="2450"/>
                  </a:lnTo>
                  <a:lnTo>
                    <a:pt x="1645" y="2519"/>
                  </a:lnTo>
                  <a:lnTo>
                    <a:pt x="1834" y="2519"/>
                  </a:lnTo>
                  <a:lnTo>
                    <a:pt x="1821" y="2571"/>
                  </a:lnTo>
                  <a:lnTo>
                    <a:pt x="1632" y="2571"/>
                  </a:lnTo>
                  <a:lnTo>
                    <a:pt x="1610" y="2654"/>
                  </a:lnTo>
                  <a:lnTo>
                    <a:pt x="1822" y="2654"/>
                  </a:lnTo>
                  <a:lnTo>
                    <a:pt x="1809" y="2706"/>
                  </a:lnTo>
                  <a:lnTo>
                    <a:pt x="1525" y="2706"/>
                  </a:lnTo>
                  <a:close/>
                  <a:moveTo>
                    <a:pt x="1866" y="2706"/>
                  </a:moveTo>
                  <a:lnTo>
                    <a:pt x="1942" y="2399"/>
                  </a:lnTo>
                  <a:lnTo>
                    <a:pt x="2017" y="2399"/>
                  </a:lnTo>
                  <a:lnTo>
                    <a:pt x="1954" y="2654"/>
                  </a:lnTo>
                  <a:lnTo>
                    <a:pt x="2139" y="2654"/>
                  </a:lnTo>
                  <a:lnTo>
                    <a:pt x="2126" y="2706"/>
                  </a:lnTo>
                  <a:lnTo>
                    <a:pt x="1866" y="2706"/>
                  </a:lnTo>
                  <a:close/>
                  <a:moveTo>
                    <a:pt x="1001" y="2079"/>
                  </a:moveTo>
                  <a:lnTo>
                    <a:pt x="1072" y="2076"/>
                  </a:lnTo>
                  <a:cubicBezTo>
                    <a:pt x="1073" y="2095"/>
                    <a:pt x="1077" y="2108"/>
                    <a:pt x="1084" y="2115"/>
                  </a:cubicBezTo>
                  <a:cubicBezTo>
                    <a:pt x="1095" y="2126"/>
                    <a:pt x="1115" y="2131"/>
                    <a:pt x="1145" y="2131"/>
                  </a:cubicBezTo>
                  <a:cubicBezTo>
                    <a:pt x="1169" y="2131"/>
                    <a:pt x="1187" y="2127"/>
                    <a:pt x="1198" y="2120"/>
                  </a:cubicBezTo>
                  <a:cubicBezTo>
                    <a:pt x="1209" y="2112"/>
                    <a:pt x="1214" y="2103"/>
                    <a:pt x="1214" y="2093"/>
                  </a:cubicBezTo>
                  <a:cubicBezTo>
                    <a:pt x="1214" y="2084"/>
                    <a:pt x="1210" y="2076"/>
                    <a:pt x="1201" y="2070"/>
                  </a:cubicBezTo>
                  <a:cubicBezTo>
                    <a:pt x="1195" y="2065"/>
                    <a:pt x="1177" y="2058"/>
                    <a:pt x="1149" y="2047"/>
                  </a:cubicBezTo>
                  <a:cubicBezTo>
                    <a:pt x="1121" y="2037"/>
                    <a:pt x="1100" y="2028"/>
                    <a:pt x="1087" y="2021"/>
                  </a:cubicBezTo>
                  <a:cubicBezTo>
                    <a:pt x="1074" y="2015"/>
                    <a:pt x="1064" y="2006"/>
                    <a:pt x="1057" y="1994"/>
                  </a:cubicBezTo>
                  <a:cubicBezTo>
                    <a:pt x="1049" y="1983"/>
                    <a:pt x="1046" y="1970"/>
                    <a:pt x="1046" y="1956"/>
                  </a:cubicBezTo>
                  <a:cubicBezTo>
                    <a:pt x="1046" y="1930"/>
                    <a:pt x="1057" y="1908"/>
                    <a:pt x="1079" y="1891"/>
                  </a:cubicBezTo>
                  <a:cubicBezTo>
                    <a:pt x="1101" y="1874"/>
                    <a:pt x="1133" y="1866"/>
                    <a:pt x="1175" y="1866"/>
                  </a:cubicBezTo>
                  <a:cubicBezTo>
                    <a:pt x="1218" y="1866"/>
                    <a:pt x="1251" y="1874"/>
                    <a:pt x="1274" y="1891"/>
                  </a:cubicBezTo>
                  <a:cubicBezTo>
                    <a:pt x="1298" y="1908"/>
                    <a:pt x="1311" y="1930"/>
                    <a:pt x="1313" y="1958"/>
                  </a:cubicBezTo>
                  <a:lnTo>
                    <a:pt x="1241" y="1961"/>
                  </a:lnTo>
                  <a:cubicBezTo>
                    <a:pt x="1239" y="1947"/>
                    <a:pt x="1233" y="1935"/>
                    <a:pt x="1222" y="1927"/>
                  </a:cubicBezTo>
                  <a:cubicBezTo>
                    <a:pt x="1212" y="1920"/>
                    <a:pt x="1196" y="1916"/>
                    <a:pt x="1175" y="1916"/>
                  </a:cubicBezTo>
                  <a:cubicBezTo>
                    <a:pt x="1154" y="1916"/>
                    <a:pt x="1139" y="1919"/>
                    <a:pt x="1130" y="1925"/>
                  </a:cubicBezTo>
                  <a:cubicBezTo>
                    <a:pt x="1122" y="1931"/>
                    <a:pt x="1117" y="1939"/>
                    <a:pt x="1117" y="1948"/>
                  </a:cubicBezTo>
                  <a:cubicBezTo>
                    <a:pt x="1117" y="1957"/>
                    <a:pt x="1121" y="1964"/>
                    <a:pt x="1129" y="1970"/>
                  </a:cubicBezTo>
                  <a:cubicBezTo>
                    <a:pt x="1137" y="1976"/>
                    <a:pt x="1155" y="1984"/>
                    <a:pt x="1183" y="1994"/>
                  </a:cubicBezTo>
                  <a:cubicBezTo>
                    <a:pt x="1225" y="2009"/>
                    <a:pt x="1251" y="2022"/>
                    <a:pt x="1263" y="2031"/>
                  </a:cubicBezTo>
                  <a:cubicBezTo>
                    <a:pt x="1280" y="2045"/>
                    <a:pt x="1288" y="2063"/>
                    <a:pt x="1288" y="2085"/>
                  </a:cubicBezTo>
                  <a:cubicBezTo>
                    <a:pt x="1288" y="2112"/>
                    <a:pt x="1276" y="2136"/>
                    <a:pt x="1250" y="2155"/>
                  </a:cubicBezTo>
                  <a:cubicBezTo>
                    <a:pt x="1225" y="2174"/>
                    <a:pt x="1190" y="2184"/>
                    <a:pt x="1144" y="2184"/>
                  </a:cubicBezTo>
                  <a:cubicBezTo>
                    <a:pt x="1113" y="2184"/>
                    <a:pt x="1086" y="2179"/>
                    <a:pt x="1063" y="2170"/>
                  </a:cubicBezTo>
                  <a:cubicBezTo>
                    <a:pt x="1040" y="2162"/>
                    <a:pt x="1024" y="2149"/>
                    <a:pt x="1014" y="2134"/>
                  </a:cubicBezTo>
                  <a:cubicBezTo>
                    <a:pt x="1005" y="2118"/>
                    <a:pt x="1001" y="2100"/>
                    <a:pt x="1001" y="2079"/>
                  </a:cubicBezTo>
                  <a:close/>
                  <a:moveTo>
                    <a:pt x="1329" y="2178"/>
                  </a:moveTo>
                  <a:lnTo>
                    <a:pt x="1405" y="1871"/>
                  </a:lnTo>
                  <a:lnTo>
                    <a:pt x="1675" y="1871"/>
                  </a:lnTo>
                  <a:lnTo>
                    <a:pt x="1662" y="1923"/>
                  </a:lnTo>
                  <a:lnTo>
                    <a:pt x="1467" y="1923"/>
                  </a:lnTo>
                  <a:lnTo>
                    <a:pt x="1449" y="1992"/>
                  </a:lnTo>
                  <a:lnTo>
                    <a:pt x="1638" y="1992"/>
                  </a:lnTo>
                  <a:lnTo>
                    <a:pt x="1625" y="2043"/>
                  </a:lnTo>
                  <a:lnTo>
                    <a:pt x="1436" y="2043"/>
                  </a:lnTo>
                  <a:lnTo>
                    <a:pt x="1415" y="2127"/>
                  </a:lnTo>
                  <a:lnTo>
                    <a:pt x="1626" y="2127"/>
                  </a:lnTo>
                  <a:lnTo>
                    <a:pt x="1613" y="2178"/>
                  </a:lnTo>
                  <a:lnTo>
                    <a:pt x="1329" y="2178"/>
                  </a:lnTo>
                  <a:close/>
                  <a:moveTo>
                    <a:pt x="1959" y="2178"/>
                  </a:moveTo>
                  <a:lnTo>
                    <a:pt x="1889" y="2178"/>
                  </a:lnTo>
                  <a:lnTo>
                    <a:pt x="1791" y="1972"/>
                  </a:lnTo>
                  <a:lnTo>
                    <a:pt x="1740" y="2178"/>
                  </a:lnTo>
                  <a:lnTo>
                    <a:pt x="1670" y="2178"/>
                  </a:lnTo>
                  <a:lnTo>
                    <a:pt x="1746" y="1871"/>
                  </a:lnTo>
                  <a:lnTo>
                    <a:pt x="1816" y="1871"/>
                  </a:lnTo>
                  <a:lnTo>
                    <a:pt x="1914" y="2076"/>
                  </a:lnTo>
                  <a:lnTo>
                    <a:pt x="1965" y="1871"/>
                  </a:lnTo>
                  <a:lnTo>
                    <a:pt x="2035" y="1871"/>
                  </a:lnTo>
                  <a:lnTo>
                    <a:pt x="1959" y="2178"/>
                  </a:lnTo>
                  <a:close/>
                  <a:moveTo>
                    <a:pt x="2274" y="2110"/>
                  </a:moveTo>
                  <a:lnTo>
                    <a:pt x="2129" y="2110"/>
                  </a:lnTo>
                  <a:lnTo>
                    <a:pt x="2085" y="2178"/>
                  </a:lnTo>
                  <a:lnTo>
                    <a:pt x="2008" y="2178"/>
                  </a:lnTo>
                  <a:lnTo>
                    <a:pt x="2213" y="1871"/>
                  </a:lnTo>
                  <a:lnTo>
                    <a:pt x="2298" y="1871"/>
                  </a:lnTo>
                  <a:lnTo>
                    <a:pt x="2357" y="2178"/>
                  </a:lnTo>
                  <a:lnTo>
                    <a:pt x="2286" y="2178"/>
                  </a:lnTo>
                  <a:lnTo>
                    <a:pt x="2274" y="2110"/>
                  </a:lnTo>
                  <a:close/>
                  <a:moveTo>
                    <a:pt x="2265" y="2059"/>
                  </a:moveTo>
                  <a:lnTo>
                    <a:pt x="2243" y="1935"/>
                  </a:lnTo>
                  <a:lnTo>
                    <a:pt x="2163" y="2059"/>
                  </a:lnTo>
                  <a:lnTo>
                    <a:pt x="2265" y="2059"/>
                  </a:lnTo>
                  <a:close/>
                  <a:moveTo>
                    <a:pt x="2399" y="2178"/>
                  </a:moveTo>
                  <a:lnTo>
                    <a:pt x="2475" y="1871"/>
                  </a:lnTo>
                  <a:lnTo>
                    <a:pt x="2550" y="1871"/>
                  </a:lnTo>
                  <a:lnTo>
                    <a:pt x="2474" y="2178"/>
                  </a:lnTo>
                  <a:lnTo>
                    <a:pt x="2399" y="2178"/>
                  </a:lnTo>
                  <a:close/>
                  <a:moveTo>
                    <a:pt x="1198" y="1529"/>
                  </a:moveTo>
                  <a:lnTo>
                    <a:pt x="1269" y="1526"/>
                  </a:lnTo>
                  <a:cubicBezTo>
                    <a:pt x="1270" y="1545"/>
                    <a:pt x="1274" y="1558"/>
                    <a:pt x="1281" y="1565"/>
                  </a:cubicBezTo>
                  <a:cubicBezTo>
                    <a:pt x="1292" y="1576"/>
                    <a:pt x="1312" y="1581"/>
                    <a:pt x="1342" y="1581"/>
                  </a:cubicBezTo>
                  <a:cubicBezTo>
                    <a:pt x="1366" y="1581"/>
                    <a:pt x="1384" y="1577"/>
                    <a:pt x="1395" y="1570"/>
                  </a:cubicBezTo>
                  <a:cubicBezTo>
                    <a:pt x="1406" y="1563"/>
                    <a:pt x="1411" y="1554"/>
                    <a:pt x="1411" y="1543"/>
                  </a:cubicBezTo>
                  <a:cubicBezTo>
                    <a:pt x="1411" y="1534"/>
                    <a:pt x="1407" y="1526"/>
                    <a:pt x="1398" y="1520"/>
                  </a:cubicBezTo>
                  <a:cubicBezTo>
                    <a:pt x="1391" y="1515"/>
                    <a:pt x="1374" y="1508"/>
                    <a:pt x="1346" y="1498"/>
                  </a:cubicBezTo>
                  <a:cubicBezTo>
                    <a:pt x="1318" y="1487"/>
                    <a:pt x="1297" y="1479"/>
                    <a:pt x="1284" y="1472"/>
                  </a:cubicBezTo>
                  <a:cubicBezTo>
                    <a:pt x="1271" y="1465"/>
                    <a:pt x="1261" y="1456"/>
                    <a:pt x="1254" y="1445"/>
                  </a:cubicBezTo>
                  <a:cubicBezTo>
                    <a:pt x="1246" y="1434"/>
                    <a:pt x="1242" y="1421"/>
                    <a:pt x="1242" y="1406"/>
                  </a:cubicBezTo>
                  <a:cubicBezTo>
                    <a:pt x="1242" y="1380"/>
                    <a:pt x="1253" y="1358"/>
                    <a:pt x="1276" y="1341"/>
                  </a:cubicBezTo>
                  <a:cubicBezTo>
                    <a:pt x="1298" y="1324"/>
                    <a:pt x="1330" y="1316"/>
                    <a:pt x="1372" y="1316"/>
                  </a:cubicBezTo>
                  <a:cubicBezTo>
                    <a:pt x="1415" y="1316"/>
                    <a:pt x="1448" y="1324"/>
                    <a:pt x="1471" y="1341"/>
                  </a:cubicBezTo>
                  <a:cubicBezTo>
                    <a:pt x="1495" y="1358"/>
                    <a:pt x="1507" y="1381"/>
                    <a:pt x="1510" y="1409"/>
                  </a:cubicBezTo>
                  <a:lnTo>
                    <a:pt x="1438" y="1411"/>
                  </a:lnTo>
                  <a:cubicBezTo>
                    <a:pt x="1436" y="1397"/>
                    <a:pt x="1430" y="1386"/>
                    <a:pt x="1419" y="1378"/>
                  </a:cubicBezTo>
                  <a:cubicBezTo>
                    <a:pt x="1408" y="1370"/>
                    <a:pt x="1393" y="1366"/>
                    <a:pt x="1372" y="1366"/>
                  </a:cubicBezTo>
                  <a:cubicBezTo>
                    <a:pt x="1351" y="1366"/>
                    <a:pt x="1336" y="1369"/>
                    <a:pt x="1327" y="1375"/>
                  </a:cubicBezTo>
                  <a:cubicBezTo>
                    <a:pt x="1318" y="1381"/>
                    <a:pt x="1314" y="1389"/>
                    <a:pt x="1314" y="1398"/>
                  </a:cubicBezTo>
                  <a:cubicBezTo>
                    <a:pt x="1314" y="1407"/>
                    <a:pt x="1318" y="1415"/>
                    <a:pt x="1326" y="1420"/>
                  </a:cubicBezTo>
                  <a:cubicBezTo>
                    <a:pt x="1334" y="1426"/>
                    <a:pt x="1352" y="1434"/>
                    <a:pt x="1380" y="1444"/>
                  </a:cubicBezTo>
                  <a:cubicBezTo>
                    <a:pt x="1422" y="1460"/>
                    <a:pt x="1448" y="1472"/>
                    <a:pt x="1460" y="1482"/>
                  </a:cubicBezTo>
                  <a:cubicBezTo>
                    <a:pt x="1477" y="1496"/>
                    <a:pt x="1485" y="1514"/>
                    <a:pt x="1485" y="1536"/>
                  </a:cubicBezTo>
                  <a:cubicBezTo>
                    <a:pt x="1485" y="1563"/>
                    <a:pt x="1473" y="1586"/>
                    <a:pt x="1447" y="1605"/>
                  </a:cubicBezTo>
                  <a:cubicBezTo>
                    <a:pt x="1422" y="1624"/>
                    <a:pt x="1386" y="1634"/>
                    <a:pt x="1341" y="1634"/>
                  </a:cubicBezTo>
                  <a:cubicBezTo>
                    <a:pt x="1310" y="1634"/>
                    <a:pt x="1283" y="1630"/>
                    <a:pt x="1260" y="1621"/>
                  </a:cubicBezTo>
                  <a:cubicBezTo>
                    <a:pt x="1237" y="1612"/>
                    <a:pt x="1221" y="1599"/>
                    <a:pt x="1211" y="1584"/>
                  </a:cubicBezTo>
                  <a:cubicBezTo>
                    <a:pt x="1202" y="1568"/>
                    <a:pt x="1197" y="1550"/>
                    <a:pt x="1198" y="1529"/>
                  </a:cubicBezTo>
                  <a:close/>
                  <a:moveTo>
                    <a:pt x="1526" y="1628"/>
                  </a:moveTo>
                  <a:lnTo>
                    <a:pt x="1602" y="1321"/>
                  </a:lnTo>
                  <a:lnTo>
                    <a:pt x="1872" y="1321"/>
                  </a:lnTo>
                  <a:lnTo>
                    <a:pt x="1859" y="1373"/>
                  </a:lnTo>
                  <a:lnTo>
                    <a:pt x="1664" y="1373"/>
                  </a:lnTo>
                  <a:lnTo>
                    <a:pt x="1646" y="1442"/>
                  </a:lnTo>
                  <a:lnTo>
                    <a:pt x="1835" y="1442"/>
                  </a:lnTo>
                  <a:lnTo>
                    <a:pt x="1822" y="1494"/>
                  </a:lnTo>
                  <a:lnTo>
                    <a:pt x="1633" y="1494"/>
                  </a:lnTo>
                  <a:lnTo>
                    <a:pt x="1611" y="1577"/>
                  </a:lnTo>
                  <a:lnTo>
                    <a:pt x="1823" y="1577"/>
                  </a:lnTo>
                  <a:lnTo>
                    <a:pt x="1810" y="1628"/>
                  </a:lnTo>
                  <a:lnTo>
                    <a:pt x="1526" y="1628"/>
                  </a:lnTo>
                  <a:close/>
                  <a:moveTo>
                    <a:pt x="1876" y="1529"/>
                  </a:moveTo>
                  <a:lnTo>
                    <a:pt x="1947" y="1526"/>
                  </a:lnTo>
                  <a:cubicBezTo>
                    <a:pt x="1948" y="1545"/>
                    <a:pt x="1952" y="1558"/>
                    <a:pt x="1959" y="1565"/>
                  </a:cubicBezTo>
                  <a:cubicBezTo>
                    <a:pt x="1970" y="1576"/>
                    <a:pt x="1990" y="1581"/>
                    <a:pt x="2019" y="1581"/>
                  </a:cubicBezTo>
                  <a:cubicBezTo>
                    <a:pt x="2044" y="1581"/>
                    <a:pt x="2062" y="1577"/>
                    <a:pt x="2073" y="1570"/>
                  </a:cubicBezTo>
                  <a:cubicBezTo>
                    <a:pt x="2084" y="1563"/>
                    <a:pt x="2089" y="1554"/>
                    <a:pt x="2089" y="1543"/>
                  </a:cubicBezTo>
                  <a:cubicBezTo>
                    <a:pt x="2089" y="1534"/>
                    <a:pt x="2085" y="1526"/>
                    <a:pt x="2076" y="1520"/>
                  </a:cubicBezTo>
                  <a:cubicBezTo>
                    <a:pt x="2069" y="1515"/>
                    <a:pt x="2052" y="1508"/>
                    <a:pt x="2024" y="1498"/>
                  </a:cubicBezTo>
                  <a:cubicBezTo>
                    <a:pt x="1996" y="1487"/>
                    <a:pt x="1975" y="1479"/>
                    <a:pt x="1962" y="1472"/>
                  </a:cubicBezTo>
                  <a:cubicBezTo>
                    <a:pt x="1949" y="1465"/>
                    <a:pt x="1939" y="1456"/>
                    <a:pt x="1931" y="1445"/>
                  </a:cubicBezTo>
                  <a:cubicBezTo>
                    <a:pt x="1924" y="1434"/>
                    <a:pt x="1920" y="1421"/>
                    <a:pt x="1920" y="1406"/>
                  </a:cubicBezTo>
                  <a:cubicBezTo>
                    <a:pt x="1920" y="1380"/>
                    <a:pt x="1931" y="1358"/>
                    <a:pt x="1954" y="1341"/>
                  </a:cubicBezTo>
                  <a:cubicBezTo>
                    <a:pt x="1976" y="1324"/>
                    <a:pt x="2008" y="1316"/>
                    <a:pt x="2050" y="1316"/>
                  </a:cubicBezTo>
                  <a:cubicBezTo>
                    <a:pt x="2093" y="1316"/>
                    <a:pt x="2126" y="1324"/>
                    <a:pt x="2149" y="1341"/>
                  </a:cubicBezTo>
                  <a:cubicBezTo>
                    <a:pt x="2172" y="1358"/>
                    <a:pt x="2185" y="1381"/>
                    <a:pt x="2188" y="1409"/>
                  </a:cubicBezTo>
                  <a:lnTo>
                    <a:pt x="2116" y="1411"/>
                  </a:lnTo>
                  <a:cubicBezTo>
                    <a:pt x="2114" y="1397"/>
                    <a:pt x="2108" y="1386"/>
                    <a:pt x="2097" y="1378"/>
                  </a:cubicBezTo>
                  <a:cubicBezTo>
                    <a:pt x="2086" y="1370"/>
                    <a:pt x="2070" y="1366"/>
                    <a:pt x="2049" y="1366"/>
                  </a:cubicBezTo>
                  <a:cubicBezTo>
                    <a:pt x="2029" y="1366"/>
                    <a:pt x="2014" y="1369"/>
                    <a:pt x="2005" y="1375"/>
                  </a:cubicBezTo>
                  <a:cubicBezTo>
                    <a:pt x="1996" y="1381"/>
                    <a:pt x="1992" y="1389"/>
                    <a:pt x="1992" y="1398"/>
                  </a:cubicBezTo>
                  <a:cubicBezTo>
                    <a:pt x="1992" y="1407"/>
                    <a:pt x="1996" y="1415"/>
                    <a:pt x="2004" y="1420"/>
                  </a:cubicBezTo>
                  <a:cubicBezTo>
                    <a:pt x="2012" y="1426"/>
                    <a:pt x="2030" y="1434"/>
                    <a:pt x="2058" y="1444"/>
                  </a:cubicBezTo>
                  <a:cubicBezTo>
                    <a:pt x="2100" y="1460"/>
                    <a:pt x="2126" y="1472"/>
                    <a:pt x="2138" y="1482"/>
                  </a:cubicBezTo>
                  <a:cubicBezTo>
                    <a:pt x="2155" y="1496"/>
                    <a:pt x="2163" y="1514"/>
                    <a:pt x="2163" y="1536"/>
                  </a:cubicBezTo>
                  <a:cubicBezTo>
                    <a:pt x="2163" y="1563"/>
                    <a:pt x="2150" y="1586"/>
                    <a:pt x="2125" y="1605"/>
                  </a:cubicBezTo>
                  <a:cubicBezTo>
                    <a:pt x="2100" y="1624"/>
                    <a:pt x="2064" y="1634"/>
                    <a:pt x="2019" y="1634"/>
                  </a:cubicBezTo>
                  <a:cubicBezTo>
                    <a:pt x="1988" y="1634"/>
                    <a:pt x="1961" y="1630"/>
                    <a:pt x="1938" y="1621"/>
                  </a:cubicBezTo>
                  <a:cubicBezTo>
                    <a:pt x="1915" y="1612"/>
                    <a:pt x="1899" y="1599"/>
                    <a:pt x="1889" y="1584"/>
                  </a:cubicBezTo>
                  <a:cubicBezTo>
                    <a:pt x="1880" y="1568"/>
                    <a:pt x="1875" y="1550"/>
                    <a:pt x="1876" y="1529"/>
                  </a:cubicBezTo>
                  <a:close/>
                  <a:moveTo>
                    <a:pt x="2201" y="1628"/>
                  </a:moveTo>
                  <a:lnTo>
                    <a:pt x="2277" y="1321"/>
                  </a:lnTo>
                  <a:lnTo>
                    <a:pt x="2352" y="1321"/>
                  </a:lnTo>
                  <a:lnTo>
                    <a:pt x="2276" y="1628"/>
                  </a:lnTo>
                  <a:lnTo>
                    <a:pt x="2201" y="1628"/>
                  </a:lnTo>
                  <a:close/>
                  <a:moveTo>
                    <a:pt x="1231" y="1086"/>
                  </a:moveTo>
                  <a:lnTo>
                    <a:pt x="1307" y="779"/>
                  </a:lnTo>
                  <a:lnTo>
                    <a:pt x="1561" y="779"/>
                  </a:lnTo>
                  <a:lnTo>
                    <a:pt x="1549" y="831"/>
                  </a:lnTo>
                  <a:lnTo>
                    <a:pt x="1369" y="831"/>
                  </a:lnTo>
                  <a:lnTo>
                    <a:pt x="1351" y="904"/>
                  </a:lnTo>
                  <a:lnTo>
                    <a:pt x="1527" y="904"/>
                  </a:lnTo>
                  <a:lnTo>
                    <a:pt x="1514" y="955"/>
                  </a:lnTo>
                  <a:lnTo>
                    <a:pt x="1338" y="955"/>
                  </a:lnTo>
                  <a:lnTo>
                    <a:pt x="1305" y="1086"/>
                  </a:lnTo>
                  <a:lnTo>
                    <a:pt x="1231" y="1086"/>
                  </a:lnTo>
                  <a:close/>
                  <a:moveTo>
                    <a:pt x="1539" y="1086"/>
                  </a:moveTo>
                  <a:lnTo>
                    <a:pt x="1615" y="779"/>
                  </a:lnTo>
                  <a:lnTo>
                    <a:pt x="1690" y="779"/>
                  </a:lnTo>
                  <a:lnTo>
                    <a:pt x="1614" y="1086"/>
                  </a:lnTo>
                  <a:lnTo>
                    <a:pt x="1539" y="1086"/>
                  </a:lnTo>
                  <a:close/>
                  <a:moveTo>
                    <a:pt x="1683" y="1086"/>
                  </a:moveTo>
                  <a:lnTo>
                    <a:pt x="1759" y="779"/>
                  </a:lnTo>
                  <a:lnTo>
                    <a:pt x="2029" y="779"/>
                  </a:lnTo>
                  <a:lnTo>
                    <a:pt x="2016" y="831"/>
                  </a:lnTo>
                  <a:lnTo>
                    <a:pt x="1821" y="831"/>
                  </a:lnTo>
                  <a:lnTo>
                    <a:pt x="1803" y="900"/>
                  </a:lnTo>
                  <a:lnTo>
                    <a:pt x="1992" y="900"/>
                  </a:lnTo>
                  <a:lnTo>
                    <a:pt x="1979" y="951"/>
                  </a:lnTo>
                  <a:lnTo>
                    <a:pt x="1790" y="951"/>
                  </a:lnTo>
                  <a:lnTo>
                    <a:pt x="1769" y="1035"/>
                  </a:lnTo>
                  <a:lnTo>
                    <a:pt x="1980" y="1035"/>
                  </a:lnTo>
                  <a:lnTo>
                    <a:pt x="1967" y="1086"/>
                  </a:lnTo>
                  <a:lnTo>
                    <a:pt x="1683" y="1086"/>
                  </a:lnTo>
                  <a:close/>
                  <a:moveTo>
                    <a:pt x="2097" y="1086"/>
                  </a:moveTo>
                  <a:lnTo>
                    <a:pt x="2022" y="1086"/>
                  </a:lnTo>
                  <a:lnTo>
                    <a:pt x="2098" y="779"/>
                  </a:lnTo>
                  <a:lnTo>
                    <a:pt x="2246" y="779"/>
                  </a:lnTo>
                  <a:cubicBezTo>
                    <a:pt x="2272" y="779"/>
                    <a:pt x="2293" y="782"/>
                    <a:pt x="2308" y="787"/>
                  </a:cubicBezTo>
                  <a:cubicBezTo>
                    <a:pt x="2324" y="792"/>
                    <a:pt x="2336" y="801"/>
                    <a:pt x="2345" y="813"/>
                  </a:cubicBezTo>
                  <a:cubicBezTo>
                    <a:pt x="2354" y="825"/>
                    <a:pt x="2358" y="839"/>
                    <a:pt x="2358" y="856"/>
                  </a:cubicBezTo>
                  <a:cubicBezTo>
                    <a:pt x="2358" y="872"/>
                    <a:pt x="2354" y="887"/>
                    <a:pt x="2347" y="901"/>
                  </a:cubicBezTo>
                  <a:cubicBezTo>
                    <a:pt x="2340" y="916"/>
                    <a:pt x="2332" y="928"/>
                    <a:pt x="2321" y="937"/>
                  </a:cubicBezTo>
                  <a:cubicBezTo>
                    <a:pt x="2311" y="945"/>
                    <a:pt x="2300" y="952"/>
                    <a:pt x="2288" y="957"/>
                  </a:cubicBezTo>
                  <a:cubicBezTo>
                    <a:pt x="2276" y="961"/>
                    <a:pt x="2260" y="965"/>
                    <a:pt x="2240" y="967"/>
                  </a:cubicBezTo>
                  <a:cubicBezTo>
                    <a:pt x="2228" y="968"/>
                    <a:pt x="2206" y="969"/>
                    <a:pt x="2174" y="969"/>
                  </a:cubicBezTo>
                  <a:lnTo>
                    <a:pt x="2126" y="969"/>
                  </a:lnTo>
                  <a:lnTo>
                    <a:pt x="2097" y="1086"/>
                  </a:lnTo>
                  <a:close/>
                  <a:moveTo>
                    <a:pt x="2139" y="918"/>
                  </a:moveTo>
                  <a:lnTo>
                    <a:pt x="2162" y="918"/>
                  </a:lnTo>
                  <a:cubicBezTo>
                    <a:pt x="2201" y="918"/>
                    <a:pt x="2228" y="915"/>
                    <a:pt x="2241" y="911"/>
                  </a:cubicBezTo>
                  <a:cubicBezTo>
                    <a:pt x="2254" y="907"/>
                    <a:pt x="2264" y="901"/>
                    <a:pt x="2272" y="891"/>
                  </a:cubicBezTo>
                  <a:cubicBezTo>
                    <a:pt x="2280" y="882"/>
                    <a:pt x="2283" y="872"/>
                    <a:pt x="2283" y="861"/>
                  </a:cubicBezTo>
                  <a:cubicBezTo>
                    <a:pt x="2283" y="854"/>
                    <a:pt x="2281" y="848"/>
                    <a:pt x="2277" y="843"/>
                  </a:cubicBezTo>
                  <a:cubicBezTo>
                    <a:pt x="2274" y="838"/>
                    <a:pt x="2268" y="835"/>
                    <a:pt x="2261" y="833"/>
                  </a:cubicBezTo>
                  <a:cubicBezTo>
                    <a:pt x="2254" y="831"/>
                    <a:pt x="2238" y="830"/>
                    <a:pt x="2214" y="830"/>
                  </a:cubicBezTo>
                  <a:lnTo>
                    <a:pt x="2161" y="830"/>
                  </a:lnTo>
                  <a:lnTo>
                    <a:pt x="2139" y="918"/>
                  </a:lnTo>
                  <a:close/>
                  <a:moveTo>
                    <a:pt x="417" y="700"/>
                  </a:moveTo>
                  <a:lnTo>
                    <a:pt x="3194" y="703"/>
                  </a:lnTo>
                  <a:lnTo>
                    <a:pt x="3195" y="610"/>
                  </a:lnTo>
                  <a:lnTo>
                    <a:pt x="417" y="613"/>
                  </a:lnTo>
                  <a:lnTo>
                    <a:pt x="417" y="700"/>
                  </a:lnTo>
                  <a:close/>
                  <a:moveTo>
                    <a:pt x="417" y="2327"/>
                  </a:moveTo>
                  <a:lnTo>
                    <a:pt x="3193" y="2329"/>
                  </a:lnTo>
                  <a:lnTo>
                    <a:pt x="3196" y="2237"/>
                  </a:lnTo>
                  <a:lnTo>
                    <a:pt x="417" y="2240"/>
                  </a:lnTo>
                  <a:lnTo>
                    <a:pt x="417" y="2327"/>
                  </a:lnTo>
                  <a:close/>
                  <a:moveTo>
                    <a:pt x="417" y="1784"/>
                  </a:moveTo>
                  <a:lnTo>
                    <a:pt x="3194" y="1787"/>
                  </a:lnTo>
                  <a:lnTo>
                    <a:pt x="3196" y="1694"/>
                  </a:lnTo>
                  <a:lnTo>
                    <a:pt x="417" y="1697"/>
                  </a:lnTo>
                  <a:lnTo>
                    <a:pt x="417" y="1784"/>
                  </a:lnTo>
                  <a:close/>
                  <a:moveTo>
                    <a:pt x="417" y="1242"/>
                  </a:moveTo>
                  <a:lnTo>
                    <a:pt x="3194" y="1245"/>
                  </a:lnTo>
                  <a:lnTo>
                    <a:pt x="3196" y="1152"/>
                  </a:lnTo>
                  <a:lnTo>
                    <a:pt x="417" y="1155"/>
                  </a:lnTo>
                  <a:lnTo>
                    <a:pt x="417" y="1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558" name="Freeform 279"/>
            <p:cNvSpPr>
              <a:spLocks noEditPoints="1"/>
            </p:cNvSpPr>
            <p:nvPr/>
          </p:nvSpPr>
          <p:spPr bwMode="auto">
            <a:xfrm>
              <a:off x="7421563" y="936625"/>
              <a:ext cx="3362325" cy="952500"/>
            </a:xfrm>
            <a:custGeom>
              <a:avLst/>
              <a:gdLst>
                <a:gd name="T0" fmla="*/ 5704 w 12447"/>
                <a:gd name="T1" fmla="*/ 2822 h 3528"/>
                <a:gd name="T2" fmla="*/ 6075 w 12447"/>
                <a:gd name="T3" fmla="*/ 1201 h 3528"/>
                <a:gd name="T4" fmla="*/ 7289 w 12447"/>
                <a:gd name="T5" fmla="*/ 2821 h 3528"/>
                <a:gd name="T6" fmla="*/ 7521 w 12447"/>
                <a:gd name="T7" fmla="*/ 1729 h 3528"/>
                <a:gd name="T8" fmla="*/ 7284 w 12447"/>
                <a:gd name="T9" fmla="*/ 641 h 3528"/>
                <a:gd name="T10" fmla="*/ 6971 w 12447"/>
                <a:gd name="T11" fmla="*/ 1744 h 3528"/>
                <a:gd name="T12" fmla="*/ 6859 w 12447"/>
                <a:gd name="T13" fmla="*/ 2262 h 3528"/>
                <a:gd name="T14" fmla="*/ 6341 w 12447"/>
                <a:gd name="T15" fmla="*/ 641 h 3528"/>
                <a:gd name="T16" fmla="*/ 5158 w 12447"/>
                <a:gd name="T17" fmla="*/ 2821 h 3528"/>
                <a:gd name="T18" fmla="*/ 12447 w 12447"/>
                <a:gd name="T19" fmla="*/ 0 h 3528"/>
                <a:gd name="T20" fmla="*/ 11657 w 12447"/>
                <a:gd name="T21" fmla="*/ 610 h 3528"/>
                <a:gd name="T22" fmla="*/ 12447 w 12447"/>
                <a:gd name="T23" fmla="*/ 703 h 3528"/>
                <a:gd name="T24" fmla="*/ 11719 w 12447"/>
                <a:gd name="T25" fmla="*/ 1152 h 3528"/>
                <a:gd name="T26" fmla="*/ 11816 w 12447"/>
                <a:gd name="T27" fmla="*/ 1245 h 3528"/>
                <a:gd name="T28" fmla="*/ 12447 w 12447"/>
                <a:gd name="T29" fmla="*/ 1694 h 3528"/>
                <a:gd name="T30" fmla="*/ 11653 w 12447"/>
                <a:gd name="T31" fmla="*/ 1729 h 3528"/>
                <a:gd name="T32" fmla="*/ 12447 w 12447"/>
                <a:gd name="T33" fmla="*/ 1787 h 3528"/>
                <a:gd name="T34" fmla="*/ 11657 w 12447"/>
                <a:gd name="T35" fmla="*/ 2237 h 3528"/>
                <a:gd name="T36" fmla="*/ 12447 w 12447"/>
                <a:gd name="T37" fmla="*/ 2329 h 3528"/>
                <a:gd name="T38" fmla="*/ 11655 w 12447"/>
                <a:gd name="T39" fmla="*/ 2781 h 3528"/>
                <a:gd name="T40" fmla="*/ 12447 w 12447"/>
                <a:gd name="T41" fmla="*/ 2874 h 3528"/>
                <a:gd name="T42" fmla="*/ 0 w 12447"/>
                <a:gd name="T43" fmla="*/ 3528 h 3528"/>
                <a:gd name="T44" fmla="*/ 711 w 12447"/>
                <a:gd name="T45" fmla="*/ 2874 h 3528"/>
                <a:gd name="T46" fmla="*/ 0 w 12447"/>
                <a:gd name="T47" fmla="*/ 2780 h 3528"/>
                <a:gd name="T48" fmla="*/ 712 w 12447"/>
                <a:gd name="T49" fmla="*/ 2329 h 3528"/>
                <a:gd name="T50" fmla="*/ 0 w 12447"/>
                <a:gd name="T51" fmla="*/ 2237 h 3528"/>
                <a:gd name="T52" fmla="*/ 710 w 12447"/>
                <a:gd name="T53" fmla="*/ 1787 h 3528"/>
                <a:gd name="T54" fmla="*/ 0 w 12447"/>
                <a:gd name="T55" fmla="*/ 1694 h 3528"/>
                <a:gd name="T56" fmla="*/ 710 w 12447"/>
                <a:gd name="T57" fmla="*/ 1245 h 3528"/>
                <a:gd name="T58" fmla="*/ 0 w 12447"/>
                <a:gd name="T59" fmla="*/ 1152 h 3528"/>
                <a:gd name="T60" fmla="*/ 709 w 12447"/>
                <a:gd name="T61" fmla="*/ 703 h 3528"/>
                <a:gd name="T62" fmla="*/ 0 w 12447"/>
                <a:gd name="T63" fmla="*/ 610 h 3528"/>
                <a:gd name="T64" fmla="*/ 10201 w 12447"/>
                <a:gd name="T65" fmla="*/ 2821 h 3528"/>
                <a:gd name="T66" fmla="*/ 11272 w 12447"/>
                <a:gd name="T67" fmla="*/ 643 h 3528"/>
                <a:gd name="T68" fmla="*/ 10201 w 12447"/>
                <a:gd name="T69" fmla="*/ 2821 h 3528"/>
                <a:gd name="T70" fmla="*/ 4817 w 12447"/>
                <a:gd name="T71" fmla="*/ 2822 h 3528"/>
                <a:gd name="T72" fmla="*/ 3852 w 12447"/>
                <a:gd name="T73" fmla="*/ 2398 h 3528"/>
                <a:gd name="T74" fmla="*/ 4921 w 12447"/>
                <a:gd name="T75" fmla="*/ 1937 h 3528"/>
                <a:gd name="T76" fmla="*/ 4038 w 12447"/>
                <a:gd name="T77" fmla="*/ 1514 h 3528"/>
                <a:gd name="T78" fmla="*/ 5187 w 12447"/>
                <a:gd name="T79" fmla="*/ 1065 h 3528"/>
                <a:gd name="T80" fmla="*/ 3619 w 12447"/>
                <a:gd name="T81" fmla="*/ 641 h 3528"/>
                <a:gd name="T82" fmla="*/ 2512 w 12447"/>
                <a:gd name="T83" fmla="*/ 600 h 3528"/>
                <a:gd name="T84" fmla="*/ 1674 w 12447"/>
                <a:gd name="T85" fmla="*/ 733 h 3528"/>
                <a:gd name="T86" fmla="*/ 1254 w 12447"/>
                <a:gd name="T87" fmla="*/ 1497 h 3528"/>
                <a:gd name="T88" fmla="*/ 2303 w 12447"/>
                <a:gd name="T89" fmla="*/ 2238 h 3528"/>
                <a:gd name="T90" fmla="*/ 1642 w 12447"/>
                <a:gd name="T91" fmla="*/ 2126 h 3528"/>
                <a:gd name="T92" fmla="*/ 1216 w 12447"/>
                <a:gd name="T93" fmla="*/ 2724 h 3528"/>
                <a:gd name="T94" fmla="*/ 2816 w 12447"/>
                <a:gd name="T95" fmla="*/ 1688 h 3528"/>
                <a:gd name="T96" fmla="*/ 2326 w 12447"/>
                <a:gd name="T97" fmla="*/ 1035 h 3528"/>
                <a:gd name="T98" fmla="*/ 3067 w 12447"/>
                <a:gd name="T99" fmla="*/ 1279 h 3528"/>
                <a:gd name="T100" fmla="*/ 2773 w 12447"/>
                <a:gd name="T101" fmla="*/ 662 h 3528"/>
                <a:gd name="T102" fmla="*/ 2512 w 12447"/>
                <a:gd name="T103" fmla="*/ 600 h 3528"/>
                <a:gd name="T104" fmla="*/ 8118 w 12447"/>
                <a:gd name="T105" fmla="*/ 2822 h 3528"/>
                <a:gd name="T106" fmla="*/ 9235 w 12447"/>
                <a:gd name="T107" fmla="*/ 2401 h 3528"/>
                <a:gd name="T108" fmla="*/ 9973 w 12447"/>
                <a:gd name="T109" fmla="*/ 2822 h 3528"/>
                <a:gd name="T110" fmla="*/ 9771 w 12447"/>
                <a:gd name="T111" fmla="*/ 1716 h 3528"/>
                <a:gd name="T112" fmla="*/ 9595 w 12447"/>
                <a:gd name="T113" fmla="*/ 748 h 3528"/>
                <a:gd name="T114" fmla="*/ 8852 w 12447"/>
                <a:gd name="T115" fmla="*/ 641 h 3528"/>
                <a:gd name="T116" fmla="*/ 7596 w 12447"/>
                <a:gd name="T117" fmla="*/ 2680 h 3528"/>
                <a:gd name="T118" fmla="*/ 8599 w 12447"/>
                <a:gd name="T119" fmla="*/ 1972 h 3528"/>
                <a:gd name="T120" fmla="*/ 9132 w 12447"/>
                <a:gd name="T121" fmla="*/ 1515 h 3528"/>
                <a:gd name="T122" fmla="*/ 9089 w 12447"/>
                <a:gd name="T123" fmla="*/ 1083 h 3528"/>
                <a:gd name="T124" fmla="*/ 8962 w 12447"/>
                <a:gd name="T125" fmla="*/ 1290 h 3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47" h="3528">
                  <a:moveTo>
                    <a:pt x="5158" y="2821"/>
                  </a:moveTo>
                  <a:lnTo>
                    <a:pt x="5704" y="2822"/>
                  </a:lnTo>
                  <a:lnTo>
                    <a:pt x="6064" y="1166"/>
                  </a:lnTo>
                  <a:lnTo>
                    <a:pt x="6075" y="1201"/>
                  </a:lnTo>
                  <a:cubicBezTo>
                    <a:pt x="6200" y="1737"/>
                    <a:pt x="6320" y="2291"/>
                    <a:pt x="6449" y="2822"/>
                  </a:cubicBezTo>
                  <a:lnTo>
                    <a:pt x="7289" y="2821"/>
                  </a:lnTo>
                  <a:cubicBezTo>
                    <a:pt x="7324" y="2636"/>
                    <a:pt x="7365" y="2455"/>
                    <a:pt x="7405" y="2273"/>
                  </a:cubicBezTo>
                  <a:cubicBezTo>
                    <a:pt x="7444" y="2092"/>
                    <a:pt x="7481" y="1909"/>
                    <a:pt x="7521" y="1729"/>
                  </a:cubicBezTo>
                  <a:cubicBezTo>
                    <a:pt x="7546" y="1614"/>
                    <a:pt x="7751" y="675"/>
                    <a:pt x="7748" y="642"/>
                  </a:cubicBezTo>
                  <a:cubicBezTo>
                    <a:pt x="7614" y="635"/>
                    <a:pt x="7429" y="642"/>
                    <a:pt x="7284" y="641"/>
                  </a:cubicBezTo>
                  <a:cubicBezTo>
                    <a:pt x="7199" y="640"/>
                    <a:pt x="7209" y="626"/>
                    <a:pt x="7193" y="703"/>
                  </a:cubicBezTo>
                  <a:lnTo>
                    <a:pt x="6971" y="1744"/>
                  </a:lnTo>
                  <a:cubicBezTo>
                    <a:pt x="6953" y="1829"/>
                    <a:pt x="6935" y="1915"/>
                    <a:pt x="6917" y="2001"/>
                  </a:cubicBezTo>
                  <a:cubicBezTo>
                    <a:pt x="6900" y="2083"/>
                    <a:pt x="6883" y="2187"/>
                    <a:pt x="6859" y="2262"/>
                  </a:cubicBezTo>
                  <a:cubicBezTo>
                    <a:pt x="6840" y="2227"/>
                    <a:pt x="6547" y="959"/>
                    <a:pt x="6513" y="822"/>
                  </a:cubicBezTo>
                  <a:cubicBezTo>
                    <a:pt x="6459" y="602"/>
                    <a:pt x="6507" y="641"/>
                    <a:pt x="6341" y="641"/>
                  </a:cubicBezTo>
                  <a:cubicBezTo>
                    <a:pt x="6111" y="641"/>
                    <a:pt x="5851" y="630"/>
                    <a:pt x="5624" y="642"/>
                  </a:cubicBezTo>
                  <a:lnTo>
                    <a:pt x="5158" y="2821"/>
                  </a:lnTo>
                  <a:close/>
                  <a:moveTo>
                    <a:pt x="0" y="0"/>
                  </a:moveTo>
                  <a:lnTo>
                    <a:pt x="12447" y="0"/>
                  </a:lnTo>
                  <a:lnTo>
                    <a:pt x="12447" y="610"/>
                  </a:lnTo>
                  <a:lnTo>
                    <a:pt x="11657" y="610"/>
                  </a:lnTo>
                  <a:cubicBezTo>
                    <a:pt x="11652" y="639"/>
                    <a:pt x="11652" y="678"/>
                    <a:pt x="11659" y="698"/>
                  </a:cubicBezTo>
                  <a:cubicBezTo>
                    <a:pt x="11697" y="713"/>
                    <a:pt x="12304" y="703"/>
                    <a:pt x="12447" y="703"/>
                  </a:cubicBezTo>
                  <a:lnTo>
                    <a:pt x="12447" y="1152"/>
                  </a:lnTo>
                  <a:lnTo>
                    <a:pt x="11719" y="1152"/>
                  </a:lnTo>
                  <a:cubicBezTo>
                    <a:pt x="11659" y="1151"/>
                    <a:pt x="11654" y="1139"/>
                    <a:pt x="11653" y="1194"/>
                  </a:cubicBezTo>
                  <a:cubicBezTo>
                    <a:pt x="11652" y="1262"/>
                    <a:pt x="11638" y="1245"/>
                    <a:pt x="11816" y="1245"/>
                  </a:cubicBezTo>
                  <a:lnTo>
                    <a:pt x="12447" y="1245"/>
                  </a:lnTo>
                  <a:lnTo>
                    <a:pt x="12447" y="1694"/>
                  </a:lnTo>
                  <a:lnTo>
                    <a:pt x="11674" y="1694"/>
                  </a:lnTo>
                  <a:cubicBezTo>
                    <a:pt x="11649" y="1698"/>
                    <a:pt x="11654" y="1696"/>
                    <a:pt x="11653" y="1729"/>
                  </a:cubicBezTo>
                  <a:cubicBezTo>
                    <a:pt x="11653" y="1745"/>
                    <a:pt x="11654" y="1769"/>
                    <a:pt x="11656" y="1785"/>
                  </a:cubicBezTo>
                  <a:lnTo>
                    <a:pt x="12447" y="1787"/>
                  </a:lnTo>
                  <a:lnTo>
                    <a:pt x="12447" y="2237"/>
                  </a:lnTo>
                  <a:lnTo>
                    <a:pt x="11657" y="2237"/>
                  </a:lnTo>
                  <a:lnTo>
                    <a:pt x="11655" y="2327"/>
                  </a:lnTo>
                  <a:lnTo>
                    <a:pt x="12447" y="2329"/>
                  </a:lnTo>
                  <a:lnTo>
                    <a:pt x="12447" y="2779"/>
                  </a:lnTo>
                  <a:lnTo>
                    <a:pt x="11655" y="2781"/>
                  </a:lnTo>
                  <a:lnTo>
                    <a:pt x="11657" y="2874"/>
                  </a:lnTo>
                  <a:lnTo>
                    <a:pt x="12447" y="2874"/>
                  </a:lnTo>
                  <a:lnTo>
                    <a:pt x="12447" y="3528"/>
                  </a:lnTo>
                  <a:lnTo>
                    <a:pt x="0" y="3528"/>
                  </a:lnTo>
                  <a:lnTo>
                    <a:pt x="0" y="2874"/>
                  </a:lnTo>
                  <a:lnTo>
                    <a:pt x="711" y="2874"/>
                  </a:lnTo>
                  <a:lnTo>
                    <a:pt x="712" y="2779"/>
                  </a:lnTo>
                  <a:lnTo>
                    <a:pt x="0" y="2780"/>
                  </a:lnTo>
                  <a:lnTo>
                    <a:pt x="0" y="2327"/>
                  </a:lnTo>
                  <a:lnTo>
                    <a:pt x="712" y="2329"/>
                  </a:lnTo>
                  <a:lnTo>
                    <a:pt x="713" y="2240"/>
                  </a:lnTo>
                  <a:lnTo>
                    <a:pt x="0" y="2237"/>
                  </a:lnTo>
                  <a:lnTo>
                    <a:pt x="0" y="1786"/>
                  </a:lnTo>
                  <a:lnTo>
                    <a:pt x="710" y="1787"/>
                  </a:lnTo>
                  <a:lnTo>
                    <a:pt x="712" y="1694"/>
                  </a:lnTo>
                  <a:lnTo>
                    <a:pt x="0" y="1694"/>
                  </a:lnTo>
                  <a:lnTo>
                    <a:pt x="0" y="1244"/>
                  </a:lnTo>
                  <a:lnTo>
                    <a:pt x="710" y="1245"/>
                  </a:lnTo>
                  <a:lnTo>
                    <a:pt x="712" y="1152"/>
                  </a:lnTo>
                  <a:lnTo>
                    <a:pt x="0" y="1152"/>
                  </a:lnTo>
                  <a:lnTo>
                    <a:pt x="0" y="701"/>
                  </a:lnTo>
                  <a:lnTo>
                    <a:pt x="709" y="703"/>
                  </a:lnTo>
                  <a:lnTo>
                    <a:pt x="712" y="610"/>
                  </a:lnTo>
                  <a:lnTo>
                    <a:pt x="0" y="610"/>
                  </a:lnTo>
                  <a:lnTo>
                    <a:pt x="0" y="0"/>
                  </a:lnTo>
                  <a:close/>
                  <a:moveTo>
                    <a:pt x="10201" y="2821"/>
                  </a:moveTo>
                  <a:lnTo>
                    <a:pt x="10808" y="2822"/>
                  </a:lnTo>
                  <a:lnTo>
                    <a:pt x="11272" y="643"/>
                  </a:lnTo>
                  <a:lnTo>
                    <a:pt x="10669" y="641"/>
                  </a:lnTo>
                  <a:lnTo>
                    <a:pt x="10201" y="2821"/>
                  </a:lnTo>
                  <a:close/>
                  <a:moveTo>
                    <a:pt x="3153" y="2821"/>
                  </a:moveTo>
                  <a:lnTo>
                    <a:pt x="4817" y="2822"/>
                  </a:lnTo>
                  <a:lnTo>
                    <a:pt x="4908" y="2398"/>
                  </a:lnTo>
                  <a:lnTo>
                    <a:pt x="3852" y="2398"/>
                  </a:lnTo>
                  <a:lnTo>
                    <a:pt x="3948" y="1938"/>
                  </a:lnTo>
                  <a:lnTo>
                    <a:pt x="4921" y="1937"/>
                  </a:lnTo>
                  <a:lnTo>
                    <a:pt x="5011" y="1515"/>
                  </a:lnTo>
                  <a:lnTo>
                    <a:pt x="4038" y="1514"/>
                  </a:lnTo>
                  <a:lnTo>
                    <a:pt x="4133" y="1066"/>
                  </a:lnTo>
                  <a:lnTo>
                    <a:pt x="5187" y="1065"/>
                  </a:lnTo>
                  <a:cubicBezTo>
                    <a:pt x="5201" y="1040"/>
                    <a:pt x="5279" y="669"/>
                    <a:pt x="5276" y="641"/>
                  </a:cubicBezTo>
                  <a:lnTo>
                    <a:pt x="3619" y="641"/>
                  </a:lnTo>
                  <a:lnTo>
                    <a:pt x="3153" y="2821"/>
                  </a:lnTo>
                  <a:close/>
                  <a:moveTo>
                    <a:pt x="2512" y="600"/>
                  </a:moveTo>
                  <a:lnTo>
                    <a:pt x="2146" y="600"/>
                  </a:lnTo>
                  <a:cubicBezTo>
                    <a:pt x="2099" y="623"/>
                    <a:pt x="1871" y="627"/>
                    <a:pt x="1674" y="733"/>
                  </a:cubicBezTo>
                  <a:cubicBezTo>
                    <a:pt x="1533" y="810"/>
                    <a:pt x="1440" y="892"/>
                    <a:pt x="1360" y="1020"/>
                  </a:cubicBezTo>
                  <a:cubicBezTo>
                    <a:pt x="1286" y="1138"/>
                    <a:pt x="1221" y="1319"/>
                    <a:pt x="1254" y="1497"/>
                  </a:cubicBezTo>
                  <a:cubicBezTo>
                    <a:pt x="1287" y="1672"/>
                    <a:pt x="1388" y="1748"/>
                    <a:pt x="1534" y="1812"/>
                  </a:cubicBezTo>
                  <a:cubicBezTo>
                    <a:pt x="1902" y="1973"/>
                    <a:pt x="2382" y="1946"/>
                    <a:pt x="2303" y="2238"/>
                  </a:cubicBezTo>
                  <a:cubicBezTo>
                    <a:pt x="2249" y="2437"/>
                    <a:pt x="1847" y="2518"/>
                    <a:pt x="1693" y="2358"/>
                  </a:cubicBezTo>
                  <a:cubicBezTo>
                    <a:pt x="1617" y="2279"/>
                    <a:pt x="1647" y="2237"/>
                    <a:pt x="1642" y="2126"/>
                  </a:cubicBezTo>
                  <a:lnTo>
                    <a:pt x="1040" y="2127"/>
                  </a:lnTo>
                  <a:cubicBezTo>
                    <a:pt x="969" y="2386"/>
                    <a:pt x="1058" y="2618"/>
                    <a:pt x="1216" y="2724"/>
                  </a:cubicBezTo>
                  <a:cubicBezTo>
                    <a:pt x="1388" y="2841"/>
                    <a:pt x="1624" y="2870"/>
                    <a:pt x="1876" y="2867"/>
                  </a:cubicBezTo>
                  <a:cubicBezTo>
                    <a:pt x="2942" y="2854"/>
                    <a:pt x="3170" y="1978"/>
                    <a:pt x="2816" y="1688"/>
                  </a:cubicBezTo>
                  <a:cubicBezTo>
                    <a:pt x="2583" y="1497"/>
                    <a:pt x="2101" y="1507"/>
                    <a:pt x="1945" y="1356"/>
                  </a:cubicBezTo>
                  <a:cubicBezTo>
                    <a:pt x="1798" y="1213"/>
                    <a:pt x="2035" y="956"/>
                    <a:pt x="2326" y="1035"/>
                  </a:cubicBezTo>
                  <a:cubicBezTo>
                    <a:pt x="2493" y="1080"/>
                    <a:pt x="2467" y="1199"/>
                    <a:pt x="2464" y="1283"/>
                  </a:cubicBezTo>
                  <a:cubicBezTo>
                    <a:pt x="2552" y="1285"/>
                    <a:pt x="3021" y="1293"/>
                    <a:pt x="3067" y="1279"/>
                  </a:cubicBezTo>
                  <a:cubicBezTo>
                    <a:pt x="3143" y="1096"/>
                    <a:pt x="3080" y="877"/>
                    <a:pt x="2973" y="780"/>
                  </a:cubicBezTo>
                  <a:cubicBezTo>
                    <a:pt x="2921" y="732"/>
                    <a:pt x="2855" y="693"/>
                    <a:pt x="2773" y="662"/>
                  </a:cubicBezTo>
                  <a:cubicBezTo>
                    <a:pt x="2730" y="646"/>
                    <a:pt x="2691" y="636"/>
                    <a:pt x="2645" y="626"/>
                  </a:cubicBezTo>
                  <a:cubicBezTo>
                    <a:pt x="2603" y="617"/>
                    <a:pt x="2544" y="616"/>
                    <a:pt x="2512" y="600"/>
                  </a:cubicBezTo>
                  <a:close/>
                  <a:moveTo>
                    <a:pt x="7513" y="2822"/>
                  </a:moveTo>
                  <a:lnTo>
                    <a:pt x="8118" y="2822"/>
                  </a:lnTo>
                  <a:lnTo>
                    <a:pt x="8348" y="2398"/>
                  </a:lnTo>
                  <a:cubicBezTo>
                    <a:pt x="8445" y="2394"/>
                    <a:pt x="9185" y="2390"/>
                    <a:pt x="9235" y="2401"/>
                  </a:cubicBezTo>
                  <a:lnTo>
                    <a:pt x="9288" y="2822"/>
                  </a:lnTo>
                  <a:lnTo>
                    <a:pt x="9973" y="2822"/>
                  </a:lnTo>
                  <a:cubicBezTo>
                    <a:pt x="9948" y="2641"/>
                    <a:pt x="9905" y="2451"/>
                    <a:pt x="9872" y="2269"/>
                  </a:cubicBezTo>
                  <a:cubicBezTo>
                    <a:pt x="9839" y="2084"/>
                    <a:pt x="9806" y="1901"/>
                    <a:pt x="9771" y="1716"/>
                  </a:cubicBezTo>
                  <a:lnTo>
                    <a:pt x="9620" y="886"/>
                  </a:lnTo>
                  <a:cubicBezTo>
                    <a:pt x="9612" y="841"/>
                    <a:pt x="9603" y="794"/>
                    <a:pt x="9595" y="748"/>
                  </a:cubicBezTo>
                  <a:cubicBezTo>
                    <a:pt x="9575" y="644"/>
                    <a:pt x="9589" y="641"/>
                    <a:pt x="9542" y="641"/>
                  </a:cubicBezTo>
                  <a:lnTo>
                    <a:pt x="8852" y="641"/>
                  </a:lnTo>
                  <a:cubicBezTo>
                    <a:pt x="8827" y="641"/>
                    <a:pt x="8777" y="739"/>
                    <a:pt x="8762" y="764"/>
                  </a:cubicBezTo>
                  <a:lnTo>
                    <a:pt x="7596" y="2680"/>
                  </a:lnTo>
                  <a:cubicBezTo>
                    <a:pt x="7573" y="2717"/>
                    <a:pt x="7527" y="2783"/>
                    <a:pt x="7513" y="2822"/>
                  </a:cubicBezTo>
                  <a:close/>
                  <a:moveTo>
                    <a:pt x="8599" y="1972"/>
                  </a:moveTo>
                  <a:lnTo>
                    <a:pt x="9171" y="1972"/>
                  </a:lnTo>
                  <a:cubicBezTo>
                    <a:pt x="9181" y="1898"/>
                    <a:pt x="9141" y="1610"/>
                    <a:pt x="9132" y="1515"/>
                  </a:cubicBezTo>
                  <a:lnTo>
                    <a:pt x="9093" y="1094"/>
                  </a:lnTo>
                  <a:cubicBezTo>
                    <a:pt x="9092" y="1092"/>
                    <a:pt x="9090" y="1085"/>
                    <a:pt x="9089" y="1083"/>
                  </a:cubicBezTo>
                  <a:cubicBezTo>
                    <a:pt x="9084" y="1069"/>
                    <a:pt x="9088" y="1077"/>
                    <a:pt x="9081" y="1069"/>
                  </a:cubicBezTo>
                  <a:cubicBezTo>
                    <a:pt x="9046" y="1140"/>
                    <a:pt x="9002" y="1217"/>
                    <a:pt x="8962" y="1290"/>
                  </a:cubicBezTo>
                  <a:cubicBezTo>
                    <a:pt x="8908" y="1387"/>
                    <a:pt x="8602" y="1948"/>
                    <a:pt x="8599" y="1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9" name="Title 7"/>
          <p:cNvSpPr txBox="1">
            <a:spLocks/>
          </p:cNvSpPr>
          <p:nvPr/>
        </p:nvSpPr>
        <p:spPr bwMode="gray">
          <a:xfrm>
            <a:off x="2315182" y="1954249"/>
            <a:ext cx="879317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lang="x-none" sz="5000" b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b="1" kern="0" dirty="0" smtClean="0"/>
              <a:t>Participação do SENAI no PRONATEC</a:t>
            </a:r>
          </a:p>
          <a:p>
            <a:endParaRPr lang="pt-BR" sz="4000" b="1" kern="0" dirty="0"/>
          </a:p>
          <a:p>
            <a:r>
              <a:rPr lang="pt-BR" altLang="pt-BR" sz="3600" b="1" dirty="0">
                <a:latin typeface="Arial" charset="0"/>
                <a:cs typeface="Arial" charset="0"/>
              </a:rPr>
              <a:t>Política Pública Estruturante para a </a:t>
            </a:r>
            <a:endParaRPr lang="pt-BR" altLang="pt-BR" sz="3600" b="1" dirty="0" smtClean="0">
              <a:latin typeface="Arial" charset="0"/>
              <a:cs typeface="Arial" charset="0"/>
            </a:endParaRPr>
          </a:p>
          <a:p>
            <a:r>
              <a:rPr lang="pt-BR" altLang="pt-BR" sz="3600" b="1" dirty="0" smtClean="0">
                <a:latin typeface="Arial" charset="0"/>
                <a:cs typeface="Arial" charset="0"/>
              </a:rPr>
              <a:t>Educação Profissional e Tecnológica</a:t>
            </a:r>
            <a:endParaRPr lang="pt-BR" sz="3600" kern="0" dirty="0"/>
          </a:p>
        </p:txBody>
      </p:sp>
    </p:spTree>
    <p:extLst>
      <p:ext uri="{BB962C8B-B14F-4D97-AF65-F5344CB8AC3E}">
        <p14:creationId xmlns:p14="http://schemas.microsoft.com/office/powerpoint/2010/main" val="1078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89000" y="230189"/>
            <a:ext cx="10761650" cy="553998"/>
          </a:xfrm>
        </p:spPr>
        <p:txBody>
          <a:bodyPr/>
          <a:lstStyle/>
          <a:p>
            <a:r>
              <a:rPr lang="pt-BR" sz="3600" b="1" dirty="0" smtClean="0"/>
              <a:t>Pontos positivos da Bolsa Formação</a:t>
            </a:r>
            <a:endParaRPr lang="pt-BR" sz="3600" b="1" dirty="0"/>
          </a:p>
        </p:txBody>
      </p:sp>
      <p:sp>
        <p:nvSpPr>
          <p:cNvPr id="4" name="Retângulo 3"/>
          <p:cNvSpPr/>
          <p:nvPr/>
        </p:nvSpPr>
        <p:spPr>
          <a:xfrm>
            <a:off x="383883" y="954637"/>
            <a:ext cx="11104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/>
                </a:solidFill>
                <a:latin typeface="+mn-lt"/>
              </a:rPr>
              <a:t>Capacidade de </a:t>
            </a:r>
            <a:r>
              <a:rPr lang="pt-BR" sz="2000" b="1" dirty="0">
                <a:solidFill>
                  <a:schemeClr val="tx2"/>
                </a:solidFill>
                <a:latin typeface="+mn-lt"/>
              </a:rPr>
              <a:t>coordenação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do MEC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das ações de Educação Profissional demandadas pelos Ministérios.</a:t>
            </a: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Cursos ofertados pelas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principais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 e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melhores redes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de Educação Profissional do país.</a:t>
            </a: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Capilaridade  e capacidade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de atendimento atingindo mais de 200 mil matrículas/mês em mais de 4 mil municípios brasileiros.</a:t>
            </a: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Reconhecimento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 e interesse da sociedade.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Modelo de operação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desburocratizado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 e capaz de atender as necessidades dos diversos públicos.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Possibilitou a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articulação entre os ofertantes e os diversos Ministérios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(demandantes).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89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0" y="230189"/>
            <a:ext cx="11060113" cy="1169551"/>
          </a:xfrm>
        </p:spPr>
        <p:txBody>
          <a:bodyPr/>
          <a:lstStyle/>
          <a:p>
            <a:r>
              <a:rPr lang="pt-BR" sz="4000" b="1" dirty="0" smtClean="0"/>
              <a:t>Oportunidades </a:t>
            </a:r>
            <a:r>
              <a:rPr lang="pt-BR" sz="4000" b="1" dirty="0"/>
              <a:t>de </a:t>
            </a:r>
            <a:r>
              <a:rPr lang="pt-BR" sz="4000" b="1" dirty="0" smtClean="0"/>
              <a:t>Melhoria da </a:t>
            </a:r>
            <a:r>
              <a:rPr lang="pt-BR" sz="3600" b="1" dirty="0" smtClean="0"/>
              <a:t>Bolsa Formação</a:t>
            </a:r>
            <a:endParaRPr lang="pt-BR" sz="3600" b="1" dirty="0"/>
          </a:p>
        </p:txBody>
      </p:sp>
      <p:sp>
        <p:nvSpPr>
          <p:cNvPr id="4" name="Retângulo 3"/>
          <p:cNvSpPr/>
          <p:nvPr/>
        </p:nvSpPr>
        <p:spPr>
          <a:xfrm>
            <a:off x="292169" y="1124287"/>
            <a:ext cx="109626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Expansão muito rápida do programa em 2013 e 2014 e redução abrupta a partir de 2015 muito relacionado com o calendário eleitoral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Possibilidade de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oferta de curso com carga horária inferior a 160h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Aperfeiçoar o processo </a:t>
            </a:r>
            <a:r>
              <a:rPr lang="pt-BR" sz="2000" dirty="0" smtClean="0">
                <a:solidFill>
                  <a:schemeClr val="tx2"/>
                </a:solidFill>
              </a:rPr>
              <a:t>de identificação das demandas pelos Ministérios à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s necessidades  do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 setor produtivo</a:t>
            </a: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Melhorar a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integração com o sistema público de emprego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(Seguro Desemprego)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Necessidade de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restringir cursos com ampla oferta já realizada 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pt-BR" sz="2000" dirty="0" err="1" smtClean="0">
                <a:solidFill>
                  <a:schemeClr val="tx2"/>
                </a:solidFill>
                <a:latin typeface="+mn-lt"/>
              </a:rPr>
              <a:t>Ex</a:t>
            </a: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: Assistente Administrativo)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  <a:latin typeface="+mn-lt"/>
              </a:rPr>
              <a:t>Necessidade de </a:t>
            </a:r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melhorias no SISTEC visando uma maior confiabilidade dos dados </a:t>
            </a:r>
            <a:endParaRPr lang="pt-BR" sz="2000" b="1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/>
                </a:solidFill>
              </a:rPr>
              <a:t>Falta </a:t>
            </a:r>
            <a:r>
              <a:rPr lang="pt-BR" sz="2000" dirty="0">
                <a:solidFill>
                  <a:schemeClr val="tx2"/>
                </a:solidFill>
              </a:rPr>
              <a:t>de mecanismos efetivos de </a:t>
            </a:r>
            <a:r>
              <a:rPr lang="pt-BR" sz="2000" b="1" dirty="0">
                <a:solidFill>
                  <a:schemeClr val="tx2"/>
                </a:solidFill>
              </a:rPr>
              <a:t>avaliação</a:t>
            </a:r>
          </a:p>
          <a:p>
            <a:pPr algn="just">
              <a:buClr>
                <a:srgbClr val="FFC000"/>
              </a:buClr>
            </a:pPr>
            <a:endParaRPr lang="pt-BR" sz="2000" dirty="0">
              <a:solidFill>
                <a:srgbClr val="44546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56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8"/>
          <p:cNvSpPr txBox="1">
            <a:spLocks noChangeArrowheads="1"/>
          </p:cNvSpPr>
          <p:nvPr/>
        </p:nvSpPr>
        <p:spPr bwMode="auto">
          <a:xfrm>
            <a:off x="910533" y="1140050"/>
            <a:ext cx="10631437" cy="398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2940"/>
              </a:spcBef>
              <a:buNone/>
            </a:pP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Entidade de </a:t>
            </a:r>
            <a:r>
              <a:rPr lang="pt-BR" altLang="pt-BR" sz="2744" b="1" dirty="0">
                <a:solidFill>
                  <a:srgbClr val="002060"/>
                </a:solidFill>
                <a:latin typeface="Arial" panose="020B0604020202020204" pitchFamily="34" charset="0"/>
              </a:rPr>
              <a:t>direito privado</a:t>
            </a: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..., cabendo a sua organização e direção à </a:t>
            </a:r>
            <a:r>
              <a:rPr lang="pt-BR" altLang="pt-BR" sz="2744" b="1" dirty="0">
                <a:solidFill>
                  <a:srgbClr val="002060"/>
                </a:solidFill>
                <a:latin typeface="Arial" panose="020B0604020202020204" pitchFamily="34" charset="0"/>
              </a:rPr>
              <a:t>Confederação Nacional da Indústria </a:t>
            </a:r>
            <a:r>
              <a:rPr lang="pt-BR" altLang="pt-BR" sz="1960" dirty="0">
                <a:solidFill>
                  <a:srgbClr val="002060"/>
                </a:solidFill>
                <a:latin typeface="Arial" panose="020B0604020202020204" pitchFamily="34" charset="0"/>
              </a:rPr>
              <a:t>(art.3º. Decreto-lei 4.048/42).</a:t>
            </a:r>
          </a:p>
          <a:p>
            <a:pPr algn="just">
              <a:spcBef>
                <a:spcPts val="2940"/>
              </a:spcBef>
              <a:buNone/>
            </a:pP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Atende </a:t>
            </a:r>
            <a:r>
              <a:rPr lang="pt-BR" altLang="pt-BR" sz="2744" b="1" dirty="0">
                <a:solidFill>
                  <a:srgbClr val="002060"/>
                </a:solidFill>
                <a:latin typeface="Arial" panose="020B0604020202020204" pitchFamily="34" charset="0"/>
              </a:rPr>
              <a:t>as demandas das indústrias </a:t>
            </a: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que o financiam </a:t>
            </a:r>
            <a:r>
              <a:rPr lang="pt-BR" altLang="pt-BR" sz="1960" dirty="0">
                <a:solidFill>
                  <a:srgbClr val="002060"/>
                </a:solidFill>
                <a:latin typeface="Arial" panose="020B0604020202020204" pitchFamily="34" charset="0"/>
              </a:rPr>
              <a:t>(art. 1º. Regimento SENAI)</a:t>
            </a:r>
            <a:endParaRPr lang="pt-BR" altLang="pt-BR" sz="2744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2940"/>
              </a:spcBef>
              <a:buNone/>
            </a:pP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Pode atuar como </a:t>
            </a:r>
            <a:r>
              <a:rPr lang="pt-BR" altLang="pt-BR" sz="2744" b="1" dirty="0">
                <a:solidFill>
                  <a:srgbClr val="002060"/>
                </a:solidFill>
                <a:latin typeface="Arial" panose="020B0604020202020204" pitchFamily="34" charset="0"/>
              </a:rPr>
              <a:t>órgão consultivo do Governo Federal</a:t>
            </a: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 em assuntos relacionados com a </a:t>
            </a:r>
            <a:r>
              <a:rPr lang="pt-BR" altLang="pt-BR" sz="2744" b="1" dirty="0">
                <a:solidFill>
                  <a:srgbClr val="002060"/>
                </a:solidFill>
                <a:latin typeface="Arial" panose="020B0604020202020204" pitchFamily="34" charset="0"/>
              </a:rPr>
              <a:t>formação dos trabalhadores e atividades assemelhadas</a:t>
            </a:r>
            <a:r>
              <a:rPr lang="pt-BR" altLang="pt-BR" sz="274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960" dirty="0">
                <a:solidFill>
                  <a:srgbClr val="002060"/>
                </a:solidFill>
                <a:latin typeface="Arial" panose="020B0604020202020204" pitchFamily="34" charset="0"/>
              </a:rPr>
              <a:t>(art. 2º. Regimento do SENAI)</a:t>
            </a:r>
          </a:p>
        </p:txBody>
      </p:sp>
      <p:sp>
        <p:nvSpPr>
          <p:cNvPr id="13" name="Retângulo 4"/>
          <p:cNvSpPr>
            <a:spLocks noChangeArrowheads="1"/>
          </p:cNvSpPr>
          <p:nvPr/>
        </p:nvSpPr>
        <p:spPr bwMode="auto">
          <a:xfrm>
            <a:off x="933169" y="123825"/>
            <a:ext cx="5293083" cy="64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3" tIns="44788" rIns="89573" bIns="447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SENAI</a:t>
            </a:r>
          </a:p>
        </p:txBody>
      </p:sp>
    </p:spTree>
    <p:extLst>
      <p:ext uri="{BB962C8B-B14F-4D97-AF65-F5344CB8AC3E}">
        <p14:creationId xmlns:p14="http://schemas.microsoft.com/office/powerpoint/2010/main" val="21969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77" y="16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7" y="163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ector reto 19"/>
          <p:cNvCxnSpPr/>
          <p:nvPr/>
        </p:nvCxnSpPr>
        <p:spPr>
          <a:xfrm>
            <a:off x="8989509" y="4784100"/>
            <a:ext cx="2271576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21"/>
          <p:cNvCxnSpPr/>
          <p:nvPr/>
        </p:nvCxnSpPr>
        <p:spPr>
          <a:xfrm>
            <a:off x="8989509" y="5369108"/>
            <a:ext cx="2271576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793486" y="201828"/>
            <a:ext cx="9728368" cy="524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8102">
              <a:lnSpc>
                <a:spcPct val="90000"/>
              </a:lnSpc>
              <a:defRPr/>
            </a:pPr>
            <a:r>
              <a:rPr lang="pt-BR" sz="3136" b="1" dirty="0">
                <a:solidFill>
                  <a:srgbClr val="002960"/>
                </a:solidFill>
                <a:latin typeface="Century Gothic" pitchFamily="34" charset="0"/>
                <a:ea typeface="ＭＳ Ｐゴシック" charset="-128"/>
              </a:rPr>
              <a:t>PRECISAMOS NOS IGUALAR AOS DEMAIS PAÍSES...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356" y="1019278"/>
            <a:ext cx="3381095" cy="526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tângulo 38"/>
          <p:cNvSpPr/>
          <p:nvPr/>
        </p:nvSpPr>
        <p:spPr>
          <a:xfrm>
            <a:off x="-459225" y="2871549"/>
            <a:ext cx="3246379" cy="129707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marL="0" lvl="3" algn="r">
              <a:spcBef>
                <a:spcPts val="1176"/>
              </a:spcBef>
              <a:buClr>
                <a:srgbClr val="A5C0ED"/>
              </a:buClr>
            </a:pPr>
            <a: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dos estudantes do </a:t>
            </a:r>
            <a:b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</a:br>
            <a: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ensino médio, </a:t>
            </a:r>
            <a:b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</a:br>
            <a: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na União Europeia, </a:t>
            </a:r>
            <a:b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</a:br>
            <a:r>
              <a:rPr lang="pt-BR" sz="1960" b="1" dirty="0">
                <a:solidFill>
                  <a:prstClr val="white"/>
                </a:solidFill>
                <a:latin typeface="Century Gothic" pitchFamily="34" charset="0"/>
                <a:ea typeface="ＭＳ Ｐゴシック" charset="-128"/>
              </a:rPr>
              <a:t>optam pela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731907" y="2137810"/>
            <a:ext cx="1893451" cy="754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312" b="1" dirty="0">
                <a:solidFill>
                  <a:srgbClr val="FFFFFF"/>
                </a:solidFill>
                <a:latin typeface="Century Gothic" pitchFamily="34" charset="0"/>
              </a:rPr>
              <a:t>50,4% </a:t>
            </a:r>
            <a:endParaRPr lang="pt-BR" sz="4312" dirty="0">
              <a:solidFill>
                <a:srgbClr val="000000"/>
              </a:solidFill>
            </a:endParaRPr>
          </a:p>
        </p:txBody>
      </p:sp>
      <p:grpSp>
        <p:nvGrpSpPr>
          <p:cNvPr id="41" name="Grupo 14"/>
          <p:cNvGrpSpPr/>
          <p:nvPr/>
        </p:nvGrpSpPr>
        <p:grpSpPr>
          <a:xfrm>
            <a:off x="4784214" y="1019278"/>
            <a:ext cx="5565862" cy="4446128"/>
            <a:chOff x="116632" y="6537176"/>
            <a:chExt cx="2808312" cy="2232248"/>
          </a:xfrm>
        </p:grpSpPr>
        <p:sp>
          <p:nvSpPr>
            <p:cNvPr id="42" name="Retângulo 41"/>
            <p:cNvSpPr/>
            <p:nvPr/>
          </p:nvSpPr>
          <p:spPr>
            <a:xfrm>
              <a:off x="116632" y="6537176"/>
              <a:ext cx="2664296" cy="2232248"/>
            </a:xfrm>
            <a:prstGeom prst="rect">
              <a:avLst/>
            </a:prstGeom>
            <a:solidFill>
              <a:srgbClr val="EDF2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568">
                <a:solidFill>
                  <a:srgbClr val="FFFFFF"/>
                </a:solidFill>
              </a:endParaRPr>
            </a:p>
          </p:txBody>
        </p:sp>
        <p:pic>
          <p:nvPicPr>
            <p:cNvPr id="43" name="Picture 2" descr="http://www.raiadiplomatica.com/wp-content/uploads/2011/03/alemanha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8640" y="7833320"/>
              <a:ext cx="504056" cy="360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44" name="Picture 4" descr="http://www.brasil-turismo.com/imagens/bandeiras/bandeira-dobrasil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4784" y="8337376"/>
              <a:ext cx="504056" cy="3525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45" name="CaixaDeTexto 44"/>
            <p:cNvSpPr txBox="1"/>
            <p:nvPr/>
          </p:nvSpPr>
          <p:spPr>
            <a:xfrm>
              <a:off x="1993048" y="8336977"/>
              <a:ext cx="720080" cy="348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FC7404"/>
                  </a:solidFill>
                  <a:latin typeface="Century Gothic" pitchFamily="34" charset="0"/>
                </a:rPr>
                <a:t>9,3%*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Brasil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92696" y="7833320"/>
              <a:ext cx="864096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48,3%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Alemanha</a:t>
              </a:r>
            </a:p>
          </p:txBody>
        </p:sp>
        <p:pic>
          <p:nvPicPr>
            <p:cNvPr id="47" name="Picture 8" descr="http://www.suapesquisa.com/paises/finlandia/bandeira_da_finlandia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8640" y="7257256"/>
              <a:ext cx="504056" cy="3816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48" name="CaixaDeTexto 47"/>
            <p:cNvSpPr txBox="1"/>
            <p:nvPr/>
          </p:nvSpPr>
          <p:spPr>
            <a:xfrm>
              <a:off x="692696" y="7329264"/>
              <a:ext cx="79208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70,1%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Finlândia</a:t>
              </a:r>
            </a:p>
          </p:txBody>
        </p:sp>
        <p:pic>
          <p:nvPicPr>
            <p:cNvPr id="49" name="Picture 10" descr="http://www.bandeiras-nacionais.com/media/flags/flagge-spanien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88640" y="8337376"/>
              <a:ext cx="504056" cy="3498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0" name="CaixaDeTexto 49"/>
            <p:cNvSpPr txBox="1"/>
            <p:nvPr/>
          </p:nvSpPr>
          <p:spPr>
            <a:xfrm>
              <a:off x="692696" y="8337376"/>
              <a:ext cx="720080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45,5%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Espanha</a:t>
              </a:r>
            </a:p>
          </p:txBody>
        </p:sp>
        <p:pic>
          <p:nvPicPr>
            <p:cNvPr id="51" name="Picture 14" descr="http://geo5.net/imagens/bandeira-do-reino-unido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84784" y="7833320"/>
              <a:ext cx="504056" cy="3456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2" name="CaixaDeTexto 51"/>
            <p:cNvSpPr txBox="1"/>
            <p:nvPr/>
          </p:nvSpPr>
          <p:spPr>
            <a:xfrm>
              <a:off x="1988840" y="7833320"/>
              <a:ext cx="936104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38,6%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Reino</a:t>
              </a:r>
              <a:r>
                <a:rPr lang="pt-BR" sz="882" b="1" dirty="0">
                  <a:solidFill>
                    <a:srgbClr val="0052A4"/>
                  </a:solidFill>
                  <a:latin typeface="Century Gothic" pitchFamily="34" charset="0"/>
                </a:rPr>
                <a:t> </a:t>
              </a:r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Unido</a:t>
              </a:r>
            </a:p>
          </p:txBody>
        </p:sp>
        <p:pic>
          <p:nvPicPr>
            <p:cNvPr id="53" name="Picture 16" descr="http://lusilinha.com/ptflag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84784" y="7329264"/>
              <a:ext cx="504056" cy="3393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4" name="CaixaDeTexto 53"/>
            <p:cNvSpPr txBox="1"/>
            <p:nvPr/>
          </p:nvSpPr>
          <p:spPr>
            <a:xfrm>
              <a:off x="1988840" y="7329264"/>
              <a:ext cx="936104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43,6%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Portugal</a:t>
              </a: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692696" y="6753200"/>
              <a:ext cx="720080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75,3%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Áustria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88840" y="6753200"/>
              <a:ext cx="792088" cy="3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960" b="1" dirty="0">
                  <a:solidFill>
                    <a:srgbClr val="808080">
                      <a:lumMod val="75000"/>
                    </a:srgbClr>
                  </a:solidFill>
                  <a:latin typeface="Century Gothic" pitchFamily="34" charset="0"/>
                </a:rPr>
                <a:t>44,2% </a:t>
              </a:r>
            </a:p>
            <a:p>
              <a:r>
                <a:rPr lang="pt-BR" sz="1960" b="1" dirty="0">
                  <a:solidFill>
                    <a:srgbClr val="0052A4"/>
                  </a:solidFill>
                  <a:latin typeface="Century Gothic" pitchFamily="34" charset="0"/>
                </a:rPr>
                <a:t>França</a:t>
              </a:r>
            </a:p>
          </p:txBody>
        </p:sp>
        <p:pic>
          <p:nvPicPr>
            <p:cNvPr id="57" name="Picture 6" descr="http://www.1001bandeiras.com/europa/austria/1000.png?downloa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8640" y="6753200"/>
              <a:ext cx="504056" cy="3362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58" name="Picture 12" descr="http://geo5.net/imagens/bandeira-da-fran%C3%A7a-grande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84784" y="6753200"/>
              <a:ext cx="504056" cy="3455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075983" y="5270929"/>
            <a:ext cx="2411708" cy="9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pt-BR" sz="1960" dirty="0">
                <a:solidFill>
                  <a:srgbClr val="0052A4"/>
                </a:solidFill>
                <a:latin typeface="Century Gothic" pitchFamily="34" charset="0"/>
              </a:rPr>
              <a:t/>
            </a:r>
            <a:br>
              <a:rPr lang="pt-BR" sz="1960" dirty="0">
                <a:solidFill>
                  <a:srgbClr val="0052A4"/>
                </a:solidFill>
                <a:latin typeface="Century Gothic" pitchFamily="34" charset="0"/>
              </a:rPr>
            </a:br>
            <a:r>
              <a:rPr lang="pt-BR" sz="1960" dirty="0">
                <a:solidFill>
                  <a:srgbClr val="FC7404"/>
                </a:solidFill>
                <a:latin typeface="Century Gothic" pitchFamily="34" charset="0"/>
              </a:rPr>
              <a:t>*</a:t>
            </a:r>
            <a:r>
              <a:rPr lang="pt-BR" sz="980" dirty="0">
                <a:solidFill>
                  <a:srgbClr val="002960"/>
                </a:solidFill>
                <a:latin typeface="Century Gothic" pitchFamily="34" charset="0"/>
              </a:rPr>
              <a:t>Ensino Médio integrado e concomitante à educação Profissional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333931" y="5893310"/>
            <a:ext cx="4022688" cy="39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ADEF"/>
              </a:buClr>
              <a:buFont typeface="Wingdings" pitchFamily="2" charset="2"/>
              <a:buNone/>
            </a:pPr>
            <a:r>
              <a:rPr lang="pt-BR" altLang="pt-BR" sz="980" dirty="0">
                <a:solidFill>
                  <a:srgbClr val="002960"/>
                </a:solidFill>
                <a:latin typeface="Century Gothic" pitchFamily="34" charset="0"/>
              </a:rPr>
              <a:t>Fonte: Censo da Educação Básica, 2016/ CEDEFOP, 2015</a:t>
            </a:r>
          </a:p>
          <a:p>
            <a:pPr eaLnBrk="1" hangingPunct="1">
              <a:buClr>
                <a:srgbClr val="00ADEF"/>
              </a:buClr>
              <a:buFont typeface="Wingdings" pitchFamily="2" charset="2"/>
              <a:buNone/>
            </a:pPr>
            <a:r>
              <a:rPr lang="pt-BR" altLang="pt-BR" sz="980" dirty="0">
                <a:solidFill>
                  <a:srgbClr val="002960"/>
                </a:solidFill>
                <a:latin typeface="Century Gothic" pitchFamily="34" charset="0"/>
              </a:rPr>
              <a:t>Elaboração UNIEPRO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-524250" y="4151133"/>
            <a:ext cx="3246379" cy="93509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marL="0" lvl="3" algn="r">
              <a:spcBef>
                <a:spcPts val="1176"/>
              </a:spcBef>
              <a:buClr>
                <a:srgbClr val="A5C0ED"/>
              </a:buClr>
            </a:pPr>
            <a:r>
              <a:rPr lang="pt-BR" sz="2744" b="1" dirty="0">
                <a:solidFill>
                  <a:srgbClr val="FFFFFF"/>
                </a:solidFill>
                <a:latin typeface="Century Gothic" pitchFamily="34" charset="0"/>
              </a:rPr>
              <a:t>Educação </a:t>
            </a:r>
            <a:br>
              <a:rPr lang="pt-BR" sz="2744" b="1" dirty="0">
                <a:solidFill>
                  <a:srgbClr val="FFFFFF"/>
                </a:solidFill>
                <a:latin typeface="Century Gothic" pitchFamily="34" charset="0"/>
              </a:rPr>
            </a:br>
            <a:r>
              <a:rPr lang="pt-BR" sz="2744" b="1" dirty="0">
                <a:solidFill>
                  <a:srgbClr val="FFFFFF"/>
                </a:solidFill>
                <a:latin typeface="Century Gothic" pitchFamily="34" charset="0"/>
              </a:rPr>
              <a:t>Profissional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52045" y="896234"/>
            <a:ext cx="2178066" cy="15707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tângulo 81"/>
          <p:cNvSpPr/>
          <p:nvPr/>
        </p:nvSpPr>
        <p:spPr>
          <a:xfrm>
            <a:off x="0" y="1611711"/>
            <a:ext cx="1915373" cy="461597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tângulo 82"/>
          <p:cNvSpPr/>
          <p:nvPr/>
        </p:nvSpPr>
        <p:spPr>
          <a:xfrm>
            <a:off x="7485768" y="50"/>
            <a:ext cx="4463344" cy="404161"/>
          </a:xfrm>
          <a:prstGeom prst="rect">
            <a:avLst/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68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Conector reto 21"/>
          <p:cNvCxnSpPr/>
          <p:nvPr/>
        </p:nvCxnSpPr>
        <p:spPr>
          <a:xfrm>
            <a:off x="10666771" y="8062918"/>
            <a:ext cx="2271576" cy="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805830" y="98350"/>
            <a:ext cx="825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93860">
              <a:tabLst>
                <a:tab pos="359851" algn="l"/>
              </a:tabLst>
            </a:pPr>
            <a:r>
              <a:rPr lang="pt-BR" sz="36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Estrutura </a:t>
            </a:r>
            <a:r>
              <a:rPr lang="pt-BR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ocupacional da 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indústria</a:t>
            </a:r>
            <a:endParaRPr lang="pt-BR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63404" y="1646395"/>
            <a:ext cx="5999141" cy="423643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83623" y="4103490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</a:rPr>
              <a:t>Ocupações + 200h</a:t>
            </a:r>
            <a:endParaRPr lang="pt-BR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109079" y="3088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</a:rPr>
              <a:t>Técnicas</a:t>
            </a:r>
            <a:endParaRPr lang="pt-BR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90035" y="500484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</a:rPr>
              <a:t>Ocupações – 200h</a:t>
            </a:r>
            <a:endParaRPr lang="pt-BR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083623" y="207330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>
                <a:solidFill>
                  <a:schemeClr val="accent3">
                    <a:lumMod val="50000"/>
                  </a:schemeClr>
                </a:solidFill>
              </a:rPr>
              <a:t>Superior</a:t>
            </a:r>
            <a:endParaRPr lang="pt-BR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00983" y="5023866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58%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4.602.414)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5579698" y="4073304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25% </a:t>
            </a: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2.003.243)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579698" y="3119199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15% (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1.166.826)</a:t>
            </a:r>
            <a:endParaRPr lang="pt-B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311452" y="2179297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2% (</a:t>
            </a:r>
            <a:r>
              <a:rPr lang="pt-BR" b="1" dirty="0">
                <a:solidFill>
                  <a:schemeClr val="tx2"/>
                </a:solidFill>
              </a:rPr>
              <a:t>167.500 </a:t>
            </a:r>
            <a:r>
              <a:rPr lang="pt-BR" b="1" dirty="0" smtClean="0">
                <a:solidFill>
                  <a:schemeClr val="tx2"/>
                </a:solidFill>
              </a:rPr>
              <a:t>)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3" name="CaixaDeTexto 2"/>
          <p:cNvSpPr txBox="1"/>
          <p:nvPr/>
        </p:nvSpPr>
        <p:spPr>
          <a:xfrm>
            <a:off x="272585" y="5845241"/>
            <a:ext cx="5604629" cy="22746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accent3">
                    <a:lumMod val="50000"/>
                  </a:schemeClr>
                </a:solidFill>
              </a:rPr>
              <a:t>Fonte: </a:t>
            </a:r>
            <a:r>
              <a:rPr lang="pt-BR" sz="1200" dirty="0" smtClean="0">
                <a:solidFill>
                  <a:schemeClr val="accent3">
                    <a:lumMod val="50000"/>
                  </a:schemeClr>
                </a:solidFill>
              </a:rPr>
              <a:t>* RAIS </a:t>
            </a:r>
            <a:r>
              <a:rPr lang="pt-BR" sz="1200" dirty="0">
                <a:solidFill>
                  <a:schemeClr val="accent3">
                    <a:lumMod val="50000"/>
                  </a:schemeClr>
                </a:solidFill>
              </a:rPr>
              <a:t>2015, CNAE Divisão 5 a </a:t>
            </a:r>
            <a:r>
              <a:rPr lang="pt-BR" sz="1200" dirty="0" smtClean="0">
                <a:solidFill>
                  <a:schemeClr val="accent3">
                    <a:lumMod val="50000"/>
                  </a:schemeClr>
                </a:solidFill>
              </a:rPr>
              <a:t>43 (não apenas Engenheiros)</a:t>
            </a:r>
          </a:p>
          <a:p>
            <a:r>
              <a:rPr lang="pt-BR" sz="1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accent3">
                    <a:lumMod val="50000"/>
                  </a:schemeClr>
                </a:solidFill>
              </a:rPr>
              <a:t>          ** SENAI - 2016</a:t>
            </a:r>
            <a:endParaRPr lang="pt-B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639240" y="3117059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200.340 </a:t>
            </a:r>
            <a:r>
              <a:rPr lang="pt-BR" sz="2000" b="1" dirty="0"/>
              <a:t>(</a:t>
            </a:r>
            <a:r>
              <a:rPr lang="pt-BR" sz="2000" b="1" dirty="0" smtClean="0"/>
              <a:t>17,2%)</a:t>
            </a:r>
            <a:r>
              <a:rPr lang="pt-BR" sz="2000" dirty="0" smtClean="0"/>
              <a:t> </a:t>
            </a:r>
            <a:endParaRPr lang="pt-B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431122" y="4445869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 </a:t>
            </a:r>
            <a:r>
              <a:rPr lang="pt-BR" sz="2000" b="1" dirty="0" smtClean="0"/>
              <a:t>2.399.590(36,3%)</a:t>
            </a:r>
            <a:endParaRPr lang="pt-B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773713" y="206255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20.704 (12,4%)</a:t>
            </a:r>
            <a:r>
              <a:rPr lang="pt-BR" sz="2000" dirty="0" smtClean="0"/>
              <a:t> </a:t>
            </a:r>
            <a:endParaRPr lang="pt-B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812511" y="1339936"/>
            <a:ext cx="1688283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pt-BR" sz="1568" b="1" dirty="0" smtClean="0">
                <a:solidFill>
                  <a:schemeClr val="accent3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MATRÍCULAS** </a:t>
            </a:r>
          </a:p>
          <a:p>
            <a:pPr>
              <a:lnSpc>
                <a:spcPct val="85000"/>
              </a:lnSpc>
            </a:pPr>
            <a:r>
              <a:rPr lang="pt-BR" sz="1568" b="1" dirty="0" smtClean="0">
                <a:solidFill>
                  <a:schemeClr val="accent3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SENAI – 2016</a:t>
            </a:r>
            <a:endParaRPr lang="pt-BR" sz="1568" dirty="0">
              <a:solidFill>
                <a:schemeClr val="accent3">
                  <a:lumMod val="50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22" name="Seta entalhada para a direita 21"/>
          <p:cNvSpPr/>
          <p:nvPr/>
        </p:nvSpPr>
        <p:spPr>
          <a:xfrm>
            <a:off x="7148215" y="2225463"/>
            <a:ext cx="1070919" cy="184666"/>
          </a:xfrm>
          <a:prstGeom prst="notchedRight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sp>
        <p:nvSpPr>
          <p:cNvPr id="24" name="Seta entalhada para a direita 23"/>
          <p:cNvSpPr/>
          <p:nvPr/>
        </p:nvSpPr>
        <p:spPr>
          <a:xfrm>
            <a:off x="7891626" y="3180732"/>
            <a:ext cx="1070919" cy="184666"/>
          </a:xfrm>
          <a:prstGeom prst="notchedRightArrow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sp>
        <p:nvSpPr>
          <p:cNvPr id="3" name="Chave direita 2"/>
          <p:cNvSpPr/>
          <p:nvPr/>
        </p:nvSpPr>
        <p:spPr>
          <a:xfrm>
            <a:off x="8723870" y="3970638"/>
            <a:ext cx="333633" cy="1403541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4864218" y="1359875"/>
            <a:ext cx="2279790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 sz="1568" b="1" dirty="0" smtClean="0">
                <a:solidFill>
                  <a:schemeClr val="accent3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TRABALHADORES**</a:t>
            </a:r>
          </a:p>
          <a:p>
            <a:pPr algn="ctr">
              <a:lnSpc>
                <a:spcPct val="85000"/>
              </a:lnSpc>
            </a:pPr>
            <a:r>
              <a:rPr lang="pt-BR" sz="1568" b="1" dirty="0" smtClean="0">
                <a:solidFill>
                  <a:schemeClr val="accent3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rPr>
              <a:t>NA INDÚSTRIA - 2015</a:t>
            </a:r>
            <a:endParaRPr lang="pt-BR" sz="1568" dirty="0">
              <a:solidFill>
                <a:schemeClr val="accent3">
                  <a:lumMod val="50000"/>
                </a:schemeClr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921322" y="61705"/>
            <a:ext cx="11027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Metodologia Inovadora</a:t>
            </a:r>
            <a:endParaRPr lang="pt-BR" sz="36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8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Alinhada  às Necessidades do Mundo do Trabalho</a:t>
            </a:r>
            <a:endParaRPr lang="pt-BR" sz="28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-84015" y="1484361"/>
            <a:ext cx="8539072" cy="523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/>
          </a:p>
        </p:txBody>
      </p:sp>
      <p:pic>
        <p:nvPicPr>
          <p:cNvPr id="37" name="Imagem 4" descr="NUMER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6" y="1306437"/>
            <a:ext cx="1194911" cy="53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m 7" descr="INSUM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1"/>
          <a:stretch>
            <a:fillRect/>
          </a:stretch>
        </p:blipFill>
        <p:spPr bwMode="auto">
          <a:xfrm>
            <a:off x="600812" y="3559346"/>
            <a:ext cx="706367" cy="88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m 8" descr="OBSERVATORIO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71"/>
          <a:stretch>
            <a:fillRect/>
          </a:stretch>
        </p:blipFill>
        <p:spPr bwMode="auto">
          <a:xfrm>
            <a:off x="389219" y="1701636"/>
            <a:ext cx="1482747" cy="112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m 9" descr="OBSERVATORIO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4"/>
          <a:stretch>
            <a:fillRect/>
          </a:stretch>
        </p:blipFill>
        <p:spPr bwMode="auto">
          <a:xfrm>
            <a:off x="1703925" y="1581826"/>
            <a:ext cx="6530598" cy="152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m 10" descr="INSUM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/>
          <a:stretch>
            <a:fillRect/>
          </a:stretch>
        </p:blipFill>
        <p:spPr bwMode="auto">
          <a:xfrm>
            <a:off x="1487460" y="3388477"/>
            <a:ext cx="6555365" cy="135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m 11" descr="CT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1" r="86940"/>
          <a:stretch>
            <a:fillRect/>
          </a:stretch>
        </p:blipFill>
        <p:spPr bwMode="auto">
          <a:xfrm>
            <a:off x="521463" y="5715792"/>
            <a:ext cx="997316" cy="11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upo 26"/>
          <p:cNvGrpSpPr>
            <a:grpSpLocks/>
          </p:cNvGrpSpPr>
          <p:nvPr/>
        </p:nvGrpSpPr>
        <p:grpSpPr bwMode="auto">
          <a:xfrm>
            <a:off x="8021372" y="1346353"/>
            <a:ext cx="353184" cy="5293083"/>
            <a:chOff x="6732240" y="1268760"/>
            <a:chExt cx="360040" cy="5400600"/>
          </a:xfrm>
        </p:grpSpPr>
        <p:cxnSp>
          <p:nvCxnSpPr>
            <p:cNvPr id="44" name="Conector angulado 43"/>
            <p:cNvCxnSpPr/>
            <p:nvPr/>
          </p:nvCxnSpPr>
          <p:spPr>
            <a:xfrm rot="16200000" flipH="1">
              <a:off x="4211960" y="3789040"/>
              <a:ext cx="5400600" cy="360040"/>
            </a:xfrm>
            <a:prstGeom prst="bentConnector3">
              <a:avLst>
                <a:gd name="adj1" fmla="val 52"/>
              </a:avLst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6732240" y="6669360"/>
              <a:ext cx="36004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Imagem 25" descr="com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67" y="4808372"/>
            <a:ext cx="2563836" cy="16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aixaDeTexto 2"/>
          <p:cNvSpPr txBox="1">
            <a:spLocks noChangeArrowheads="1"/>
          </p:cNvSpPr>
          <p:nvPr/>
        </p:nvSpPr>
        <p:spPr bwMode="auto">
          <a:xfrm>
            <a:off x="3367472" y="6389477"/>
            <a:ext cx="2470100" cy="3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1568" b="1" dirty="0">
                <a:latin typeface="Arial" panose="020B0604020202020204" pitchFamily="34" charset="0"/>
              </a:rPr>
              <a:t>PERFIL PROFISSIONAL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7313" y="2823416"/>
            <a:ext cx="1795339" cy="2162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aixaDeTexto 1"/>
          <p:cNvSpPr txBox="1"/>
          <p:nvPr/>
        </p:nvSpPr>
        <p:spPr>
          <a:xfrm>
            <a:off x="6108985" y="5042421"/>
            <a:ext cx="2346075" cy="159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6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Empresas</a:t>
            </a:r>
          </a:p>
          <a:p>
            <a:r>
              <a:rPr lang="pt-BR" sz="196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Entidades de Classe</a:t>
            </a:r>
          </a:p>
          <a:p>
            <a:r>
              <a:rPr lang="pt-BR" sz="196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Universidade</a:t>
            </a:r>
          </a:p>
          <a:p>
            <a:r>
              <a:rPr lang="pt-BR" sz="196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Setor Público</a:t>
            </a:r>
          </a:p>
        </p:txBody>
      </p:sp>
    </p:spTree>
    <p:extLst>
      <p:ext uri="{BB962C8B-B14F-4D97-AF65-F5344CB8AC3E}">
        <p14:creationId xmlns:p14="http://schemas.microsoft.com/office/powerpoint/2010/main" val="3886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8"/>
          <a:stretch/>
        </p:blipFill>
        <p:spPr>
          <a:xfrm>
            <a:off x="-75030" y="2656818"/>
            <a:ext cx="3042673" cy="36719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7688" y="162708"/>
            <a:ext cx="1194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spcBef>
                <a:spcPts val="294"/>
              </a:spcBef>
              <a:spcAft>
                <a:spcPts val="294"/>
              </a:spcAft>
            </a:pPr>
            <a:r>
              <a:rPr lang="pt-BR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Mapa </a:t>
            </a:r>
            <a:r>
              <a:rPr lang="pt-BR" sz="36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do </a:t>
            </a:r>
            <a:r>
              <a:rPr lang="pt-BR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Trabalho Industrial 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91865" y="2621507"/>
            <a:ext cx="3238378" cy="109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5000"/>
              </a:lnSpc>
            </a:pPr>
            <a:r>
              <a:rPr lang="pt-BR" sz="2548" b="1" dirty="0">
                <a:solidFill>
                  <a:srgbClr val="0065B2"/>
                </a:solidFill>
                <a:latin typeface="+mn-lt"/>
                <a:ea typeface="Segoe UI" charset="0"/>
                <a:cs typeface="Segoe UI" charset="0"/>
              </a:rPr>
              <a:t>Planejamento</a:t>
            </a:r>
            <a:r>
              <a:rPr lang="pt-BR" sz="2548" dirty="0">
                <a:solidFill>
                  <a:srgbClr val="0065B2"/>
                </a:solidFill>
                <a:latin typeface="+mn-lt"/>
                <a:ea typeface="Segoe UI" charset="0"/>
                <a:cs typeface="Segoe UI" charset="0"/>
              </a:rPr>
              <a:t> da oferta de educação profissional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992924" y="1304393"/>
            <a:ext cx="9734862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5000"/>
              </a:lnSpc>
            </a:pPr>
            <a:r>
              <a:rPr lang="pt-BR" sz="2800" dirty="0">
                <a:solidFill>
                  <a:srgbClr val="001781"/>
                </a:solidFill>
                <a:latin typeface="+mn-lt"/>
                <a:ea typeface="Segoe UI" charset="0"/>
                <a:cs typeface="Segoe UI" charset="0"/>
              </a:rPr>
              <a:t>Gerar Indicadores  sobre comportamento futuro do mercado de trabalho e da demanda por formação profissional </a:t>
            </a:r>
          </a:p>
          <a:p>
            <a:pPr algn="ctr" rtl="1">
              <a:lnSpc>
                <a:spcPct val="85000"/>
              </a:lnSpc>
            </a:pPr>
            <a:endParaRPr lang="en-US" sz="2800" dirty="0">
              <a:solidFill>
                <a:srgbClr val="001781"/>
              </a:solidFill>
              <a:latin typeface="+mn-lt"/>
              <a:ea typeface="Segoe UI" charset="0"/>
              <a:cs typeface="Segoe UI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926704" y="2621507"/>
            <a:ext cx="3238378" cy="142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5000"/>
              </a:lnSpc>
            </a:pPr>
            <a:r>
              <a:rPr lang="pt-BR" sz="2548" b="1" dirty="0">
                <a:solidFill>
                  <a:srgbClr val="0065B2"/>
                </a:solidFill>
                <a:latin typeface="+mn-lt"/>
                <a:ea typeface="Segoe UI" charset="0"/>
                <a:cs typeface="Segoe UI" charset="0"/>
              </a:rPr>
              <a:t>Auxílio nas decisões </a:t>
            </a:r>
            <a:r>
              <a:rPr lang="pt-BR" sz="2548" dirty="0">
                <a:solidFill>
                  <a:srgbClr val="0065B2"/>
                </a:solidFill>
                <a:latin typeface="+mn-lt"/>
                <a:ea typeface="Segoe UI" charset="0"/>
                <a:cs typeface="Segoe UI" charset="0"/>
              </a:rPr>
              <a:t>de abrir, expandir ou descontinuar cursos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579956" y="2635209"/>
            <a:ext cx="4199791" cy="142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5000"/>
              </a:lnSpc>
            </a:pPr>
            <a:r>
              <a:rPr lang="pt-BR" sz="2548" b="1" dirty="0">
                <a:solidFill>
                  <a:srgbClr val="0065B2"/>
                </a:solidFill>
                <a:latin typeface="Segoe UI" charset="0"/>
                <a:ea typeface="Segoe UI" charset="0"/>
                <a:cs typeface="Segoe UI" charset="0"/>
              </a:rPr>
              <a:t>Definição de estratégias </a:t>
            </a:r>
            <a:r>
              <a:rPr lang="pt-BR" sz="2548" dirty="0">
                <a:solidFill>
                  <a:srgbClr val="0065B2"/>
                </a:solidFill>
                <a:latin typeface="Segoe UI" charset="0"/>
                <a:ea typeface="Segoe UI" charset="0"/>
                <a:cs typeface="Segoe UI" charset="0"/>
              </a:rPr>
              <a:t>para atendimento a demandas por educação profissional e tecnológica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3719268" y="2617288"/>
            <a:ext cx="0" cy="1288264"/>
          </a:xfrm>
          <a:prstGeom prst="line">
            <a:avLst/>
          </a:prstGeom>
          <a:ln>
            <a:solidFill>
              <a:srgbClr val="00178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372519" y="2617288"/>
            <a:ext cx="0" cy="1288264"/>
          </a:xfrm>
          <a:prstGeom prst="line">
            <a:avLst/>
          </a:prstGeom>
          <a:ln>
            <a:solidFill>
              <a:srgbClr val="00178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51681" y="200560"/>
            <a:ext cx="1109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Sistema de Avaliação da Educação Profissional</a:t>
            </a:r>
            <a:endParaRPr lang="pt-BR" sz="48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837863" y="2043874"/>
            <a:ext cx="6037686" cy="12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18" tIns="44809" rIns="89618" bIns="44809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algn="ctr" defTabSz="896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60" b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INDÚSTRIA CONTRATA</a:t>
            </a:r>
          </a:p>
          <a:p>
            <a:pPr marL="0" lvl="2" algn="ctr" defTabSz="896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60" b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FORMADOS PELO SENAI</a:t>
            </a:r>
          </a:p>
          <a:p>
            <a:pPr marL="0" lvl="2" defTabSz="896203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960" b="1" kern="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2" defTabSz="896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60" b="1" kern="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Preferência das empresas</a:t>
            </a:r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/>
          </p:nvPr>
        </p:nvGraphicFramePr>
        <p:xfrm>
          <a:off x="5406191" y="3390335"/>
          <a:ext cx="6346401" cy="936330"/>
        </p:xfrm>
        <a:graphic>
          <a:graphicData uri="http://schemas.openxmlformats.org/drawingml/2006/table">
            <a:tbl>
              <a:tblPr firstRow="1" bandRow="1"/>
              <a:tblGrid>
                <a:gridCol w="2115467"/>
                <a:gridCol w="2115467"/>
                <a:gridCol w="2115467"/>
              </a:tblGrid>
              <a:tr h="44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Aprendizagem</a:t>
                      </a:r>
                      <a:endParaRPr lang="pt-BR" sz="2400" dirty="0"/>
                    </a:p>
                  </a:txBody>
                  <a:tcPr marL="89618" marR="89618" marT="44809" marB="44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Técnico</a:t>
                      </a:r>
                      <a:endParaRPr lang="pt-BR" sz="2400" dirty="0"/>
                    </a:p>
                  </a:txBody>
                  <a:tcPr marL="89618" marR="89618" marT="44809" marB="44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2400" dirty="0" smtClean="0"/>
                        <a:t>Qualificação</a:t>
                      </a:r>
                      <a:endParaRPr lang="pt-BR" sz="2400" dirty="0"/>
                    </a:p>
                  </a:txBody>
                  <a:tcPr marL="89618" marR="89618" marT="44809" marB="4480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09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7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67214" marR="6721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7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95%</a:t>
                      </a:r>
                      <a:endParaRPr lang="pt-BR" sz="27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14" marR="6721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7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97%</a:t>
                      </a:r>
                      <a:endParaRPr lang="pt-BR" sz="27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14" marR="6721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Freeform 273" descr="international_med"/>
          <p:cNvSpPr>
            <a:spLocks/>
          </p:cNvSpPr>
          <p:nvPr/>
        </p:nvSpPr>
        <p:spPr bwMode="auto">
          <a:xfrm>
            <a:off x="853825" y="2921516"/>
            <a:ext cx="1116012" cy="909540"/>
          </a:xfrm>
          <a:custGeom>
            <a:avLst/>
            <a:gdLst>
              <a:gd name="T0" fmla="*/ 314 w 341"/>
              <a:gd name="T1" fmla="*/ 0 h 269"/>
              <a:gd name="T2" fmla="*/ 27 w 341"/>
              <a:gd name="T3" fmla="*/ 0 h 269"/>
              <a:gd name="T4" fmla="*/ 0 w 341"/>
              <a:gd name="T5" fmla="*/ 27 h 269"/>
              <a:gd name="T6" fmla="*/ 0 w 341"/>
              <a:gd name="T7" fmla="*/ 203 h 269"/>
              <a:gd name="T8" fmla="*/ 27 w 341"/>
              <a:gd name="T9" fmla="*/ 230 h 269"/>
              <a:gd name="T10" fmla="*/ 128 w 341"/>
              <a:gd name="T11" fmla="*/ 230 h 269"/>
              <a:gd name="T12" fmla="*/ 162 w 341"/>
              <a:gd name="T13" fmla="*/ 264 h 269"/>
              <a:gd name="T14" fmla="*/ 178 w 341"/>
              <a:gd name="T15" fmla="*/ 264 h 269"/>
              <a:gd name="T16" fmla="*/ 213 w 341"/>
              <a:gd name="T17" fmla="*/ 230 h 269"/>
              <a:gd name="T18" fmla="*/ 314 w 341"/>
              <a:gd name="T19" fmla="*/ 230 h 269"/>
              <a:gd name="T20" fmla="*/ 341 w 341"/>
              <a:gd name="T21" fmla="*/ 203 h 269"/>
              <a:gd name="T22" fmla="*/ 341 w 341"/>
              <a:gd name="T23" fmla="*/ 27 h 269"/>
              <a:gd name="T24" fmla="*/ 314 w 341"/>
              <a:gd name="T25" fmla="*/ 0 h 2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1"/>
              <a:gd name="T40" fmla="*/ 0 h 269"/>
              <a:gd name="T41" fmla="*/ 341 w 341"/>
              <a:gd name="T42" fmla="*/ 269 h 2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1" h="269">
                <a:moveTo>
                  <a:pt x="314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17"/>
                  <a:pt x="12" y="230"/>
                  <a:pt x="27" y="230"/>
                </a:cubicBezTo>
                <a:cubicBezTo>
                  <a:pt x="128" y="230"/>
                  <a:pt x="128" y="230"/>
                  <a:pt x="128" y="230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67" y="269"/>
                  <a:pt x="174" y="269"/>
                  <a:pt x="178" y="264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314" y="230"/>
                  <a:pt x="314" y="230"/>
                  <a:pt x="314" y="230"/>
                </a:cubicBezTo>
                <a:cubicBezTo>
                  <a:pt x="329" y="230"/>
                  <a:pt x="341" y="217"/>
                  <a:pt x="341" y="203"/>
                </a:cubicBezTo>
                <a:cubicBezTo>
                  <a:pt x="341" y="27"/>
                  <a:pt x="341" y="27"/>
                  <a:pt x="341" y="27"/>
                </a:cubicBezTo>
                <a:cubicBezTo>
                  <a:pt x="341" y="12"/>
                  <a:pt x="329" y="0"/>
                  <a:pt x="31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Freeform 273" descr="international_med"/>
          <p:cNvSpPr>
            <a:spLocks/>
          </p:cNvSpPr>
          <p:nvPr/>
        </p:nvSpPr>
        <p:spPr bwMode="auto">
          <a:xfrm>
            <a:off x="2241300" y="2921516"/>
            <a:ext cx="1116012" cy="909540"/>
          </a:xfrm>
          <a:custGeom>
            <a:avLst/>
            <a:gdLst>
              <a:gd name="T0" fmla="*/ 314 w 341"/>
              <a:gd name="T1" fmla="*/ 0 h 269"/>
              <a:gd name="T2" fmla="*/ 27 w 341"/>
              <a:gd name="T3" fmla="*/ 0 h 269"/>
              <a:gd name="T4" fmla="*/ 0 w 341"/>
              <a:gd name="T5" fmla="*/ 27 h 269"/>
              <a:gd name="T6" fmla="*/ 0 w 341"/>
              <a:gd name="T7" fmla="*/ 203 h 269"/>
              <a:gd name="T8" fmla="*/ 27 w 341"/>
              <a:gd name="T9" fmla="*/ 230 h 269"/>
              <a:gd name="T10" fmla="*/ 128 w 341"/>
              <a:gd name="T11" fmla="*/ 230 h 269"/>
              <a:gd name="T12" fmla="*/ 162 w 341"/>
              <a:gd name="T13" fmla="*/ 264 h 269"/>
              <a:gd name="T14" fmla="*/ 178 w 341"/>
              <a:gd name="T15" fmla="*/ 264 h 269"/>
              <a:gd name="T16" fmla="*/ 213 w 341"/>
              <a:gd name="T17" fmla="*/ 230 h 269"/>
              <a:gd name="T18" fmla="*/ 314 w 341"/>
              <a:gd name="T19" fmla="*/ 230 h 269"/>
              <a:gd name="T20" fmla="*/ 341 w 341"/>
              <a:gd name="T21" fmla="*/ 203 h 269"/>
              <a:gd name="T22" fmla="*/ 341 w 341"/>
              <a:gd name="T23" fmla="*/ 27 h 269"/>
              <a:gd name="T24" fmla="*/ 314 w 341"/>
              <a:gd name="T25" fmla="*/ 0 h 2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1"/>
              <a:gd name="T40" fmla="*/ 0 h 269"/>
              <a:gd name="T41" fmla="*/ 341 w 341"/>
              <a:gd name="T42" fmla="*/ 269 h 2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1" h="269">
                <a:moveTo>
                  <a:pt x="314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17"/>
                  <a:pt x="12" y="230"/>
                  <a:pt x="27" y="230"/>
                </a:cubicBezTo>
                <a:cubicBezTo>
                  <a:pt x="128" y="230"/>
                  <a:pt x="128" y="230"/>
                  <a:pt x="128" y="230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67" y="269"/>
                  <a:pt x="174" y="269"/>
                  <a:pt x="178" y="264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314" y="230"/>
                  <a:pt x="314" y="230"/>
                  <a:pt x="314" y="230"/>
                </a:cubicBezTo>
                <a:cubicBezTo>
                  <a:pt x="329" y="230"/>
                  <a:pt x="341" y="217"/>
                  <a:pt x="341" y="203"/>
                </a:cubicBezTo>
                <a:cubicBezTo>
                  <a:pt x="341" y="27"/>
                  <a:pt x="341" y="27"/>
                  <a:pt x="341" y="27"/>
                </a:cubicBezTo>
                <a:cubicBezTo>
                  <a:pt x="341" y="12"/>
                  <a:pt x="329" y="0"/>
                  <a:pt x="31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6" name="Freeform 273" descr="international_med"/>
          <p:cNvSpPr>
            <a:spLocks/>
          </p:cNvSpPr>
          <p:nvPr/>
        </p:nvSpPr>
        <p:spPr bwMode="auto">
          <a:xfrm>
            <a:off x="3628775" y="2921516"/>
            <a:ext cx="1116012" cy="909540"/>
          </a:xfrm>
          <a:custGeom>
            <a:avLst/>
            <a:gdLst>
              <a:gd name="T0" fmla="*/ 314 w 341"/>
              <a:gd name="T1" fmla="*/ 0 h 269"/>
              <a:gd name="T2" fmla="*/ 27 w 341"/>
              <a:gd name="T3" fmla="*/ 0 h 269"/>
              <a:gd name="T4" fmla="*/ 0 w 341"/>
              <a:gd name="T5" fmla="*/ 27 h 269"/>
              <a:gd name="T6" fmla="*/ 0 w 341"/>
              <a:gd name="T7" fmla="*/ 203 h 269"/>
              <a:gd name="T8" fmla="*/ 27 w 341"/>
              <a:gd name="T9" fmla="*/ 230 h 269"/>
              <a:gd name="T10" fmla="*/ 128 w 341"/>
              <a:gd name="T11" fmla="*/ 230 h 269"/>
              <a:gd name="T12" fmla="*/ 162 w 341"/>
              <a:gd name="T13" fmla="*/ 264 h 269"/>
              <a:gd name="T14" fmla="*/ 178 w 341"/>
              <a:gd name="T15" fmla="*/ 264 h 269"/>
              <a:gd name="T16" fmla="*/ 213 w 341"/>
              <a:gd name="T17" fmla="*/ 230 h 269"/>
              <a:gd name="T18" fmla="*/ 314 w 341"/>
              <a:gd name="T19" fmla="*/ 230 h 269"/>
              <a:gd name="T20" fmla="*/ 341 w 341"/>
              <a:gd name="T21" fmla="*/ 203 h 269"/>
              <a:gd name="T22" fmla="*/ 341 w 341"/>
              <a:gd name="T23" fmla="*/ 27 h 269"/>
              <a:gd name="T24" fmla="*/ 314 w 341"/>
              <a:gd name="T25" fmla="*/ 0 h 2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1"/>
              <a:gd name="T40" fmla="*/ 0 h 269"/>
              <a:gd name="T41" fmla="*/ 341 w 341"/>
              <a:gd name="T42" fmla="*/ 269 h 2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1" h="269">
                <a:moveTo>
                  <a:pt x="314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17"/>
                  <a:pt x="12" y="230"/>
                  <a:pt x="27" y="230"/>
                </a:cubicBezTo>
                <a:cubicBezTo>
                  <a:pt x="128" y="230"/>
                  <a:pt x="128" y="230"/>
                  <a:pt x="128" y="230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67" y="269"/>
                  <a:pt x="174" y="269"/>
                  <a:pt x="178" y="264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314" y="230"/>
                  <a:pt x="314" y="230"/>
                  <a:pt x="314" y="230"/>
                </a:cubicBezTo>
                <a:cubicBezTo>
                  <a:pt x="329" y="230"/>
                  <a:pt x="341" y="217"/>
                  <a:pt x="341" y="203"/>
                </a:cubicBezTo>
                <a:cubicBezTo>
                  <a:pt x="341" y="27"/>
                  <a:pt x="341" y="27"/>
                  <a:pt x="341" y="27"/>
                </a:cubicBezTo>
                <a:cubicBezTo>
                  <a:pt x="341" y="12"/>
                  <a:pt x="329" y="0"/>
                  <a:pt x="31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Rectangle 102"/>
          <p:cNvSpPr>
            <a:spLocks/>
          </p:cNvSpPr>
          <p:nvPr/>
        </p:nvSpPr>
        <p:spPr>
          <a:xfrm>
            <a:off x="715712" y="2185046"/>
            <a:ext cx="4216854" cy="52749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/>
              <a:t>Melhoria na Qualidade</a:t>
            </a:r>
          </a:p>
        </p:txBody>
      </p:sp>
      <p:sp>
        <p:nvSpPr>
          <p:cNvPr id="18" name="Rectangle 9"/>
          <p:cNvSpPr txBox="1"/>
          <p:nvPr/>
        </p:nvSpPr>
        <p:spPr>
          <a:xfrm>
            <a:off x="885753" y="4027721"/>
            <a:ext cx="105215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pt-BR" sz="3500" b="1" dirty="0" smtClean="0">
                <a:solidFill>
                  <a:schemeClr val="accent3"/>
                </a:solidFill>
                <a:latin typeface="Georgia" pitchFamily="18" charset="0"/>
              </a:rPr>
              <a:t>60,8</a:t>
            </a:r>
            <a:endParaRPr lang="pt-BR" sz="35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9" name="Rectangle 9"/>
          <p:cNvSpPr txBox="1"/>
          <p:nvPr/>
        </p:nvSpPr>
        <p:spPr>
          <a:xfrm>
            <a:off x="958429" y="3145950"/>
            <a:ext cx="90680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algn="ctr"/>
            <a:r>
              <a:rPr lang="pt-BR" sz="2500" b="1" dirty="0" smtClean="0"/>
              <a:t>2014</a:t>
            </a:r>
            <a:endParaRPr lang="pt-BR" sz="2500" b="1" dirty="0"/>
          </a:p>
        </p:txBody>
      </p:sp>
      <p:sp>
        <p:nvSpPr>
          <p:cNvPr id="20" name="Rectangle 9"/>
          <p:cNvSpPr txBox="1"/>
          <p:nvPr/>
        </p:nvSpPr>
        <p:spPr>
          <a:xfrm>
            <a:off x="2345904" y="3145950"/>
            <a:ext cx="90680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algn="ctr"/>
            <a:r>
              <a:rPr lang="pt-BR" sz="2500" b="1" dirty="0" smtClean="0"/>
              <a:t>2015</a:t>
            </a:r>
            <a:endParaRPr lang="pt-BR" sz="2500" b="1" dirty="0"/>
          </a:p>
        </p:txBody>
      </p:sp>
      <p:sp>
        <p:nvSpPr>
          <p:cNvPr id="21" name="Rectangle 9"/>
          <p:cNvSpPr txBox="1"/>
          <p:nvPr/>
        </p:nvSpPr>
        <p:spPr>
          <a:xfrm>
            <a:off x="3733379" y="3145950"/>
            <a:ext cx="90680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algn="ctr"/>
            <a:r>
              <a:rPr lang="pt-BR" sz="2500" b="1" dirty="0" smtClean="0"/>
              <a:t>2016</a:t>
            </a:r>
            <a:endParaRPr lang="pt-BR" sz="2500" b="1" dirty="0"/>
          </a:p>
        </p:txBody>
      </p:sp>
      <p:sp>
        <p:nvSpPr>
          <p:cNvPr id="22" name="Rectangle 9"/>
          <p:cNvSpPr txBox="1"/>
          <p:nvPr/>
        </p:nvSpPr>
        <p:spPr>
          <a:xfrm>
            <a:off x="2295226" y="4027721"/>
            <a:ext cx="100816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r>
              <a:rPr lang="pt-BR" sz="3500" b="1" dirty="0" smtClean="0">
                <a:solidFill>
                  <a:schemeClr val="accent3"/>
                </a:solidFill>
                <a:latin typeface="Georgia" pitchFamily="18" charset="0"/>
              </a:rPr>
              <a:t>71,5</a:t>
            </a:r>
            <a:endParaRPr lang="pt-BR" sz="35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23" name="Rectangle 9"/>
          <p:cNvSpPr txBox="1"/>
          <p:nvPr/>
        </p:nvSpPr>
        <p:spPr>
          <a:xfrm>
            <a:off x="3682701" y="4027721"/>
            <a:ext cx="100816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193860" eaLnBrk="1" latinLnBrk="0" hangingPunct="1">
              <a:buClr>
                <a:schemeClr val="tx2"/>
              </a:buClr>
              <a:buSzPct val="100000"/>
              <a:defRPr lang="x-none" baseline="0">
                <a:latin typeface="+mn-lt"/>
              </a:defRPr>
            </a:lvl1pPr>
            <a:lvl2pPr marL="194400" lvl="1" indent="-190800" defTabSz="119386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baseline="0">
                <a:latin typeface="+mn-lt"/>
              </a:defRPr>
            </a:lvl2pPr>
            <a:lvl3pPr marL="609630" lvl="2" indent="-349268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baseline="0">
                <a:latin typeface="+mn-lt"/>
              </a:defRPr>
            </a:lvl3pPr>
            <a:lvl4pPr marL="819192" lvl="3" indent="-207444" defTabSz="119386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baseline="0">
                <a:latin typeface="+mn-lt"/>
              </a:defRPr>
            </a:lvl4pPr>
            <a:lvl5pPr marL="999794" lvl="4" indent="-173575" defTabSz="119386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baseline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33" baseline="0">
                <a:latin typeface="+mn-lt"/>
              </a:defRPr>
            </a:lvl9pPr>
          </a:lstStyle>
          <a:p>
            <a:pPr algn="ctr"/>
            <a:r>
              <a:rPr lang="pt-BR" sz="3500" b="1" dirty="0" smtClean="0">
                <a:solidFill>
                  <a:schemeClr val="accent3"/>
                </a:solidFill>
                <a:latin typeface="Georgia" pitchFamily="18" charset="0"/>
              </a:rPr>
              <a:t>77,6</a:t>
            </a:r>
            <a:endParaRPr lang="pt-BR" sz="35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24" name="Rounded Rectangle 2"/>
          <p:cNvSpPr/>
          <p:nvPr/>
        </p:nvSpPr>
        <p:spPr>
          <a:xfrm>
            <a:off x="3565460" y="2852972"/>
            <a:ext cx="1246094" cy="2089334"/>
          </a:xfrm>
          <a:prstGeom prst="roundRect">
            <a:avLst>
              <a:gd name="adj" fmla="val 7876"/>
            </a:avLst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85753" y="1282338"/>
            <a:ext cx="3768691" cy="69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18" tIns="44809" rIns="89618" bIns="44809" numCol="1" anchor="ctr" anchorCtr="0" compatLnSpc="1">
            <a:prstTxWarp prst="textNoShape">
              <a:avLst/>
            </a:prstTxWarp>
            <a:spAutoFit/>
          </a:bodyPr>
          <a:lstStyle/>
          <a:p>
            <a:pPr marL="0" lvl="2" algn="ctr" defTabSz="8962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960" b="1" kern="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Avaliação do Desempenho dos Estudantes</a:t>
            </a:r>
            <a:endParaRPr lang="pt-BR" sz="1960" b="1" kern="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70008" y="4322488"/>
            <a:ext cx="317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Pesquisa de Egressos 2016 - SENAI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51340" y="4762995"/>
            <a:ext cx="1671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SAEP - SENAI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044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eferson.mateucci\Downloads\Medalhas sem fundo.png"/>
          <p:cNvPicPr>
            <a:picLocks noChangeAspect="1" noChangeArrowheads="1"/>
          </p:cNvPicPr>
          <p:nvPr/>
        </p:nvPicPr>
        <p:blipFill>
          <a:blip r:embed="rId2" cstate="email"/>
          <a:srcRect b="5001"/>
          <a:stretch>
            <a:fillRect/>
          </a:stretch>
        </p:blipFill>
        <p:spPr bwMode="auto">
          <a:xfrm>
            <a:off x="7200580" y="50"/>
            <a:ext cx="1967628" cy="210609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40857" y="103996"/>
            <a:ext cx="760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Melhor Educação Profissional do Mundo</a:t>
            </a:r>
            <a:endParaRPr lang="pt-BR" sz="3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799082" y="50"/>
            <a:ext cx="3150031" cy="56847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68">
              <a:solidFill>
                <a:prstClr val="white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21709" y="1069627"/>
            <a:ext cx="2434408" cy="461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96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BRASIL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COREIA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TAIWAN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SUÍÇA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5º CHINA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6º JAPÃO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7º INGLATERRA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8º AUSTRIA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9º FRANÇA</a:t>
            </a:r>
          </a:p>
          <a:p>
            <a:pPr>
              <a:lnSpc>
                <a:spcPct val="150000"/>
              </a:lnSpc>
            </a:pPr>
            <a:r>
              <a:rPr lang="pt-BR" sz="1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10º ALEMANHA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799082" y="443850"/>
            <a:ext cx="3027404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68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2015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30399" y="2465517"/>
            <a:ext cx="3749991" cy="153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102" indent="-448102" algn="r">
              <a:buFontTx/>
              <a:buAutoNum type="arabicPlain" startAt="2003"/>
            </a:pPr>
            <a:r>
              <a:rPr lang="pt-BR" sz="2352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12º colocado</a:t>
            </a:r>
          </a:p>
          <a:p>
            <a:pPr algn="r"/>
            <a:endParaRPr lang="pt-BR" sz="2352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2352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352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             1º colocado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5733745" y="2711937"/>
            <a:ext cx="924189" cy="0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733220" y="3789275"/>
            <a:ext cx="1016609" cy="0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246" y="1781498"/>
            <a:ext cx="4765723" cy="3191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371" y="4363282"/>
            <a:ext cx="2822715" cy="17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1" name="Object 12289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16"/>
          <p:cNvSpPr>
            <a:spLocks/>
          </p:cNvSpPr>
          <p:nvPr/>
        </p:nvSpPr>
        <p:spPr bwMode="auto">
          <a:xfrm>
            <a:off x="5553059" y="1415415"/>
            <a:ext cx="536328" cy="490232"/>
          </a:xfrm>
          <a:custGeom>
            <a:avLst/>
            <a:gdLst/>
            <a:ahLst/>
            <a:cxnLst/>
            <a:rect l="l" t="t" r="r" b="b"/>
            <a:pathLst>
              <a:path w="536328" h="360485">
                <a:moveTo>
                  <a:pt x="0" y="0"/>
                </a:moveTo>
                <a:lnTo>
                  <a:pt x="254975" y="0"/>
                </a:lnTo>
                <a:lnTo>
                  <a:pt x="281353" y="0"/>
                </a:lnTo>
                <a:lnTo>
                  <a:pt x="536328" y="0"/>
                </a:lnTo>
                <a:lnTo>
                  <a:pt x="536328" y="360485"/>
                </a:lnTo>
                <a:lnTo>
                  <a:pt x="281353" y="360485"/>
                </a:lnTo>
                <a:lnTo>
                  <a:pt x="254975" y="360485"/>
                </a:lnTo>
                <a:lnTo>
                  <a:pt x="0" y="360485"/>
                </a:lnTo>
                <a:lnTo>
                  <a:pt x="0" y="359988"/>
                </a:lnTo>
                <a:lnTo>
                  <a:pt x="167053" y="180243"/>
                </a:lnTo>
                <a:lnTo>
                  <a:pt x="0" y="4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100000">
                <a:schemeClr val="accent3"/>
              </a:gs>
            </a:gsLst>
            <a:lin ang="10800000" scaled="1"/>
            <a:tileRect/>
          </a:gradFill>
          <a:ln w="9525" algn="ctr">
            <a:noFill/>
            <a:miter lim="800000"/>
            <a:headEnd/>
            <a:tailEnd/>
          </a:ln>
          <a:effectLst>
            <a:outerShdw blurRad="38100" dist="12700" dir="8100000" algn="tr" rotWithShape="0">
              <a:prstClr val="black">
                <a:alpha val="28000"/>
              </a:prst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es-CO" sz="160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119813" y="1320800"/>
            <a:ext cx="5524500" cy="445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err="1" smtClean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918" r="1918" b="1918"/>
          <a:stretch/>
        </p:blipFill>
        <p:spPr bwMode="auto">
          <a:xfrm rot="21367485">
            <a:off x="785639" y="2792141"/>
            <a:ext cx="4390756" cy="2868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2365" y="6040359"/>
            <a:ext cx="4069857" cy="336708"/>
          </a:xfrm>
          <a:prstGeom prst="rect">
            <a:avLst/>
          </a:prstGeom>
          <a:noFill/>
        </p:spPr>
        <p:txBody>
          <a:bodyPr wrap="none" lIns="89611" tIns="44806" rIns="89611" bIns="44806" rtlCol="0">
            <a:spAutoFit/>
          </a:bodyPr>
          <a:lstStyle/>
          <a:p>
            <a:r>
              <a:rPr lang="pt-BR" dirty="0"/>
              <a:t>Fonte: Base de dados/MEC de 01/02/2017</a:t>
            </a:r>
          </a:p>
        </p:txBody>
      </p:sp>
      <p:sp>
        <p:nvSpPr>
          <p:cNvPr id="16" name="CaixaDeTexto 15"/>
          <p:cNvSpPr txBox="1"/>
          <p:nvPr/>
        </p:nvSpPr>
        <p:spPr>
          <a:xfrm rot="21360000">
            <a:off x="612703" y="1560818"/>
            <a:ext cx="4493314" cy="942850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+mn-lt"/>
              </a:rPr>
              <a:t>O</a:t>
            </a:r>
            <a:r>
              <a:rPr lang="pt-BR" sz="20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pt-BR" sz="2000" b="1" dirty="0">
                <a:solidFill>
                  <a:schemeClr val="accent3"/>
                </a:solidFill>
                <a:latin typeface="+mn-lt"/>
              </a:rPr>
              <a:t>SENAI</a:t>
            </a:r>
            <a:r>
              <a:rPr lang="pt-BR" sz="20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Arial" pitchFamily="34" charset="0"/>
              </a:rPr>
              <a:t>foi o  maior ofertante do PRONATEC, com aproximadamente 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/>
            </a:r>
            <a:br>
              <a:rPr lang="pt-BR" sz="20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pt-BR" sz="2000" b="1" dirty="0" smtClean="0">
                <a:solidFill>
                  <a:schemeClr val="accent3"/>
                </a:solidFill>
                <a:latin typeface="+mn-lt"/>
              </a:rPr>
              <a:t>38</a:t>
            </a:r>
            <a:r>
              <a:rPr lang="pt-BR" sz="2000" b="1" dirty="0">
                <a:solidFill>
                  <a:schemeClr val="accent3"/>
                </a:solidFill>
                <a:latin typeface="+mn-lt"/>
              </a:rPr>
              <a:t>% </a:t>
            </a:r>
            <a:r>
              <a:rPr lang="pt-BR" sz="2000" dirty="0">
                <a:solidFill>
                  <a:schemeClr val="tx2"/>
                </a:solidFill>
                <a:latin typeface="+mn-lt"/>
                <a:cs typeface="Arial" pitchFamily="34" charset="0"/>
              </a:rPr>
              <a:t>do total de matrículas realizadas</a:t>
            </a:r>
            <a:r>
              <a:rPr lang="pt-BR" sz="20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.</a:t>
            </a:r>
          </a:p>
        </p:txBody>
      </p:sp>
      <p:pic>
        <p:nvPicPr>
          <p:cNvPr id="78" name="Picture 9" descr="hand-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6"/>
          <a:stretch/>
        </p:blipFill>
        <p:spPr bwMode="auto">
          <a:xfrm flipH="1">
            <a:off x="-91229" y="3976165"/>
            <a:ext cx="1776413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Pentagon 80"/>
          <p:cNvSpPr>
            <a:spLocks/>
          </p:cNvSpPr>
          <p:nvPr/>
        </p:nvSpPr>
        <p:spPr bwMode="auto">
          <a:xfrm>
            <a:off x="5932514" y="1415415"/>
            <a:ext cx="5230786" cy="490232"/>
          </a:xfrm>
          <a:prstGeom prst="homePlate">
            <a:avLst>
              <a:gd name="adj" fmla="val 32927"/>
            </a:avLst>
          </a:prstGeom>
          <a:gradFill>
            <a:gsLst>
              <a:gs pos="0">
                <a:schemeClr val="accent3">
                  <a:lumMod val="80000"/>
                  <a:lumOff val="2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  <a:effectLst/>
          <a:extLst/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CO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Matrículas realizadas por ano</a:t>
            </a:r>
            <a:endParaRPr lang="es-CO" sz="22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92" name="Chart 122891"/>
          <p:cNvGraphicFramePr/>
          <p:nvPr>
            <p:extLst/>
          </p:nvPr>
        </p:nvGraphicFramePr>
        <p:xfrm>
          <a:off x="6089387" y="1943102"/>
          <a:ext cx="5476080" cy="279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4" name="Rectangle 27"/>
          <p:cNvSpPr>
            <a:spLocks noChangeArrowheads="1"/>
          </p:cNvSpPr>
          <p:nvPr/>
        </p:nvSpPr>
        <p:spPr bwMode="auto">
          <a:xfrm rot="16200000">
            <a:off x="7992718" y="2958859"/>
            <a:ext cx="967366" cy="4693291"/>
          </a:xfrm>
          <a:prstGeom prst="rect">
            <a:avLst/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AF9FD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CaixaDeTexto 9"/>
          <p:cNvSpPr txBox="1"/>
          <p:nvPr/>
        </p:nvSpPr>
        <p:spPr>
          <a:xfrm>
            <a:off x="7036231" y="4915408"/>
            <a:ext cx="4362019" cy="829151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pt-BR" sz="2200" dirty="0">
                <a:solidFill>
                  <a:schemeClr val="tx2"/>
                </a:solidFill>
                <a:latin typeface="+mn-lt"/>
              </a:rPr>
              <a:t>De</a:t>
            </a:r>
            <a:r>
              <a:rPr lang="pt-BR" sz="2200" dirty="0">
                <a:solidFill>
                  <a:schemeClr val="tx2"/>
                </a:solidFill>
              </a:rPr>
              <a:t> </a:t>
            </a:r>
            <a:r>
              <a:rPr lang="pt-BR" sz="2200" dirty="0">
                <a:solidFill>
                  <a:schemeClr val="accent3"/>
                </a:solidFill>
                <a:latin typeface="Impact" pitchFamily="34" charset="0"/>
              </a:rPr>
              <a:t>2011 </a:t>
            </a:r>
            <a:r>
              <a:rPr lang="pt-BR" sz="2200" dirty="0">
                <a:solidFill>
                  <a:schemeClr val="accent3"/>
                </a:solidFill>
                <a:latin typeface="+mn-lt"/>
              </a:rPr>
              <a:t>a</a:t>
            </a:r>
            <a:r>
              <a:rPr lang="pt-BR" sz="2200" dirty="0">
                <a:solidFill>
                  <a:schemeClr val="accent3"/>
                </a:solidFill>
                <a:latin typeface="Impact" pitchFamily="34" charset="0"/>
              </a:rPr>
              <a:t> 2016</a:t>
            </a:r>
            <a:r>
              <a:rPr lang="pt-BR" sz="2200" dirty="0">
                <a:solidFill>
                  <a:schemeClr val="accent3"/>
                </a:solidFill>
              </a:rPr>
              <a:t>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foram realizadas  </a:t>
            </a:r>
            <a:r>
              <a:rPr lang="pt-BR" sz="2600" b="1" dirty="0">
                <a:solidFill>
                  <a:schemeClr val="accent3"/>
                </a:solidFill>
                <a:latin typeface="Georgia" pitchFamily="18" charset="0"/>
              </a:rPr>
              <a:t>1.491.720</a:t>
            </a:r>
            <a:r>
              <a:rPr lang="pt-BR" sz="2200" dirty="0">
                <a:solidFill>
                  <a:schemeClr val="tx2"/>
                </a:solidFill>
              </a:rPr>
              <a:t> </a:t>
            </a:r>
            <a:r>
              <a:rPr lang="pt-BR" sz="2200" dirty="0">
                <a:solidFill>
                  <a:schemeClr val="tx2"/>
                </a:solidFill>
                <a:latin typeface="+mn-lt"/>
              </a:rPr>
              <a:t>matrículas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307" y="216061"/>
            <a:ext cx="10761650" cy="553998"/>
          </a:xfrm>
        </p:spPr>
        <p:txBody>
          <a:bodyPr/>
          <a:lstStyle/>
          <a:p>
            <a:r>
              <a:rPr lang="pt-BR" sz="3600" b="1" dirty="0" smtClean="0"/>
              <a:t>Participação do SENAI na Bolsa Formação</a:t>
            </a:r>
            <a:endParaRPr lang="pt-BR" sz="3600" dirty="0"/>
          </a:p>
        </p:txBody>
      </p:sp>
      <p:grpSp>
        <p:nvGrpSpPr>
          <p:cNvPr id="29" name="Group 40"/>
          <p:cNvGrpSpPr/>
          <p:nvPr/>
        </p:nvGrpSpPr>
        <p:grpSpPr>
          <a:xfrm>
            <a:off x="6397255" y="5024846"/>
            <a:ext cx="609970" cy="590807"/>
            <a:chOff x="-3220396" y="500225"/>
            <a:chExt cx="602255" cy="602255"/>
          </a:xfrm>
          <a:solidFill>
            <a:schemeClr val="bg1"/>
          </a:solidFill>
        </p:grpSpPr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-2865091" y="670864"/>
              <a:ext cx="65517" cy="271015"/>
            </a:xfrm>
            <a:custGeom>
              <a:avLst/>
              <a:gdLst>
                <a:gd name="T0" fmla="*/ 16 w 16"/>
                <a:gd name="T1" fmla="*/ 63 h 66"/>
                <a:gd name="T2" fmla="*/ 13 w 16"/>
                <a:gd name="T3" fmla="*/ 66 h 66"/>
                <a:gd name="T4" fmla="*/ 3 w 16"/>
                <a:gd name="T5" fmla="*/ 66 h 66"/>
                <a:gd name="T6" fmla="*/ 0 w 16"/>
                <a:gd name="T7" fmla="*/ 63 h 66"/>
                <a:gd name="T8" fmla="*/ 0 w 16"/>
                <a:gd name="T9" fmla="*/ 3 h 66"/>
                <a:gd name="T10" fmla="*/ 3 w 16"/>
                <a:gd name="T11" fmla="*/ 0 h 66"/>
                <a:gd name="T12" fmla="*/ 13 w 16"/>
                <a:gd name="T13" fmla="*/ 0 h 66"/>
                <a:gd name="T14" fmla="*/ 16 w 16"/>
                <a:gd name="T15" fmla="*/ 3 h 66"/>
                <a:gd name="T16" fmla="*/ 16 w 16"/>
                <a:gd name="T1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6">
                  <a:moveTo>
                    <a:pt x="16" y="63"/>
                  </a:moveTo>
                  <a:cubicBezTo>
                    <a:pt x="16" y="65"/>
                    <a:pt x="15" y="66"/>
                    <a:pt x="1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0" y="65"/>
                    <a:pt x="0" y="6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lnTo>
                    <a:pt x="1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+mj-lt"/>
              </a:endParaRPr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-2950768" y="738618"/>
              <a:ext cx="65517" cy="203262"/>
            </a:xfrm>
            <a:custGeom>
              <a:avLst/>
              <a:gdLst>
                <a:gd name="T0" fmla="*/ 16 w 16"/>
                <a:gd name="T1" fmla="*/ 46 h 49"/>
                <a:gd name="T2" fmla="*/ 13 w 16"/>
                <a:gd name="T3" fmla="*/ 49 h 49"/>
                <a:gd name="T4" fmla="*/ 3 w 16"/>
                <a:gd name="T5" fmla="*/ 49 h 49"/>
                <a:gd name="T6" fmla="*/ 0 w 16"/>
                <a:gd name="T7" fmla="*/ 46 h 49"/>
                <a:gd name="T8" fmla="*/ 0 w 16"/>
                <a:gd name="T9" fmla="*/ 3 h 49"/>
                <a:gd name="T10" fmla="*/ 3 w 16"/>
                <a:gd name="T11" fmla="*/ 0 h 49"/>
                <a:gd name="T12" fmla="*/ 13 w 16"/>
                <a:gd name="T13" fmla="*/ 0 h 49"/>
                <a:gd name="T14" fmla="*/ 16 w 16"/>
                <a:gd name="T15" fmla="*/ 3 h 49"/>
                <a:gd name="T16" fmla="*/ 16 w 16"/>
                <a:gd name="T1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9">
                  <a:moveTo>
                    <a:pt x="16" y="46"/>
                  </a:moveTo>
                  <a:cubicBezTo>
                    <a:pt x="16" y="48"/>
                    <a:pt x="14" y="49"/>
                    <a:pt x="1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2"/>
                    <a:pt x="16" y="3"/>
                  </a:cubicBez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+mj-lt"/>
              </a:endParaRPr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-3038963" y="813900"/>
              <a:ext cx="65517" cy="127980"/>
            </a:xfrm>
            <a:custGeom>
              <a:avLst/>
              <a:gdLst>
                <a:gd name="T0" fmla="*/ 16 w 16"/>
                <a:gd name="T1" fmla="*/ 28 h 31"/>
                <a:gd name="T2" fmla="*/ 13 w 16"/>
                <a:gd name="T3" fmla="*/ 31 h 31"/>
                <a:gd name="T4" fmla="*/ 3 w 16"/>
                <a:gd name="T5" fmla="*/ 31 h 31"/>
                <a:gd name="T6" fmla="*/ 0 w 16"/>
                <a:gd name="T7" fmla="*/ 28 h 31"/>
                <a:gd name="T8" fmla="*/ 0 w 16"/>
                <a:gd name="T9" fmla="*/ 3 h 31"/>
                <a:gd name="T10" fmla="*/ 3 w 16"/>
                <a:gd name="T11" fmla="*/ 0 h 31"/>
                <a:gd name="T12" fmla="*/ 13 w 16"/>
                <a:gd name="T13" fmla="*/ 0 h 31"/>
                <a:gd name="T14" fmla="*/ 16 w 16"/>
                <a:gd name="T15" fmla="*/ 3 h 31"/>
                <a:gd name="T16" fmla="*/ 16 w 16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16" y="28"/>
                  </a:moveTo>
                  <a:cubicBezTo>
                    <a:pt x="16" y="30"/>
                    <a:pt x="14" y="31"/>
                    <a:pt x="1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1"/>
                    <a:pt x="16" y="3"/>
                  </a:cubicBez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+mj-lt"/>
              </a:endParaRPr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-2769335" y="567979"/>
              <a:ext cx="151194" cy="316184"/>
            </a:xfrm>
            <a:custGeom>
              <a:avLst/>
              <a:gdLst>
                <a:gd name="T0" fmla="*/ 0 w 37"/>
                <a:gd name="T1" fmla="*/ 15 h 77"/>
                <a:gd name="T2" fmla="*/ 19 w 37"/>
                <a:gd name="T3" fmla="*/ 57 h 77"/>
                <a:gd name="T4" fmla="*/ 17 w 37"/>
                <a:gd name="T5" fmla="*/ 70 h 77"/>
                <a:gd name="T6" fmla="*/ 35 w 37"/>
                <a:gd name="T7" fmla="*/ 77 h 77"/>
                <a:gd name="T8" fmla="*/ 37 w 37"/>
                <a:gd name="T9" fmla="*/ 57 h 77"/>
                <a:gd name="T10" fmla="*/ 11 w 37"/>
                <a:gd name="T11" fmla="*/ 0 h 77"/>
                <a:gd name="T12" fmla="*/ 0 w 37"/>
                <a:gd name="T13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cubicBezTo>
                    <a:pt x="12" y="26"/>
                    <a:pt x="19" y="40"/>
                    <a:pt x="19" y="57"/>
                  </a:cubicBezTo>
                  <a:cubicBezTo>
                    <a:pt x="19" y="62"/>
                    <a:pt x="18" y="66"/>
                    <a:pt x="17" y="70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0"/>
                    <a:pt x="37" y="64"/>
                    <a:pt x="37" y="57"/>
                  </a:cubicBezTo>
                  <a:cubicBezTo>
                    <a:pt x="37" y="34"/>
                    <a:pt x="27" y="14"/>
                    <a:pt x="11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+mj-lt"/>
              </a:endParaRPr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-2892809" y="500225"/>
              <a:ext cx="125995" cy="102886"/>
            </a:xfrm>
            <a:custGeom>
              <a:avLst/>
              <a:gdLst>
                <a:gd name="T0" fmla="*/ 0 w 31"/>
                <a:gd name="T1" fmla="*/ 18 h 25"/>
                <a:gd name="T2" fmla="*/ 21 w 31"/>
                <a:gd name="T3" fmla="*/ 25 h 25"/>
                <a:gd name="T4" fmla="*/ 31 w 31"/>
                <a:gd name="T5" fmla="*/ 10 h 25"/>
                <a:gd name="T6" fmla="*/ 0 w 31"/>
                <a:gd name="T7" fmla="*/ 0 h 25"/>
                <a:gd name="T8" fmla="*/ 0 w 3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18"/>
                  </a:moveTo>
                  <a:cubicBezTo>
                    <a:pt x="7" y="19"/>
                    <a:pt x="14" y="21"/>
                    <a:pt x="21" y="2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4"/>
                    <a:pt x="11" y="1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+mj-lt"/>
              </a:endParaRPr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-3220396" y="500225"/>
              <a:ext cx="579577" cy="602255"/>
            </a:xfrm>
            <a:custGeom>
              <a:avLst/>
              <a:gdLst>
                <a:gd name="T0" fmla="*/ 122 w 140"/>
                <a:gd name="T1" fmla="*/ 97 h 146"/>
                <a:gd name="T2" fmla="*/ 73 w 140"/>
                <a:gd name="T3" fmla="*/ 128 h 146"/>
                <a:gd name="T4" fmla="*/ 18 w 140"/>
                <a:gd name="T5" fmla="*/ 73 h 146"/>
                <a:gd name="T6" fmla="*/ 67 w 140"/>
                <a:gd name="T7" fmla="*/ 18 h 146"/>
                <a:gd name="T8" fmla="*/ 67 w 140"/>
                <a:gd name="T9" fmla="*/ 0 h 146"/>
                <a:gd name="T10" fmla="*/ 0 w 140"/>
                <a:gd name="T11" fmla="*/ 73 h 146"/>
                <a:gd name="T12" fmla="*/ 73 w 140"/>
                <a:gd name="T13" fmla="*/ 146 h 146"/>
                <a:gd name="T14" fmla="*/ 140 w 140"/>
                <a:gd name="T15" fmla="*/ 103 h 146"/>
                <a:gd name="T16" fmla="*/ 138 w 140"/>
                <a:gd name="T17" fmla="*/ 103 h 146"/>
                <a:gd name="T18" fmla="*/ 122 w 140"/>
                <a:gd name="T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6">
                  <a:moveTo>
                    <a:pt x="122" y="97"/>
                  </a:moveTo>
                  <a:cubicBezTo>
                    <a:pt x="113" y="115"/>
                    <a:pt x="95" y="128"/>
                    <a:pt x="73" y="128"/>
                  </a:cubicBezTo>
                  <a:cubicBezTo>
                    <a:pt x="43" y="128"/>
                    <a:pt x="18" y="103"/>
                    <a:pt x="18" y="73"/>
                  </a:cubicBezTo>
                  <a:cubicBezTo>
                    <a:pt x="18" y="44"/>
                    <a:pt x="40" y="21"/>
                    <a:pt x="67" y="1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3"/>
                    <a:pt x="0" y="34"/>
                    <a:pt x="0" y="73"/>
                  </a:cubicBezTo>
                  <a:cubicBezTo>
                    <a:pt x="0" y="113"/>
                    <a:pt x="32" y="146"/>
                    <a:pt x="73" y="146"/>
                  </a:cubicBezTo>
                  <a:cubicBezTo>
                    <a:pt x="103" y="146"/>
                    <a:pt x="128" y="129"/>
                    <a:pt x="140" y="103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latin typeface="+mj-lt"/>
              </a:endParaRPr>
            </a:p>
          </p:txBody>
        </p:sp>
      </p:grpSp>
      <p:cxnSp>
        <p:nvCxnSpPr>
          <p:cNvPr id="50" name="AutoShape 31"/>
          <p:cNvCxnSpPr>
            <a:cxnSpLocks noChangeShapeType="1"/>
          </p:cNvCxnSpPr>
          <p:nvPr/>
        </p:nvCxnSpPr>
        <p:spPr bwMode="gray">
          <a:xfrm>
            <a:off x="10688649" y="285750"/>
            <a:ext cx="0" cy="335476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16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lt;root reqver=&quot;23045&quot;&gt;&lt;version val=&quot;2412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2.30048999999999990000E+000&quot;&gt;&lt;m_msothmcolidx val=&quot;0&quot;/&gt;&lt;m_rgb r=&quot;66&quot; g=&quot;66&quot; b=&quot;66&quot;/&gt;&lt;m_nBrightness val=&quot;0&quot;/&gt;&lt;/elem&gt;&lt;elem m_fUsage=&quot;1.00000000000000000000E+000&quot;&gt;&lt;m_msothmcolidx val=&quot;0&quot;/&gt;&lt;m_rgb r=&quot;F2&quot; g=&quot;7F&quot; b=&quot;00&quot;/&gt;&lt;m_nBrightness val=&quot;0&quot;/&gt;&lt;/elem&gt;&lt;elem m_fUsage=&quot;7.29000000000000090000E-001&quot;&gt;&lt;m_msothmcolidx val=&quot;0&quot;/&gt;&lt;m_rgb r=&quot;CD&quot; g=&quot;20&quot; b=&quot;2C&quot;/&gt;&lt;m_nBrightness val=&quot;0&quot;/&gt;&lt;/elem&gt;&lt;elem m_fUsage=&quot;6.56100000000000130000E-0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PVERSION" val="5"/>
  <p:tag name="TPFULLVERSION" val="5.3.2.24"/>
  <p:tag name="PPTVERSION" val="14"/>
  <p:tag name="TPOS" val="2"/>
  <p:tag name="APLORISREVISION" val="14"/>
  <p:tag name="ACCENT" val="4"/>
  <p:tag name="LINE" val="2"/>
  <p:tag name="ISNEWSLIDENUMBER" val="True"/>
  <p:tag name="PREVIOUSNAME" val="Presentation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Firm Format - template_Blue">
  <a:themeElements>
    <a:clrScheme name="Custom 1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FC0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D44CB43B-36BF-4892-9FA1-9202DB698BDC}" vid="{A31D16EF-0BFC-4E58-9101-1E816436060E}"/>
    </a:ext>
  </a:extLst>
</a:theme>
</file>

<file path=ppt/theme/theme2.xml><?xml version="1.0" encoding="utf-8"?>
<a:theme xmlns:a="http://schemas.openxmlformats.org/drawingml/2006/main" name="Firm Format - template_Grey">
  <a:themeElements>
    <a:clrScheme name="McKinsey Blue with Pink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983"/>
      </a:accent3>
      <a:accent4>
        <a:srgbClr val="002960"/>
      </a:accent4>
      <a:accent5>
        <a:srgbClr val="AD005B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D44CB43B-36BF-4892-9FA1-9202DB698BDC}" vid="{FD6954E5-9184-43F8-8116-F84C5958203B}"/>
    </a:ext>
  </a:extLst>
</a:theme>
</file>

<file path=ppt/theme/theme3.xml><?xml version="1.0" encoding="utf-8"?>
<a:theme xmlns:a="http://schemas.openxmlformats.org/drawingml/2006/main" name="1_Firm Format - template_Blue">
  <a:themeElements>
    <a:clrScheme name="Custom 1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5C5C5"/>
      </a:accent1>
      <a:accent2>
        <a:srgbClr val="00ADEF"/>
      </a:accent2>
      <a:accent3>
        <a:srgbClr val="0065BD"/>
      </a:accent3>
      <a:accent4>
        <a:srgbClr val="002960"/>
      </a:accent4>
      <a:accent5>
        <a:srgbClr val="FFC000"/>
      </a:accent5>
      <a:accent6>
        <a:srgbClr val="808080"/>
      </a:accent6>
      <a:hlink>
        <a:srgbClr val="0065BD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D44CB43B-36BF-4892-9FA1-9202DB698BDC}" vid="{A31D16EF-0BFC-4E58-9101-1E816436060E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Firm Format - English (United States) - Blue - Wide</Template>
  <TotalTime>0</TotalTime>
  <Words>647</Words>
  <Application>Microsoft Office PowerPoint</Application>
  <PresentationFormat>Personalizar</PresentationFormat>
  <Paragraphs>137</Paragraphs>
  <Slides>11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Calibri</vt:lpstr>
      <vt:lpstr>Century Gothic</vt:lpstr>
      <vt:lpstr>Georgia</vt:lpstr>
      <vt:lpstr>Impact</vt:lpstr>
      <vt:lpstr>Segoe UI</vt:lpstr>
      <vt:lpstr>Wingdings</vt:lpstr>
      <vt:lpstr>Firm Format - template_Blue</vt:lpstr>
      <vt:lpstr>Firm Format - template_Grey</vt:lpstr>
      <vt:lpstr>1_Firm Format - template_Blue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Participação do SENAI na Bolsa Formação</vt:lpstr>
      <vt:lpstr>Pontos positivos da Bolsa Formação</vt:lpstr>
      <vt:lpstr>Oportunidades de Melhoria da Bolsa Formação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2015-09-09T11:04:28Z</cp:lastPrinted>
  <dcterms:created xsi:type="dcterms:W3CDTF">2016-06-30T21:39:01Z</dcterms:created>
  <dcterms:modified xsi:type="dcterms:W3CDTF">2017-09-25T18:37:35Z</dcterms:modified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