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16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legislacao.planalto.gov.br/legisla/legislacao.nsf/Viw_Identificacao/DEC%2011.096-2022?OpenDocument" TargetMode="Externa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pcamara@unb.br?subject=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paducamara@gmail.com?subject=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5" y="444984"/>
            <a:ext cx="12887349" cy="8863632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 descr="Prof. Dr. Paulo Eduardo A.S. Câmara Ph.D.…"/>
          <p:cNvSpPr/>
          <p:nvPr/>
        </p:nvSpPr>
        <p:spPr>
          <a:xfrm>
            <a:off x="229786" y="7271881"/>
            <a:ext cx="7700723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Prof. Dr. Paulo Eduardo A.S. Câmara </a:t>
            </a:r>
            <a:r>
              <a:rPr i="1"/>
              <a:t>Ph.D.</a:t>
            </a:r>
          </a:p>
          <a:p>
            <a:pPr>
              <a:defRPr sz="2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Departamento de Botânica, </a:t>
            </a:r>
          </a:p>
          <a:p>
            <a:pPr>
              <a:defRPr sz="2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Universidade de Brasilia</a:t>
            </a:r>
          </a:p>
          <a:p>
            <a:pPr>
              <a:defRPr sz="2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Escola Superior de Defesa</a:t>
            </a:r>
          </a:p>
        </p:txBody>
      </p:sp>
      <p:pic>
        <p:nvPicPr>
          <p:cNvPr id="121" name="image2.tif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9421" y="6603687"/>
            <a:ext cx="1687813" cy="843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image3.png" descr="ES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6571" y="7722731"/>
            <a:ext cx="1433337" cy="1435102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2764789" y="456375"/>
            <a:ext cx="694182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O Brasil nos polos, o papel da ciência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 descr="TextBox 1"/>
          <p:cNvSpPr/>
          <p:nvPr/>
        </p:nvSpPr>
        <p:spPr>
          <a:xfrm>
            <a:off x="261548" y="272833"/>
            <a:ext cx="401791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NOVA POLANTAR</a:t>
            </a:r>
          </a:p>
        </p:txBody>
      </p:sp>
      <p:sp>
        <p:nvSpPr>
          <p:cNvPr id="159" name="Shape 159" descr="Rectangle 2"/>
          <p:cNvSpPr/>
          <p:nvPr/>
        </p:nvSpPr>
        <p:spPr>
          <a:xfrm>
            <a:off x="204467" y="1513914"/>
            <a:ext cx="12595865" cy="7280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CAPÍTULO III</a:t>
            </a:r>
          </a:p>
          <a:p>
            <a:pPr algn="l">
              <a:defRPr sz="2000" b="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I - </a:t>
            </a:r>
            <a:r>
              <a:rPr u="sng"/>
              <a:t>manter a condição de parte consultiva </a:t>
            </a:r>
            <a:r>
              <a:t>do Tratado da Antártica, por meio da promoção de substancial atividade de pesquisa científica</a:t>
            </a:r>
          </a:p>
          <a:p>
            <a:pPr algn="l">
              <a:defRPr sz="28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III - dar prosseguimento, fortalecer e </a:t>
            </a:r>
            <a:r>
              <a:rPr u="sng"/>
              <a:t>ampliar o Programa Antártico Brasileiro</a:t>
            </a:r>
          </a:p>
          <a:p>
            <a:pPr algn="l">
              <a:defRPr sz="2800">
                <a:latin typeface="Arial"/>
                <a:ea typeface="Arial"/>
                <a:cs typeface="Arial"/>
                <a:sym typeface="Arial"/>
              </a:defRPr>
            </a:pPr>
            <a:endParaRPr u="sng"/>
          </a:p>
          <a:p>
            <a:pPr algn="l"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b) identificar os </a:t>
            </a:r>
            <a:r>
              <a:rPr u="sng"/>
              <a:t>recursos naturais</a:t>
            </a:r>
            <a:r>
              <a:t> na área de atuação do Sistema do Tratado da Antártica e obter dados sobre as </a:t>
            </a:r>
            <a:r>
              <a:rPr u="sng"/>
              <a:t>possibilidades de seu aproveitamento</a:t>
            </a:r>
          </a:p>
          <a:p>
            <a:pPr algn="l">
              <a:defRPr sz="2800">
                <a:latin typeface="Arial"/>
                <a:ea typeface="Arial"/>
                <a:cs typeface="Arial"/>
                <a:sym typeface="Arial"/>
              </a:defRPr>
            </a:pPr>
            <a:endParaRPr u="sng"/>
          </a:p>
          <a:p>
            <a:pPr algn="l"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c) fomentar o desenvolvimento tecnológico nacional aplicável às condições fisiográficas e ambientais na área de atuação do Tratado da Antártica e às </a:t>
            </a:r>
            <a:r>
              <a:rPr u="sng"/>
              <a:t>eventuais atividades de exploração e de aproveitamento de seus recursos naturais</a:t>
            </a:r>
          </a:p>
          <a:p>
            <a:pPr algn="l">
              <a:defRPr sz="2800">
                <a:latin typeface="Arial"/>
                <a:ea typeface="Arial"/>
                <a:cs typeface="Arial"/>
                <a:sym typeface="Arial"/>
              </a:defRPr>
            </a:pPr>
            <a:endParaRPr u="sng"/>
          </a:p>
          <a:p>
            <a:pPr algn="l"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V - </a:t>
            </a:r>
            <a:r>
              <a:rPr u="sng"/>
              <a:t>ampliar a presença brasileira no continente antártico.</a:t>
            </a:r>
            <a:r>
              <a:t> </a:t>
            </a:r>
          </a:p>
        </p:txBody>
      </p:sp>
      <p:sp>
        <p:nvSpPr>
          <p:cNvPr id="160" name="Shape 160" descr="Rectangle 3"/>
          <p:cNvSpPr/>
          <p:nvPr/>
        </p:nvSpPr>
        <p:spPr>
          <a:xfrm>
            <a:off x="5870412" y="396629"/>
            <a:ext cx="650240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000" b="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ea typeface="Arial"/>
                <a:cs typeface="Arial"/>
                <a:sym typeface="Arial"/>
                <a:hlinkClick r:id="rId2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DECRETO Nº 11.096, DE 15 DE JUNHO DE 2022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creen Shot 2024-04-03 at 02.27.5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00" y="0"/>
            <a:ext cx="11461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WhatsApp Image 2023-05-09 at 08.53.00 (1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3218" y="-69850"/>
            <a:ext cx="2815234" cy="28152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123.jpeg" descr="IMG_89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179" y="-3771"/>
            <a:ext cx="17353141" cy="9761143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hape 166" descr="OBRIGADO PELA ATENÇÃO…"/>
          <p:cNvSpPr/>
          <p:nvPr/>
        </p:nvSpPr>
        <p:spPr>
          <a:xfrm>
            <a:off x="217723" y="1672609"/>
            <a:ext cx="6701954" cy="556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OBRIGADO PELA ATENÇÃO !</a:t>
            </a:r>
          </a:p>
          <a:p>
            <a:pPr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 i="1">
              <a:solidFill>
                <a:srgbClr val="FFFFFF"/>
              </a:solidFill>
            </a:endParaRPr>
          </a:p>
          <a:p>
            <a:pPr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 i="1">
              <a:solidFill>
                <a:srgbClr val="FFFFFF"/>
              </a:solidFill>
            </a:endParaRPr>
          </a:p>
          <a:p>
            <a:pPr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 i="1">
              <a:solidFill>
                <a:srgbClr val="FFFFFF"/>
              </a:solidFill>
            </a:endParaRPr>
          </a:p>
          <a:p>
            <a:pPr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 i="1">
              <a:solidFill>
                <a:srgbClr val="FFFFFF"/>
              </a:solidFill>
            </a:endParaRPr>
          </a:p>
          <a:p>
            <a:pPr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 i="1">
              <a:solidFill>
                <a:srgbClr val="FFFFFF"/>
              </a:solidFill>
            </a:endParaRPr>
          </a:p>
          <a:p>
            <a:pPr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 i="1">
              <a:solidFill>
                <a:srgbClr val="FFFFFF"/>
              </a:solidFill>
            </a:endParaRPr>
          </a:p>
          <a:p>
            <a:pPr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 i="1">
              <a:solidFill>
                <a:srgbClr val="FFFFFF"/>
              </a:solidFill>
            </a:endParaRPr>
          </a:p>
          <a:p>
            <a:pPr>
              <a:defRPr sz="3600" u="sng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pcamara@unb.br</a:t>
            </a:r>
          </a:p>
          <a:p>
            <a:pPr>
              <a:defRPr sz="3600" u="sng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paducamara@gmail.com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6.tif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0" y="-7740"/>
            <a:ext cx="5646615" cy="4991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age7.tif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199" y="2775315"/>
            <a:ext cx="7387204" cy="6978285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 descr="14 milhões de Km2"/>
          <p:cNvSpPr/>
          <p:nvPr/>
        </p:nvSpPr>
        <p:spPr>
          <a:xfrm>
            <a:off x="693810" y="5191307"/>
            <a:ext cx="425611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14 milhões de Km2</a:t>
            </a:r>
          </a:p>
        </p:txBody>
      </p:sp>
      <p:sp>
        <p:nvSpPr>
          <p:cNvPr id="128" name="Shape 128" descr="Somado ao Oceano Austral = ca. 8% do mundo"/>
          <p:cNvSpPr/>
          <p:nvPr/>
        </p:nvSpPr>
        <p:spPr>
          <a:xfrm>
            <a:off x="-1440" y="5906747"/>
            <a:ext cx="564661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Cerca de 8% do mundo</a:t>
            </a:r>
          </a:p>
        </p:txBody>
      </p:sp>
      <p:sp>
        <p:nvSpPr>
          <p:cNvPr id="129" name="Shape 129"/>
          <p:cNvSpPr/>
          <p:nvPr/>
        </p:nvSpPr>
        <p:spPr>
          <a:xfrm>
            <a:off x="6236585" y="658470"/>
            <a:ext cx="6180431" cy="1197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Maior reserva de água doce do planeta</a:t>
            </a:r>
          </a:p>
          <a:p>
            <a:r>
              <a:t>Maior e última reserva de vários minerais</a:t>
            </a:r>
          </a:p>
          <a:p>
            <a:r>
              <a:t>Grande potencial biotecnológico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8" y="0"/>
            <a:ext cx="12860303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3688"/>
            <a:ext cx="13004800" cy="73462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9.png" descr="Image"/>
          <p:cNvPicPr>
            <a:picLocks noChangeAspect="1"/>
          </p:cNvPicPr>
          <p:nvPr/>
        </p:nvPicPr>
        <p:blipFill>
          <a:blip r:embed="rId2">
            <a:alphaModFix amt="57761"/>
          </a:blip>
          <a:stretch>
            <a:fillRect/>
          </a:stretch>
        </p:blipFill>
        <p:spPr>
          <a:xfrm>
            <a:off x="131642" y="162231"/>
            <a:ext cx="12664632" cy="9498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10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53" y="2906547"/>
            <a:ext cx="12500011" cy="5102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11.png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607" y="520700"/>
            <a:ext cx="7886702" cy="139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creen Shot 2025-05-13 at 01.05.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154731"/>
            <a:ext cx="12153900" cy="579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96" y="6530397"/>
            <a:ext cx="4631604" cy="3087737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/>
          <p:nvPr/>
        </p:nvSpPr>
        <p:spPr>
          <a:xfrm>
            <a:off x="5116220" y="7843735"/>
            <a:ext cx="302636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Artigo IX do Tratado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15.jpeg" descr="IMG_0091-small.jpg"/>
          <p:cNvPicPr>
            <a:picLocks noChangeAspect="1"/>
          </p:cNvPicPr>
          <p:nvPr/>
        </p:nvPicPr>
        <p:blipFill>
          <a:blip r:embed="rId2">
            <a:alphaModFix amt="40673"/>
          </a:blip>
          <a:stretch>
            <a:fillRect/>
          </a:stretch>
        </p:blipFill>
        <p:spPr>
          <a:xfrm>
            <a:off x="5757" y="545175"/>
            <a:ext cx="12993286" cy="8663249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 144" descr="Ciência antártica como ferramenta geopolítica"/>
          <p:cNvSpPr/>
          <p:nvPr/>
        </p:nvSpPr>
        <p:spPr>
          <a:xfrm>
            <a:off x="996651" y="1625599"/>
            <a:ext cx="1126549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Ciência antártica como ferramenta geopolítica</a:t>
            </a:r>
          </a:p>
        </p:txBody>
      </p:sp>
      <p:sp>
        <p:nvSpPr>
          <p:cNvPr id="145" name="Shape 145" descr="Ciência antártica como fonte de conhecimento e de benefício para a sociedade"/>
          <p:cNvSpPr/>
          <p:nvPr/>
        </p:nvSpPr>
        <p:spPr>
          <a:xfrm>
            <a:off x="132734" y="5270499"/>
            <a:ext cx="12707737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Ciência antártica como fonte de conhecimento e de benefício para a sociedade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59.jpeg" descr="82873092-afb1-420c-a9de-b7395ef839c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8397" y="5379120"/>
            <a:ext cx="6571803" cy="4379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age60.jpeg" descr="c01529f8-c029-4bc6-a15f-8e5d91d7349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500" y="5388431"/>
            <a:ext cx="7091827" cy="4726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61.jpeg" descr="74be6895-bc36-4003-b70f-67204a29a20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3734"/>
            <a:ext cx="13004800" cy="5394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70.jpeg" descr="logo-eacf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674" y="-27311"/>
            <a:ext cx="1615755" cy="16157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28.png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3" y="5397076"/>
            <a:ext cx="6397644" cy="4256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31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601" y="5364867"/>
            <a:ext cx="6405300" cy="4270201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hape 154" descr="MEIOS"/>
          <p:cNvSpPr/>
          <p:nvPr/>
        </p:nvSpPr>
        <p:spPr>
          <a:xfrm>
            <a:off x="5708550" y="4552949"/>
            <a:ext cx="158769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MEIOS</a:t>
            </a:r>
          </a:p>
        </p:txBody>
      </p:sp>
      <p:pic>
        <p:nvPicPr>
          <p:cNvPr id="155" name="image57.jpeg" descr="a9417a37-2831-46de-972b-50ab874a5b5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17" y="27316"/>
            <a:ext cx="7696368" cy="4329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36.jpeg" descr="D726F8F4-44F0-4887-B81A-FF5094E73C2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783" y="56820"/>
            <a:ext cx="7591467" cy="4270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</Words>
  <Application>Microsoft Office PowerPoint</Application>
  <PresentationFormat>Personalizar</PresentationFormat>
  <Paragraphs>37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8" baseType="lpstr"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Felipe Luiz da Silva</dc:creator>
  <cp:lastModifiedBy>Felipe Luiz da Silva</cp:lastModifiedBy>
  <cp:revision>1</cp:revision>
  <dcterms:modified xsi:type="dcterms:W3CDTF">2025-05-13T21:31:30Z</dcterms:modified>
</cp:coreProperties>
</file>