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237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84A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7659" y="1446275"/>
            <a:ext cx="2616835" cy="5412105"/>
          </a:xfrm>
          <a:custGeom>
            <a:avLst/>
            <a:gdLst/>
            <a:ahLst/>
            <a:cxnLst/>
            <a:rect l="l" t="t" r="r" b="b"/>
            <a:pathLst>
              <a:path w="2616835" h="5412105">
                <a:moveTo>
                  <a:pt x="2616708" y="0"/>
                </a:moveTo>
                <a:lnTo>
                  <a:pt x="0" y="0"/>
                </a:lnTo>
                <a:lnTo>
                  <a:pt x="0" y="5411724"/>
                </a:lnTo>
                <a:lnTo>
                  <a:pt x="2616708" y="5411724"/>
                </a:lnTo>
                <a:lnTo>
                  <a:pt x="2616708" y="0"/>
                </a:lnTo>
                <a:close/>
              </a:path>
            </a:pathLst>
          </a:custGeom>
          <a:solidFill>
            <a:srgbClr val="FAE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3" y="461034"/>
            <a:ext cx="2211682" cy="6555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84A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84A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342" y="1469517"/>
            <a:ext cx="119189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84A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4836" y="2400630"/>
            <a:ext cx="2224532" cy="8948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4836" y="1953767"/>
            <a:ext cx="1388745" cy="399415"/>
          </a:xfrm>
          <a:prstGeom prst="rect">
            <a:avLst/>
          </a:prstGeom>
          <a:solidFill>
            <a:srgbClr val="E95728"/>
          </a:solidFill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DESAFIOS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3575" y="3309873"/>
            <a:ext cx="84626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1.	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Há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déficit de profissionais ligados as disciplinas STEM criando uma barreira </a:t>
            </a:r>
            <a:r>
              <a:rPr sz="2000" i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para criação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startups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dificultando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seu crescimento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em médio e longo </a:t>
            </a: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prazo.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3" y="461034"/>
            <a:ext cx="2211682" cy="6555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34892" y="447547"/>
            <a:ext cx="1426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75" dirty="0">
                <a:solidFill>
                  <a:srgbClr val="E84A17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E84A17"/>
                </a:solidFill>
                <a:latin typeface="Calibri"/>
                <a:cs typeface="Calibri"/>
              </a:rPr>
              <a:t>ale</a:t>
            </a:r>
            <a:r>
              <a:rPr sz="3600" b="1" spc="-35" dirty="0">
                <a:solidFill>
                  <a:srgbClr val="E84A17"/>
                </a:solidFill>
                <a:latin typeface="Calibri"/>
                <a:cs typeface="Calibri"/>
              </a:rPr>
              <a:t>nt</a:t>
            </a:r>
            <a:r>
              <a:rPr sz="3600" b="1" dirty="0">
                <a:solidFill>
                  <a:srgbClr val="E84A17"/>
                </a:solidFill>
                <a:latin typeface="Calibri"/>
                <a:cs typeface="Calibri"/>
              </a:rPr>
              <a:t>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780" y="5547359"/>
            <a:ext cx="1181100" cy="370840"/>
          </a:xfrm>
          <a:prstGeom prst="rect">
            <a:avLst/>
          </a:prstGeom>
          <a:solidFill>
            <a:srgbClr val="E95728"/>
          </a:solidFill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Tecnologia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3807" y="5547359"/>
            <a:ext cx="817244" cy="370840"/>
          </a:xfrm>
          <a:prstGeom prst="rect">
            <a:avLst/>
          </a:prstGeom>
          <a:solidFill>
            <a:srgbClr val="E95728"/>
          </a:solidFill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7747" y="5547359"/>
            <a:ext cx="1041400" cy="370840"/>
          </a:xfrm>
          <a:prstGeom prst="rect">
            <a:avLst/>
          </a:prstGeom>
          <a:solidFill>
            <a:srgbClr val="E95728"/>
          </a:solidFill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Negócios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0569" y="3669068"/>
            <a:ext cx="2157730" cy="17881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00"/>
              </a:spcBef>
            </a:pP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70%</a:t>
            </a:r>
            <a:endParaRPr sz="4000">
              <a:latin typeface="Calibri"/>
              <a:cs typeface="Calibri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35"/>
              </a:spcBef>
            </a:pPr>
            <a:r>
              <a:rPr sz="1800" spc="-10" dirty="0">
                <a:latin typeface="Calibri"/>
                <a:cs typeface="Calibri"/>
              </a:rPr>
              <a:t>programadores </a:t>
            </a:r>
            <a:r>
              <a:rPr sz="1800" spc="-5" dirty="0">
                <a:latin typeface="Calibri"/>
                <a:cs typeface="Calibri"/>
              </a:rPr>
              <a:t>das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startups, </a:t>
            </a:r>
            <a:r>
              <a:rPr sz="1800" spc="-5" dirty="0">
                <a:latin typeface="Calibri"/>
                <a:cs typeface="Calibri"/>
              </a:rPr>
              <a:t>no vale do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silício, </a:t>
            </a:r>
            <a:r>
              <a:rPr sz="1800" spc="-5" dirty="0">
                <a:latin typeface="Calibri"/>
                <a:cs typeface="Calibri"/>
              </a:rPr>
              <a:t>são </a:t>
            </a:r>
            <a:r>
              <a:rPr sz="1800" spc="-10" dirty="0">
                <a:latin typeface="Calibri"/>
                <a:cs typeface="Calibri"/>
              </a:rPr>
              <a:t>estrangeiros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(Endeavor)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7628" y="1845856"/>
            <a:ext cx="1603375" cy="15138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3</a:t>
            </a:r>
            <a:endParaRPr sz="4000">
              <a:latin typeface="Calibri"/>
              <a:cs typeface="Calibri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35"/>
              </a:spcBef>
            </a:pPr>
            <a:r>
              <a:rPr sz="1800" dirty="0">
                <a:latin typeface="Calibri"/>
                <a:cs typeface="Calibri"/>
              </a:rPr>
              <a:t>É a média de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founders </a:t>
            </a:r>
            <a:r>
              <a:rPr sz="1800" spc="-5" dirty="0">
                <a:latin typeface="Calibri"/>
                <a:cs typeface="Calibri"/>
              </a:rPr>
              <a:t>de uma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startup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(ABS)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7052" y="3672497"/>
            <a:ext cx="2033270" cy="20624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00"/>
              </a:spcBef>
            </a:pP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-</a:t>
            </a:r>
            <a:r>
              <a:rPr sz="4000" b="1" spc="-45" dirty="0">
                <a:solidFill>
                  <a:srgbClr val="E84A17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35%</a:t>
            </a:r>
            <a:endParaRPr sz="40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135"/>
              </a:spcBef>
            </a:pPr>
            <a:r>
              <a:rPr sz="1800" spc="-5" dirty="0">
                <a:latin typeface="Calibri"/>
                <a:cs typeface="Calibri"/>
              </a:rPr>
              <a:t>São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Paulo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paga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menos </a:t>
            </a:r>
            <a:r>
              <a:rPr sz="1800" spc="-5" dirty="0">
                <a:latin typeface="Calibri"/>
                <a:cs typeface="Calibri"/>
              </a:rPr>
              <a:t>que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média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mundial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engenheiros 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software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(Genome)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116" y="2007107"/>
            <a:ext cx="2322576" cy="34000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011039" y="3718096"/>
            <a:ext cx="1605280" cy="17887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405"/>
              </a:spcBef>
            </a:pP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100k</a:t>
            </a:r>
            <a:endParaRPr sz="4000">
              <a:latin typeface="Calibri"/>
              <a:cs typeface="Calibri"/>
            </a:endParaRPr>
          </a:p>
          <a:p>
            <a:pPr marL="12700" marR="5080" indent="48260" algn="just">
              <a:lnSpc>
                <a:spcPct val="100000"/>
              </a:lnSpc>
              <a:spcBef>
                <a:spcPts val="135"/>
              </a:spcBef>
            </a:pPr>
            <a:r>
              <a:rPr sz="1800" dirty="0">
                <a:latin typeface="Calibri"/>
                <a:cs typeface="Calibri"/>
              </a:rPr>
              <a:t>É o </a:t>
            </a:r>
            <a:r>
              <a:rPr sz="1800" spc="-10" dirty="0">
                <a:latin typeface="Calibri"/>
                <a:cs typeface="Calibri"/>
              </a:rPr>
              <a:t>déficit </a:t>
            </a:r>
            <a:r>
              <a:rPr sz="1800" dirty="0">
                <a:latin typeface="Calibri"/>
                <a:cs typeface="Calibri"/>
              </a:rPr>
              <a:t>anual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engenheiros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software </a:t>
            </a:r>
            <a:r>
              <a:rPr sz="1800" dirty="0">
                <a:latin typeface="Calibri"/>
                <a:cs typeface="Calibri"/>
              </a:rPr>
              <a:t>no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Brasil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(Brasscom)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96582" y="1853095"/>
            <a:ext cx="1546225" cy="15138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63%</a:t>
            </a:r>
            <a:endParaRPr sz="4000">
              <a:latin typeface="Calibri"/>
              <a:cs typeface="Calibr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135"/>
              </a:spcBef>
            </a:pPr>
            <a:r>
              <a:rPr sz="1800" spc="-5" dirty="0">
                <a:latin typeface="Calibri"/>
                <a:cs typeface="Calibri"/>
              </a:rPr>
              <a:t>Dos fundadores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possuem pós-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graduação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(ABS)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8684" y="1853095"/>
            <a:ext cx="1490345" cy="15138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72%</a:t>
            </a:r>
            <a:endParaRPr sz="4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35"/>
              </a:spcBef>
            </a:pPr>
            <a:r>
              <a:rPr sz="1800" spc="-5" dirty="0">
                <a:latin typeface="Calibri"/>
                <a:cs typeface="Calibri"/>
              </a:rPr>
              <a:t>Dos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fundadores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são homens 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brancos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(ABS)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309352" y="1845856"/>
            <a:ext cx="1490345" cy="15138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pc="-5" dirty="0"/>
              <a:t>69%</a:t>
            </a:r>
          </a:p>
          <a:p>
            <a:pPr marL="12700" marR="5080" algn="ctr">
              <a:lnSpc>
                <a:spcPct val="100000"/>
              </a:lnSpc>
              <a:spcBef>
                <a:spcPts val="135"/>
              </a:spcBef>
            </a:pP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Dos</a:t>
            </a:r>
            <a:r>
              <a:rPr sz="18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fundadores </a:t>
            </a:r>
            <a:r>
              <a:rPr sz="1800" b="0" spc="-3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possuem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35+ 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(ABS)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94437"/>
            <a:ext cx="12191999" cy="85746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4032" y="2195427"/>
            <a:ext cx="1010411" cy="32574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4836" y="2400630"/>
            <a:ext cx="4972304" cy="8948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4836" y="1953767"/>
            <a:ext cx="1388745" cy="399415"/>
          </a:xfrm>
          <a:prstGeom prst="rect">
            <a:avLst/>
          </a:prstGeom>
          <a:solidFill>
            <a:srgbClr val="E95728"/>
          </a:solidFill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DESAFIOS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3575" y="3309873"/>
            <a:ext cx="84715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1.	O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investimento</a:t>
            </a:r>
            <a:r>
              <a:rPr sz="20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anjo</a:t>
            </a:r>
            <a:r>
              <a:rPr sz="20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Brasil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 ainda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é 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baixo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quando</a:t>
            </a:r>
            <a:r>
              <a:rPr sz="20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comparado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países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desenvolvidos.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4892" y="447547"/>
            <a:ext cx="4782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E84A17"/>
                </a:solidFill>
                <a:latin typeface="Calibri"/>
                <a:cs typeface="Calibri"/>
              </a:rPr>
              <a:t>Brasil:</a:t>
            </a:r>
            <a:r>
              <a:rPr sz="3600" b="1" spc="-35" dirty="0">
                <a:solidFill>
                  <a:srgbClr val="E84A17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E84A17"/>
                </a:solidFill>
                <a:latin typeface="Calibri"/>
                <a:cs typeface="Calibri"/>
              </a:rPr>
              <a:t>Investimento</a:t>
            </a:r>
            <a:r>
              <a:rPr sz="3600" b="1" spc="-15" dirty="0">
                <a:solidFill>
                  <a:srgbClr val="E84A17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84A17"/>
                </a:solidFill>
                <a:latin typeface="Calibri"/>
                <a:cs typeface="Calibri"/>
              </a:rPr>
              <a:t>Anjo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7.936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594" y="2095880"/>
            <a:ext cx="1731645" cy="240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Anjos em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atividade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Brasil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(Anjos do</a:t>
            </a:r>
            <a:r>
              <a:rPr sz="1800" spc="-10" dirty="0">
                <a:latin typeface="Calibri"/>
                <a:cs typeface="Calibri"/>
              </a:rPr>
              <a:t> Brasil)</a:t>
            </a:r>
            <a:endParaRPr sz="1800">
              <a:latin typeface="Calibri"/>
              <a:cs typeface="Calibri"/>
            </a:endParaRPr>
          </a:p>
          <a:p>
            <a:pPr marL="54610" algn="ctr">
              <a:lnSpc>
                <a:spcPct val="100000"/>
              </a:lnSpc>
              <a:spcBef>
                <a:spcPts val="875"/>
              </a:spcBef>
            </a:pP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86%</a:t>
            </a:r>
            <a:endParaRPr sz="4000">
              <a:latin typeface="Calibri"/>
              <a:cs typeface="Calibri"/>
            </a:endParaRPr>
          </a:p>
          <a:p>
            <a:pPr marL="113030" marR="51435" indent="16510" algn="just">
              <a:lnSpc>
                <a:spcPct val="100000"/>
              </a:lnSpc>
              <a:spcBef>
                <a:spcPts val="140"/>
              </a:spcBef>
            </a:pPr>
            <a:r>
              <a:rPr sz="1800" spc="-5" dirty="0">
                <a:latin typeface="Calibri"/>
                <a:cs typeface="Calibri"/>
              </a:rPr>
              <a:t>Dos </a:t>
            </a:r>
            <a:r>
              <a:rPr sz="1800" spc="-10" dirty="0">
                <a:latin typeface="Calibri"/>
                <a:cs typeface="Calibri"/>
              </a:rPr>
              <a:t>investidores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anjo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são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brancos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(Anjos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Brasil)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6286" y="4639868"/>
            <a:ext cx="2737485" cy="16808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99845">
              <a:lnSpc>
                <a:spcPct val="100000"/>
              </a:lnSpc>
              <a:spcBef>
                <a:spcPts val="495"/>
              </a:spcBef>
            </a:pP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984</a:t>
            </a:r>
            <a:r>
              <a:rPr sz="4000" b="1" spc="-90" dirty="0">
                <a:solidFill>
                  <a:srgbClr val="E84A17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E84A17"/>
                </a:solidFill>
                <a:latin typeface="Calibri"/>
                <a:cs typeface="Calibri"/>
              </a:rPr>
              <a:t>mi</a:t>
            </a:r>
            <a:endParaRPr sz="4000">
              <a:latin typeface="Calibri"/>
              <a:cs typeface="Calibri"/>
            </a:endParaRPr>
          </a:p>
          <a:p>
            <a:pPr marL="255904" marR="5080" indent="-243840" algn="r">
              <a:lnSpc>
                <a:spcPct val="100000"/>
              </a:lnSpc>
              <a:spcBef>
                <a:spcPts val="160"/>
              </a:spcBef>
            </a:pPr>
            <a:r>
              <a:rPr sz="1600" spc="-20" dirty="0">
                <a:latin typeface="Calibri"/>
                <a:cs typeface="Calibri"/>
              </a:rPr>
              <a:t>Foram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aportados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pelos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Anjos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em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2022,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sendo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deve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ocorrer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redução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4%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em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2023.</a:t>
            </a:r>
            <a:endParaRPr sz="16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(Anjos </a:t>
            </a:r>
            <a:r>
              <a:rPr sz="1600" spc="-5" dirty="0">
                <a:latin typeface="Calibri"/>
                <a:cs typeface="Calibri"/>
              </a:rPr>
              <a:t>do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Brasil)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60292" y="1423416"/>
            <a:ext cx="5711190" cy="3144520"/>
            <a:chOff x="3360292" y="1423416"/>
            <a:chExt cx="5711190" cy="3144520"/>
          </a:xfrm>
        </p:grpSpPr>
        <p:sp>
          <p:nvSpPr>
            <p:cNvPr id="7" name="object 7"/>
            <p:cNvSpPr/>
            <p:nvPr/>
          </p:nvSpPr>
          <p:spPr>
            <a:xfrm>
              <a:off x="5052060" y="4034027"/>
              <a:ext cx="1327785" cy="516890"/>
            </a:xfrm>
            <a:custGeom>
              <a:avLst/>
              <a:gdLst/>
              <a:ahLst/>
              <a:cxnLst/>
              <a:rect l="l" t="t" r="r" b="b"/>
              <a:pathLst>
                <a:path w="1327785" h="516889">
                  <a:moveTo>
                    <a:pt x="1241298" y="0"/>
                  </a:moveTo>
                  <a:lnTo>
                    <a:pt x="86105" y="0"/>
                  </a:lnTo>
                  <a:lnTo>
                    <a:pt x="52613" y="6774"/>
                  </a:lnTo>
                  <a:lnTo>
                    <a:pt x="25241" y="25241"/>
                  </a:lnTo>
                  <a:lnTo>
                    <a:pt x="6774" y="52613"/>
                  </a:lnTo>
                  <a:lnTo>
                    <a:pt x="0" y="86106"/>
                  </a:lnTo>
                  <a:lnTo>
                    <a:pt x="0" y="430530"/>
                  </a:lnTo>
                  <a:lnTo>
                    <a:pt x="6774" y="464022"/>
                  </a:lnTo>
                  <a:lnTo>
                    <a:pt x="25241" y="491394"/>
                  </a:lnTo>
                  <a:lnTo>
                    <a:pt x="52613" y="509861"/>
                  </a:lnTo>
                  <a:lnTo>
                    <a:pt x="86105" y="516636"/>
                  </a:lnTo>
                  <a:lnTo>
                    <a:pt x="1241298" y="516636"/>
                  </a:lnTo>
                  <a:lnTo>
                    <a:pt x="1274790" y="509861"/>
                  </a:lnTo>
                  <a:lnTo>
                    <a:pt x="1302162" y="491394"/>
                  </a:lnTo>
                  <a:lnTo>
                    <a:pt x="1320629" y="464022"/>
                  </a:lnTo>
                  <a:lnTo>
                    <a:pt x="1327403" y="430530"/>
                  </a:lnTo>
                  <a:lnTo>
                    <a:pt x="1327403" y="86106"/>
                  </a:lnTo>
                  <a:lnTo>
                    <a:pt x="1320629" y="52613"/>
                  </a:lnTo>
                  <a:lnTo>
                    <a:pt x="1302162" y="25241"/>
                  </a:lnTo>
                  <a:lnTo>
                    <a:pt x="1274790" y="6774"/>
                  </a:lnTo>
                  <a:lnTo>
                    <a:pt x="1241298" y="0"/>
                  </a:lnTo>
                  <a:close/>
                </a:path>
              </a:pathLst>
            </a:custGeom>
            <a:solidFill>
              <a:srgbClr val="523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02552" y="1423416"/>
              <a:ext cx="1327785" cy="3144520"/>
            </a:xfrm>
            <a:custGeom>
              <a:avLst/>
              <a:gdLst/>
              <a:ahLst/>
              <a:cxnLst/>
              <a:rect l="l" t="t" r="r" b="b"/>
              <a:pathLst>
                <a:path w="1327784" h="3144520">
                  <a:moveTo>
                    <a:pt x="1194689" y="0"/>
                  </a:moveTo>
                  <a:lnTo>
                    <a:pt x="132715" y="0"/>
                  </a:lnTo>
                  <a:lnTo>
                    <a:pt x="90773" y="6767"/>
                  </a:lnTo>
                  <a:lnTo>
                    <a:pt x="54342" y="25611"/>
                  </a:lnTo>
                  <a:lnTo>
                    <a:pt x="25611" y="54342"/>
                  </a:lnTo>
                  <a:lnTo>
                    <a:pt x="6767" y="90773"/>
                  </a:lnTo>
                  <a:lnTo>
                    <a:pt x="0" y="132714"/>
                  </a:lnTo>
                  <a:lnTo>
                    <a:pt x="0" y="3011297"/>
                  </a:lnTo>
                  <a:lnTo>
                    <a:pt x="6767" y="3053238"/>
                  </a:lnTo>
                  <a:lnTo>
                    <a:pt x="25611" y="3089669"/>
                  </a:lnTo>
                  <a:lnTo>
                    <a:pt x="54342" y="3118400"/>
                  </a:lnTo>
                  <a:lnTo>
                    <a:pt x="90773" y="3137244"/>
                  </a:lnTo>
                  <a:lnTo>
                    <a:pt x="132715" y="3144012"/>
                  </a:lnTo>
                  <a:lnTo>
                    <a:pt x="1194689" y="3144012"/>
                  </a:lnTo>
                  <a:lnTo>
                    <a:pt x="1236630" y="3137244"/>
                  </a:lnTo>
                  <a:lnTo>
                    <a:pt x="1273061" y="3118400"/>
                  </a:lnTo>
                  <a:lnTo>
                    <a:pt x="1301792" y="3089669"/>
                  </a:lnTo>
                  <a:lnTo>
                    <a:pt x="1320636" y="3053238"/>
                  </a:lnTo>
                  <a:lnTo>
                    <a:pt x="1327403" y="3011297"/>
                  </a:lnTo>
                  <a:lnTo>
                    <a:pt x="1327403" y="132714"/>
                  </a:lnTo>
                  <a:lnTo>
                    <a:pt x="1320636" y="90773"/>
                  </a:lnTo>
                  <a:lnTo>
                    <a:pt x="1301792" y="54342"/>
                  </a:lnTo>
                  <a:lnTo>
                    <a:pt x="1273061" y="25611"/>
                  </a:lnTo>
                  <a:lnTo>
                    <a:pt x="1236630" y="6767"/>
                  </a:lnTo>
                  <a:lnTo>
                    <a:pt x="1194689" y="0"/>
                  </a:lnTo>
                  <a:close/>
                </a:path>
              </a:pathLst>
            </a:custGeom>
            <a:solidFill>
              <a:srgbClr val="C3B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3467" y="4538472"/>
              <a:ext cx="5704840" cy="24765"/>
            </a:xfrm>
            <a:custGeom>
              <a:avLst/>
              <a:gdLst/>
              <a:ahLst/>
              <a:cxnLst/>
              <a:rect l="l" t="t" r="r" b="b"/>
              <a:pathLst>
                <a:path w="5704840" h="24764">
                  <a:moveTo>
                    <a:pt x="0" y="24383"/>
                  </a:moveTo>
                  <a:lnTo>
                    <a:pt x="5704332" y="0"/>
                  </a:lnTo>
                </a:path>
              </a:pathLst>
            </a:custGeom>
            <a:ln w="6350">
              <a:solidFill>
                <a:srgbClr val="5238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5911" y="1658112"/>
              <a:ext cx="1720850" cy="2250440"/>
            </a:xfrm>
            <a:custGeom>
              <a:avLst/>
              <a:gdLst/>
              <a:ahLst/>
              <a:cxnLst/>
              <a:rect l="l" t="t" r="r" b="b"/>
              <a:pathLst>
                <a:path w="1720850" h="2250440">
                  <a:moveTo>
                    <a:pt x="30861" y="2202180"/>
                  </a:moveTo>
                  <a:lnTo>
                    <a:pt x="0" y="2242566"/>
                  </a:lnTo>
                  <a:lnTo>
                    <a:pt x="10160" y="2250186"/>
                  </a:lnTo>
                  <a:lnTo>
                    <a:pt x="40893" y="2209927"/>
                  </a:lnTo>
                  <a:lnTo>
                    <a:pt x="30861" y="2202180"/>
                  </a:lnTo>
                  <a:close/>
                </a:path>
                <a:path w="1720850" h="2250440">
                  <a:moveTo>
                    <a:pt x="84836" y="2131568"/>
                  </a:moveTo>
                  <a:lnTo>
                    <a:pt x="53975" y="2171827"/>
                  </a:lnTo>
                  <a:lnTo>
                    <a:pt x="64135" y="2179574"/>
                  </a:lnTo>
                  <a:lnTo>
                    <a:pt x="94868" y="2139188"/>
                  </a:lnTo>
                  <a:lnTo>
                    <a:pt x="84836" y="2131568"/>
                  </a:lnTo>
                  <a:close/>
                </a:path>
                <a:path w="1720850" h="2250440">
                  <a:moveTo>
                    <a:pt x="138811" y="2060829"/>
                  </a:moveTo>
                  <a:lnTo>
                    <a:pt x="107950" y="2101215"/>
                  </a:lnTo>
                  <a:lnTo>
                    <a:pt x="117983" y="2108962"/>
                  </a:lnTo>
                  <a:lnTo>
                    <a:pt x="148843" y="2068576"/>
                  </a:lnTo>
                  <a:lnTo>
                    <a:pt x="138811" y="2060829"/>
                  </a:lnTo>
                  <a:close/>
                </a:path>
                <a:path w="1720850" h="2250440">
                  <a:moveTo>
                    <a:pt x="192786" y="1990217"/>
                  </a:moveTo>
                  <a:lnTo>
                    <a:pt x="161925" y="2030602"/>
                  </a:lnTo>
                  <a:lnTo>
                    <a:pt x="171958" y="2038223"/>
                  </a:lnTo>
                  <a:lnTo>
                    <a:pt x="202818" y="1997964"/>
                  </a:lnTo>
                  <a:lnTo>
                    <a:pt x="192786" y="1990217"/>
                  </a:lnTo>
                  <a:close/>
                </a:path>
                <a:path w="1720850" h="2250440">
                  <a:moveTo>
                    <a:pt x="246634" y="1919604"/>
                  </a:moveTo>
                  <a:lnTo>
                    <a:pt x="215900" y="1959864"/>
                  </a:lnTo>
                  <a:lnTo>
                    <a:pt x="225933" y="1967611"/>
                  </a:lnTo>
                  <a:lnTo>
                    <a:pt x="256793" y="1927225"/>
                  </a:lnTo>
                  <a:lnTo>
                    <a:pt x="246634" y="1919604"/>
                  </a:lnTo>
                  <a:close/>
                </a:path>
                <a:path w="1720850" h="2250440">
                  <a:moveTo>
                    <a:pt x="300609" y="1848865"/>
                  </a:moveTo>
                  <a:lnTo>
                    <a:pt x="269748" y="1889252"/>
                  </a:lnTo>
                  <a:lnTo>
                    <a:pt x="279908" y="1896999"/>
                  </a:lnTo>
                  <a:lnTo>
                    <a:pt x="310768" y="1856613"/>
                  </a:lnTo>
                  <a:lnTo>
                    <a:pt x="300609" y="1848865"/>
                  </a:lnTo>
                  <a:close/>
                </a:path>
                <a:path w="1720850" h="2250440">
                  <a:moveTo>
                    <a:pt x="354584" y="1778253"/>
                  </a:moveTo>
                  <a:lnTo>
                    <a:pt x="323723" y="1818639"/>
                  </a:lnTo>
                  <a:lnTo>
                    <a:pt x="333883" y="1826260"/>
                  </a:lnTo>
                  <a:lnTo>
                    <a:pt x="364743" y="1786001"/>
                  </a:lnTo>
                  <a:lnTo>
                    <a:pt x="354584" y="1778253"/>
                  </a:lnTo>
                  <a:close/>
                </a:path>
                <a:path w="1720850" h="2250440">
                  <a:moveTo>
                    <a:pt x="408559" y="1707641"/>
                  </a:moveTo>
                  <a:lnTo>
                    <a:pt x="377698" y="1747901"/>
                  </a:lnTo>
                  <a:lnTo>
                    <a:pt x="387858" y="1755648"/>
                  </a:lnTo>
                  <a:lnTo>
                    <a:pt x="418591" y="1715262"/>
                  </a:lnTo>
                  <a:lnTo>
                    <a:pt x="408559" y="1707641"/>
                  </a:lnTo>
                  <a:close/>
                </a:path>
                <a:path w="1720850" h="2250440">
                  <a:moveTo>
                    <a:pt x="462534" y="1636902"/>
                  </a:moveTo>
                  <a:lnTo>
                    <a:pt x="431673" y="1677289"/>
                  </a:lnTo>
                  <a:lnTo>
                    <a:pt x="441833" y="1685036"/>
                  </a:lnTo>
                  <a:lnTo>
                    <a:pt x="472566" y="1644650"/>
                  </a:lnTo>
                  <a:lnTo>
                    <a:pt x="462534" y="1636902"/>
                  </a:lnTo>
                  <a:close/>
                </a:path>
                <a:path w="1720850" h="2250440">
                  <a:moveTo>
                    <a:pt x="516509" y="1566290"/>
                  </a:moveTo>
                  <a:lnTo>
                    <a:pt x="485648" y="1606677"/>
                  </a:lnTo>
                  <a:lnTo>
                    <a:pt x="495680" y="1614297"/>
                  </a:lnTo>
                  <a:lnTo>
                    <a:pt x="526541" y="1574038"/>
                  </a:lnTo>
                  <a:lnTo>
                    <a:pt x="516509" y="1566290"/>
                  </a:lnTo>
                  <a:close/>
                </a:path>
                <a:path w="1720850" h="2250440">
                  <a:moveTo>
                    <a:pt x="570357" y="1495678"/>
                  </a:moveTo>
                  <a:lnTo>
                    <a:pt x="539623" y="1535938"/>
                  </a:lnTo>
                  <a:lnTo>
                    <a:pt x="549655" y="1543685"/>
                  </a:lnTo>
                  <a:lnTo>
                    <a:pt x="580516" y="1503299"/>
                  </a:lnTo>
                  <a:lnTo>
                    <a:pt x="570357" y="1495678"/>
                  </a:lnTo>
                  <a:close/>
                </a:path>
                <a:path w="1720850" h="2250440">
                  <a:moveTo>
                    <a:pt x="624332" y="1424939"/>
                  </a:moveTo>
                  <a:lnTo>
                    <a:pt x="593598" y="1465326"/>
                  </a:lnTo>
                  <a:lnTo>
                    <a:pt x="603630" y="1473073"/>
                  </a:lnTo>
                  <a:lnTo>
                    <a:pt x="634491" y="1432687"/>
                  </a:lnTo>
                  <a:lnTo>
                    <a:pt x="624332" y="1424939"/>
                  </a:lnTo>
                  <a:close/>
                </a:path>
                <a:path w="1720850" h="2250440">
                  <a:moveTo>
                    <a:pt x="678307" y="1354327"/>
                  </a:moveTo>
                  <a:lnTo>
                    <a:pt x="647446" y="1394714"/>
                  </a:lnTo>
                  <a:lnTo>
                    <a:pt x="657605" y="1402334"/>
                  </a:lnTo>
                  <a:lnTo>
                    <a:pt x="688466" y="1362075"/>
                  </a:lnTo>
                  <a:lnTo>
                    <a:pt x="678307" y="1354327"/>
                  </a:lnTo>
                  <a:close/>
                </a:path>
                <a:path w="1720850" h="2250440">
                  <a:moveTo>
                    <a:pt x="732282" y="1283715"/>
                  </a:moveTo>
                  <a:lnTo>
                    <a:pt x="701421" y="1323975"/>
                  </a:lnTo>
                  <a:lnTo>
                    <a:pt x="711580" y="1331722"/>
                  </a:lnTo>
                  <a:lnTo>
                    <a:pt x="742441" y="1291336"/>
                  </a:lnTo>
                  <a:lnTo>
                    <a:pt x="732282" y="1283715"/>
                  </a:lnTo>
                  <a:close/>
                </a:path>
                <a:path w="1720850" h="2250440">
                  <a:moveTo>
                    <a:pt x="786257" y="1212977"/>
                  </a:moveTo>
                  <a:lnTo>
                    <a:pt x="755396" y="1253363"/>
                  </a:lnTo>
                  <a:lnTo>
                    <a:pt x="765555" y="1261110"/>
                  </a:lnTo>
                  <a:lnTo>
                    <a:pt x="796289" y="1220724"/>
                  </a:lnTo>
                  <a:lnTo>
                    <a:pt x="786257" y="1212977"/>
                  </a:lnTo>
                  <a:close/>
                </a:path>
                <a:path w="1720850" h="2250440">
                  <a:moveTo>
                    <a:pt x="840232" y="1142364"/>
                  </a:moveTo>
                  <a:lnTo>
                    <a:pt x="809371" y="1182751"/>
                  </a:lnTo>
                  <a:lnTo>
                    <a:pt x="819403" y="1190498"/>
                  </a:lnTo>
                  <a:lnTo>
                    <a:pt x="850264" y="1150112"/>
                  </a:lnTo>
                  <a:lnTo>
                    <a:pt x="840232" y="1142364"/>
                  </a:lnTo>
                  <a:close/>
                </a:path>
                <a:path w="1720850" h="2250440">
                  <a:moveTo>
                    <a:pt x="894207" y="1071752"/>
                  </a:moveTo>
                  <a:lnTo>
                    <a:pt x="863345" y="1112012"/>
                  </a:lnTo>
                  <a:lnTo>
                    <a:pt x="873379" y="1119759"/>
                  </a:lnTo>
                  <a:lnTo>
                    <a:pt x="904239" y="1079373"/>
                  </a:lnTo>
                  <a:lnTo>
                    <a:pt x="894207" y="1071752"/>
                  </a:lnTo>
                  <a:close/>
                </a:path>
                <a:path w="1720850" h="2250440">
                  <a:moveTo>
                    <a:pt x="948055" y="1001013"/>
                  </a:moveTo>
                  <a:lnTo>
                    <a:pt x="917320" y="1041400"/>
                  </a:lnTo>
                  <a:lnTo>
                    <a:pt x="927354" y="1049147"/>
                  </a:lnTo>
                  <a:lnTo>
                    <a:pt x="958214" y="1008761"/>
                  </a:lnTo>
                  <a:lnTo>
                    <a:pt x="948055" y="1001013"/>
                  </a:lnTo>
                  <a:close/>
                </a:path>
                <a:path w="1720850" h="2250440">
                  <a:moveTo>
                    <a:pt x="1002030" y="930401"/>
                  </a:moveTo>
                  <a:lnTo>
                    <a:pt x="971295" y="970788"/>
                  </a:lnTo>
                  <a:lnTo>
                    <a:pt x="981329" y="978535"/>
                  </a:lnTo>
                  <a:lnTo>
                    <a:pt x="1012189" y="938149"/>
                  </a:lnTo>
                  <a:lnTo>
                    <a:pt x="1002030" y="930401"/>
                  </a:lnTo>
                  <a:close/>
                </a:path>
                <a:path w="1720850" h="2250440">
                  <a:moveTo>
                    <a:pt x="1056005" y="859789"/>
                  </a:moveTo>
                  <a:lnTo>
                    <a:pt x="1025143" y="900049"/>
                  </a:lnTo>
                  <a:lnTo>
                    <a:pt x="1035304" y="907796"/>
                  </a:lnTo>
                  <a:lnTo>
                    <a:pt x="1066164" y="867410"/>
                  </a:lnTo>
                  <a:lnTo>
                    <a:pt x="1056005" y="859789"/>
                  </a:lnTo>
                  <a:close/>
                </a:path>
                <a:path w="1720850" h="2250440">
                  <a:moveTo>
                    <a:pt x="1109980" y="789051"/>
                  </a:moveTo>
                  <a:lnTo>
                    <a:pt x="1079118" y="829437"/>
                  </a:lnTo>
                  <a:lnTo>
                    <a:pt x="1089279" y="837184"/>
                  </a:lnTo>
                  <a:lnTo>
                    <a:pt x="1120013" y="796798"/>
                  </a:lnTo>
                  <a:lnTo>
                    <a:pt x="1109980" y="789051"/>
                  </a:lnTo>
                  <a:close/>
                </a:path>
                <a:path w="1720850" h="2250440">
                  <a:moveTo>
                    <a:pt x="1163955" y="718438"/>
                  </a:moveTo>
                  <a:lnTo>
                    <a:pt x="1133093" y="758825"/>
                  </a:lnTo>
                  <a:lnTo>
                    <a:pt x="1143254" y="766572"/>
                  </a:lnTo>
                  <a:lnTo>
                    <a:pt x="1173988" y="726186"/>
                  </a:lnTo>
                  <a:lnTo>
                    <a:pt x="1163955" y="718438"/>
                  </a:lnTo>
                  <a:close/>
                </a:path>
                <a:path w="1720850" h="2250440">
                  <a:moveTo>
                    <a:pt x="1217930" y="647826"/>
                  </a:moveTo>
                  <a:lnTo>
                    <a:pt x="1187068" y="688086"/>
                  </a:lnTo>
                  <a:lnTo>
                    <a:pt x="1197102" y="695833"/>
                  </a:lnTo>
                  <a:lnTo>
                    <a:pt x="1227963" y="655447"/>
                  </a:lnTo>
                  <a:lnTo>
                    <a:pt x="1217930" y="647826"/>
                  </a:lnTo>
                  <a:close/>
                </a:path>
                <a:path w="1720850" h="2250440">
                  <a:moveTo>
                    <a:pt x="1271905" y="577088"/>
                  </a:moveTo>
                  <a:lnTo>
                    <a:pt x="1241043" y="617474"/>
                  </a:lnTo>
                  <a:lnTo>
                    <a:pt x="1251077" y="625221"/>
                  </a:lnTo>
                  <a:lnTo>
                    <a:pt x="1281938" y="584835"/>
                  </a:lnTo>
                  <a:lnTo>
                    <a:pt x="1271905" y="577088"/>
                  </a:lnTo>
                  <a:close/>
                </a:path>
                <a:path w="1720850" h="2250440">
                  <a:moveTo>
                    <a:pt x="1325753" y="506475"/>
                  </a:moveTo>
                  <a:lnTo>
                    <a:pt x="1295018" y="546862"/>
                  </a:lnTo>
                  <a:lnTo>
                    <a:pt x="1305052" y="554609"/>
                  </a:lnTo>
                  <a:lnTo>
                    <a:pt x="1335913" y="514223"/>
                  </a:lnTo>
                  <a:lnTo>
                    <a:pt x="1325753" y="506475"/>
                  </a:lnTo>
                  <a:close/>
                </a:path>
                <a:path w="1720850" h="2250440">
                  <a:moveTo>
                    <a:pt x="1379728" y="435863"/>
                  </a:moveTo>
                  <a:lnTo>
                    <a:pt x="1348866" y="476250"/>
                  </a:lnTo>
                  <a:lnTo>
                    <a:pt x="1359027" y="483870"/>
                  </a:lnTo>
                  <a:lnTo>
                    <a:pt x="1389888" y="443484"/>
                  </a:lnTo>
                  <a:lnTo>
                    <a:pt x="1379728" y="435863"/>
                  </a:lnTo>
                  <a:close/>
                </a:path>
                <a:path w="1720850" h="2250440">
                  <a:moveTo>
                    <a:pt x="1433703" y="365125"/>
                  </a:moveTo>
                  <a:lnTo>
                    <a:pt x="1402841" y="405511"/>
                  </a:lnTo>
                  <a:lnTo>
                    <a:pt x="1413002" y="413258"/>
                  </a:lnTo>
                  <a:lnTo>
                    <a:pt x="1443863" y="372872"/>
                  </a:lnTo>
                  <a:lnTo>
                    <a:pt x="1433703" y="365125"/>
                  </a:lnTo>
                  <a:close/>
                </a:path>
                <a:path w="1720850" h="2250440">
                  <a:moveTo>
                    <a:pt x="1487678" y="294513"/>
                  </a:moveTo>
                  <a:lnTo>
                    <a:pt x="1456816" y="334899"/>
                  </a:lnTo>
                  <a:lnTo>
                    <a:pt x="1466977" y="342646"/>
                  </a:lnTo>
                  <a:lnTo>
                    <a:pt x="1497711" y="302260"/>
                  </a:lnTo>
                  <a:lnTo>
                    <a:pt x="1487678" y="294513"/>
                  </a:lnTo>
                  <a:close/>
                </a:path>
                <a:path w="1720850" h="2250440">
                  <a:moveTo>
                    <a:pt x="1541653" y="223900"/>
                  </a:moveTo>
                  <a:lnTo>
                    <a:pt x="1510791" y="264287"/>
                  </a:lnTo>
                  <a:lnTo>
                    <a:pt x="1520824" y="271907"/>
                  </a:lnTo>
                  <a:lnTo>
                    <a:pt x="1551686" y="231521"/>
                  </a:lnTo>
                  <a:lnTo>
                    <a:pt x="1541653" y="223900"/>
                  </a:lnTo>
                  <a:close/>
                </a:path>
                <a:path w="1720850" h="2250440">
                  <a:moveTo>
                    <a:pt x="1595628" y="153162"/>
                  </a:moveTo>
                  <a:lnTo>
                    <a:pt x="1564766" y="193548"/>
                  </a:lnTo>
                  <a:lnTo>
                    <a:pt x="1574799" y="201295"/>
                  </a:lnTo>
                  <a:lnTo>
                    <a:pt x="1605661" y="160909"/>
                  </a:lnTo>
                  <a:lnTo>
                    <a:pt x="1595628" y="153162"/>
                  </a:lnTo>
                  <a:close/>
                </a:path>
                <a:path w="1720850" h="2250440">
                  <a:moveTo>
                    <a:pt x="1649476" y="82550"/>
                  </a:moveTo>
                  <a:lnTo>
                    <a:pt x="1618741" y="122936"/>
                  </a:lnTo>
                  <a:lnTo>
                    <a:pt x="1628774" y="130683"/>
                  </a:lnTo>
                  <a:lnTo>
                    <a:pt x="1659636" y="90297"/>
                  </a:lnTo>
                  <a:lnTo>
                    <a:pt x="1649476" y="82550"/>
                  </a:lnTo>
                  <a:close/>
                </a:path>
                <a:path w="1720850" h="2250440">
                  <a:moveTo>
                    <a:pt x="1719450" y="9143"/>
                  </a:moveTo>
                  <a:lnTo>
                    <a:pt x="1706626" y="9143"/>
                  </a:lnTo>
                  <a:lnTo>
                    <a:pt x="1715389" y="15875"/>
                  </a:lnTo>
                  <a:lnTo>
                    <a:pt x="1711066" y="17649"/>
                  </a:lnTo>
                  <a:lnTo>
                    <a:pt x="1713611" y="19558"/>
                  </a:lnTo>
                  <a:lnTo>
                    <a:pt x="1703713" y="32510"/>
                  </a:lnTo>
                  <a:lnTo>
                    <a:pt x="1695704" y="96774"/>
                  </a:lnTo>
                  <a:lnTo>
                    <a:pt x="1695322" y="100202"/>
                  </a:lnTo>
                  <a:lnTo>
                    <a:pt x="1697736" y="103377"/>
                  </a:lnTo>
                  <a:lnTo>
                    <a:pt x="1701164" y="103886"/>
                  </a:lnTo>
                  <a:lnTo>
                    <a:pt x="1704720" y="104266"/>
                  </a:lnTo>
                  <a:lnTo>
                    <a:pt x="1707895" y="101853"/>
                  </a:lnTo>
                  <a:lnTo>
                    <a:pt x="1708277" y="98298"/>
                  </a:lnTo>
                  <a:lnTo>
                    <a:pt x="1719450" y="9143"/>
                  </a:lnTo>
                  <a:close/>
                </a:path>
                <a:path w="1720850" h="2250440">
                  <a:moveTo>
                    <a:pt x="1705269" y="20029"/>
                  </a:moveTo>
                  <a:lnTo>
                    <a:pt x="1693668" y="24793"/>
                  </a:lnTo>
                  <a:lnTo>
                    <a:pt x="1672716" y="52324"/>
                  </a:lnTo>
                  <a:lnTo>
                    <a:pt x="1682749" y="59943"/>
                  </a:lnTo>
                  <a:lnTo>
                    <a:pt x="1703713" y="32510"/>
                  </a:lnTo>
                  <a:lnTo>
                    <a:pt x="1705269" y="20029"/>
                  </a:lnTo>
                  <a:close/>
                </a:path>
                <a:path w="1720850" h="2250440">
                  <a:moveTo>
                    <a:pt x="1720595" y="0"/>
                  </a:moveTo>
                  <a:lnTo>
                    <a:pt x="1628902" y="37718"/>
                  </a:lnTo>
                  <a:lnTo>
                    <a:pt x="1625727" y="38988"/>
                  </a:lnTo>
                  <a:lnTo>
                    <a:pt x="1624203" y="42799"/>
                  </a:lnTo>
                  <a:lnTo>
                    <a:pt x="1625472" y="45974"/>
                  </a:lnTo>
                  <a:lnTo>
                    <a:pt x="1626869" y="49275"/>
                  </a:lnTo>
                  <a:lnTo>
                    <a:pt x="1630553" y="50800"/>
                  </a:lnTo>
                  <a:lnTo>
                    <a:pt x="1633728" y="49402"/>
                  </a:lnTo>
                  <a:lnTo>
                    <a:pt x="1693668" y="24793"/>
                  </a:lnTo>
                  <a:lnTo>
                    <a:pt x="1703451" y="11937"/>
                  </a:lnTo>
                  <a:lnTo>
                    <a:pt x="1706277" y="11937"/>
                  </a:lnTo>
                  <a:lnTo>
                    <a:pt x="1706626" y="9143"/>
                  </a:lnTo>
                  <a:lnTo>
                    <a:pt x="1719450" y="9143"/>
                  </a:lnTo>
                  <a:lnTo>
                    <a:pt x="1720595" y="0"/>
                  </a:lnTo>
                  <a:close/>
                </a:path>
                <a:path w="1720850" h="2250440">
                  <a:moveTo>
                    <a:pt x="1711066" y="17649"/>
                  </a:moveTo>
                  <a:lnTo>
                    <a:pt x="1705269" y="20029"/>
                  </a:lnTo>
                  <a:lnTo>
                    <a:pt x="1703713" y="32510"/>
                  </a:lnTo>
                  <a:lnTo>
                    <a:pt x="1713611" y="19558"/>
                  </a:lnTo>
                  <a:lnTo>
                    <a:pt x="1711066" y="17649"/>
                  </a:lnTo>
                  <a:close/>
                </a:path>
                <a:path w="1720850" h="2250440">
                  <a:moveTo>
                    <a:pt x="1703451" y="11937"/>
                  </a:moveTo>
                  <a:lnTo>
                    <a:pt x="1693668" y="24793"/>
                  </a:lnTo>
                  <a:lnTo>
                    <a:pt x="1705269" y="20029"/>
                  </a:lnTo>
                  <a:lnTo>
                    <a:pt x="1706036" y="13876"/>
                  </a:lnTo>
                  <a:lnTo>
                    <a:pt x="1703451" y="11937"/>
                  </a:lnTo>
                  <a:close/>
                </a:path>
                <a:path w="1720850" h="2250440">
                  <a:moveTo>
                    <a:pt x="1706036" y="13876"/>
                  </a:moveTo>
                  <a:lnTo>
                    <a:pt x="1705269" y="20029"/>
                  </a:lnTo>
                  <a:lnTo>
                    <a:pt x="1711066" y="17649"/>
                  </a:lnTo>
                  <a:lnTo>
                    <a:pt x="1706036" y="13876"/>
                  </a:lnTo>
                  <a:close/>
                </a:path>
                <a:path w="1720850" h="2250440">
                  <a:moveTo>
                    <a:pt x="1706626" y="9143"/>
                  </a:moveTo>
                  <a:lnTo>
                    <a:pt x="1706036" y="13876"/>
                  </a:lnTo>
                  <a:lnTo>
                    <a:pt x="1711066" y="17649"/>
                  </a:lnTo>
                  <a:lnTo>
                    <a:pt x="1715389" y="15875"/>
                  </a:lnTo>
                  <a:lnTo>
                    <a:pt x="1706626" y="9143"/>
                  </a:lnTo>
                  <a:close/>
                </a:path>
                <a:path w="1720850" h="2250440">
                  <a:moveTo>
                    <a:pt x="1706277" y="11937"/>
                  </a:moveTo>
                  <a:lnTo>
                    <a:pt x="1703451" y="11937"/>
                  </a:lnTo>
                  <a:lnTo>
                    <a:pt x="1706036" y="13876"/>
                  </a:lnTo>
                  <a:lnTo>
                    <a:pt x="1706277" y="11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94437"/>
            <a:ext cx="12191999" cy="85746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05687" y="4553623"/>
            <a:ext cx="1601470" cy="15138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400"/>
              </a:spcBef>
            </a:pP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72%</a:t>
            </a:r>
            <a:endParaRPr sz="4000">
              <a:latin typeface="Calibri"/>
              <a:cs typeface="Calibri"/>
            </a:endParaRPr>
          </a:p>
          <a:p>
            <a:pPr marL="12700" marR="5080" indent="25400" algn="just">
              <a:lnSpc>
                <a:spcPct val="100000"/>
              </a:lnSpc>
              <a:spcBef>
                <a:spcPts val="135"/>
              </a:spcBef>
            </a:pPr>
            <a:r>
              <a:rPr sz="1800" spc="-5" dirty="0">
                <a:latin typeface="Calibri"/>
                <a:cs typeface="Calibri"/>
              </a:rPr>
              <a:t>Dos </a:t>
            </a:r>
            <a:r>
              <a:rPr sz="1800" spc="-10" dirty="0">
                <a:latin typeface="Calibri"/>
                <a:cs typeface="Calibri"/>
              </a:rPr>
              <a:t>investidores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anjo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são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homens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(Anjos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Brasil)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2181" y="1732699"/>
            <a:ext cx="4680585" cy="48113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10485" algn="ctr">
              <a:lnSpc>
                <a:spcPct val="100000"/>
              </a:lnSpc>
              <a:spcBef>
                <a:spcPts val="400"/>
              </a:spcBef>
            </a:pP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40%</a:t>
            </a:r>
            <a:endParaRPr sz="4000">
              <a:latin typeface="Calibri"/>
              <a:cs typeface="Calibri"/>
            </a:endParaRPr>
          </a:p>
          <a:p>
            <a:pPr marL="2621915" marR="5080" indent="1270" algn="ctr">
              <a:lnSpc>
                <a:spcPct val="100000"/>
              </a:lnSpc>
              <a:spcBef>
                <a:spcPts val="135"/>
              </a:spcBef>
            </a:pPr>
            <a:r>
              <a:rPr sz="1800" spc="-5" dirty="0">
                <a:latin typeface="Calibri"/>
                <a:cs typeface="Calibri"/>
              </a:rPr>
              <a:t>Das</a:t>
            </a:r>
            <a:r>
              <a:rPr sz="1800" spc="-10" dirty="0">
                <a:latin typeface="Calibri"/>
                <a:cs typeface="Calibri"/>
              </a:rPr>
              <a:t> startups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tiveram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algum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tipo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investimento,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disseram ter recebido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investimento </a:t>
            </a:r>
            <a:r>
              <a:rPr sz="1800" dirty="0">
                <a:latin typeface="Calibri"/>
                <a:cs typeface="Calibri"/>
              </a:rPr>
              <a:t>Anjo.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(ABStartups)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10</a:t>
            </a:r>
            <a:r>
              <a:rPr sz="4000" b="1" spc="-40" dirty="0">
                <a:solidFill>
                  <a:srgbClr val="E84A17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E84A17"/>
                </a:solidFill>
                <a:latin typeface="Calibri"/>
                <a:cs typeface="Calibri"/>
              </a:rPr>
              <a:t>bi</a:t>
            </a:r>
            <a:endParaRPr sz="4000">
              <a:latin typeface="Calibri"/>
              <a:cs typeface="Calibri"/>
            </a:endParaRPr>
          </a:p>
          <a:p>
            <a:pPr marL="12700" marR="2249170">
              <a:lnSpc>
                <a:spcPct val="100000"/>
              </a:lnSpc>
              <a:spcBef>
                <a:spcPts val="155"/>
              </a:spcBef>
            </a:pPr>
            <a:r>
              <a:rPr sz="1600" spc="-10" dirty="0">
                <a:latin typeface="Calibri"/>
                <a:cs typeface="Calibri"/>
              </a:rPr>
              <a:t>Em investimento </a:t>
            </a:r>
            <a:r>
              <a:rPr sz="1600" spc="-5" dirty="0">
                <a:latin typeface="Calibri"/>
                <a:cs typeface="Calibri"/>
              </a:rPr>
              <a:t>anjo ao ano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seria </a:t>
            </a:r>
            <a:r>
              <a:rPr sz="1600" spc="-5" dirty="0">
                <a:latin typeface="Calibri"/>
                <a:cs typeface="Calibri"/>
              </a:rPr>
              <a:t>o </a:t>
            </a:r>
            <a:r>
              <a:rPr sz="1600" spc="-10" dirty="0">
                <a:latin typeface="Calibri"/>
                <a:cs typeface="Calibri"/>
              </a:rPr>
              <a:t>patamar </a:t>
            </a:r>
            <a:r>
              <a:rPr sz="1600" spc="-5" dirty="0">
                <a:latin typeface="Calibri"/>
                <a:cs typeface="Calibri"/>
              </a:rPr>
              <a:t>ideal, </a:t>
            </a:r>
            <a:r>
              <a:rPr sz="1600" spc="-15" dirty="0">
                <a:latin typeface="Calibri"/>
                <a:cs typeface="Calibri"/>
              </a:rPr>
              <a:t>para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ficarmos </a:t>
            </a:r>
            <a:r>
              <a:rPr sz="1600" spc="-15" dirty="0">
                <a:latin typeface="Calibri"/>
                <a:cs typeface="Calibri"/>
              </a:rPr>
              <a:t>próximos </a:t>
            </a:r>
            <a:r>
              <a:rPr sz="1600" spc="-10" dirty="0">
                <a:latin typeface="Calibri"/>
                <a:cs typeface="Calibri"/>
              </a:rPr>
              <a:t>dos </a:t>
            </a:r>
            <a:r>
              <a:rPr sz="1600" spc="-5" dirty="0">
                <a:latin typeface="Calibri"/>
                <a:cs typeface="Calibri"/>
              </a:rPr>
              <a:t>países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desenvolvidos.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(Anjos</a:t>
            </a:r>
            <a:r>
              <a:rPr sz="1600" spc="-5" dirty="0">
                <a:latin typeface="Calibri"/>
                <a:cs typeface="Calibri"/>
              </a:rPr>
              <a:t> do</a:t>
            </a:r>
            <a:r>
              <a:rPr sz="1600" spc="-10" dirty="0">
                <a:latin typeface="Calibri"/>
                <a:cs typeface="Calibri"/>
              </a:rPr>
              <a:t> Brasil)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54836" y="2634360"/>
            <a:ext cx="5200650" cy="894715"/>
            <a:chOff x="1354836" y="2634360"/>
            <a:chExt cx="5200650" cy="8947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836" y="2634360"/>
              <a:ext cx="2311527" cy="894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9441" y="2634360"/>
              <a:ext cx="1058672" cy="894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3446" y="2634360"/>
              <a:ext cx="2351658" cy="8945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4836" y="1953767"/>
            <a:ext cx="1388745" cy="399415"/>
          </a:xfrm>
          <a:prstGeom prst="rect">
            <a:avLst/>
          </a:prstGeom>
          <a:solidFill>
            <a:srgbClr val="E95728"/>
          </a:solidFill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DESAFIOS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3575" y="3552190"/>
            <a:ext cx="77050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1.	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Conhecendo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natureza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das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startups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receber 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investimento,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avaliar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i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inclusão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Startup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simples,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respeitando</a:t>
            </a:r>
            <a:r>
              <a:rPr sz="20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limite</a:t>
            </a:r>
            <a:r>
              <a:rPr sz="20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faturamento.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237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33081" y="2942208"/>
            <a:ext cx="2917952" cy="8945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47088" y="2846832"/>
            <a:ext cx="3938016" cy="1164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711820" y="4028388"/>
            <a:ext cx="18434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Guilherme</a:t>
            </a:r>
            <a:r>
              <a:rPr sz="2000" b="1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Arradi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Sebrae</a:t>
            </a:r>
            <a:r>
              <a:rPr sz="20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20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Paulo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237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7088" y="2846832"/>
            <a:ext cx="3938016" cy="11643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11820" y="2784094"/>
            <a:ext cx="218821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Guilherme</a:t>
            </a:r>
            <a:r>
              <a:rPr sz="2000" b="1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Arradi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Gerente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Unidade</a:t>
            </a:r>
            <a:r>
              <a:rPr sz="20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Inovação </a:t>
            </a:r>
            <a:r>
              <a:rPr sz="2000" i="1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Sebrae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20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Paulo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49365"/>
            <a:chOff x="0" y="0"/>
            <a:chExt cx="12192000" cy="6349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12519"/>
              <a:ext cx="12191999" cy="4872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1610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9643" y="4053852"/>
              <a:ext cx="4408932" cy="22951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0416" y="4079747"/>
              <a:ext cx="4306824" cy="21930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956428" y="5815685"/>
            <a:ext cx="2578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MELHOR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ACELERADORA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5241035"/>
            <a:ext cx="12192000" cy="1610995"/>
            <a:chOff x="0" y="5241035"/>
            <a:chExt cx="12192000" cy="16109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241035"/>
              <a:ext cx="12191999" cy="16108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183" y="6016752"/>
              <a:ext cx="2054352" cy="6080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41035"/>
            <a:ext cx="12191999" cy="16108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224" y="659891"/>
            <a:ext cx="5430012" cy="16413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7343" y="4887467"/>
            <a:ext cx="3343655" cy="132435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1365" y="2275967"/>
          <a:ext cx="11563350" cy="2603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800"/>
                <a:gridCol w="1544955"/>
                <a:gridCol w="1518284"/>
                <a:gridCol w="1577339"/>
                <a:gridCol w="1587500"/>
                <a:gridCol w="1457959"/>
                <a:gridCol w="1457959"/>
                <a:gridCol w="1457959"/>
              </a:tblGrid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Posição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Capital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Integração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Acesso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Conhecimento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43840" marR="235585" indent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Talento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Expe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iênc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#1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Vale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Silício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#8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Singapura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(+10)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E95728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#16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San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Diego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#20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Sydney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#23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Miami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(+10)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#26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São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Paulo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(+2)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A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A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A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A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A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EA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94437"/>
            <a:ext cx="12191999" cy="8574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3" y="461034"/>
            <a:ext cx="2211682" cy="6555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44651" y="1548079"/>
            <a:ext cx="4791710" cy="2742565"/>
            <a:chOff x="644651" y="1548079"/>
            <a:chExt cx="4791710" cy="2742565"/>
          </a:xfrm>
        </p:grpSpPr>
        <p:sp>
          <p:nvSpPr>
            <p:cNvPr id="5" name="object 5"/>
            <p:cNvSpPr/>
            <p:nvPr/>
          </p:nvSpPr>
          <p:spPr>
            <a:xfrm>
              <a:off x="719327" y="2558796"/>
              <a:ext cx="4714240" cy="0"/>
            </a:xfrm>
            <a:custGeom>
              <a:avLst/>
              <a:gdLst/>
              <a:ahLst/>
              <a:cxnLst/>
              <a:rect l="l" t="t" r="r" b="b"/>
              <a:pathLst>
                <a:path w="4714240">
                  <a:moveTo>
                    <a:pt x="0" y="0"/>
                  </a:moveTo>
                  <a:lnTo>
                    <a:pt x="4713732" y="0"/>
                  </a:lnTo>
                </a:path>
              </a:pathLst>
            </a:custGeom>
            <a:ln w="6350">
              <a:solidFill>
                <a:srgbClr val="00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250" y="1548079"/>
              <a:ext cx="836676" cy="1208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2008" y="1548079"/>
              <a:ext cx="1604010" cy="12088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4651" y="2578608"/>
              <a:ext cx="1656714" cy="1711960"/>
            </a:xfrm>
            <a:custGeom>
              <a:avLst/>
              <a:gdLst/>
              <a:ahLst/>
              <a:cxnLst/>
              <a:rect l="l" t="t" r="r" b="b"/>
              <a:pathLst>
                <a:path w="1656714" h="1711960">
                  <a:moveTo>
                    <a:pt x="1656588" y="0"/>
                  </a:moveTo>
                  <a:lnTo>
                    <a:pt x="0" y="0"/>
                  </a:lnTo>
                  <a:lnTo>
                    <a:pt x="0" y="1711452"/>
                  </a:lnTo>
                  <a:lnTo>
                    <a:pt x="1656588" y="1711452"/>
                  </a:lnTo>
                  <a:lnTo>
                    <a:pt x="1656588" y="0"/>
                  </a:lnTo>
                  <a:close/>
                </a:path>
              </a:pathLst>
            </a:custGeom>
            <a:solidFill>
              <a:srgbClr val="00AE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2856" y="2017776"/>
            <a:ext cx="3528059" cy="46771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4651" y="2805628"/>
            <a:ext cx="1656714" cy="11931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40055">
              <a:lnSpc>
                <a:spcPct val="100000"/>
              </a:lnSpc>
              <a:spcBef>
                <a:spcPts val="490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150</a:t>
            </a:r>
            <a:endParaRPr sz="4000">
              <a:latin typeface="Calibri"/>
              <a:cs typeface="Calibri"/>
            </a:endParaRPr>
          </a:p>
          <a:p>
            <a:pPr marL="373380">
              <a:lnSpc>
                <a:spcPct val="100000"/>
              </a:lnSpc>
              <a:spcBef>
                <a:spcPts val="16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Municípios</a:t>
            </a:r>
            <a:endParaRPr sz="160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atendidos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651" y="4355591"/>
            <a:ext cx="1656714" cy="1717675"/>
          </a:xfrm>
          <a:prstGeom prst="rect">
            <a:avLst/>
          </a:prstGeom>
          <a:solidFill>
            <a:srgbClr val="00AEAD"/>
          </a:solidFill>
        </p:spPr>
        <p:txBody>
          <a:bodyPr vert="horz" wrap="square" lIns="0" tIns="278130" rIns="0" bIns="0" rtlCol="0">
            <a:spAutoFit/>
          </a:bodyPr>
          <a:lstStyle/>
          <a:p>
            <a:pPr marL="34290" algn="ctr">
              <a:lnSpc>
                <a:spcPct val="100000"/>
              </a:lnSpc>
              <a:spcBef>
                <a:spcPts val="2190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+40</a:t>
            </a:r>
            <a:endParaRPr sz="4000">
              <a:latin typeface="Calibri"/>
              <a:cs typeface="Calibri"/>
            </a:endParaRPr>
          </a:p>
          <a:p>
            <a:pPr marL="351790" marR="308610" indent="-2540" algn="ctr">
              <a:lnSpc>
                <a:spcPct val="100000"/>
              </a:lnSpc>
              <a:spcBef>
                <a:spcPts val="15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Parceiros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ég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4771" y="1429511"/>
            <a:ext cx="1656714" cy="1727200"/>
          </a:xfrm>
          <a:prstGeom prst="rect">
            <a:avLst/>
          </a:prstGeom>
          <a:solidFill>
            <a:srgbClr val="523879"/>
          </a:solidFill>
        </p:spPr>
        <p:txBody>
          <a:bodyPr vert="horz" wrap="square" lIns="0" tIns="276225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217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4000">
              <a:latin typeface="Calibri"/>
              <a:cs typeface="Calibri"/>
            </a:endParaRPr>
          </a:p>
          <a:p>
            <a:pPr marL="411480" marR="361315" algn="ctr">
              <a:lnSpc>
                <a:spcPct val="100000"/>
              </a:lnSpc>
              <a:spcBef>
                <a:spcPts val="15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amas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Operando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10043" y="1431036"/>
            <a:ext cx="1656714" cy="1727200"/>
          </a:xfrm>
          <a:prstGeom prst="rect">
            <a:avLst/>
          </a:prstGeom>
          <a:solidFill>
            <a:srgbClr val="523879"/>
          </a:solidFill>
        </p:spPr>
        <p:txBody>
          <a:bodyPr vert="horz" wrap="square" lIns="0" tIns="203835" rIns="0" bIns="0" rtlCol="0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60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11k</a:t>
            </a:r>
            <a:endParaRPr sz="4000">
              <a:latin typeface="Calibri"/>
              <a:cs typeface="Calibri"/>
            </a:endParaRPr>
          </a:p>
          <a:p>
            <a:pPr marL="315595" marR="281305" indent="-635" algn="ctr">
              <a:lnSpc>
                <a:spcPct val="100000"/>
              </a:lnSpc>
              <a:spcBef>
                <a:spcPts val="160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Horas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mentorias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apaci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ões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0011" y="3275076"/>
            <a:ext cx="1656714" cy="1727200"/>
          </a:xfrm>
          <a:prstGeom prst="rect">
            <a:avLst/>
          </a:prstGeom>
          <a:solidFill>
            <a:srgbClr val="523879"/>
          </a:solidFill>
        </p:spPr>
        <p:txBody>
          <a:bodyPr vert="horz" wrap="square" lIns="0" tIns="24828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95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150M</a:t>
            </a:r>
            <a:endParaRPr sz="4000">
              <a:latin typeface="Calibri"/>
              <a:cs typeface="Calibri"/>
            </a:endParaRPr>
          </a:p>
          <a:p>
            <a:pPr marL="351155" marR="339090" algn="ctr">
              <a:lnSpc>
                <a:spcPct val="100000"/>
              </a:lnSpc>
              <a:spcBef>
                <a:spcPts val="15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Grants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Inovação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0043" y="3261359"/>
            <a:ext cx="1656714" cy="1727200"/>
          </a:xfrm>
          <a:prstGeom prst="rect">
            <a:avLst/>
          </a:prstGeom>
          <a:solidFill>
            <a:srgbClr val="523879"/>
          </a:solidFill>
        </p:spPr>
        <p:txBody>
          <a:bodyPr vert="horz" wrap="square" lIns="0" tIns="247015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94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40M</a:t>
            </a:r>
            <a:endParaRPr sz="4000">
              <a:latin typeface="Calibri"/>
              <a:cs typeface="Calibri"/>
            </a:endParaRPr>
          </a:p>
          <a:p>
            <a:pPr marL="320040" marR="248285" indent="114300">
              <a:lnSpc>
                <a:spcPct val="100000"/>
              </a:lnSpc>
              <a:spcBef>
                <a:spcPts val="16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Fundos de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tim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6772" y="4355591"/>
            <a:ext cx="1656714" cy="171767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266065" rIns="0" bIns="0" rtlCol="0">
            <a:spAutoFit/>
          </a:bodyPr>
          <a:lstStyle/>
          <a:p>
            <a:pPr marL="22225" algn="ctr">
              <a:lnSpc>
                <a:spcPct val="100000"/>
              </a:lnSpc>
              <a:spcBef>
                <a:spcPts val="20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+160</a:t>
            </a:r>
            <a:endParaRPr sz="4000">
              <a:latin typeface="Calibri"/>
              <a:cs typeface="Calibri"/>
            </a:endParaRPr>
          </a:p>
          <a:p>
            <a:pPr marL="367665" marR="337820" algn="ctr">
              <a:lnSpc>
                <a:spcPct val="100000"/>
              </a:lnSpc>
              <a:spcBef>
                <a:spcPts val="15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ões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Apoiando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8617" y="2642870"/>
            <a:ext cx="1680591" cy="89458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943225" y="3407409"/>
            <a:ext cx="1870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Pessoas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Impactadas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eventos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locais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25979" y="1832229"/>
            <a:ext cx="1512570" cy="723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ts val="2025"/>
              </a:lnSpc>
              <a:spcBef>
                <a:spcPts val="105"/>
              </a:spcBef>
            </a:pPr>
            <a:r>
              <a:rPr sz="2000" b="1" spc="-5" dirty="0">
                <a:solidFill>
                  <a:srgbClr val="523879"/>
                </a:solidFill>
                <a:latin typeface="Calibri"/>
                <a:cs typeface="Calibri"/>
              </a:rPr>
              <a:t>Startups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465"/>
              </a:lnSpc>
            </a:pPr>
            <a:r>
              <a:rPr sz="3200" b="1" spc="-65" dirty="0">
                <a:solidFill>
                  <a:srgbClr val="00AEAD"/>
                </a:solidFill>
                <a:latin typeface="Calibri"/>
                <a:cs typeface="Calibri"/>
              </a:rPr>
              <a:t>P</a:t>
            </a:r>
            <a:r>
              <a:rPr sz="3200" b="1" dirty="0">
                <a:solidFill>
                  <a:srgbClr val="00AEAD"/>
                </a:solidFill>
                <a:latin typeface="Calibri"/>
                <a:cs typeface="Calibri"/>
              </a:rPr>
              <a:t>auli</a:t>
            </a:r>
            <a:r>
              <a:rPr sz="3200" b="1" spc="-35" dirty="0">
                <a:solidFill>
                  <a:srgbClr val="00AEAD"/>
                </a:solidFill>
                <a:latin typeface="Calibri"/>
                <a:cs typeface="Calibri"/>
              </a:rPr>
              <a:t>st</a:t>
            </a:r>
            <a:r>
              <a:rPr sz="3200" b="1" spc="-15" dirty="0">
                <a:solidFill>
                  <a:srgbClr val="00AEAD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00AEAD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94437"/>
            <a:ext cx="12191999" cy="8574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3" y="461034"/>
            <a:ext cx="2211682" cy="6555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34892" y="447547"/>
            <a:ext cx="5401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Principais</a:t>
            </a:r>
            <a:r>
              <a:rPr sz="3600" spc="-40" dirty="0"/>
              <a:t> </a:t>
            </a:r>
            <a:r>
              <a:rPr sz="3600" spc="-15" dirty="0"/>
              <a:t>Setores</a:t>
            </a:r>
            <a:r>
              <a:rPr sz="3600" spc="-35" dirty="0"/>
              <a:t> </a:t>
            </a:r>
            <a:r>
              <a:rPr sz="3600" spc="-25" dirty="0"/>
              <a:t>Atendidos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442188" y="1378966"/>
            <a:ext cx="7499350" cy="5156835"/>
            <a:chOff x="442188" y="1378966"/>
            <a:chExt cx="7499350" cy="5156835"/>
          </a:xfrm>
        </p:grpSpPr>
        <p:sp>
          <p:nvSpPr>
            <p:cNvPr id="6" name="object 6"/>
            <p:cNvSpPr/>
            <p:nvPr/>
          </p:nvSpPr>
          <p:spPr>
            <a:xfrm>
              <a:off x="467588" y="1391665"/>
              <a:ext cx="7448550" cy="5131435"/>
            </a:xfrm>
            <a:custGeom>
              <a:avLst/>
              <a:gdLst/>
              <a:ahLst/>
              <a:cxnLst/>
              <a:rect l="l" t="t" r="r" b="b"/>
              <a:pathLst>
                <a:path w="7448550" h="5131434">
                  <a:moveTo>
                    <a:pt x="2482723" y="3420973"/>
                  </a:moveTo>
                  <a:lnTo>
                    <a:pt x="0" y="3420973"/>
                  </a:lnTo>
                  <a:lnTo>
                    <a:pt x="0" y="5131409"/>
                  </a:lnTo>
                  <a:lnTo>
                    <a:pt x="2482723" y="5131409"/>
                  </a:lnTo>
                  <a:lnTo>
                    <a:pt x="2482723" y="3420973"/>
                  </a:lnTo>
                  <a:close/>
                </a:path>
                <a:path w="7448550" h="5131434">
                  <a:moveTo>
                    <a:pt x="2482723" y="0"/>
                  </a:moveTo>
                  <a:lnTo>
                    <a:pt x="0" y="0"/>
                  </a:lnTo>
                  <a:lnTo>
                    <a:pt x="0" y="1710436"/>
                  </a:lnTo>
                  <a:lnTo>
                    <a:pt x="0" y="3420872"/>
                  </a:lnTo>
                  <a:lnTo>
                    <a:pt x="2482723" y="3420872"/>
                  </a:lnTo>
                  <a:lnTo>
                    <a:pt x="2482723" y="1710436"/>
                  </a:lnTo>
                  <a:lnTo>
                    <a:pt x="2482723" y="0"/>
                  </a:lnTo>
                  <a:close/>
                </a:path>
                <a:path w="7448550" h="5131434">
                  <a:moveTo>
                    <a:pt x="7448194" y="3420973"/>
                  </a:moveTo>
                  <a:lnTo>
                    <a:pt x="4965471" y="3420973"/>
                  </a:lnTo>
                  <a:lnTo>
                    <a:pt x="2482748" y="3420973"/>
                  </a:lnTo>
                  <a:lnTo>
                    <a:pt x="2482748" y="5131409"/>
                  </a:lnTo>
                  <a:lnTo>
                    <a:pt x="4965471" y="5131409"/>
                  </a:lnTo>
                  <a:lnTo>
                    <a:pt x="7448194" y="5131409"/>
                  </a:lnTo>
                  <a:lnTo>
                    <a:pt x="7448194" y="3420973"/>
                  </a:lnTo>
                  <a:close/>
                </a:path>
                <a:path w="7448550" h="5131434">
                  <a:moveTo>
                    <a:pt x="7448194" y="0"/>
                  </a:moveTo>
                  <a:lnTo>
                    <a:pt x="4965471" y="0"/>
                  </a:lnTo>
                  <a:lnTo>
                    <a:pt x="2482748" y="0"/>
                  </a:lnTo>
                  <a:lnTo>
                    <a:pt x="2482748" y="1710436"/>
                  </a:lnTo>
                  <a:lnTo>
                    <a:pt x="2482748" y="3420872"/>
                  </a:lnTo>
                  <a:lnTo>
                    <a:pt x="4965471" y="3420872"/>
                  </a:lnTo>
                  <a:lnTo>
                    <a:pt x="7448194" y="3420872"/>
                  </a:lnTo>
                  <a:lnTo>
                    <a:pt x="7448194" y="1710436"/>
                  </a:lnTo>
                  <a:lnTo>
                    <a:pt x="7448194" y="0"/>
                  </a:lnTo>
                  <a:close/>
                </a:path>
              </a:pathLst>
            </a:custGeom>
            <a:solidFill>
              <a:srgbClr val="FAE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50337" y="1385316"/>
              <a:ext cx="2482850" cy="5144135"/>
            </a:xfrm>
            <a:custGeom>
              <a:avLst/>
              <a:gdLst/>
              <a:ahLst/>
              <a:cxnLst/>
              <a:rect l="l" t="t" r="r" b="b"/>
              <a:pathLst>
                <a:path w="2482850" h="5144134">
                  <a:moveTo>
                    <a:pt x="0" y="0"/>
                  </a:moveTo>
                  <a:lnTo>
                    <a:pt x="0" y="5144109"/>
                  </a:lnTo>
                </a:path>
                <a:path w="2482850" h="5144134">
                  <a:moveTo>
                    <a:pt x="2482723" y="0"/>
                  </a:moveTo>
                  <a:lnTo>
                    <a:pt x="2482723" y="514410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1238" y="3102101"/>
              <a:ext cx="7461250" cy="0"/>
            </a:xfrm>
            <a:custGeom>
              <a:avLst/>
              <a:gdLst/>
              <a:ahLst/>
              <a:cxnLst/>
              <a:rect l="l" t="t" r="r" b="b"/>
              <a:pathLst>
                <a:path w="7461250">
                  <a:moveTo>
                    <a:pt x="0" y="0"/>
                  </a:moveTo>
                  <a:lnTo>
                    <a:pt x="746089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1238" y="1385316"/>
              <a:ext cx="7461250" cy="5144135"/>
            </a:xfrm>
            <a:custGeom>
              <a:avLst/>
              <a:gdLst/>
              <a:ahLst/>
              <a:cxnLst/>
              <a:rect l="l" t="t" r="r" b="b"/>
              <a:pathLst>
                <a:path w="7461250" h="5144134">
                  <a:moveTo>
                    <a:pt x="6350" y="0"/>
                  </a:moveTo>
                  <a:lnTo>
                    <a:pt x="6350" y="5144109"/>
                  </a:lnTo>
                </a:path>
                <a:path w="7461250" h="5144134">
                  <a:moveTo>
                    <a:pt x="7454544" y="0"/>
                  </a:moveTo>
                  <a:lnTo>
                    <a:pt x="7454544" y="5144109"/>
                  </a:lnTo>
                </a:path>
                <a:path w="7461250" h="5144134">
                  <a:moveTo>
                    <a:pt x="0" y="6350"/>
                  </a:moveTo>
                  <a:lnTo>
                    <a:pt x="7460894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5720" y="1708404"/>
              <a:ext cx="762000" cy="763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3791" y="3381755"/>
              <a:ext cx="763523" cy="762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3791" y="1766316"/>
              <a:ext cx="693420" cy="6949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0695" y="1708404"/>
              <a:ext cx="751331" cy="7528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8107" y="5064251"/>
              <a:ext cx="880871" cy="8808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0188" y="5064251"/>
              <a:ext cx="762000" cy="76352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73938" y="2578989"/>
            <a:ext cx="2470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84A17"/>
                </a:solidFill>
                <a:latin typeface="Calibri"/>
                <a:cs typeface="Calibri"/>
              </a:rPr>
              <a:t>Saúde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6686" y="2578734"/>
            <a:ext cx="2470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21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84A17"/>
                </a:solidFill>
                <a:latin typeface="Calibri"/>
                <a:cs typeface="Calibri"/>
              </a:rPr>
              <a:t>Educação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938" y="4326128"/>
            <a:ext cx="2470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84A17"/>
                </a:solidFill>
                <a:latin typeface="Calibri"/>
                <a:cs typeface="Calibri"/>
              </a:rPr>
              <a:t>Fintech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50336" y="4812538"/>
            <a:ext cx="2482850" cy="1710689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777875">
              <a:lnSpc>
                <a:spcPct val="100000"/>
              </a:lnSpc>
              <a:spcBef>
                <a:spcPts val="1065"/>
              </a:spcBef>
            </a:pPr>
            <a:r>
              <a:rPr sz="1800" b="1" spc="-10" dirty="0">
                <a:solidFill>
                  <a:srgbClr val="E84A17"/>
                </a:solidFill>
                <a:latin typeface="Calibri"/>
                <a:cs typeface="Calibri"/>
              </a:rPr>
              <a:t>Retailtech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33059" y="4812538"/>
            <a:ext cx="2482850" cy="1710689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1800" b="1" spc="-5" dirty="0">
                <a:solidFill>
                  <a:srgbClr val="E84A17"/>
                </a:solidFill>
                <a:latin typeface="Calibri"/>
                <a:cs typeface="Calibri"/>
              </a:rPr>
              <a:t>Indtech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7588" y="4812538"/>
            <a:ext cx="2482850" cy="1710689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100965" algn="ctr">
              <a:lnSpc>
                <a:spcPct val="100000"/>
              </a:lnSpc>
            </a:pPr>
            <a:r>
              <a:rPr sz="1800" b="1" spc="-10" dirty="0">
                <a:solidFill>
                  <a:srgbClr val="E84A17"/>
                </a:solidFill>
                <a:latin typeface="Calibri"/>
                <a:cs typeface="Calibri"/>
              </a:rPr>
              <a:t>Agtech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39409" y="2578734"/>
            <a:ext cx="2470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82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E84A17"/>
                </a:solidFill>
                <a:latin typeface="Calibri"/>
                <a:cs typeface="Calibri"/>
              </a:rPr>
              <a:t>GreenTech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380744" y="3447288"/>
            <a:ext cx="5725795" cy="2380615"/>
            <a:chOff x="1380744" y="3447288"/>
            <a:chExt cx="5725795" cy="238061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0744" y="5064252"/>
              <a:ext cx="763524" cy="7635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6979" y="3468624"/>
              <a:ext cx="789431" cy="7894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3048" y="3447288"/>
              <a:ext cx="787908" cy="78790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439409" y="4326128"/>
            <a:ext cx="2470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6125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E84A17"/>
                </a:solidFill>
                <a:latin typeface="Calibri"/>
                <a:cs typeface="Calibri"/>
              </a:rPr>
              <a:t>Corporate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56686" y="4326128"/>
            <a:ext cx="2470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6775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E84A17"/>
                </a:solidFill>
                <a:latin typeface="Calibri"/>
                <a:cs typeface="Calibri"/>
              </a:rPr>
              <a:t>MarTech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02623" y="2090927"/>
            <a:ext cx="1148080" cy="370840"/>
          </a:xfrm>
          <a:prstGeom prst="rect">
            <a:avLst/>
          </a:prstGeom>
          <a:solidFill>
            <a:srgbClr val="E84A17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Sociedade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027669" y="2276094"/>
            <a:ext cx="775970" cy="0"/>
          </a:xfrm>
          <a:custGeom>
            <a:avLst/>
            <a:gdLst/>
            <a:ahLst/>
            <a:cxnLst/>
            <a:rect l="l" t="t" r="r" b="b"/>
            <a:pathLst>
              <a:path w="775970">
                <a:moveTo>
                  <a:pt x="0" y="0"/>
                </a:moveTo>
                <a:lnTo>
                  <a:pt x="775588" y="0"/>
                </a:lnTo>
              </a:path>
            </a:pathLst>
          </a:custGeom>
          <a:ln w="190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702040" y="3774947"/>
            <a:ext cx="3278504" cy="368935"/>
          </a:xfrm>
          <a:prstGeom prst="rect">
            <a:avLst/>
          </a:prstGeom>
          <a:solidFill>
            <a:srgbClr val="E84A17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Gestão,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Vendas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Finanças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(MPE)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927085" y="3960114"/>
            <a:ext cx="775970" cy="0"/>
          </a:xfrm>
          <a:custGeom>
            <a:avLst/>
            <a:gdLst/>
            <a:ahLst/>
            <a:cxnLst/>
            <a:rect l="l" t="t" r="r" b="b"/>
            <a:pathLst>
              <a:path w="775970">
                <a:moveTo>
                  <a:pt x="0" y="0"/>
                </a:moveTo>
                <a:lnTo>
                  <a:pt x="775589" y="0"/>
                </a:lnTo>
              </a:path>
            </a:pathLst>
          </a:custGeom>
          <a:ln w="190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743188" y="5468111"/>
            <a:ext cx="1941830" cy="368935"/>
          </a:xfrm>
          <a:prstGeom prst="rect">
            <a:avLst/>
          </a:prstGeom>
          <a:solidFill>
            <a:srgbClr val="E84A17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Setores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Produtivos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68233" y="5653278"/>
            <a:ext cx="775970" cy="0"/>
          </a:xfrm>
          <a:custGeom>
            <a:avLst/>
            <a:gdLst/>
            <a:ahLst/>
            <a:cxnLst/>
            <a:rect l="l" t="t" r="r" b="b"/>
            <a:pathLst>
              <a:path w="775970">
                <a:moveTo>
                  <a:pt x="0" y="0"/>
                </a:moveTo>
                <a:lnTo>
                  <a:pt x="775589" y="0"/>
                </a:lnTo>
              </a:path>
            </a:pathLst>
          </a:custGeom>
          <a:ln w="190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80944"/>
            <a:ext cx="12192000" cy="3870960"/>
            <a:chOff x="0" y="2980944"/>
            <a:chExt cx="12192000" cy="3870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2980944"/>
              <a:ext cx="1984247" cy="34213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94437"/>
              <a:ext cx="12191999" cy="85746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93" y="461034"/>
            <a:ext cx="2211682" cy="6555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34892" y="447547"/>
            <a:ext cx="4494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Estágios</a:t>
            </a:r>
            <a:r>
              <a:rPr sz="3600" spc="-45" dirty="0"/>
              <a:t> </a:t>
            </a:r>
            <a:r>
              <a:rPr sz="3600" dirty="0"/>
              <a:t>de</a:t>
            </a:r>
            <a:r>
              <a:rPr sz="3600" spc="-45" dirty="0"/>
              <a:t> </a:t>
            </a:r>
            <a:r>
              <a:rPr sz="3600" spc="-5" dirty="0"/>
              <a:t>Maturidade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2471927" y="1546860"/>
            <a:ext cx="1167765" cy="1053465"/>
            <a:chOff x="2471927" y="1546860"/>
            <a:chExt cx="1167765" cy="1053465"/>
          </a:xfrm>
        </p:grpSpPr>
        <p:sp>
          <p:nvSpPr>
            <p:cNvPr id="8" name="object 8"/>
            <p:cNvSpPr/>
            <p:nvPr/>
          </p:nvSpPr>
          <p:spPr>
            <a:xfrm>
              <a:off x="2604515" y="1565148"/>
              <a:ext cx="1035050" cy="1035050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517397" y="0"/>
                  </a:moveTo>
                  <a:lnTo>
                    <a:pt x="470304" y="2114"/>
                  </a:lnTo>
                  <a:lnTo>
                    <a:pt x="424395" y="8336"/>
                  </a:lnTo>
                  <a:lnTo>
                    <a:pt x="379853" y="18482"/>
                  </a:lnTo>
                  <a:lnTo>
                    <a:pt x="336861" y="32369"/>
                  </a:lnTo>
                  <a:lnTo>
                    <a:pt x="295602" y="49816"/>
                  </a:lnTo>
                  <a:lnTo>
                    <a:pt x="256257" y="70640"/>
                  </a:lnTo>
                  <a:lnTo>
                    <a:pt x="219011" y="94657"/>
                  </a:lnTo>
                  <a:lnTo>
                    <a:pt x="184045" y="121685"/>
                  </a:lnTo>
                  <a:lnTo>
                    <a:pt x="151542" y="151542"/>
                  </a:lnTo>
                  <a:lnTo>
                    <a:pt x="121685" y="184045"/>
                  </a:lnTo>
                  <a:lnTo>
                    <a:pt x="94657" y="219011"/>
                  </a:lnTo>
                  <a:lnTo>
                    <a:pt x="70640" y="256257"/>
                  </a:lnTo>
                  <a:lnTo>
                    <a:pt x="49816" y="295602"/>
                  </a:lnTo>
                  <a:lnTo>
                    <a:pt x="32369" y="336861"/>
                  </a:lnTo>
                  <a:lnTo>
                    <a:pt x="18482" y="379853"/>
                  </a:lnTo>
                  <a:lnTo>
                    <a:pt x="8336" y="424395"/>
                  </a:lnTo>
                  <a:lnTo>
                    <a:pt x="2114" y="470304"/>
                  </a:lnTo>
                  <a:lnTo>
                    <a:pt x="0" y="517398"/>
                  </a:lnTo>
                  <a:lnTo>
                    <a:pt x="2114" y="564491"/>
                  </a:lnTo>
                  <a:lnTo>
                    <a:pt x="8336" y="610400"/>
                  </a:lnTo>
                  <a:lnTo>
                    <a:pt x="18482" y="654942"/>
                  </a:lnTo>
                  <a:lnTo>
                    <a:pt x="32369" y="697934"/>
                  </a:lnTo>
                  <a:lnTo>
                    <a:pt x="49816" y="739193"/>
                  </a:lnTo>
                  <a:lnTo>
                    <a:pt x="70640" y="778538"/>
                  </a:lnTo>
                  <a:lnTo>
                    <a:pt x="94657" y="815784"/>
                  </a:lnTo>
                  <a:lnTo>
                    <a:pt x="121685" y="850750"/>
                  </a:lnTo>
                  <a:lnTo>
                    <a:pt x="151542" y="883253"/>
                  </a:lnTo>
                  <a:lnTo>
                    <a:pt x="184045" y="913110"/>
                  </a:lnTo>
                  <a:lnTo>
                    <a:pt x="219011" y="940138"/>
                  </a:lnTo>
                  <a:lnTo>
                    <a:pt x="256257" y="964155"/>
                  </a:lnTo>
                  <a:lnTo>
                    <a:pt x="295602" y="984979"/>
                  </a:lnTo>
                  <a:lnTo>
                    <a:pt x="336861" y="1002426"/>
                  </a:lnTo>
                  <a:lnTo>
                    <a:pt x="379853" y="1016313"/>
                  </a:lnTo>
                  <a:lnTo>
                    <a:pt x="424395" y="1026459"/>
                  </a:lnTo>
                  <a:lnTo>
                    <a:pt x="470304" y="1032681"/>
                  </a:lnTo>
                  <a:lnTo>
                    <a:pt x="517397" y="1034796"/>
                  </a:lnTo>
                  <a:lnTo>
                    <a:pt x="564491" y="1032681"/>
                  </a:lnTo>
                  <a:lnTo>
                    <a:pt x="610400" y="1026459"/>
                  </a:lnTo>
                  <a:lnTo>
                    <a:pt x="654942" y="1016313"/>
                  </a:lnTo>
                  <a:lnTo>
                    <a:pt x="697934" y="1002426"/>
                  </a:lnTo>
                  <a:lnTo>
                    <a:pt x="739193" y="984979"/>
                  </a:lnTo>
                  <a:lnTo>
                    <a:pt x="778538" y="964155"/>
                  </a:lnTo>
                  <a:lnTo>
                    <a:pt x="815784" y="940138"/>
                  </a:lnTo>
                  <a:lnTo>
                    <a:pt x="850750" y="913110"/>
                  </a:lnTo>
                  <a:lnTo>
                    <a:pt x="883253" y="883253"/>
                  </a:lnTo>
                  <a:lnTo>
                    <a:pt x="913110" y="850750"/>
                  </a:lnTo>
                  <a:lnTo>
                    <a:pt x="940138" y="815784"/>
                  </a:lnTo>
                  <a:lnTo>
                    <a:pt x="964155" y="778538"/>
                  </a:lnTo>
                  <a:lnTo>
                    <a:pt x="984979" y="739193"/>
                  </a:lnTo>
                  <a:lnTo>
                    <a:pt x="1002426" y="697934"/>
                  </a:lnTo>
                  <a:lnTo>
                    <a:pt x="1016313" y="654942"/>
                  </a:lnTo>
                  <a:lnTo>
                    <a:pt x="1026459" y="610400"/>
                  </a:lnTo>
                  <a:lnTo>
                    <a:pt x="1032681" y="564491"/>
                  </a:lnTo>
                  <a:lnTo>
                    <a:pt x="1034795" y="517398"/>
                  </a:lnTo>
                  <a:lnTo>
                    <a:pt x="1032681" y="470304"/>
                  </a:lnTo>
                  <a:lnTo>
                    <a:pt x="1026459" y="424395"/>
                  </a:lnTo>
                  <a:lnTo>
                    <a:pt x="1016313" y="379853"/>
                  </a:lnTo>
                  <a:lnTo>
                    <a:pt x="1002426" y="336861"/>
                  </a:lnTo>
                  <a:lnTo>
                    <a:pt x="984979" y="295602"/>
                  </a:lnTo>
                  <a:lnTo>
                    <a:pt x="964155" y="256257"/>
                  </a:lnTo>
                  <a:lnTo>
                    <a:pt x="940138" y="219011"/>
                  </a:lnTo>
                  <a:lnTo>
                    <a:pt x="913110" y="184045"/>
                  </a:lnTo>
                  <a:lnTo>
                    <a:pt x="883253" y="151542"/>
                  </a:lnTo>
                  <a:lnTo>
                    <a:pt x="850750" y="121685"/>
                  </a:lnTo>
                  <a:lnTo>
                    <a:pt x="815784" y="94657"/>
                  </a:lnTo>
                  <a:lnTo>
                    <a:pt x="778538" y="70640"/>
                  </a:lnTo>
                  <a:lnTo>
                    <a:pt x="739193" y="49816"/>
                  </a:lnTo>
                  <a:lnTo>
                    <a:pt x="697934" y="32369"/>
                  </a:lnTo>
                  <a:lnTo>
                    <a:pt x="654942" y="18482"/>
                  </a:lnTo>
                  <a:lnTo>
                    <a:pt x="610400" y="8336"/>
                  </a:lnTo>
                  <a:lnTo>
                    <a:pt x="564491" y="2114"/>
                  </a:lnTo>
                  <a:lnTo>
                    <a:pt x="517397" y="0"/>
                  </a:lnTo>
                  <a:close/>
                </a:path>
              </a:pathLst>
            </a:custGeom>
            <a:solidFill>
              <a:srgbClr val="FAE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1927" y="1546860"/>
              <a:ext cx="967739" cy="96773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171176" y="1491996"/>
            <a:ext cx="1179830" cy="1179830"/>
            <a:chOff x="10171176" y="1491996"/>
            <a:chExt cx="1179830" cy="1179830"/>
          </a:xfrm>
        </p:grpSpPr>
        <p:sp>
          <p:nvSpPr>
            <p:cNvPr id="11" name="object 11"/>
            <p:cNvSpPr/>
            <p:nvPr/>
          </p:nvSpPr>
          <p:spPr>
            <a:xfrm>
              <a:off x="10236708" y="1565148"/>
              <a:ext cx="1035050" cy="1033780"/>
            </a:xfrm>
            <a:custGeom>
              <a:avLst/>
              <a:gdLst/>
              <a:ahLst/>
              <a:cxnLst/>
              <a:rect l="l" t="t" r="r" b="b"/>
              <a:pathLst>
                <a:path w="1035050" h="1033780">
                  <a:moveTo>
                    <a:pt x="517398" y="0"/>
                  </a:moveTo>
                  <a:lnTo>
                    <a:pt x="470304" y="2110"/>
                  </a:lnTo>
                  <a:lnTo>
                    <a:pt x="424395" y="8322"/>
                  </a:lnTo>
                  <a:lnTo>
                    <a:pt x="379853" y="18452"/>
                  </a:lnTo>
                  <a:lnTo>
                    <a:pt x="336861" y="32317"/>
                  </a:lnTo>
                  <a:lnTo>
                    <a:pt x="295602" y="49736"/>
                  </a:lnTo>
                  <a:lnTo>
                    <a:pt x="256257" y="70527"/>
                  </a:lnTo>
                  <a:lnTo>
                    <a:pt x="219011" y="94507"/>
                  </a:lnTo>
                  <a:lnTo>
                    <a:pt x="184045" y="121493"/>
                  </a:lnTo>
                  <a:lnTo>
                    <a:pt x="151542" y="151304"/>
                  </a:lnTo>
                  <a:lnTo>
                    <a:pt x="121685" y="183758"/>
                  </a:lnTo>
                  <a:lnTo>
                    <a:pt x="94657" y="218671"/>
                  </a:lnTo>
                  <a:lnTo>
                    <a:pt x="70640" y="255862"/>
                  </a:lnTo>
                  <a:lnTo>
                    <a:pt x="49816" y="295149"/>
                  </a:lnTo>
                  <a:lnTo>
                    <a:pt x="32369" y="336349"/>
                  </a:lnTo>
                  <a:lnTo>
                    <a:pt x="18482" y="379280"/>
                  </a:lnTo>
                  <a:lnTo>
                    <a:pt x="8336" y="423759"/>
                  </a:lnTo>
                  <a:lnTo>
                    <a:pt x="2114" y="469605"/>
                  </a:lnTo>
                  <a:lnTo>
                    <a:pt x="0" y="516636"/>
                  </a:lnTo>
                  <a:lnTo>
                    <a:pt x="2114" y="563666"/>
                  </a:lnTo>
                  <a:lnTo>
                    <a:pt x="8336" y="609512"/>
                  </a:lnTo>
                  <a:lnTo>
                    <a:pt x="18482" y="653991"/>
                  </a:lnTo>
                  <a:lnTo>
                    <a:pt x="32369" y="696922"/>
                  </a:lnTo>
                  <a:lnTo>
                    <a:pt x="49816" y="738122"/>
                  </a:lnTo>
                  <a:lnTo>
                    <a:pt x="70640" y="777409"/>
                  </a:lnTo>
                  <a:lnTo>
                    <a:pt x="94657" y="814600"/>
                  </a:lnTo>
                  <a:lnTo>
                    <a:pt x="121685" y="849513"/>
                  </a:lnTo>
                  <a:lnTo>
                    <a:pt x="151542" y="881967"/>
                  </a:lnTo>
                  <a:lnTo>
                    <a:pt x="184045" y="911778"/>
                  </a:lnTo>
                  <a:lnTo>
                    <a:pt x="219011" y="938764"/>
                  </a:lnTo>
                  <a:lnTo>
                    <a:pt x="256257" y="962744"/>
                  </a:lnTo>
                  <a:lnTo>
                    <a:pt x="295602" y="983535"/>
                  </a:lnTo>
                  <a:lnTo>
                    <a:pt x="336861" y="1000954"/>
                  </a:lnTo>
                  <a:lnTo>
                    <a:pt x="379853" y="1014819"/>
                  </a:lnTo>
                  <a:lnTo>
                    <a:pt x="424395" y="1024949"/>
                  </a:lnTo>
                  <a:lnTo>
                    <a:pt x="470304" y="1031161"/>
                  </a:lnTo>
                  <a:lnTo>
                    <a:pt x="517398" y="1033272"/>
                  </a:lnTo>
                  <a:lnTo>
                    <a:pt x="564491" y="1031161"/>
                  </a:lnTo>
                  <a:lnTo>
                    <a:pt x="610400" y="1024949"/>
                  </a:lnTo>
                  <a:lnTo>
                    <a:pt x="654942" y="1014819"/>
                  </a:lnTo>
                  <a:lnTo>
                    <a:pt x="697934" y="1000954"/>
                  </a:lnTo>
                  <a:lnTo>
                    <a:pt x="739193" y="983535"/>
                  </a:lnTo>
                  <a:lnTo>
                    <a:pt x="778538" y="962744"/>
                  </a:lnTo>
                  <a:lnTo>
                    <a:pt x="815784" y="938764"/>
                  </a:lnTo>
                  <a:lnTo>
                    <a:pt x="850750" y="911778"/>
                  </a:lnTo>
                  <a:lnTo>
                    <a:pt x="883253" y="881967"/>
                  </a:lnTo>
                  <a:lnTo>
                    <a:pt x="913110" y="849513"/>
                  </a:lnTo>
                  <a:lnTo>
                    <a:pt x="940138" y="814600"/>
                  </a:lnTo>
                  <a:lnTo>
                    <a:pt x="964155" y="777409"/>
                  </a:lnTo>
                  <a:lnTo>
                    <a:pt x="984979" y="738122"/>
                  </a:lnTo>
                  <a:lnTo>
                    <a:pt x="1002426" y="696922"/>
                  </a:lnTo>
                  <a:lnTo>
                    <a:pt x="1016313" y="653991"/>
                  </a:lnTo>
                  <a:lnTo>
                    <a:pt x="1026459" y="609512"/>
                  </a:lnTo>
                  <a:lnTo>
                    <a:pt x="1032681" y="563666"/>
                  </a:lnTo>
                  <a:lnTo>
                    <a:pt x="1034796" y="516636"/>
                  </a:lnTo>
                  <a:lnTo>
                    <a:pt x="1032681" y="469605"/>
                  </a:lnTo>
                  <a:lnTo>
                    <a:pt x="1026459" y="423759"/>
                  </a:lnTo>
                  <a:lnTo>
                    <a:pt x="1016313" y="379280"/>
                  </a:lnTo>
                  <a:lnTo>
                    <a:pt x="1002426" y="336349"/>
                  </a:lnTo>
                  <a:lnTo>
                    <a:pt x="984979" y="295149"/>
                  </a:lnTo>
                  <a:lnTo>
                    <a:pt x="964155" y="255862"/>
                  </a:lnTo>
                  <a:lnTo>
                    <a:pt x="940138" y="218671"/>
                  </a:lnTo>
                  <a:lnTo>
                    <a:pt x="913110" y="183758"/>
                  </a:lnTo>
                  <a:lnTo>
                    <a:pt x="883253" y="151304"/>
                  </a:lnTo>
                  <a:lnTo>
                    <a:pt x="850750" y="121493"/>
                  </a:lnTo>
                  <a:lnTo>
                    <a:pt x="815784" y="94507"/>
                  </a:lnTo>
                  <a:lnTo>
                    <a:pt x="778538" y="70527"/>
                  </a:lnTo>
                  <a:lnTo>
                    <a:pt x="739193" y="49736"/>
                  </a:lnTo>
                  <a:lnTo>
                    <a:pt x="697934" y="32317"/>
                  </a:lnTo>
                  <a:lnTo>
                    <a:pt x="654942" y="18452"/>
                  </a:lnTo>
                  <a:lnTo>
                    <a:pt x="610400" y="8322"/>
                  </a:lnTo>
                  <a:lnTo>
                    <a:pt x="564491" y="2110"/>
                  </a:lnTo>
                  <a:lnTo>
                    <a:pt x="517398" y="0"/>
                  </a:lnTo>
                  <a:close/>
                </a:path>
              </a:pathLst>
            </a:custGeom>
            <a:solidFill>
              <a:srgbClr val="FAE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1176" y="1491996"/>
              <a:ext cx="1179576" cy="1179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138159" y="1577339"/>
            <a:ext cx="1033780" cy="1033780"/>
            <a:chOff x="8138159" y="1577339"/>
            <a:chExt cx="1033780" cy="1033780"/>
          </a:xfrm>
        </p:grpSpPr>
        <p:sp>
          <p:nvSpPr>
            <p:cNvPr id="14" name="object 14"/>
            <p:cNvSpPr/>
            <p:nvPr/>
          </p:nvSpPr>
          <p:spPr>
            <a:xfrm>
              <a:off x="8138159" y="1577339"/>
              <a:ext cx="1033780" cy="1033780"/>
            </a:xfrm>
            <a:custGeom>
              <a:avLst/>
              <a:gdLst/>
              <a:ahLst/>
              <a:cxnLst/>
              <a:rect l="l" t="t" r="r" b="b"/>
              <a:pathLst>
                <a:path w="1033779" h="1033780">
                  <a:moveTo>
                    <a:pt x="516636" y="0"/>
                  </a:moveTo>
                  <a:lnTo>
                    <a:pt x="469605" y="2110"/>
                  </a:lnTo>
                  <a:lnTo>
                    <a:pt x="423759" y="8322"/>
                  </a:lnTo>
                  <a:lnTo>
                    <a:pt x="379280" y="18452"/>
                  </a:lnTo>
                  <a:lnTo>
                    <a:pt x="336349" y="32317"/>
                  </a:lnTo>
                  <a:lnTo>
                    <a:pt x="295149" y="49736"/>
                  </a:lnTo>
                  <a:lnTo>
                    <a:pt x="255862" y="70527"/>
                  </a:lnTo>
                  <a:lnTo>
                    <a:pt x="218671" y="94507"/>
                  </a:lnTo>
                  <a:lnTo>
                    <a:pt x="183758" y="121493"/>
                  </a:lnTo>
                  <a:lnTo>
                    <a:pt x="151304" y="151304"/>
                  </a:lnTo>
                  <a:lnTo>
                    <a:pt x="121493" y="183758"/>
                  </a:lnTo>
                  <a:lnTo>
                    <a:pt x="94507" y="218671"/>
                  </a:lnTo>
                  <a:lnTo>
                    <a:pt x="70527" y="255862"/>
                  </a:lnTo>
                  <a:lnTo>
                    <a:pt x="49736" y="295149"/>
                  </a:lnTo>
                  <a:lnTo>
                    <a:pt x="32317" y="336349"/>
                  </a:lnTo>
                  <a:lnTo>
                    <a:pt x="18452" y="379280"/>
                  </a:lnTo>
                  <a:lnTo>
                    <a:pt x="8322" y="423759"/>
                  </a:lnTo>
                  <a:lnTo>
                    <a:pt x="2110" y="469605"/>
                  </a:lnTo>
                  <a:lnTo>
                    <a:pt x="0" y="516636"/>
                  </a:lnTo>
                  <a:lnTo>
                    <a:pt x="2110" y="563666"/>
                  </a:lnTo>
                  <a:lnTo>
                    <a:pt x="8322" y="609512"/>
                  </a:lnTo>
                  <a:lnTo>
                    <a:pt x="18452" y="653991"/>
                  </a:lnTo>
                  <a:lnTo>
                    <a:pt x="32317" y="696922"/>
                  </a:lnTo>
                  <a:lnTo>
                    <a:pt x="49736" y="738122"/>
                  </a:lnTo>
                  <a:lnTo>
                    <a:pt x="70527" y="777409"/>
                  </a:lnTo>
                  <a:lnTo>
                    <a:pt x="94507" y="814600"/>
                  </a:lnTo>
                  <a:lnTo>
                    <a:pt x="121493" y="849513"/>
                  </a:lnTo>
                  <a:lnTo>
                    <a:pt x="151304" y="881967"/>
                  </a:lnTo>
                  <a:lnTo>
                    <a:pt x="183758" y="911778"/>
                  </a:lnTo>
                  <a:lnTo>
                    <a:pt x="218671" y="938764"/>
                  </a:lnTo>
                  <a:lnTo>
                    <a:pt x="255862" y="962744"/>
                  </a:lnTo>
                  <a:lnTo>
                    <a:pt x="295149" y="983535"/>
                  </a:lnTo>
                  <a:lnTo>
                    <a:pt x="336349" y="1000954"/>
                  </a:lnTo>
                  <a:lnTo>
                    <a:pt x="379280" y="1014819"/>
                  </a:lnTo>
                  <a:lnTo>
                    <a:pt x="423759" y="1024949"/>
                  </a:lnTo>
                  <a:lnTo>
                    <a:pt x="469605" y="1031161"/>
                  </a:lnTo>
                  <a:lnTo>
                    <a:pt x="516636" y="1033272"/>
                  </a:lnTo>
                  <a:lnTo>
                    <a:pt x="563666" y="1031161"/>
                  </a:lnTo>
                  <a:lnTo>
                    <a:pt x="609512" y="1024949"/>
                  </a:lnTo>
                  <a:lnTo>
                    <a:pt x="653991" y="1014819"/>
                  </a:lnTo>
                  <a:lnTo>
                    <a:pt x="696922" y="1000954"/>
                  </a:lnTo>
                  <a:lnTo>
                    <a:pt x="738122" y="983535"/>
                  </a:lnTo>
                  <a:lnTo>
                    <a:pt x="777409" y="962744"/>
                  </a:lnTo>
                  <a:lnTo>
                    <a:pt x="814600" y="938764"/>
                  </a:lnTo>
                  <a:lnTo>
                    <a:pt x="849513" y="911778"/>
                  </a:lnTo>
                  <a:lnTo>
                    <a:pt x="881967" y="881967"/>
                  </a:lnTo>
                  <a:lnTo>
                    <a:pt x="911778" y="849513"/>
                  </a:lnTo>
                  <a:lnTo>
                    <a:pt x="938764" y="814600"/>
                  </a:lnTo>
                  <a:lnTo>
                    <a:pt x="962744" y="777409"/>
                  </a:lnTo>
                  <a:lnTo>
                    <a:pt x="983535" y="738122"/>
                  </a:lnTo>
                  <a:lnTo>
                    <a:pt x="1000954" y="696922"/>
                  </a:lnTo>
                  <a:lnTo>
                    <a:pt x="1014819" y="653991"/>
                  </a:lnTo>
                  <a:lnTo>
                    <a:pt x="1024949" y="609512"/>
                  </a:lnTo>
                  <a:lnTo>
                    <a:pt x="1031161" y="563666"/>
                  </a:lnTo>
                  <a:lnTo>
                    <a:pt x="1033272" y="516636"/>
                  </a:lnTo>
                  <a:lnTo>
                    <a:pt x="1031161" y="469605"/>
                  </a:lnTo>
                  <a:lnTo>
                    <a:pt x="1024949" y="423759"/>
                  </a:lnTo>
                  <a:lnTo>
                    <a:pt x="1014819" y="379280"/>
                  </a:lnTo>
                  <a:lnTo>
                    <a:pt x="1000954" y="336349"/>
                  </a:lnTo>
                  <a:lnTo>
                    <a:pt x="983535" y="295149"/>
                  </a:lnTo>
                  <a:lnTo>
                    <a:pt x="962744" y="255862"/>
                  </a:lnTo>
                  <a:lnTo>
                    <a:pt x="938764" y="218671"/>
                  </a:lnTo>
                  <a:lnTo>
                    <a:pt x="911778" y="183758"/>
                  </a:lnTo>
                  <a:lnTo>
                    <a:pt x="881967" y="151304"/>
                  </a:lnTo>
                  <a:lnTo>
                    <a:pt x="849513" y="121493"/>
                  </a:lnTo>
                  <a:lnTo>
                    <a:pt x="814600" y="94507"/>
                  </a:lnTo>
                  <a:lnTo>
                    <a:pt x="777409" y="70527"/>
                  </a:lnTo>
                  <a:lnTo>
                    <a:pt x="738122" y="49736"/>
                  </a:lnTo>
                  <a:lnTo>
                    <a:pt x="696922" y="32317"/>
                  </a:lnTo>
                  <a:lnTo>
                    <a:pt x="653991" y="18452"/>
                  </a:lnTo>
                  <a:lnTo>
                    <a:pt x="609512" y="8322"/>
                  </a:lnTo>
                  <a:lnTo>
                    <a:pt x="563666" y="2110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FAE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0663" y="1624583"/>
              <a:ext cx="797051" cy="79552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135623" y="1464563"/>
            <a:ext cx="1041400" cy="1207135"/>
            <a:chOff x="6135623" y="1464563"/>
            <a:chExt cx="1041400" cy="1207135"/>
          </a:xfrm>
        </p:grpSpPr>
        <p:sp>
          <p:nvSpPr>
            <p:cNvPr id="17" name="object 17"/>
            <p:cNvSpPr/>
            <p:nvPr/>
          </p:nvSpPr>
          <p:spPr>
            <a:xfrm>
              <a:off x="6135623" y="1638300"/>
              <a:ext cx="1035050" cy="1033780"/>
            </a:xfrm>
            <a:custGeom>
              <a:avLst/>
              <a:gdLst/>
              <a:ahLst/>
              <a:cxnLst/>
              <a:rect l="l" t="t" r="r" b="b"/>
              <a:pathLst>
                <a:path w="1035050" h="1033780">
                  <a:moveTo>
                    <a:pt x="517398" y="0"/>
                  </a:moveTo>
                  <a:lnTo>
                    <a:pt x="470304" y="2110"/>
                  </a:lnTo>
                  <a:lnTo>
                    <a:pt x="424395" y="8322"/>
                  </a:lnTo>
                  <a:lnTo>
                    <a:pt x="379853" y="18452"/>
                  </a:lnTo>
                  <a:lnTo>
                    <a:pt x="336861" y="32317"/>
                  </a:lnTo>
                  <a:lnTo>
                    <a:pt x="295602" y="49736"/>
                  </a:lnTo>
                  <a:lnTo>
                    <a:pt x="256257" y="70527"/>
                  </a:lnTo>
                  <a:lnTo>
                    <a:pt x="219011" y="94507"/>
                  </a:lnTo>
                  <a:lnTo>
                    <a:pt x="184045" y="121493"/>
                  </a:lnTo>
                  <a:lnTo>
                    <a:pt x="151542" y="151304"/>
                  </a:lnTo>
                  <a:lnTo>
                    <a:pt x="121685" y="183758"/>
                  </a:lnTo>
                  <a:lnTo>
                    <a:pt x="94657" y="218671"/>
                  </a:lnTo>
                  <a:lnTo>
                    <a:pt x="70640" y="255862"/>
                  </a:lnTo>
                  <a:lnTo>
                    <a:pt x="49816" y="295149"/>
                  </a:lnTo>
                  <a:lnTo>
                    <a:pt x="32369" y="336349"/>
                  </a:lnTo>
                  <a:lnTo>
                    <a:pt x="18482" y="379280"/>
                  </a:lnTo>
                  <a:lnTo>
                    <a:pt x="8336" y="423759"/>
                  </a:lnTo>
                  <a:lnTo>
                    <a:pt x="2114" y="469605"/>
                  </a:lnTo>
                  <a:lnTo>
                    <a:pt x="0" y="516636"/>
                  </a:lnTo>
                  <a:lnTo>
                    <a:pt x="2114" y="563666"/>
                  </a:lnTo>
                  <a:lnTo>
                    <a:pt x="8336" y="609512"/>
                  </a:lnTo>
                  <a:lnTo>
                    <a:pt x="18482" y="653991"/>
                  </a:lnTo>
                  <a:lnTo>
                    <a:pt x="32369" y="696922"/>
                  </a:lnTo>
                  <a:lnTo>
                    <a:pt x="49816" y="738122"/>
                  </a:lnTo>
                  <a:lnTo>
                    <a:pt x="70640" y="777409"/>
                  </a:lnTo>
                  <a:lnTo>
                    <a:pt x="94657" y="814600"/>
                  </a:lnTo>
                  <a:lnTo>
                    <a:pt x="121685" y="849513"/>
                  </a:lnTo>
                  <a:lnTo>
                    <a:pt x="151542" y="881967"/>
                  </a:lnTo>
                  <a:lnTo>
                    <a:pt x="184045" y="911778"/>
                  </a:lnTo>
                  <a:lnTo>
                    <a:pt x="219011" y="938764"/>
                  </a:lnTo>
                  <a:lnTo>
                    <a:pt x="256257" y="962744"/>
                  </a:lnTo>
                  <a:lnTo>
                    <a:pt x="295602" y="983535"/>
                  </a:lnTo>
                  <a:lnTo>
                    <a:pt x="336861" y="1000954"/>
                  </a:lnTo>
                  <a:lnTo>
                    <a:pt x="379853" y="1014819"/>
                  </a:lnTo>
                  <a:lnTo>
                    <a:pt x="424395" y="1024949"/>
                  </a:lnTo>
                  <a:lnTo>
                    <a:pt x="470304" y="1031161"/>
                  </a:lnTo>
                  <a:lnTo>
                    <a:pt x="517398" y="1033272"/>
                  </a:lnTo>
                  <a:lnTo>
                    <a:pt x="564491" y="1031161"/>
                  </a:lnTo>
                  <a:lnTo>
                    <a:pt x="610400" y="1024949"/>
                  </a:lnTo>
                  <a:lnTo>
                    <a:pt x="654942" y="1014819"/>
                  </a:lnTo>
                  <a:lnTo>
                    <a:pt x="697934" y="1000954"/>
                  </a:lnTo>
                  <a:lnTo>
                    <a:pt x="739193" y="983535"/>
                  </a:lnTo>
                  <a:lnTo>
                    <a:pt x="778538" y="962744"/>
                  </a:lnTo>
                  <a:lnTo>
                    <a:pt x="815784" y="938764"/>
                  </a:lnTo>
                  <a:lnTo>
                    <a:pt x="850750" y="911778"/>
                  </a:lnTo>
                  <a:lnTo>
                    <a:pt x="883253" y="881967"/>
                  </a:lnTo>
                  <a:lnTo>
                    <a:pt x="913110" y="849513"/>
                  </a:lnTo>
                  <a:lnTo>
                    <a:pt x="940138" y="814600"/>
                  </a:lnTo>
                  <a:lnTo>
                    <a:pt x="964155" y="777409"/>
                  </a:lnTo>
                  <a:lnTo>
                    <a:pt x="984979" y="738122"/>
                  </a:lnTo>
                  <a:lnTo>
                    <a:pt x="1002426" y="696922"/>
                  </a:lnTo>
                  <a:lnTo>
                    <a:pt x="1016313" y="653991"/>
                  </a:lnTo>
                  <a:lnTo>
                    <a:pt x="1026459" y="609512"/>
                  </a:lnTo>
                  <a:lnTo>
                    <a:pt x="1032681" y="563666"/>
                  </a:lnTo>
                  <a:lnTo>
                    <a:pt x="1034796" y="516636"/>
                  </a:lnTo>
                  <a:lnTo>
                    <a:pt x="1032681" y="469605"/>
                  </a:lnTo>
                  <a:lnTo>
                    <a:pt x="1026459" y="423759"/>
                  </a:lnTo>
                  <a:lnTo>
                    <a:pt x="1016313" y="379280"/>
                  </a:lnTo>
                  <a:lnTo>
                    <a:pt x="1002426" y="336349"/>
                  </a:lnTo>
                  <a:lnTo>
                    <a:pt x="984979" y="295149"/>
                  </a:lnTo>
                  <a:lnTo>
                    <a:pt x="964155" y="255862"/>
                  </a:lnTo>
                  <a:lnTo>
                    <a:pt x="940138" y="218671"/>
                  </a:lnTo>
                  <a:lnTo>
                    <a:pt x="913110" y="183758"/>
                  </a:lnTo>
                  <a:lnTo>
                    <a:pt x="883253" y="151304"/>
                  </a:lnTo>
                  <a:lnTo>
                    <a:pt x="850750" y="121493"/>
                  </a:lnTo>
                  <a:lnTo>
                    <a:pt x="815784" y="94507"/>
                  </a:lnTo>
                  <a:lnTo>
                    <a:pt x="778538" y="70527"/>
                  </a:lnTo>
                  <a:lnTo>
                    <a:pt x="739193" y="49736"/>
                  </a:lnTo>
                  <a:lnTo>
                    <a:pt x="697934" y="32317"/>
                  </a:lnTo>
                  <a:lnTo>
                    <a:pt x="654942" y="18452"/>
                  </a:lnTo>
                  <a:lnTo>
                    <a:pt x="610400" y="8322"/>
                  </a:lnTo>
                  <a:lnTo>
                    <a:pt x="564491" y="2110"/>
                  </a:lnTo>
                  <a:lnTo>
                    <a:pt x="517398" y="0"/>
                  </a:lnTo>
                  <a:close/>
                </a:path>
              </a:pathLst>
            </a:custGeom>
            <a:solidFill>
              <a:srgbClr val="FAE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5623" y="1464563"/>
              <a:ext cx="1040892" cy="104089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281808" y="2747010"/>
            <a:ext cx="1603375" cy="1243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E95728"/>
                </a:solidFill>
                <a:latin typeface="Calibri"/>
                <a:cs typeface="Calibri"/>
              </a:rPr>
              <a:t>Ideação</a:t>
            </a:r>
            <a:endParaRPr sz="2000">
              <a:latin typeface="Calibri"/>
              <a:cs typeface="Calibri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1420"/>
              </a:spcBef>
            </a:pPr>
            <a:r>
              <a:rPr sz="1200" i="1" spc="-5" dirty="0">
                <a:latin typeface="Calibri"/>
                <a:cs typeface="Calibri"/>
              </a:rPr>
              <a:t>Identificação de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oportunidades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ideias</a:t>
            </a:r>
            <a:r>
              <a:rPr sz="1200" i="1" spc="-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 </a:t>
            </a:r>
            <a:r>
              <a:rPr sz="1200" i="1" spc="-254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negócio </a:t>
            </a:r>
            <a:r>
              <a:rPr sz="1200" i="1" dirty="0">
                <a:latin typeface="Calibri"/>
                <a:cs typeface="Calibri"/>
              </a:rPr>
              <a:t>e </a:t>
            </a:r>
            <a:r>
              <a:rPr sz="1200" i="1" spc="-5" dirty="0">
                <a:latin typeface="Calibri"/>
                <a:cs typeface="Calibri"/>
              </a:rPr>
              <a:t>mindset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empreendedor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02252" y="1496567"/>
            <a:ext cx="1097280" cy="1033780"/>
            <a:chOff x="4302252" y="1496567"/>
            <a:chExt cx="1097280" cy="1033780"/>
          </a:xfrm>
        </p:grpSpPr>
        <p:sp>
          <p:nvSpPr>
            <p:cNvPr id="21" name="object 21"/>
            <p:cNvSpPr/>
            <p:nvPr/>
          </p:nvSpPr>
          <p:spPr>
            <a:xfrm>
              <a:off x="4302252" y="1496567"/>
              <a:ext cx="1033780" cy="1033780"/>
            </a:xfrm>
            <a:custGeom>
              <a:avLst/>
              <a:gdLst/>
              <a:ahLst/>
              <a:cxnLst/>
              <a:rect l="l" t="t" r="r" b="b"/>
              <a:pathLst>
                <a:path w="1033779" h="1033780">
                  <a:moveTo>
                    <a:pt x="516636" y="0"/>
                  </a:moveTo>
                  <a:lnTo>
                    <a:pt x="469605" y="2110"/>
                  </a:lnTo>
                  <a:lnTo>
                    <a:pt x="423759" y="8322"/>
                  </a:lnTo>
                  <a:lnTo>
                    <a:pt x="379280" y="18452"/>
                  </a:lnTo>
                  <a:lnTo>
                    <a:pt x="336349" y="32317"/>
                  </a:lnTo>
                  <a:lnTo>
                    <a:pt x="295149" y="49736"/>
                  </a:lnTo>
                  <a:lnTo>
                    <a:pt x="255862" y="70527"/>
                  </a:lnTo>
                  <a:lnTo>
                    <a:pt x="218671" y="94507"/>
                  </a:lnTo>
                  <a:lnTo>
                    <a:pt x="183758" y="121493"/>
                  </a:lnTo>
                  <a:lnTo>
                    <a:pt x="151304" y="151304"/>
                  </a:lnTo>
                  <a:lnTo>
                    <a:pt x="121493" y="183758"/>
                  </a:lnTo>
                  <a:lnTo>
                    <a:pt x="94507" y="218671"/>
                  </a:lnTo>
                  <a:lnTo>
                    <a:pt x="70527" y="255862"/>
                  </a:lnTo>
                  <a:lnTo>
                    <a:pt x="49736" y="295149"/>
                  </a:lnTo>
                  <a:lnTo>
                    <a:pt x="32317" y="336349"/>
                  </a:lnTo>
                  <a:lnTo>
                    <a:pt x="18452" y="379280"/>
                  </a:lnTo>
                  <a:lnTo>
                    <a:pt x="8322" y="423759"/>
                  </a:lnTo>
                  <a:lnTo>
                    <a:pt x="2110" y="469605"/>
                  </a:lnTo>
                  <a:lnTo>
                    <a:pt x="0" y="516636"/>
                  </a:lnTo>
                  <a:lnTo>
                    <a:pt x="2110" y="563666"/>
                  </a:lnTo>
                  <a:lnTo>
                    <a:pt x="8322" y="609512"/>
                  </a:lnTo>
                  <a:lnTo>
                    <a:pt x="18452" y="653991"/>
                  </a:lnTo>
                  <a:lnTo>
                    <a:pt x="32317" y="696922"/>
                  </a:lnTo>
                  <a:lnTo>
                    <a:pt x="49736" y="738122"/>
                  </a:lnTo>
                  <a:lnTo>
                    <a:pt x="70527" y="777409"/>
                  </a:lnTo>
                  <a:lnTo>
                    <a:pt x="94507" y="814600"/>
                  </a:lnTo>
                  <a:lnTo>
                    <a:pt x="121493" y="849513"/>
                  </a:lnTo>
                  <a:lnTo>
                    <a:pt x="151304" y="881967"/>
                  </a:lnTo>
                  <a:lnTo>
                    <a:pt x="183758" y="911778"/>
                  </a:lnTo>
                  <a:lnTo>
                    <a:pt x="218671" y="938764"/>
                  </a:lnTo>
                  <a:lnTo>
                    <a:pt x="255862" y="962744"/>
                  </a:lnTo>
                  <a:lnTo>
                    <a:pt x="295149" y="983535"/>
                  </a:lnTo>
                  <a:lnTo>
                    <a:pt x="336349" y="1000954"/>
                  </a:lnTo>
                  <a:lnTo>
                    <a:pt x="379280" y="1014819"/>
                  </a:lnTo>
                  <a:lnTo>
                    <a:pt x="423759" y="1024949"/>
                  </a:lnTo>
                  <a:lnTo>
                    <a:pt x="469605" y="1031161"/>
                  </a:lnTo>
                  <a:lnTo>
                    <a:pt x="516636" y="1033272"/>
                  </a:lnTo>
                  <a:lnTo>
                    <a:pt x="563666" y="1031161"/>
                  </a:lnTo>
                  <a:lnTo>
                    <a:pt x="609512" y="1024949"/>
                  </a:lnTo>
                  <a:lnTo>
                    <a:pt x="653991" y="1014819"/>
                  </a:lnTo>
                  <a:lnTo>
                    <a:pt x="696922" y="1000954"/>
                  </a:lnTo>
                  <a:lnTo>
                    <a:pt x="738122" y="983535"/>
                  </a:lnTo>
                  <a:lnTo>
                    <a:pt x="777409" y="962744"/>
                  </a:lnTo>
                  <a:lnTo>
                    <a:pt x="814600" y="938764"/>
                  </a:lnTo>
                  <a:lnTo>
                    <a:pt x="849513" y="911778"/>
                  </a:lnTo>
                  <a:lnTo>
                    <a:pt x="881967" y="881967"/>
                  </a:lnTo>
                  <a:lnTo>
                    <a:pt x="911778" y="849513"/>
                  </a:lnTo>
                  <a:lnTo>
                    <a:pt x="938764" y="814600"/>
                  </a:lnTo>
                  <a:lnTo>
                    <a:pt x="962744" y="777409"/>
                  </a:lnTo>
                  <a:lnTo>
                    <a:pt x="983535" y="738122"/>
                  </a:lnTo>
                  <a:lnTo>
                    <a:pt x="1000954" y="696922"/>
                  </a:lnTo>
                  <a:lnTo>
                    <a:pt x="1014819" y="653991"/>
                  </a:lnTo>
                  <a:lnTo>
                    <a:pt x="1024949" y="609512"/>
                  </a:lnTo>
                  <a:lnTo>
                    <a:pt x="1031161" y="563666"/>
                  </a:lnTo>
                  <a:lnTo>
                    <a:pt x="1033272" y="516636"/>
                  </a:lnTo>
                  <a:lnTo>
                    <a:pt x="1031161" y="469605"/>
                  </a:lnTo>
                  <a:lnTo>
                    <a:pt x="1024949" y="423759"/>
                  </a:lnTo>
                  <a:lnTo>
                    <a:pt x="1014819" y="379280"/>
                  </a:lnTo>
                  <a:lnTo>
                    <a:pt x="1000954" y="336349"/>
                  </a:lnTo>
                  <a:lnTo>
                    <a:pt x="983535" y="295149"/>
                  </a:lnTo>
                  <a:lnTo>
                    <a:pt x="962744" y="255862"/>
                  </a:lnTo>
                  <a:lnTo>
                    <a:pt x="938764" y="218671"/>
                  </a:lnTo>
                  <a:lnTo>
                    <a:pt x="911778" y="183758"/>
                  </a:lnTo>
                  <a:lnTo>
                    <a:pt x="881967" y="151304"/>
                  </a:lnTo>
                  <a:lnTo>
                    <a:pt x="849513" y="121493"/>
                  </a:lnTo>
                  <a:lnTo>
                    <a:pt x="814600" y="94507"/>
                  </a:lnTo>
                  <a:lnTo>
                    <a:pt x="777409" y="70527"/>
                  </a:lnTo>
                  <a:lnTo>
                    <a:pt x="738122" y="49736"/>
                  </a:lnTo>
                  <a:lnTo>
                    <a:pt x="696922" y="32317"/>
                  </a:lnTo>
                  <a:lnTo>
                    <a:pt x="653991" y="18452"/>
                  </a:lnTo>
                  <a:lnTo>
                    <a:pt x="609512" y="8322"/>
                  </a:lnTo>
                  <a:lnTo>
                    <a:pt x="563666" y="2110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FAE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43984" y="1557527"/>
              <a:ext cx="955548" cy="9540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204842" y="2752470"/>
            <a:ext cx="1396365" cy="1221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95728"/>
                </a:solidFill>
                <a:latin typeface="Calibri"/>
                <a:cs typeface="Calibri"/>
              </a:rPr>
              <a:t>MVP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250"/>
              </a:spcBef>
            </a:pPr>
            <a:r>
              <a:rPr sz="1200" i="1" spc="-5" dirty="0">
                <a:latin typeface="Calibri"/>
                <a:cs typeface="Calibri"/>
              </a:rPr>
              <a:t>Time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inicial,</a:t>
            </a:r>
            <a:r>
              <a:rPr sz="1200" i="1" spc="-3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Validação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Problema-Solução </a:t>
            </a:r>
            <a:r>
              <a:rPr sz="1200" i="1" dirty="0">
                <a:latin typeface="Calibri"/>
                <a:cs typeface="Calibri"/>
              </a:rPr>
              <a:t>e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Desenvolvimento do </a:t>
            </a:r>
            <a:r>
              <a:rPr sz="1200" i="1" dirty="0">
                <a:latin typeface="Calibri"/>
                <a:cs typeface="Calibri"/>
              </a:rPr>
              <a:t> MVP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62065" y="2618009"/>
            <a:ext cx="1664335" cy="134302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480"/>
              </a:spcBef>
            </a:pPr>
            <a:r>
              <a:rPr sz="2000" b="1" spc="-10" dirty="0">
                <a:solidFill>
                  <a:srgbClr val="E95728"/>
                </a:solidFill>
                <a:latin typeface="Calibri"/>
                <a:cs typeface="Calibri"/>
              </a:rPr>
              <a:t>Operação</a:t>
            </a:r>
            <a:endParaRPr sz="2000">
              <a:latin typeface="Calibri"/>
              <a:cs typeface="Calibri"/>
            </a:endParaRPr>
          </a:p>
          <a:p>
            <a:pPr marL="12065" marR="5080" indent="-2540" algn="ctr">
              <a:lnSpc>
                <a:spcPct val="100000"/>
              </a:lnSpc>
              <a:spcBef>
                <a:spcPts val="830"/>
              </a:spcBef>
            </a:pPr>
            <a:r>
              <a:rPr sz="1200" i="1" spc="-5" dirty="0">
                <a:latin typeface="Calibri"/>
                <a:cs typeface="Calibri"/>
              </a:rPr>
              <a:t>Primeiras vendas,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primeiros cases de sucesso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 clientes </a:t>
            </a:r>
            <a:r>
              <a:rPr sz="1200" i="1" spc="-10" dirty="0">
                <a:latin typeface="Calibri"/>
                <a:cs typeface="Calibri"/>
              </a:rPr>
              <a:t>pagantes, </a:t>
            </a:r>
            <a:r>
              <a:rPr sz="1200" i="1" spc="-5" dirty="0">
                <a:latin typeface="Calibri"/>
                <a:cs typeface="Calibri"/>
              </a:rPr>
              <a:t> melhorias do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MVP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59700" y="2620429"/>
            <a:ext cx="1891664" cy="152781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0"/>
              </a:spcBef>
            </a:pPr>
            <a:r>
              <a:rPr sz="2000" b="1" spc="-10" dirty="0">
                <a:solidFill>
                  <a:srgbClr val="E95728"/>
                </a:solidFill>
                <a:latin typeface="Calibri"/>
                <a:cs typeface="Calibri"/>
              </a:rPr>
              <a:t>Crescimento</a:t>
            </a:r>
            <a:endParaRPr sz="20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835"/>
              </a:spcBef>
            </a:pPr>
            <a:r>
              <a:rPr sz="1200" i="1" spc="-10" dirty="0">
                <a:latin typeface="Calibri"/>
                <a:cs typeface="Calibri"/>
              </a:rPr>
              <a:t>Go-to-Market, </a:t>
            </a:r>
            <a:r>
              <a:rPr sz="1200" i="1" spc="-5" dirty="0">
                <a:latin typeface="Calibri"/>
                <a:cs typeface="Calibri"/>
              </a:rPr>
              <a:t>vendas </a:t>
            </a:r>
            <a:r>
              <a:rPr sz="1200" i="1" dirty="0">
                <a:latin typeface="Calibri"/>
                <a:cs typeface="Calibri"/>
              </a:rPr>
              <a:t>e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marketing,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encontrar </a:t>
            </a:r>
            <a:r>
              <a:rPr sz="1200" i="1" dirty="0">
                <a:latin typeface="Calibri"/>
                <a:cs typeface="Calibri"/>
              </a:rPr>
              <a:t>o 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primeiro </a:t>
            </a:r>
            <a:r>
              <a:rPr sz="1200" i="1" dirty="0">
                <a:latin typeface="Calibri"/>
                <a:cs typeface="Calibri"/>
              </a:rPr>
              <a:t>ciclo </a:t>
            </a:r>
            <a:r>
              <a:rPr sz="1200" i="1" spc="-15" dirty="0">
                <a:latin typeface="Calibri"/>
                <a:cs typeface="Calibri"/>
              </a:rPr>
              <a:t>market </a:t>
            </a:r>
            <a:r>
              <a:rPr sz="1200" i="1" dirty="0">
                <a:latin typeface="Calibri"/>
                <a:cs typeface="Calibri"/>
              </a:rPr>
              <a:t>-fit, </a:t>
            </a:r>
            <a:r>
              <a:rPr sz="1200" i="1" spc="-5" dirty="0">
                <a:latin typeface="Calibri"/>
                <a:cs typeface="Calibri"/>
              </a:rPr>
              <a:t>funil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 vendas canais de aquisição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 </a:t>
            </a:r>
            <a:r>
              <a:rPr sz="1200" i="1" spc="-5" dirty="0">
                <a:latin typeface="Calibri"/>
                <a:cs typeface="Calibri"/>
              </a:rPr>
              <a:t>modelo 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negócios.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29545" y="2659791"/>
            <a:ext cx="1915795" cy="145859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603250">
              <a:lnSpc>
                <a:spcPct val="100000"/>
              </a:lnSpc>
              <a:spcBef>
                <a:spcPts val="1155"/>
              </a:spcBef>
            </a:pPr>
            <a:r>
              <a:rPr sz="2000" b="1" spc="-5" dirty="0">
                <a:solidFill>
                  <a:srgbClr val="E95728"/>
                </a:solidFill>
                <a:latin typeface="Calibri"/>
                <a:cs typeface="Calibri"/>
              </a:rPr>
              <a:t>Escala</a:t>
            </a:r>
            <a:endParaRPr sz="2000">
              <a:latin typeface="Calibri"/>
              <a:cs typeface="Calibr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630"/>
              </a:spcBef>
            </a:pPr>
            <a:r>
              <a:rPr sz="1200" i="1" spc="-5" dirty="0">
                <a:latin typeface="Calibri"/>
                <a:cs typeface="Calibri"/>
              </a:rPr>
              <a:t>Estruturação Escala da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empresa, Processos, Escala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da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máquina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de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aquisição, </a:t>
            </a:r>
            <a:r>
              <a:rPr sz="1200" i="1" spc="-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Contratação </a:t>
            </a:r>
            <a:r>
              <a:rPr sz="1200" i="1" spc="-5" dirty="0">
                <a:latin typeface="Calibri"/>
                <a:cs typeface="Calibri"/>
              </a:rPr>
              <a:t>de Diretores,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Novos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produtos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e</a:t>
            </a:r>
            <a:r>
              <a:rPr sz="1200" i="1" spc="-5" dirty="0">
                <a:latin typeface="Calibri"/>
                <a:cs typeface="Calibri"/>
              </a:rPr>
              <a:t> mercados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333590" y="4311396"/>
          <a:ext cx="11619865" cy="2420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1790"/>
                <a:gridCol w="1946910"/>
                <a:gridCol w="1887854"/>
                <a:gridCol w="1769745"/>
                <a:gridCol w="2280284"/>
                <a:gridCol w="2094229"/>
              </a:tblGrid>
              <a:tr h="304800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Expectativas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448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Pré-Seed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Equipe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93471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Faturamento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93471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360k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360k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4.8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Valuation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93471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120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</a:tr>
              <a:tr h="274281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Investimento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marL="93471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100k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500k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Quem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Investe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499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Capital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Próprio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FFF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FAPESP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PIPE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Start,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PIPE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Sebrae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PIPE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Empresa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Anjos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Aceleradoras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Grupos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Anjos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Micro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VC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Super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Anjos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Fundos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Seed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CVC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844"/>
                        </a:spcBef>
                        <a:buFont typeface="Arial MT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Fundos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VC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CVC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3" y="461034"/>
            <a:ext cx="2211682" cy="6555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4892" y="447547"/>
            <a:ext cx="5163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Maturidade</a:t>
            </a:r>
            <a:r>
              <a:rPr sz="3600" spc="-10" dirty="0"/>
              <a:t> </a:t>
            </a:r>
            <a:r>
              <a:rPr sz="3600" dirty="0"/>
              <a:t>&amp;</a:t>
            </a:r>
            <a:r>
              <a:rPr sz="3600" spc="-20" dirty="0"/>
              <a:t> </a:t>
            </a:r>
            <a:r>
              <a:rPr sz="3600" spc="-10" dirty="0"/>
              <a:t>Mortalidade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547" y="1389888"/>
            <a:ext cx="9593251" cy="49088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4068" y="2185416"/>
            <a:ext cx="1239520" cy="384175"/>
          </a:xfrm>
          <a:prstGeom prst="rect">
            <a:avLst/>
          </a:prstGeom>
          <a:solidFill>
            <a:srgbClr val="E84A17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Recursos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2635" y="4873752"/>
            <a:ext cx="1239520" cy="382905"/>
          </a:xfrm>
          <a:prstGeom prst="rect">
            <a:avLst/>
          </a:prstGeom>
          <a:solidFill>
            <a:srgbClr val="E84A17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Tempo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70804" y="1216151"/>
            <a:ext cx="5367655" cy="3971925"/>
          </a:xfrm>
          <a:custGeom>
            <a:avLst/>
            <a:gdLst/>
            <a:ahLst/>
            <a:cxnLst/>
            <a:rect l="l" t="t" r="r" b="b"/>
            <a:pathLst>
              <a:path w="5367655" h="3971925">
                <a:moveTo>
                  <a:pt x="1238999" y="3589020"/>
                </a:moveTo>
                <a:lnTo>
                  <a:pt x="0" y="3589020"/>
                </a:lnTo>
                <a:lnTo>
                  <a:pt x="0" y="3875532"/>
                </a:lnTo>
                <a:lnTo>
                  <a:pt x="0" y="3971544"/>
                </a:lnTo>
                <a:lnTo>
                  <a:pt x="1238999" y="3971544"/>
                </a:lnTo>
                <a:lnTo>
                  <a:pt x="1238999" y="3875532"/>
                </a:lnTo>
                <a:lnTo>
                  <a:pt x="1238999" y="3589020"/>
                </a:lnTo>
                <a:close/>
              </a:path>
              <a:path w="5367655" h="3971925">
                <a:moveTo>
                  <a:pt x="5367528" y="0"/>
                </a:moveTo>
                <a:lnTo>
                  <a:pt x="3505200" y="0"/>
                </a:lnTo>
                <a:lnTo>
                  <a:pt x="3505200" y="382524"/>
                </a:lnTo>
                <a:lnTo>
                  <a:pt x="5367528" y="382524"/>
                </a:lnTo>
                <a:lnTo>
                  <a:pt x="5367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55379" y="1234185"/>
            <a:ext cx="1375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84A17"/>
                </a:solidFill>
                <a:latin typeface="Calibri"/>
                <a:cs typeface="Calibri"/>
              </a:rPr>
              <a:t>Fluxo</a:t>
            </a:r>
            <a:r>
              <a:rPr sz="1800" b="1" spc="-65" dirty="0">
                <a:solidFill>
                  <a:srgbClr val="E84A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84A17"/>
                </a:solidFill>
                <a:latin typeface="Calibri"/>
                <a:cs typeface="Calibri"/>
              </a:rPr>
              <a:t>de</a:t>
            </a:r>
            <a:r>
              <a:rPr sz="1800" b="1" spc="-40" dirty="0">
                <a:solidFill>
                  <a:srgbClr val="E84A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84A17"/>
                </a:solidFill>
                <a:latin typeface="Calibri"/>
                <a:cs typeface="Calibri"/>
              </a:rPr>
              <a:t>Caixa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4016" y="4805171"/>
            <a:ext cx="1850389" cy="399415"/>
          </a:xfrm>
          <a:custGeom>
            <a:avLst/>
            <a:gdLst/>
            <a:ahLst/>
            <a:cxnLst/>
            <a:rect l="l" t="t" r="r" b="b"/>
            <a:pathLst>
              <a:path w="1850389" h="399414">
                <a:moveTo>
                  <a:pt x="1850135" y="0"/>
                </a:moveTo>
                <a:lnTo>
                  <a:pt x="0" y="0"/>
                </a:lnTo>
                <a:lnTo>
                  <a:pt x="0" y="399288"/>
                </a:lnTo>
                <a:lnTo>
                  <a:pt x="1850135" y="399288"/>
                </a:lnTo>
                <a:lnTo>
                  <a:pt x="18501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40557" y="4822063"/>
            <a:ext cx="798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Vale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50235" y="5205984"/>
            <a:ext cx="1377950" cy="401320"/>
          </a:xfrm>
          <a:custGeom>
            <a:avLst/>
            <a:gdLst/>
            <a:ahLst/>
            <a:cxnLst/>
            <a:rect l="l" t="t" r="r" b="b"/>
            <a:pathLst>
              <a:path w="1377950" h="401320">
                <a:moveTo>
                  <a:pt x="1377696" y="0"/>
                </a:moveTo>
                <a:lnTo>
                  <a:pt x="0" y="0"/>
                </a:lnTo>
                <a:lnTo>
                  <a:pt x="0" y="400811"/>
                </a:lnTo>
                <a:lnTo>
                  <a:pt x="1377696" y="400811"/>
                </a:lnTo>
                <a:lnTo>
                  <a:pt x="13776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23107" y="5223764"/>
            <a:ext cx="688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Mor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3501135"/>
            <a:ext cx="12192000" cy="3350895"/>
            <a:chOff x="0" y="3501135"/>
            <a:chExt cx="12192000" cy="3350895"/>
          </a:xfrm>
        </p:grpSpPr>
        <p:sp>
          <p:nvSpPr>
            <p:cNvPr id="14" name="object 14"/>
            <p:cNvSpPr/>
            <p:nvPr/>
          </p:nvSpPr>
          <p:spPr>
            <a:xfrm>
              <a:off x="2777553" y="3511295"/>
              <a:ext cx="0" cy="2639060"/>
            </a:xfrm>
            <a:custGeom>
              <a:avLst/>
              <a:gdLst/>
              <a:ahLst/>
              <a:cxnLst/>
              <a:rect l="l" t="t" r="r" b="b"/>
              <a:pathLst>
                <a:path h="2639060">
                  <a:moveTo>
                    <a:pt x="0" y="0"/>
                  </a:moveTo>
                  <a:lnTo>
                    <a:pt x="0" y="2638844"/>
                  </a:lnTo>
                </a:path>
              </a:pathLst>
            </a:custGeom>
            <a:ln w="2006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94437"/>
              <a:ext cx="12191999" cy="85746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8763" y="4361687"/>
              <a:ext cx="931544" cy="368935"/>
            </a:xfrm>
            <a:custGeom>
              <a:avLst/>
              <a:gdLst/>
              <a:ahLst/>
              <a:cxnLst/>
              <a:rect l="l" t="t" r="r" b="b"/>
              <a:pathLst>
                <a:path w="931544" h="368935">
                  <a:moveTo>
                    <a:pt x="931163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931163" y="368807"/>
                  </a:lnTo>
                  <a:lnTo>
                    <a:pt x="931163" y="0"/>
                  </a:lnTo>
                  <a:close/>
                </a:path>
              </a:pathLst>
            </a:custGeom>
            <a:solidFill>
              <a:srgbClr val="C3B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8763" y="4361688"/>
            <a:ext cx="931544" cy="36893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1800" spc="-5" dirty="0">
                <a:latin typeface="Calibri"/>
                <a:cs typeface="Calibri"/>
              </a:rPr>
              <a:t>Ideação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26920" y="4000500"/>
            <a:ext cx="631190" cy="370840"/>
          </a:xfrm>
          <a:prstGeom prst="rect">
            <a:avLst/>
          </a:prstGeom>
          <a:solidFill>
            <a:srgbClr val="C3BAD3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MVP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3779" y="2421635"/>
            <a:ext cx="1361440" cy="368935"/>
          </a:xfrm>
          <a:prstGeom prst="rect">
            <a:avLst/>
          </a:prstGeom>
          <a:solidFill>
            <a:srgbClr val="C3BAD3"/>
          </a:solidFill>
        </p:spPr>
        <p:txBody>
          <a:bodyPr vert="horz" wrap="square" lIns="0" tIns="3111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Crescimento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35550" y="1964435"/>
            <a:ext cx="754380" cy="368935"/>
          </a:xfrm>
          <a:prstGeom prst="rect">
            <a:avLst/>
          </a:prstGeom>
          <a:solidFill>
            <a:srgbClr val="C3BAD3"/>
          </a:solidFill>
        </p:spPr>
        <p:txBody>
          <a:bodyPr vert="horz" wrap="square" lIns="0" tIns="3048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latin typeface="Calibri"/>
                <a:cs typeface="Calibri"/>
              </a:rPr>
              <a:t>Escala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73779" y="2778251"/>
            <a:ext cx="0" cy="3422650"/>
          </a:xfrm>
          <a:custGeom>
            <a:avLst/>
            <a:gdLst/>
            <a:ahLst/>
            <a:cxnLst/>
            <a:rect l="l" t="t" r="r" b="b"/>
            <a:pathLst>
              <a:path h="3422650">
                <a:moveTo>
                  <a:pt x="0" y="733044"/>
                </a:moveTo>
                <a:lnTo>
                  <a:pt x="0" y="3422065"/>
                </a:lnTo>
              </a:path>
              <a:path h="3422650">
                <a:moveTo>
                  <a:pt x="0" y="0"/>
                </a:moveTo>
                <a:lnTo>
                  <a:pt x="0" y="364236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77553" y="3142488"/>
            <a:ext cx="1085850" cy="368935"/>
          </a:xfrm>
          <a:prstGeom prst="rect">
            <a:avLst/>
          </a:prstGeom>
          <a:solidFill>
            <a:srgbClr val="C3BAD3"/>
          </a:solidFill>
        </p:spPr>
        <p:txBody>
          <a:bodyPr vert="horz" wrap="square" lIns="0" tIns="3048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Operação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3133" y="1959864"/>
            <a:ext cx="5228590" cy="4272915"/>
            <a:chOff x="683133" y="1959864"/>
            <a:chExt cx="5228590" cy="4272915"/>
          </a:xfrm>
        </p:grpSpPr>
        <p:sp>
          <p:nvSpPr>
            <p:cNvPr id="24" name="object 24"/>
            <p:cNvSpPr/>
            <p:nvPr/>
          </p:nvSpPr>
          <p:spPr>
            <a:xfrm>
              <a:off x="5029199" y="1959864"/>
              <a:ext cx="0" cy="2937510"/>
            </a:xfrm>
            <a:custGeom>
              <a:avLst/>
              <a:gdLst/>
              <a:ahLst/>
              <a:cxnLst/>
              <a:rect l="l" t="t" r="r" b="b"/>
              <a:pathLst>
                <a:path h="2937510">
                  <a:moveTo>
                    <a:pt x="0" y="0"/>
                  </a:moveTo>
                  <a:lnTo>
                    <a:pt x="0" y="2937129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0621" y="4567809"/>
              <a:ext cx="195834" cy="19583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2621" y="6036945"/>
              <a:ext cx="195834" cy="1958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8816" y="6036945"/>
              <a:ext cx="195834" cy="19583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5761" y="4788789"/>
              <a:ext cx="195834" cy="19583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133" y="4645533"/>
              <a:ext cx="195833" cy="1958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7833" y="4593717"/>
              <a:ext cx="194309" cy="19583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77409" y="4580001"/>
              <a:ext cx="195833" cy="19583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489448" y="4721352"/>
              <a:ext cx="422275" cy="370840"/>
            </a:xfrm>
            <a:custGeom>
              <a:avLst/>
              <a:gdLst/>
              <a:ahLst/>
              <a:cxnLst/>
              <a:rect l="l" t="t" r="r" b="b"/>
              <a:pathLst>
                <a:path w="422275" h="370839">
                  <a:moveTo>
                    <a:pt x="422148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422148" y="370331"/>
                  </a:lnTo>
                  <a:lnTo>
                    <a:pt x="422148" y="0"/>
                  </a:lnTo>
                  <a:close/>
                </a:path>
              </a:pathLst>
            </a:custGeom>
            <a:solidFill>
              <a:srgbClr val="B6D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864864" y="4175759"/>
            <a:ext cx="607060" cy="368935"/>
          </a:xfrm>
          <a:prstGeom prst="rect">
            <a:avLst/>
          </a:prstGeom>
          <a:solidFill>
            <a:srgbClr val="B6DA9A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Calibri"/>
                <a:cs typeface="Calibri"/>
              </a:rPr>
              <a:t>PMF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69711" y="4740351"/>
            <a:ext cx="2628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54836" y="2588386"/>
            <a:ext cx="9317355" cy="894715"/>
            <a:chOff x="1354836" y="2588386"/>
            <a:chExt cx="9317355" cy="8947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836" y="2588386"/>
              <a:ext cx="5377307" cy="894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3439" y="2588386"/>
              <a:ext cx="4238624" cy="8945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4836" y="1953767"/>
            <a:ext cx="1934210" cy="39941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Oportunidade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2410" y="3814064"/>
            <a:ext cx="825182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Ainda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há muito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desconhecimento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receio sobre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utilização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dos mecanismos </a:t>
            </a:r>
            <a:r>
              <a:rPr sz="2000" i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compras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públicas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utilização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b="1" i="1" spc="-15" dirty="0">
                <a:solidFill>
                  <a:srgbClr val="FFFFFF"/>
                </a:solidFill>
                <a:latin typeface="Calibri"/>
                <a:cs typeface="Calibri"/>
              </a:rPr>
              <a:t>sandboxes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contrapartida. Mercados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grandes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oportunidades</a:t>
            </a:r>
            <a:r>
              <a:rPr sz="20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melhorias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 serviços</a:t>
            </a:r>
            <a:r>
              <a:rPr sz="20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prestados</a:t>
            </a:r>
            <a:r>
              <a:rPr sz="20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 população.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Inova</a:t>
            </a:r>
            <a:r>
              <a:rPr sz="20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Simples</a:t>
            </a:r>
            <a:r>
              <a:rPr sz="20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parece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 ter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dificuldades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âmbito</a:t>
            </a:r>
            <a:r>
              <a:rPr sz="20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municipal;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</Words>
  <Application>Microsoft Office PowerPoint</Application>
  <PresentationFormat>Widescreen</PresentationFormat>
  <Paragraphs>221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 MT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Setores Atendidos</vt:lpstr>
      <vt:lpstr>Estágios de Maturidade</vt:lpstr>
      <vt:lpstr>Maturidade &amp; Mortalidade</vt:lpstr>
      <vt:lpstr>Oportunidade</vt:lpstr>
      <vt:lpstr>DESAFIOS</vt:lpstr>
      <vt:lpstr>69% Dos fundadores  possuem 35+  (ABS)</vt:lpstr>
      <vt:lpstr>DESAFIOS</vt:lpstr>
      <vt:lpstr>7.936</vt:lpstr>
      <vt:lpstr>DESAFIOS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Arradi Sichieri</dc:creator>
  <cp:lastModifiedBy>Felipe Luiz da Silva</cp:lastModifiedBy>
  <cp:revision>1</cp:revision>
  <dcterms:created xsi:type="dcterms:W3CDTF">2023-07-05T14:07:58Z</dcterms:created>
  <dcterms:modified xsi:type="dcterms:W3CDTF">2023-07-05T14:09:08Z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2023-07-05T00:00:00Z</vt:filetime>
  </property>
</Properties>
</file>