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663" r:id="rId3"/>
    <p:sldId id="689" r:id="rId4"/>
    <p:sldId id="768" r:id="rId5"/>
    <p:sldId id="714" r:id="rId6"/>
    <p:sldId id="818" r:id="rId7"/>
    <p:sldId id="805" r:id="rId8"/>
    <p:sldId id="819" r:id="rId9"/>
    <p:sldId id="610" r:id="rId10"/>
  </p:sldIdLst>
  <p:sldSz cx="9144000" cy="6858000" type="screen4x3"/>
  <p:notesSz cx="9872663" cy="67976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000000"/>
    <a:srgbClr val="F2B800"/>
    <a:srgbClr val="8A007E"/>
    <a:srgbClr val="910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0867" autoAdjust="0"/>
  </p:normalViewPr>
  <p:slideViewPr>
    <p:cSldViewPr>
      <p:cViewPr varScale="1">
        <p:scale>
          <a:sx n="114" d="100"/>
          <a:sy n="114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54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schoti\AppData\Local\Microsoft\Windows\Temporary%20Internet%20Files\Content.Outlook\2KL1NDZ4\Dados%20Abrace%20201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schoti\AppData\Local\Microsoft\Windows\Temporary%20Internet%20Files\Content.Outlook\2KL1NDZ4\Dados%20Abrace%20201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schoti\AppData\Local\Microsoft\Windows\Temporary%20Internet%20Files\Content.Outlook\2KL1NDZ4\Dados%20Abrace%20201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schoti\AppData\Local\Microsoft\Windows\Temporary%20Internet%20Files\Content.Outlook\2KL1NDZ4\Dados%20Abrace%202011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t-BR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Consumo de Energia Elétrica</a:t>
            </a:r>
          </a:p>
        </c:rich>
      </c:tx>
      <c:layout>
        <c:manualLayout>
          <c:xMode val="edge"/>
          <c:yMode val="edge"/>
          <c:x val="0.38247946632470164"/>
          <c:y val="0.269302376585900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6325814002982"/>
          <c:y val="0.10620351725343675"/>
          <c:w val="0.86909714832943175"/>
          <c:h val="0.746083394414341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7C43-4DF4-A494-33678B22AED7}"/>
              </c:ext>
            </c:extLst>
          </c:dPt>
          <c:cat>
            <c:strRef>
              <c:f>Plan1!$H$6:$O$6</c:f>
              <c:strCache>
                <c:ptCount val="8"/>
                <c:pt idx="0">
                  <c:v>Abrace</c:v>
                </c:pt>
                <c:pt idx="1">
                  <c:v>Chile</c:v>
                </c:pt>
                <c:pt idx="2">
                  <c:v>Colômbia</c:v>
                </c:pt>
                <c:pt idx="3">
                  <c:v>Peru</c:v>
                </c:pt>
                <c:pt idx="4">
                  <c:v>Equador</c:v>
                </c:pt>
                <c:pt idx="5">
                  <c:v>Uruguai</c:v>
                </c:pt>
                <c:pt idx="6">
                  <c:v>Paraguai</c:v>
                </c:pt>
                <c:pt idx="7">
                  <c:v> Bolivia</c:v>
                </c:pt>
              </c:strCache>
            </c:strRef>
          </c:cat>
          <c:val>
            <c:numRef>
              <c:f>Plan1!$H$7:$O$7</c:f>
              <c:numCache>
                <c:formatCode>General</c:formatCode>
                <c:ptCount val="8"/>
                <c:pt idx="0">
                  <c:v>79.83</c:v>
                </c:pt>
                <c:pt idx="1">
                  <c:v>56.43</c:v>
                </c:pt>
                <c:pt idx="2">
                  <c:v>46.87</c:v>
                </c:pt>
                <c:pt idx="3">
                  <c:v>32.15</c:v>
                </c:pt>
                <c:pt idx="4">
                  <c:v>15.26</c:v>
                </c:pt>
                <c:pt idx="5">
                  <c:v>9.2800000000000011</c:v>
                </c:pt>
                <c:pt idx="6">
                  <c:v>7.3199999999999985</c:v>
                </c:pt>
                <c:pt idx="7">
                  <c:v>6.1199999999999966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43-4DF4-A494-33678B22A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5040"/>
        <c:axId val="22456576"/>
      </c:barChart>
      <c:catAx>
        <c:axId val="2245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22456576"/>
        <c:crosses val="autoZero"/>
        <c:auto val="1"/>
        <c:lblAlgn val="ctr"/>
        <c:lblOffset val="100"/>
        <c:noMultiLvlLbl val="0"/>
      </c:catAx>
      <c:valAx>
        <c:axId val="22456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pt-BR"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TWh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245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Consumo de Energia Elétrica</a:t>
            </a:r>
          </a:p>
        </c:rich>
      </c:tx>
      <c:layout>
        <c:manualLayout>
          <c:xMode val="edge"/>
          <c:yMode val="edge"/>
          <c:x val="5.2945613987973886E-2"/>
          <c:y val="1.24385689171791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59786240170274"/>
          <c:y val="7.8515602216389618E-2"/>
          <c:w val="0.4007050288304605"/>
          <c:h val="0.7137558326042619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DE6-4526-9694-A3039D84242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Plan1!$F$1:$G$1</c:f>
              <c:strCache>
                <c:ptCount val="2"/>
                <c:pt idx="0">
                  <c:v>Abrace</c:v>
                </c:pt>
                <c:pt idx="1">
                  <c:v>Outras Indústrias</c:v>
                </c:pt>
              </c:strCache>
            </c:strRef>
          </c:cat>
          <c:val>
            <c:numRef>
              <c:f>Plan1!$F$2:$G$2</c:f>
              <c:numCache>
                <c:formatCode>0%</c:formatCode>
                <c:ptCount val="2"/>
                <c:pt idx="0">
                  <c:v>0.38125767228616458</c:v>
                </c:pt>
                <c:pt idx="1">
                  <c:v>0.61874232771383564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E6-4526-9694-A3039D842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9369337587797144E-2"/>
          <c:y val="0.80545666494572499"/>
          <c:w val="0.68422477289317374"/>
          <c:h val="0.106358688903847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 b="1">
          <a:solidFill>
            <a:schemeClr val="tx1">
              <a:lumMod val="65000"/>
              <a:lumOff val="35000"/>
            </a:schemeClr>
          </a:solidFill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40"/>
            </a:pPr>
            <a:r>
              <a:rPr lang="en-US" sz="1440" dirty="0" err="1"/>
              <a:t>Consumo</a:t>
            </a:r>
            <a:r>
              <a:rPr lang="en-US" sz="1440" dirty="0"/>
              <a:t> de Gás Natural</a:t>
            </a:r>
          </a:p>
        </c:rich>
      </c:tx>
      <c:layout>
        <c:manualLayout>
          <c:xMode val="edge"/>
          <c:yMode val="edge"/>
          <c:x val="0.1227034412946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92913385826876"/>
          <c:y val="0.11092300962379698"/>
          <c:w val="0.43658683289589006"/>
          <c:h val="0.7276447214931494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BD4-4844-956D-6FBC9097E8A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Plan1!$F$1:$G$1</c:f>
              <c:strCache>
                <c:ptCount val="2"/>
                <c:pt idx="0">
                  <c:v>Abrace</c:v>
                </c:pt>
                <c:pt idx="1">
                  <c:v>Outras Indústrias</c:v>
                </c:pt>
              </c:strCache>
            </c:strRef>
          </c:cat>
          <c:val>
            <c:numRef>
              <c:f>Plan1!$F$3:$G$3</c:f>
              <c:numCache>
                <c:formatCode>0%</c:formatCode>
                <c:ptCount val="2"/>
                <c:pt idx="0">
                  <c:v>0.42009798897773598</c:v>
                </c:pt>
                <c:pt idx="1">
                  <c:v>0.57990201102226357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D4-4844-956D-6FBC9097E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0241021764962242"/>
          <c:y val="0.86199167982767466"/>
          <c:w val="0.631359579952537"/>
          <c:h val="0.10960648474284709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100" b="1">
          <a:solidFill>
            <a:schemeClr val="tx1">
              <a:lumMod val="65000"/>
              <a:lumOff val="35000"/>
            </a:schemeClr>
          </a:solidFill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Consumo de Energia Elétrica</a:t>
            </a:r>
          </a:p>
        </c:rich>
      </c:tx>
      <c:layout>
        <c:manualLayout>
          <c:xMode val="edge"/>
          <c:yMode val="edge"/>
          <c:x val="5.2945613987973886E-2"/>
          <c:y val="1.24385689171791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59786240170274"/>
          <c:y val="7.8515602216389618E-2"/>
          <c:w val="0.4007050288304605"/>
          <c:h val="0.713755832604261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4.9369337587797144E-2"/>
          <c:y val="0.80545666494572499"/>
          <c:w val="0.68422477289317374"/>
          <c:h val="0.106358688903847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 b="1">
          <a:solidFill>
            <a:schemeClr val="tx1">
              <a:lumMod val="65000"/>
              <a:lumOff val="35000"/>
            </a:schemeClr>
          </a:solidFill>
        </a:defRPr>
      </a:pPr>
      <a:endParaRPr lang="pt-B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0.71454</cdr:x>
      <cdr:y>0.89291</cdr:y>
    </cdr:from>
    <cdr:to>
      <cdr:x>0.91489</cdr:x>
      <cdr:y>0.95276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838575" y="2700338"/>
          <a:ext cx="10763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0.06536</cdr:x>
      <cdr:y>0.93073</cdr:y>
    </cdr:from>
    <cdr:to>
      <cdr:x>0.82939</cdr:x>
      <cdr:y>0.98582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68570" y="3124986"/>
          <a:ext cx="4308206" cy="184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pt-BR" sz="900" b="1" i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Fonte: Energy </a:t>
          </a:r>
          <a:r>
            <a:rPr lang="pt-BR" sz="900" b="1" i="0" baseline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International</a:t>
          </a:r>
          <a:r>
            <a:rPr lang="pt-BR" sz="900" b="1" i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 Energy -  Key World Energy </a:t>
          </a:r>
          <a:r>
            <a:rPr lang="pt-BR" sz="900" b="1" i="0" baseline="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Statistics</a:t>
          </a:r>
          <a:r>
            <a:rPr lang="pt-BR" sz="900" b="1" i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 2012</a:t>
          </a:r>
          <a:endParaRPr lang="pt-BR" sz="90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 xmlns:a="http://schemas.openxmlformats.org/drawingml/2006/main">
          <a:endParaRPr lang="pt-BR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9067" cy="340100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91317" y="1"/>
            <a:ext cx="4279067" cy="340100"/>
          </a:xfrm>
          <a:prstGeom prst="rect">
            <a:avLst/>
          </a:prstGeom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1D2376B-B3C5-44E6-B4A9-29178A8F752F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456496"/>
            <a:ext cx="4279067" cy="34010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91317" y="6456496"/>
            <a:ext cx="4279067" cy="340100"/>
          </a:xfrm>
          <a:prstGeom prst="rect">
            <a:avLst/>
          </a:prstGeom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A3511F1-7B49-40EC-9FCE-4782247794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261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9067" cy="340100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91317" y="1"/>
            <a:ext cx="4279067" cy="340100"/>
          </a:xfrm>
          <a:prstGeom prst="rect">
            <a:avLst/>
          </a:prstGeom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F43974D8-08B9-40EF-B120-279651781E71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8181" y="3229330"/>
            <a:ext cx="7896305" cy="3058737"/>
          </a:xfrm>
          <a:prstGeom prst="rect">
            <a:avLst/>
          </a:prstGeom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6456496"/>
            <a:ext cx="4279067" cy="340100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91317" y="6456496"/>
            <a:ext cx="4279067" cy="340100"/>
          </a:xfrm>
          <a:prstGeom prst="rect">
            <a:avLst/>
          </a:prstGeom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070632E6-E504-449C-8E6B-C944A6079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382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858" indent="-283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627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7078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0529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3980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7431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0882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4333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E98EE2E-C111-4BFF-8E8E-A67BD7291960}" type="slidenum">
              <a:rPr lang="pt-BR" altLang="pt-BR" sz="1300"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pt-BR" altLang="pt-BR" sz="13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4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858" indent="-283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627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7078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0529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3980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7431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0882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4333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5AAB71-2B2F-4A16-B98B-0224DBC06947}" type="slidenum">
              <a:rPr lang="pt-BR" altLang="pt-BR" sz="1300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t-BR" altLang="pt-B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5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858" indent="-283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627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7078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0529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3980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7431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0882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4333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5AAB71-2B2F-4A16-B98B-0224DBC06947}" type="slidenum">
              <a:rPr lang="pt-BR" altLang="pt-BR" sz="1300"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pt-B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9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858" indent="-283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627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7078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0529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3980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7431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0882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4333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5AAB71-2B2F-4A16-B98B-0224DBC06947}" type="slidenum">
              <a:rPr lang="pt-BR" altLang="pt-BR" sz="1300"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t-BR" altLang="pt-B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8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858" indent="-283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627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7078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0529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3980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7431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0882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4333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5AAB71-2B2F-4A16-B98B-0224DBC06947}" type="slidenum">
              <a:rPr lang="pt-BR" altLang="pt-BR" sz="1300"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pt-B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3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858" indent="-283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627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7078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0529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3980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7431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0882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4333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5AAB71-2B2F-4A16-B98B-0224DBC06947}" type="slidenum">
              <a:rPr lang="pt-BR" altLang="pt-BR" sz="1300"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pt-B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858" indent="-283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627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7078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0529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3980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7431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0882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4333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5AAB71-2B2F-4A16-B98B-0224DBC06947}" type="slidenum">
              <a:rPr lang="pt-BR" altLang="pt-BR" sz="1300"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1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858" indent="-283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627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7078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0529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3980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7431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0882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4333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5AAB71-2B2F-4A16-B98B-0224DBC06947}" type="slidenum">
              <a:rPr lang="pt-BR" altLang="pt-BR" sz="1300"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pt-B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858" indent="-283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627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7078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0529" indent="-226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3980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7431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00882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4333" indent="-22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5AAB71-2B2F-4A16-B98B-0224DBC06947}" type="slidenum">
              <a:rPr lang="pt-BR" altLang="pt-BR" sz="1300"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pt-BR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8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EB0B-03FC-4CD7-8CAF-2FCE54ED8BDC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9FB3-FF91-4DED-BC47-3E6CE1F758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48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C1C8-4DE1-4C68-A7F1-E9E36C4B114F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FBAD-E4A8-4F89-89C5-CE327253D7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20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698D-44FF-4F0C-9C53-5E761BD5393B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38DD-79C3-4902-ABA6-5E0BF28A6F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84C1-C31E-41BB-B433-F76CE9AC7691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08DE2-4C13-4B3D-9602-BF95125729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76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2B861-6FEA-4B88-AD9C-880012399616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5B87-CFF4-4204-BA69-17C66FBE2E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2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21CA-3371-4C8B-A102-A9EAAEE19754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B64A-EDDB-4727-ACC5-175BED369E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25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0024-20B8-4529-BD76-61E6A5F2CDB5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8C1A-D2CC-4954-B48E-71253A1122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27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54F2-987D-4336-A60F-8108DB73013E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2411-ACB4-4401-97BA-E3534E2F60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0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477E-A8CB-4101-8BE0-1F3D7B8A85DB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D1E8-F1D5-4C2F-A714-84AD3EB8A7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74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205F-6BA6-4863-BA3C-1F23564C8802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7BCF-5EFF-47F6-BDA5-42741FB4D6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97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BB9C-DB6B-4DA6-8F08-3FB461B508E0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D966-F0A3-4C55-B4BE-0C3E41AAA5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35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A7ADB3E-E43B-4455-9097-3138073DFCBB}" type="datetimeFigureOut">
              <a:rPr lang="pt-BR"/>
              <a:pPr>
                <a:defRPr/>
              </a:pPr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22EF6EF-7CE3-4E25-B55D-4E4E8775D8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0" y="1150703"/>
            <a:ext cx="9162219" cy="5726387"/>
          </a:xfrm>
          <a:prstGeom prst="rect">
            <a:avLst/>
          </a:prstGeom>
        </p:spPr>
      </p:pic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687554" y="620688"/>
            <a:ext cx="748484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Audiência Pública Medida Provisória 735/2016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pt-BR" dirty="0">
              <a:solidFill>
                <a:schemeClr val="accent6">
                  <a:lumMod val="75000"/>
                </a:schemeClr>
              </a:solidFill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ea typeface="+mn-ea"/>
                <a:cs typeface="Calibri" pitchFamily="34" charset="0"/>
              </a:rPr>
              <a:t>Camila Schoti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  <a:ea typeface="+mn-ea"/>
                <a:cs typeface="Calibri" pitchFamily="34" charset="0"/>
              </a:rPr>
              <a:t>Gerente de Energia</a:t>
            </a:r>
          </a:p>
        </p:txBody>
      </p:sp>
      <p:pic>
        <p:nvPicPr>
          <p:cNvPr id="4" name="Picture 4" descr="logo abrace para ppt.a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9163" y="6237312"/>
            <a:ext cx="1799945" cy="47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7"/>
          <a:stretch/>
        </p:blipFill>
        <p:spPr>
          <a:xfrm>
            <a:off x="-4288" y="2426933"/>
            <a:ext cx="9148287" cy="4447845"/>
          </a:xfrm>
          <a:prstGeom prst="rect">
            <a:avLst/>
          </a:prstGeom>
        </p:spPr>
      </p:pic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358775" y="320675"/>
            <a:ext cx="8426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Calibri" pitchFamily="34" charset="0"/>
              </a:rPr>
              <a:t>Quem somos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-4288" y="474273"/>
            <a:ext cx="25152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7544" y="908720"/>
            <a:ext cx="39604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61950" lvl="1" indent="-342900" algn="just" eaLnBrk="1" hangingPunct="1"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›"/>
              <a:defRPr/>
            </a:pP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Fundada em agosto de 1984</a:t>
            </a:r>
          </a:p>
          <a:p>
            <a:pPr marL="361950" lvl="1" indent="-342900" algn="just" eaLnBrk="1" hangingPunct="1"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›"/>
              <a:defRPr/>
            </a:pP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51 Associadas (+ 500 unidades de consumo)</a:t>
            </a:r>
          </a:p>
          <a:p>
            <a:pPr marL="361950" lvl="1" indent="-342900" algn="just" eaLnBrk="1" hangingPunct="1"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›"/>
              <a:defRPr/>
            </a:pP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Focada na competitividade e no desenvolvimento sustentável do País e na modernização, transparência e integração competitiva do setor de energia</a:t>
            </a:r>
          </a:p>
          <a:p>
            <a:pPr marL="361950" lvl="1" indent="-342900" algn="just" eaLnBrk="1" hangingPunct="1"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›"/>
              <a:defRPr/>
            </a:pPr>
            <a:endParaRPr lang="pt-BR" alt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831826"/>
              </p:ext>
            </p:extLst>
          </p:nvPr>
        </p:nvGraphicFramePr>
        <p:xfrm>
          <a:off x="106765" y="3421817"/>
          <a:ext cx="5642682" cy="330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54476"/>
              </p:ext>
            </p:extLst>
          </p:nvPr>
        </p:nvGraphicFramePr>
        <p:xfrm>
          <a:off x="6228184" y="909858"/>
          <a:ext cx="32768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519003"/>
              </p:ext>
            </p:extLst>
          </p:nvPr>
        </p:nvGraphicFramePr>
        <p:xfrm>
          <a:off x="6156176" y="3717032"/>
          <a:ext cx="3256013" cy="223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4" descr="logo abrace para ppt.ai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6471236"/>
            <a:ext cx="92273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63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7"/>
          <a:stretch/>
        </p:blipFill>
        <p:spPr>
          <a:xfrm>
            <a:off x="-4288" y="2426933"/>
            <a:ext cx="9148287" cy="4447845"/>
          </a:xfrm>
          <a:prstGeom prst="rect">
            <a:avLst/>
          </a:prstGeom>
        </p:spPr>
      </p:pic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358775" y="320675"/>
            <a:ext cx="8426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Calibri" pitchFamily="34" charset="0"/>
              </a:rPr>
              <a:t>Quem somos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-4288" y="474273"/>
            <a:ext cx="25152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6228184" y="909858"/>
          <a:ext cx="32768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1" y="949593"/>
            <a:ext cx="8027987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go abrace para ppt.ai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471236"/>
            <a:ext cx="92273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81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7"/>
          <a:stretch/>
        </p:blipFill>
        <p:spPr>
          <a:xfrm>
            <a:off x="-4288" y="2426933"/>
            <a:ext cx="9148287" cy="4447845"/>
          </a:xfrm>
          <a:prstGeom prst="rect">
            <a:avLst/>
          </a:prstGeom>
        </p:spPr>
      </p:pic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358775" y="320675"/>
            <a:ext cx="8426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Quem são os consumidores mais afetados?</a:t>
            </a:r>
          </a:p>
        </p:txBody>
      </p:sp>
      <p:sp>
        <p:nvSpPr>
          <p:cNvPr id="3" name="Retângulo 2"/>
          <p:cNvSpPr/>
          <p:nvPr/>
        </p:nvSpPr>
        <p:spPr>
          <a:xfrm>
            <a:off x="-4288" y="474273"/>
            <a:ext cx="25152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logo abrace para ppt.a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471236"/>
            <a:ext cx="92273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Agrupar 9"/>
          <p:cNvGrpSpPr/>
          <p:nvPr/>
        </p:nvGrpSpPr>
        <p:grpSpPr>
          <a:xfrm>
            <a:off x="1403648" y="1556792"/>
            <a:ext cx="6707527" cy="4242817"/>
            <a:chOff x="1259632" y="1319554"/>
            <a:chExt cx="7067567" cy="4746873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5" cstate="print"/>
            <a:srcRect l="17713" t="17801" r="29525" b="19200"/>
            <a:stretch/>
          </p:blipFill>
          <p:spPr>
            <a:xfrm>
              <a:off x="1259632" y="1319554"/>
              <a:ext cx="7067567" cy="4746873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6516216" y="2780928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635896" y="2996952"/>
              <a:ext cx="29523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940152" y="3501008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6570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7"/>
          <a:stretch/>
        </p:blipFill>
        <p:spPr>
          <a:xfrm>
            <a:off x="-4288" y="2426933"/>
            <a:ext cx="9148287" cy="44478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4288" y="474273"/>
            <a:ext cx="25152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358775" y="320675"/>
            <a:ext cx="8426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Calibri" pitchFamily="34" charset="0"/>
              </a:rPr>
              <a:t>Evolução dos Custos com Energia Elétrica</a:t>
            </a:r>
          </a:p>
        </p:txBody>
      </p:sp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2132856"/>
            <a:ext cx="5725708" cy="42484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58775" y="1124744"/>
            <a:ext cx="8426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Desde 2000, o custo unitário da energia elétrica para a indústria brasileira teve variação de 3,7 vezes a dos preços médios industriais no país e 5,2 vezes a inflação oficial</a:t>
            </a:r>
          </a:p>
        </p:txBody>
      </p:sp>
      <p:sp>
        <p:nvSpPr>
          <p:cNvPr id="4" name="Chave Direita 3"/>
          <p:cNvSpPr/>
          <p:nvPr/>
        </p:nvSpPr>
        <p:spPr>
          <a:xfrm>
            <a:off x="5855775" y="3068960"/>
            <a:ext cx="432048" cy="1296144"/>
          </a:xfrm>
          <a:prstGeom prst="rightBrace">
            <a:avLst/>
          </a:prstGeom>
          <a:ln w="38100">
            <a:solidFill>
              <a:srgbClr val="254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516216" y="3046046"/>
            <a:ext cx="2314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 Conta de Desenvolvimento Energético (CDE) é responsável por parte deste aumento recente</a:t>
            </a:r>
          </a:p>
        </p:txBody>
      </p:sp>
    </p:spTree>
    <p:extLst>
      <p:ext uri="{BB962C8B-B14F-4D97-AF65-F5344CB8AC3E}">
        <p14:creationId xmlns:p14="http://schemas.microsoft.com/office/powerpoint/2010/main" val="175065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7"/>
          <a:stretch/>
        </p:blipFill>
        <p:spPr>
          <a:xfrm>
            <a:off x="0" y="2269453"/>
            <a:ext cx="9148287" cy="44478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4288" y="474273"/>
            <a:ext cx="25152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4" descr="logo abrace para ppt.a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471236"/>
            <a:ext cx="92273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358775" y="320675"/>
            <a:ext cx="8426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Calibri" pitchFamily="34" charset="0"/>
              </a:rPr>
              <a:t>Propostas de aperfeiçoamento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1392856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Redução de ineficiências e limitação de despesas da CDE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Antecipação de prazos referentes à mudança da cobrança entre níveis de tensão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Rateio da CDE proporcional ao uso dos sistemas de transmissão e distribuição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0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7"/>
          <a:stretch/>
        </p:blipFill>
        <p:spPr>
          <a:xfrm>
            <a:off x="-4288" y="2426933"/>
            <a:ext cx="9148287" cy="44478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4288" y="474273"/>
            <a:ext cx="25152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4" descr="logo abrace para ppt.a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471236"/>
            <a:ext cx="92273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358775" y="320675"/>
            <a:ext cx="8426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Calibri" pitchFamily="34" charset="0"/>
              </a:rPr>
              <a:t>Rateio da CDE pelo fio : energia competitiva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9144" y="1268760"/>
            <a:ext cx="86057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Quais seriam os efeitos econômicos do rateio da CDE pelo fio e da redução de despesas?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Energia mais competitiva para a economia brasileira;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Valor presente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impacto acumulado no PIB equivale a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 de R$ 460 bilhões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do PIB per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capita: R$ 317,00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maior em 2025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Criação de quase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milhão de empregos novos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até 2025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Impacto praticamente nulo na inflação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3418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7"/>
          <a:stretch/>
        </p:blipFill>
        <p:spPr>
          <a:xfrm>
            <a:off x="-4288" y="2426933"/>
            <a:ext cx="9148287" cy="444784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4288" y="474273"/>
            <a:ext cx="251520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4" descr="logo abrace para ppt.a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471236"/>
            <a:ext cx="92273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358775" y="320675"/>
            <a:ext cx="8426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Calibri" pitchFamily="34" charset="0"/>
              </a:rPr>
              <a:t>Considerações finais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9144" y="1268760"/>
            <a:ext cx="8605713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MP 735/2016, em discussão no Congresso, sinaliza para o equacionamento de questões importantes, </a:t>
            </a:r>
            <a:r>
              <a:rPr lang="pt-BR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 pode ser aperfeiçoada conforme itens a seguir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Garantir que a elaboração do orçamento seja mais transparente e eficiente (particularmente orçamento da CCC) –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austeridade também nas despesas do setor elétrico;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Assegurar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 de custos alocados para os consumidores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através do aprimoramento de algumas despesas do fundo;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Antecipar 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efeitos da mudança da forma de rateio para 2020 ou anterior;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Aperfeiçoar a forma de rateio proposta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modo a torná-la mais próxima do conceito de uso do fio.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3666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" y="1000537"/>
            <a:ext cx="9143358" cy="585746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5661248"/>
            <a:ext cx="8426450" cy="114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www.abrace.org.br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SBN – Quadra 1 – Bloco B, 14 – Sala 701 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Edifício CNC – Brasília – DF – (61) 3878 3500 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abrace@abrace.org.br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52736" y="2693635"/>
            <a:ext cx="18875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Obrigada!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abrace@abrace.org.br </a:t>
            </a:r>
            <a:endParaRPr lang="pt-BR" alt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20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24355</TotalTime>
  <Words>387</Words>
  <Application>Microsoft Office PowerPoint</Application>
  <PresentationFormat>Apresentação na tela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Karine</dc:creator>
  <cp:lastModifiedBy>Camila Schoti</cp:lastModifiedBy>
  <cp:revision>1216</cp:revision>
  <cp:lastPrinted>2016-08-31T13:56:41Z</cp:lastPrinted>
  <dcterms:created xsi:type="dcterms:W3CDTF">2012-09-11T15:40:13Z</dcterms:created>
  <dcterms:modified xsi:type="dcterms:W3CDTF">2016-08-31T16:04:06Z</dcterms:modified>
</cp:coreProperties>
</file>