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9" r:id="rId3"/>
    <p:sldId id="260" r:id="rId4"/>
    <p:sldId id="261" r:id="rId5"/>
    <p:sldId id="267" r:id="rId6"/>
    <p:sldId id="262" r:id="rId7"/>
    <p:sldId id="263" r:id="rId8"/>
    <p:sldId id="264" r:id="rId9"/>
    <p:sldId id="265" r:id="rId10"/>
    <p:sldId id="271" r:id="rId11"/>
    <p:sldId id="269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989E"/>
    <a:srgbClr val="2F5597"/>
    <a:srgbClr val="039AA0"/>
    <a:srgbClr val="A9D18E"/>
    <a:srgbClr val="FFFF66"/>
    <a:srgbClr val="FFFF00"/>
    <a:srgbClr val="D2DEEF"/>
    <a:srgbClr val="6F6F6F"/>
    <a:srgbClr val="32338F"/>
    <a:srgbClr val="005E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43" autoAdjust="0"/>
  </p:normalViewPr>
  <p:slideViewPr>
    <p:cSldViewPr snapToGrid="0">
      <p:cViewPr varScale="1">
        <p:scale>
          <a:sx n="65" d="100"/>
          <a:sy n="65" d="100"/>
        </p:scale>
        <p:origin x="858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455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5510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085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154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216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799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6082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9482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0916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814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609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076CF-720C-47EB-A25A-3CABD8371DF3}" type="datetimeFigureOut">
              <a:rPr lang="pt-BR" smtClean="0"/>
              <a:t>09/11/2024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07A30-662A-44BB-B073-90A8CCCCBA2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065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1159395" y="1979456"/>
            <a:ext cx="98732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CCJ – COMISSÃO DE CONSTITUIÇÃO E JUSTIÇA</a:t>
            </a:r>
            <a:endParaRPr lang="pt-BR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oogle Shape;6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1342" y="2873261"/>
            <a:ext cx="4550961" cy="137114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tângulo 7"/>
          <p:cNvSpPr/>
          <p:nvPr/>
        </p:nvSpPr>
        <p:spPr>
          <a:xfrm>
            <a:off x="2682501" y="4606875"/>
            <a:ext cx="6610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2400" b="1" dirty="0" smtClean="0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ANÁLISE DA </a:t>
            </a:r>
            <a:r>
              <a:rPr lang="pt-BR" sz="2400" b="1" dirty="0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AQUISIÇÃO DE VEÍCULOS PARA </a:t>
            </a:r>
            <a:r>
              <a:rPr lang="pt-BR" sz="2400" b="1" dirty="0" err="1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PcDs</a:t>
            </a:r>
            <a:r>
              <a:rPr lang="pt-BR" sz="2400" b="1" dirty="0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 </a:t>
            </a:r>
            <a:r>
              <a:rPr lang="pt-BR" sz="2400" b="1" dirty="0" smtClean="0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COM </a:t>
            </a:r>
            <a:r>
              <a:rPr lang="pt-BR" sz="2400" b="1" dirty="0">
                <a:solidFill>
                  <a:srgbClr val="039AA0"/>
                </a:solidFill>
                <a:latin typeface="Arial" panose="020B0604020202020204" pitchFamily="34" charset="0"/>
                <a:ea typeface="Average"/>
                <a:cs typeface="Arial" panose="020B0604020202020204" pitchFamily="34" charset="0"/>
                <a:sym typeface="Average"/>
              </a:rPr>
              <a:t>A REFORMA TRIBUTÁRIA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3521122" y="5702658"/>
            <a:ext cx="488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ABRÃO DIB JR.</a:t>
            </a:r>
          </a:p>
          <a:p>
            <a:pPr algn="ctr"/>
            <a:r>
              <a:rPr lang="pt-BR" sz="2000" b="1" dirty="0" smtClean="0">
                <a:solidFill>
                  <a:srgbClr val="2F55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DA ANAPcD</a:t>
            </a:r>
            <a:endParaRPr lang="pt-BR" sz="2000" b="1" dirty="0">
              <a:solidFill>
                <a:srgbClr val="2F559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372" y="282811"/>
            <a:ext cx="3627251" cy="159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8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push dir="u"/>
      </p:transition>
    </mc:Choice>
    <mc:Fallback xmlns="">
      <p:transition spd="slow" advClick="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sp>
        <p:nvSpPr>
          <p:cNvPr id="3" name="Retângulo Arredondado 2"/>
          <p:cNvSpPr/>
          <p:nvPr/>
        </p:nvSpPr>
        <p:spPr>
          <a:xfrm>
            <a:off x="4230237" y="105408"/>
            <a:ext cx="4114800" cy="5941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4664359" y="109014"/>
            <a:ext cx="3246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EMENDAS</a:t>
            </a:r>
            <a:endParaRPr lang="pt-BR" sz="3200" b="1" dirty="0"/>
          </a:p>
        </p:txBody>
      </p:sp>
      <p:sp>
        <p:nvSpPr>
          <p:cNvPr id="9" name="Retângulo Arredondado 8"/>
          <p:cNvSpPr/>
          <p:nvPr/>
        </p:nvSpPr>
        <p:spPr>
          <a:xfrm>
            <a:off x="476865" y="820013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Arredondado 9"/>
          <p:cNvSpPr/>
          <p:nvPr/>
        </p:nvSpPr>
        <p:spPr>
          <a:xfrm>
            <a:off x="476865" y="1678914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Arredondado 10"/>
          <p:cNvSpPr/>
          <p:nvPr/>
        </p:nvSpPr>
        <p:spPr>
          <a:xfrm>
            <a:off x="476865" y="2589940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Arredondado 11"/>
          <p:cNvSpPr/>
          <p:nvPr/>
        </p:nvSpPr>
        <p:spPr>
          <a:xfrm>
            <a:off x="476864" y="3451954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Arredondado 12"/>
          <p:cNvSpPr/>
          <p:nvPr/>
        </p:nvSpPr>
        <p:spPr>
          <a:xfrm>
            <a:off x="6319115" y="805248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Arredondado 13"/>
          <p:cNvSpPr/>
          <p:nvPr/>
        </p:nvSpPr>
        <p:spPr>
          <a:xfrm>
            <a:off x="6319114" y="1699300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Arredondado 14"/>
          <p:cNvSpPr/>
          <p:nvPr/>
        </p:nvSpPr>
        <p:spPr>
          <a:xfrm>
            <a:off x="6334432" y="2548255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Arredondado 15"/>
          <p:cNvSpPr/>
          <p:nvPr/>
        </p:nvSpPr>
        <p:spPr>
          <a:xfrm>
            <a:off x="6348611" y="3440452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757083" y="948653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95 – SENADOR ROMÁRIO</a:t>
            </a:r>
            <a:endParaRPr lang="pt-BR" sz="2400" b="1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637868" y="1805324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445 – SENADOR FLÁVIO ARNS</a:t>
            </a:r>
            <a:endParaRPr lang="pt-BR" sz="2400" b="1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6567856" y="1813198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449 – SENADOR ALESSANDRO VIEIRA</a:t>
            </a:r>
            <a:endParaRPr lang="pt-BR" sz="2400" b="1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709060" y="2733004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608 – SENADORA MARA GABRILLI</a:t>
            </a:r>
            <a:endParaRPr lang="pt-BR" sz="2400" b="1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6567856" y="2717767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752 – SENADORA DAMARES ALVES</a:t>
            </a:r>
            <a:endParaRPr lang="pt-BR" sz="2400" b="1" dirty="0"/>
          </a:p>
        </p:txBody>
      </p:sp>
      <p:sp>
        <p:nvSpPr>
          <p:cNvPr id="22" name="CaixaDeTexto 21"/>
          <p:cNvSpPr txBox="1"/>
          <p:nvPr/>
        </p:nvSpPr>
        <p:spPr>
          <a:xfrm>
            <a:off x="6370029" y="938010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96 – SENADOR ROMÁRIO</a:t>
            </a:r>
            <a:endParaRPr lang="pt-BR" sz="2400" b="1" dirty="0"/>
          </a:p>
        </p:txBody>
      </p:sp>
      <p:sp>
        <p:nvSpPr>
          <p:cNvPr id="23" name="Retângulo Arredondado 22"/>
          <p:cNvSpPr/>
          <p:nvPr/>
        </p:nvSpPr>
        <p:spPr>
          <a:xfrm>
            <a:off x="6334431" y="5114800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674454" y="3572723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753 – SENADORA DAMARES ALVES</a:t>
            </a:r>
            <a:endParaRPr lang="pt-BR" sz="2400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6567856" y="3603008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755 – SENADORA DAMARES ALVES</a:t>
            </a:r>
            <a:endParaRPr lang="pt-BR" sz="2400" b="1" dirty="0"/>
          </a:p>
        </p:txBody>
      </p:sp>
      <p:sp>
        <p:nvSpPr>
          <p:cNvPr id="36" name="Retângulo Arredondado 35"/>
          <p:cNvSpPr/>
          <p:nvPr/>
        </p:nvSpPr>
        <p:spPr>
          <a:xfrm>
            <a:off x="476863" y="4274785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709060" y="4378440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760 – SENADOR ALAN RICK</a:t>
            </a:r>
            <a:endParaRPr lang="pt-BR" sz="2400" b="1" dirty="0"/>
          </a:p>
        </p:txBody>
      </p:sp>
      <p:sp>
        <p:nvSpPr>
          <p:cNvPr id="37" name="Retângulo Arredondado 36"/>
          <p:cNvSpPr/>
          <p:nvPr/>
        </p:nvSpPr>
        <p:spPr>
          <a:xfrm>
            <a:off x="6334431" y="5962093"/>
            <a:ext cx="5619135" cy="68946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CaixaDeTexto 38"/>
          <p:cNvSpPr txBox="1"/>
          <p:nvPr/>
        </p:nvSpPr>
        <p:spPr>
          <a:xfrm>
            <a:off x="6370029" y="6114197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1369 – SENADOR IZALCI LUCAS</a:t>
            </a:r>
            <a:endParaRPr lang="pt-BR" sz="2400" b="1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sp>
        <p:nvSpPr>
          <p:cNvPr id="46" name="Retângulo Arredondado 45"/>
          <p:cNvSpPr/>
          <p:nvPr/>
        </p:nvSpPr>
        <p:spPr>
          <a:xfrm>
            <a:off x="6346060" y="4265845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Retângulo Arredondado 46"/>
          <p:cNvSpPr/>
          <p:nvPr/>
        </p:nvSpPr>
        <p:spPr>
          <a:xfrm>
            <a:off x="476862" y="5101786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/>
          <p:cNvSpPr txBox="1"/>
          <p:nvPr/>
        </p:nvSpPr>
        <p:spPr>
          <a:xfrm>
            <a:off x="6626280" y="4386365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1422 – SENADOR ROGÉRIO CARVALHO</a:t>
            </a:r>
            <a:endParaRPr lang="pt-BR" sz="2400" b="1" dirty="0"/>
          </a:p>
        </p:txBody>
      </p:sp>
      <p:sp>
        <p:nvSpPr>
          <p:cNvPr id="34" name="CaixaDeTexto 33"/>
          <p:cNvSpPr txBox="1"/>
          <p:nvPr/>
        </p:nvSpPr>
        <p:spPr>
          <a:xfrm>
            <a:off x="6567856" y="5203560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1546 – SENADOR NELSINHO TRAD</a:t>
            </a:r>
            <a:endParaRPr lang="pt-BR" sz="2400" b="1" dirty="0"/>
          </a:p>
        </p:txBody>
      </p:sp>
      <p:sp>
        <p:nvSpPr>
          <p:cNvPr id="38" name="CaixaDeTexto 37"/>
          <p:cNvSpPr txBox="1"/>
          <p:nvPr/>
        </p:nvSpPr>
        <p:spPr>
          <a:xfrm>
            <a:off x="637868" y="5235700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1512 – SENADOR KAJURU</a:t>
            </a:r>
            <a:endParaRPr lang="pt-BR" sz="2400" b="1" dirty="0"/>
          </a:p>
        </p:txBody>
      </p:sp>
      <p:sp>
        <p:nvSpPr>
          <p:cNvPr id="35" name="Retângulo Arredondado 34"/>
          <p:cNvSpPr/>
          <p:nvPr/>
        </p:nvSpPr>
        <p:spPr>
          <a:xfrm>
            <a:off x="476862" y="5979893"/>
            <a:ext cx="5619135" cy="68946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5" y="6114197"/>
            <a:ext cx="1224210" cy="633101"/>
          </a:xfrm>
          <a:prstGeom prst="rect">
            <a:avLst/>
          </a:prstGeom>
        </p:spPr>
      </p:pic>
      <p:sp>
        <p:nvSpPr>
          <p:cNvPr id="40" name="CaixaDeTexto 39"/>
          <p:cNvSpPr txBox="1"/>
          <p:nvPr/>
        </p:nvSpPr>
        <p:spPr>
          <a:xfrm>
            <a:off x="1037301" y="6093790"/>
            <a:ext cx="5058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1595 – SENADORA ZENAIDE MAIA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365733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/>
      <p:bldP spid="25" grpId="0"/>
      <p:bldP spid="36" grpId="0" animBg="1"/>
      <p:bldP spid="26" grpId="0"/>
      <p:bldP spid="37" grpId="0" animBg="1"/>
      <p:bldP spid="39" grpId="0"/>
      <p:bldP spid="46" grpId="0" animBg="1"/>
      <p:bldP spid="47" grpId="0" animBg="1"/>
      <p:bldP spid="41" grpId="0"/>
      <p:bldP spid="34" grpId="0"/>
      <p:bldP spid="38" grpId="0"/>
      <p:bldP spid="35" grpId="0" animBg="1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977293" y="678516"/>
            <a:ext cx="76149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POR UM BRASIL VERDADEIRAMENTE INCLUSIVO, EM NOME DE TODAS AS </a:t>
            </a:r>
            <a:r>
              <a:rPr lang="pt-BR" sz="2800" b="1" dirty="0" err="1" smtClean="0">
                <a:solidFill>
                  <a:schemeClr val="accent1">
                    <a:lumMod val="75000"/>
                  </a:schemeClr>
                </a:solidFill>
              </a:rPr>
              <a:t>PcDs</a:t>
            </a:r>
            <a:r>
              <a:rPr lang="pt-BR" sz="2800" b="1" dirty="0" smtClean="0">
                <a:solidFill>
                  <a:schemeClr val="accent1">
                    <a:lumMod val="75000"/>
                  </a:schemeClr>
                </a:solidFill>
              </a:rPr>
              <a:t> BRASILEIRAS,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156623" y="2170565"/>
            <a:ext cx="58870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MUITO OBRIGADO!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825683" y="3396727"/>
            <a:ext cx="4408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ABRÃO DIB</a:t>
            </a:r>
          </a:p>
          <a:p>
            <a:pPr algn="ctr"/>
            <a:r>
              <a:rPr lang="pt-BR" sz="2400" b="1" dirty="0" smtClean="0">
                <a:solidFill>
                  <a:schemeClr val="accent1">
                    <a:lumMod val="50000"/>
                  </a:schemeClr>
                </a:solidFill>
              </a:rPr>
              <a:t>PRESIDENTE DA ANAPCD</a:t>
            </a:r>
            <a:endParaRPr lang="pt-BR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3712995" y="4338984"/>
            <a:ext cx="677428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rgbClr val="A9D18E"/>
                </a:solidFill>
              </a:rPr>
              <a:t>www.anapcd.com.br</a:t>
            </a:r>
          </a:p>
          <a:p>
            <a:pPr algn="ctr"/>
            <a:r>
              <a:rPr lang="pt-BR" sz="4400" b="1" dirty="0" smtClean="0">
                <a:solidFill>
                  <a:schemeClr val="accent1">
                    <a:lumMod val="75000"/>
                  </a:schemeClr>
                </a:solidFill>
              </a:rPr>
              <a:t>anapcdbr@gmail.com</a:t>
            </a:r>
          </a:p>
          <a:p>
            <a:pPr algn="ctr"/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Fone: (11</a:t>
            </a:r>
            <a:r>
              <a:rPr lang="pt-BR" sz="44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pt-BR" sz="4400" b="1" dirty="0" smtClean="0">
                <a:solidFill>
                  <a:schemeClr val="accent1">
                    <a:lumMod val="50000"/>
                  </a:schemeClr>
                </a:solidFill>
              </a:rPr>
              <a:t>91274-0194</a:t>
            </a:r>
            <a:endParaRPr lang="pt-BR" sz="4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475" y="263223"/>
            <a:ext cx="2382957" cy="1732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372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5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25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75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470" y="4193443"/>
            <a:ext cx="1378955" cy="137895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4193458" y="4193443"/>
            <a:ext cx="6695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6F6F6F"/>
                </a:solidFill>
              </a:rPr>
              <a:t>ABRÃO DIB JÚNIOR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6F6F6F"/>
                </a:solidFill>
              </a:rPr>
              <a:t>Presidente da ANAPcD;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6F6F6F"/>
                </a:solidFill>
              </a:rPr>
              <a:t>Jornalista e Editor do Diário </a:t>
            </a:r>
            <a:r>
              <a:rPr lang="pt-BR" dirty="0" err="1" smtClean="0">
                <a:solidFill>
                  <a:srgbClr val="6F6F6F"/>
                </a:solidFill>
              </a:rPr>
              <a:t>PcD</a:t>
            </a:r>
            <a:r>
              <a:rPr lang="pt-BR" dirty="0" smtClean="0">
                <a:solidFill>
                  <a:srgbClr val="6F6F6F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6F6F6F"/>
                </a:solidFill>
              </a:rPr>
              <a:t>32 anos de dedicação à </a:t>
            </a:r>
            <a:r>
              <a:rPr lang="pt-BR" smtClean="0">
                <a:solidFill>
                  <a:srgbClr val="6F6F6F"/>
                </a:solidFill>
              </a:rPr>
              <a:t>imprensa segmentada </a:t>
            </a:r>
            <a:r>
              <a:rPr lang="pt-BR" dirty="0" smtClean="0">
                <a:solidFill>
                  <a:srgbClr val="6F6F6F"/>
                </a:solidFill>
              </a:rPr>
              <a:t>e inclusiva;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rgbClr val="6F6F6F"/>
                </a:solidFill>
              </a:rPr>
              <a:t>Morador de </a:t>
            </a:r>
            <a:r>
              <a:rPr lang="pt-BR" dirty="0" err="1" smtClean="0">
                <a:solidFill>
                  <a:srgbClr val="6F6F6F"/>
                </a:solidFill>
              </a:rPr>
              <a:t>Serrana-SP</a:t>
            </a:r>
            <a:r>
              <a:rPr lang="pt-BR" dirty="0" smtClean="0">
                <a:solidFill>
                  <a:srgbClr val="6F6F6F"/>
                </a:solidFill>
              </a:rPr>
              <a:t>.</a:t>
            </a:r>
            <a:endParaRPr lang="pt-BR" dirty="0">
              <a:solidFill>
                <a:srgbClr val="6F6F6F"/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5686415" y="654574"/>
            <a:ext cx="61779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3989E"/>
                </a:solidFill>
              </a:rPr>
              <a:t>ASSOCIAÇÃO NACIONAL DE APOIO ÀS PESSOAS COM DEFICIÊNCIA</a:t>
            </a:r>
            <a:endParaRPr lang="pt-BR" sz="2800" b="1" dirty="0">
              <a:solidFill>
                <a:srgbClr val="03989E"/>
              </a:solidFill>
            </a:endParaRP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3989E"/>
                </a:solidFill>
              </a:rPr>
              <a:t>Associação civil;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pt-BR" sz="2400" dirty="0" smtClean="0">
                <a:solidFill>
                  <a:srgbClr val="03989E"/>
                </a:solidFill>
              </a:rPr>
              <a:t>Sem fins lucrativos;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3989E"/>
                </a:solidFill>
              </a:rPr>
              <a:t>C</a:t>
            </a:r>
            <a:r>
              <a:rPr lang="pt-BR" sz="2400" dirty="0" smtClean="0">
                <a:solidFill>
                  <a:srgbClr val="03989E"/>
                </a:solidFill>
              </a:rPr>
              <a:t>aráter filantrópico e assistencial;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rgbClr val="03989E"/>
                </a:solidFill>
              </a:rPr>
              <a:t>R</a:t>
            </a:r>
            <a:r>
              <a:rPr lang="pt-BR" sz="2400" dirty="0" smtClean="0">
                <a:solidFill>
                  <a:srgbClr val="03989E"/>
                </a:solidFill>
              </a:rPr>
              <a:t>epresentativa </a:t>
            </a:r>
            <a:r>
              <a:rPr lang="pt-BR" sz="2400" dirty="0">
                <a:solidFill>
                  <a:srgbClr val="03989E"/>
                </a:solidFill>
              </a:rPr>
              <a:t>dos </a:t>
            </a:r>
            <a:r>
              <a:rPr lang="pt-BR" sz="2400" dirty="0" smtClean="0">
                <a:solidFill>
                  <a:srgbClr val="03989E"/>
                </a:solidFill>
              </a:rPr>
              <a:t>direitos das </a:t>
            </a:r>
            <a:r>
              <a:rPr lang="pt-BR" sz="2400" dirty="0">
                <a:solidFill>
                  <a:srgbClr val="03989E"/>
                </a:solidFill>
              </a:rPr>
              <a:t>pessoas com deficiência de todo o </a:t>
            </a:r>
            <a:r>
              <a:rPr lang="pt-BR" sz="2400" dirty="0" smtClean="0">
                <a:solidFill>
                  <a:srgbClr val="03989E"/>
                </a:solidFill>
              </a:rPr>
              <a:t>Brasil.</a:t>
            </a:r>
            <a:endParaRPr lang="pt-BR" sz="2400" dirty="0">
              <a:solidFill>
                <a:srgbClr val="03989E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7" y="694527"/>
            <a:ext cx="5716585" cy="251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81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97" y="284046"/>
            <a:ext cx="5821896" cy="6300633"/>
          </a:xfrm>
          <a:prstGeom prst="rect">
            <a:avLst/>
          </a:prstGeom>
        </p:spPr>
      </p:pic>
      <p:sp>
        <p:nvSpPr>
          <p:cNvPr id="18" name="Retângulo Arredondado 17"/>
          <p:cNvSpPr/>
          <p:nvPr/>
        </p:nvSpPr>
        <p:spPr>
          <a:xfrm>
            <a:off x="6894649" y="350325"/>
            <a:ext cx="4947750" cy="14367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/>
          <p:cNvSpPr txBox="1"/>
          <p:nvPr/>
        </p:nvSpPr>
        <p:spPr>
          <a:xfrm>
            <a:off x="8095868" y="447421"/>
            <a:ext cx="37511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>
                <a:ln w="6350">
                  <a:noFill/>
                </a:ln>
                <a:solidFill>
                  <a:schemeClr val="bg1"/>
                </a:solidFill>
                <a:effectLst>
                  <a:glow>
                    <a:schemeClr val="tx1">
                      <a:alpha val="40000"/>
                    </a:schemeClr>
                  </a:glow>
                  <a:outerShdw blurRad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203</a:t>
            </a:r>
            <a:r>
              <a:rPr lang="pt-BR" sz="4000" b="1" dirty="0" smtClean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203200">
                    <a:schemeClr val="tx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b="1" dirty="0" smtClean="0">
                <a:ln w="6350">
                  <a:noFill/>
                </a:ln>
                <a:solidFill>
                  <a:schemeClr val="bg1"/>
                </a:solidFill>
                <a:effectLst>
                  <a:glow>
                    <a:schemeClr val="tx1">
                      <a:alpha val="40000"/>
                    </a:schemeClr>
                  </a:glow>
                  <a:outerShdw blurRad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MILHÕES</a:t>
            </a:r>
          </a:p>
          <a:p>
            <a:r>
              <a:rPr lang="pt-BR" sz="4000" b="1" dirty="0" smtClean="0">
                <a:ln w="6350">
                  <a:noFill/>
                </a:ln>
                <a:solidFill>
                  <a:schemeClr val="bg1"/>
                </a:solidFill>
                <a:effectLst>
                  <a:glow>
                    <a:schemeClr val="tx1">
                      <a:alpha val="40000"/>
                    </a:schemeClr>
                  </a:glow>
                  <a:outerShdw blurRad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 brasileiros</a:t>
            </a:r>
            <a:endParaRPr lang="pt-BR" sz="4000" dirty="0">
              <a:ln w="6350">
                <a:noFill/>
              </a:ln>
              <a:solidFill>
                <a:schemeClr val="bg1"/>
              </a:solidFill>
              <a:effectLst>
                <a:glow>
                  <a:schemeClr val="tx1">
                    <a:alpha val="40000"/>
                  </a:schemeClr>
                </a:glow>
                <a:outerShdw blurRad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Seta para Baixo 18"/>
          <p:cNvSpPr/>
          <p:nvPr/>
        </p:nvSpPr>
        <p:spPr>
          <a:xfrm>
            <a:off x="9195056" y="1907286"/>
            <a:ext cx="346933" cy="394237"/>
          </a:xfrm>
          <a:prstGeom prst="downArrow">
            <a:avLst>
              <a:gd name="adj1" fmla="val 26397"/>
              <a:gd name="adj2" fmla="val 50000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Arredondado 19"/>
          <p:cNvSpPr/>
          <p:nvPr/>
        </p:nvSpPr>
        <p:spPr>
          <a:xfrm>
            <a:off x="7272477" y="2359013"/>
            <a:ext cx="4320219" cy="1141336"/>
          </a:xfrm>
          <a:prstGeom prst="roundRect">
            <a:avLst/>
          </a:prstGeom>
          <a:solidFill>
            <a:srgbClr val="E8FB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6955843" y="2326384"/>
            <a:ext cx="4998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/>
              <a:t>8,9% da </a:t>
            </a:r>
            <a:r>
              <a:rPr lang="pt-BR" sz="3600" b="1" dirty="0" smtClean="0"/>
              <a:t>população ou</a:t>
            </a:r>
            <a:endParaRPr lang="pt-BR" sz="3600" b="1" dirty="0" smtClean="0"/>
          </a:p>
          <a:p>
            <a:pPr algn="ctr"/>
            <a:r>
              <a:rPr lang="pt-BR" sz="3600" b="1" dirty="0" smtClean="0"/>
              <a:t>18,6 milhões </a:t>
            </a:r>
            <a:r>
              <a:rPr lang="pt-BR" sz="3600" b="1" dirty="0" err="1" smtClean="0"/>
              <a:t>PcDs</a:t>
            </a:r>
            <a:endParaRPr lang="pt-BR" sz="3600" b="1" dirty="0" smtClean="0"/>
          </a:p>
        </p:txBody>
      </p:sp>
      <p:sp>
        <p:nvSpPr>
          <p:cNvPr id="21" name="Retângulo Arredondado 20"/>
          <p:cNvSpPr/>
          <p:nvPr/>
        </p:nvSpPr>
        <p:spPr>
          <a:xfrm>
            <a:off x="7464571" y="4282895"/>
            <a:ext cx="3936030" cy="5161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Arredondado 21"/>
          <p:cNvSpPr/>
          <p:nvPr/>
        </p:nvSpPr>
        <p:spPr>
          <a:xfrm>
            <a:off x="7452583" y="4969845"/>
            <a:ext cx="3936030" cy="5161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Arredondado 22"/>
          <p:cNvSpPr/>
          <p:nvPr/>
        </p:nvSpPr>
        <p:spPr>
          <a:xfrm>
            <a:off x="7452583" y="5654856"/>
            <a:ext cx="3936030" cy="5161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8222771" y="4258034"/>
            <a:ext cx="2554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MOTORAS</a:t>
            </a:r>
            <a:endParaRPr lang="pt-BR" sz="3200" b="1" dirty="0"/>
          </a:p>
        </p:txBody>
      </p:sp>
      <p:sp>
        <p:nvSpPr>
          <p:cNvPr id="25" name="CaixaDeTexto 24"/>
          <p:cNvSpPr txBox="1"/>
          <p:nvPr/>
        </p:nvSpPr>
        <p:spPr>
          <a:xfrm>
            <a:off x="8088216" y="4942497"/>
            <a:ext cx="28294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SENSORIAIS</a:t>
            </a:r>
            <a:endParaRPr lang="pt-BR" sz="3200" b="1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7698786" y="5587752"/>
            <a:ext cx="3562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INTELECTUAIS</a:t>
            </a:r>
            <a:endParaRPr lang="pt-BR" sz="3200" b="1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031" y="393306"/>
            <a:ext cx="665529" cy="815599"/>
          </a:xfrm>
          <a:prstGeom prst="rect">
            <a:avLst/>
          </a:prstGeom>
          <a:effectLst>
            <a:glow>
              <a:schemeClr val="tx1"/>
            </a:glow>
            <a:outerShdw blurRad="50800" dir="5400000" algn="ctr" rotWithShape="0">
              <a:schemeClr val="tx1"/>
            </a:outerShdw>
          </a:effectLst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031" y="1242617"/>
            <a:ext cx="679972" cy="481494"/>
          </a:xfrm>
          <a:prstGeom prst="rect">
            <a:avLst/>
          </a:prstGeom>
          <a:effectLst>
            <a:glow rad="25400">
              <a:schemeClr val="tx1"/>
            </a:glow>
          </a:effectLst>
        </p:spPr>
      </p:pic>
      <p:sp>
        <p:nvSpPr>
          <p:cNvPr id="28" name="Retângulo Arredondado 27"/>
          <p:cNvSpPr/>
          <p:nvPr/>
        </p:nvSpPr>
        <p:spPr>
          <a:xfrm>
            <a:off x="7443505" y="3623293"/>
            <a:ext cx="3936030" cy="516194"/>
          </a:xfrm>
          <a:prstGeom prst="roundRec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7975160" y="3573046"/>
            <a:ext cx="2853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DEFICIÊNCIAS</a:t>
            </a:r>
            <a:endParaRPr lang="pt-BR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22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25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250"/>
                            </p:stCondLst>
                            <p:childTnLst>
                              <p:par>
                                <p:cTn id="5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250"/>
                            </p:stCondLst>
                            <p:childTnLst>
                              <p:par>
                                <p:cTn id="6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 animBg="1"/>
      <p:bldP spid="20" grpId="0" animBg="1"/>
      <p:bldP spid="16" grpId="0"/>
      <p:bldP spid="21" grpId="0" animBg="1"/>
      <p:bldP spid="22" grpId="0" animBg="1"/>
      <p:bldP spid="23" grpId="0" animBg="1"/>
      <p:bldP spid="24" grpId="0"/>
      <p:bldP spid="25" grpId="0"/>
      <p:bldP spid="26" grpId="0"/>
      <p:bldP spid="28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sp>
        <p:nvSpPr>
          <p:cNvPr id="3" name="Retângulo Arredondado 2"/>
          <p:cNvSpPr/>
          <p:nvPr/>
        </p:nvSpPr>
        <p:spPr>
          <a:xfrm>
            <a:off x="1621286" y="761753"/>
            <a:ext cx="10207865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730385" y="898432"/>
            <a:ext cx="10207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IMPORTÂNCIA DO TRANSPORTE PRÓPRIO INDIVIDUAL PARA </a:t>
            </a:r>
            <a:r>
              <a:rPr lang="pt-BR" sz="2800" b="1" dirty="0" err="1" smtClean="0"/>
              <a:t>PCDs</a:t>
            </a:r>
            <a:endParaRPr lang="pt-BR" sz="2800" b="1" dirty="0"/>
          </a:p>
        </p:txBody>
      </p:sp>
      <p:sp>
        <p:nvSpPr>
          <p:cNvPr id="9" name="Retângulo Arredondado 8"/>
          <p:cNvSpPr/>
          <p:nvPr/>
        </p:nvSpPr>
        <p:spPr>
          <a:xfrm>
            <a:off x="265471" y="1749983"/>
            <a:ext cx="5830529" cy="96884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Arredondado 9"/>
          <p:cNvSpPr/>
          <p:nvPr/>
        </p:nvSpPr>
        <p:spPr>
          <a:xfrm>
            <a:off x="265471" y="2844025"/>
            <a:ext cx="5830529" cy="91946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Arredondado 10"/>
          <p:cNvSpPr/>
          <p:nvPr/>
        </p:nvSpPr>
        <p:spPr>
          <a:xfrm>
            <a:off x="265471" y="3887783"/>
            <a:ext cx="5830529" cy="87717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Arredondado 11"/>
          <p:cNvSpPr/>
          <p:nvPr/>
        </p:nvSpPr>
        <p:spPr>
          <a:xfrm>
            <a:off x="265471" y="4898637"/>
            <a:ext cx="5867525" cy="79423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Arredondado 12"/>
          <p:cNvSpPr/>
          <p:nvPr/>
        </p:nvSpPr>
        <p:spPr>
          <a:xfrm>
            <a:off x="6233713" y="1749937"/>
            <a:ext cx="5786222" cy="9688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Arredondado 13"/>
          <p:cNvSpPr/>
          <p:nvPr/>
        </p:nvSpPr>
        <p:spPr>
          <a:xfrm>
            <a:off x="6233713" y="2879177"/>
            <a:ext cx="5787010" cy="86482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Arredondado 14"/>
          <p:cNvSpPr/>
          <p:nvPr/>
        </p:nvSpPr>
        <p:spPr>
          <a:xfrm>
            <a:off x="6233713" y="3903040"/>
            <a:ext cx="5787010" cy="861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Arredondado 15"/>
          <p:cNvSpPr/>
          <p:nvPr/>
        </p:nvSpPr>
        <p:spPr>
          <a:xfrm>
            <a:off x="6267274" y="4927801"/>
            <a:ext cx="5753449" cy="79423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881522" y="1843588"/>
            <a:ext cx="5326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INCAPACIDADE DOS GOVERNOS DE OFERTAREM TRANSPORTE PÚBLICO</a:t>
            </a:r>
            <a:endParaRPr lang="pt-BR" sz="24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7441190" y="1865713"/>
            <a:ext cx="4888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FALTA ACESSIBILIDADE NAS ESTRUTURAS URBANAS</a:t>
            </a:r>
            <a:endParaRPr lang="pt-BR" sz="2400" dirty="0"/>
          </a:p>
        </p:txBody>
      </p:sp>
      <p:sp>
        <p:nvSpPr>
          <p:cNvPr id="19" name="CaixaDeTexto 18"/>
          <p:cNvSpPr txBox="1"/>
          <p:nvPr/>
        </p:nvSpPr>
        <p:spPr>
          <a:xfrm>
            <a:off x="309927" y="2901829"/>
            <a:ext cx="59698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MOBILIDADE COM FLEXIBILIDADE DE HORÁRIOS SEM DEPENDÊNCIA DE TERCEIROS</a:t>
            </a:r>
            <a:endParaRPr lang="pt-BR" sz="24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6365402" y="2905451"/>
            <a:ext cx="57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FACILITA O ACESSO À TRATAMENTOS CLÍNICOS E TERAPIAS, TRABALHO E ESTUDO</a:t>
            </a:r>
            <a:endParaRPr lang="pt-BR" sz="2400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309927" y="3959360"/>
            <a:ext cx="5799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PROMOVE INCLUSÃO SOCIAL E MELHORA NA QUALIDADE DE VIDA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7026179" y="3976055"/>
            <a:ext cx="48885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VEÍCULO PRÓPRIO PERMITE ADAPTAÇÕES PERSONALIZADAS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574813" y="5051020"/>
            <a:ext cx="5588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MENOR EXPOSIÇÃO À RISCOS EXTERNOS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6233713" y="4905849"/>
            <a:ext cx="58575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ALGUNS AUTISTAS, POR EXEMPLO, </a:t>
            </a:r>
            <a:r>
              <a:rPr lang="pt-BR" sz="2400" dirty="0" smtClean="0"/>
              <a:t>SOFREM COM AMBIENTES MOVIMENTADOS </a:t>
            </a:r>
            <a:r>
              <a:rPr lang="pt-BR" sz="2400" dirty="0"/>
              <a:t>E RUÍDOS</a:t>
            </a:r>
          </a:p>
        </p:txBody>
      </p:sp>
    </p:spTree>
    <p:extLst>
      <p:ext uri="{BB962C8B-B14F-4D97-AF65-F5344CB8AC3E}">
        <p14:creationId xmlns:p14="http://schemas.microsoft.com/office/powerpoint/2010/main" val="99722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10" name="Retângulo Arredondado 9"/>
          <p:cNvSpPr/>
          <p:nvPr/>
        </p:nvSpPr>
        <p:spPr>
          <a:xfrm>
            <a:off x="2123287" y="499615"/>
            <a:ext cx="9159693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3863367" y="575265"/>
            <a:ext cx="58705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PRINCIPAIS PROBLEMAS</a:t>
            </a:r>
            <a:endParaRPr lang="pt-BR" sz="4400" b="1" dirty="0"/>
          </a:p>
        </p:txBody>
      </p:sp>
      <p:sp>
        <p:nvSpPr>
          <p:cNvPr id="12" name="Paralelogramo 11"/>
          <p:cNvSpPr/>
          <p:nvPr/>
        </p:nvSpPr>
        <p:spPr>
          <a:xfrm>
            <a:off x="3196964" y="1484959"/>
            <a:ext cx="7528456" cy="1155560"/>
          </a:xfrm>
          <a:prstGeom prst="parallelogram">
            <a:avLst/>
          </a:prstGeom>
          <a:solidFill>
            <a:srgbClr val="A9D18E">
              <a:alpha val="77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000" b="1" dirty="0" smtClean="0">
                <a:solidFill>
                  <a:schemeClr val="tx1"/>
                </a:solidFill>
              </a:rPr>
              <a:t>TETO DE ISENÇÃO</a:t>
            </a:r>
            <a:endParaRPr lang="pt-BR" sz="4000" b="1" dirty="0">
              <a:solidFill>
                <a:schemeClr val="tx1"/>
              </a:solidFill>
            </a:endParaRPr>
          </a:p>
        </p:txBody>
      </p:sp>
      <p:sp>
        <p:nvSpPr>
          <p:cNvPr id="13" name="Paralelogramo 12"/>
          <p:cNvSpPr/>
          <p:nvPr/>
        </p:nvSpPr>
        <p:spPr>
          <a:xfrm>
            <a:off x="2927843" y="2828230"/>
            <a:ext cx="7550579" cy="1182789"/>
          </a:xfrm>
          <a:prstGeom prst="parallelogram">
            <a:avLst/>
          </a:prstGeom>
          <a:solidFill>
            <a:srgbClr val="A9D18E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solidFill>
                  <a:schemeClr val="tx1"/>
                </a:solidFill>
              </a:rPr>
              <a:t>EXIGÊNCIA DE ADAPTAÇÃO EXTERNA DOS VEÍCULOS</a:t>
            </a:r>
            <a:endParaRPr lang="pt-BR" sz="3200" b="1" dirty="0">
              <a:solidFill>
                <a:schemeClr val="tx1"/>
              </a:solidFill>
            </a:endParaRPr>
          </a:p>
        </p:txBody>
      </p:sp>
      <p:sp>
        <p:nvSpPr>
          <p:cNvPr id="14" name="Paralelogramo 13"/>
          <p:cNvSpPr/>
          <p:nvPr/>
        </p:nvSpPr>
        <p:spPr>
          <a:xfrm>
            <a:off x="2663600" y="4171501"/>
            <a:ext cx="7616025" cy="1128288"/>
          </a:xfrm>
          <a:prstGeom prst="parallelogram">
            <a:avLst/>
          </a:prstGeom>
          <a:solidFill>
            <a:srgbClr val="A9D18E">
              <a:alpha val="77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pt-BR" sz="3200" b="1" dirty="0" smtClean="0">
                <a:solidFill>
                  <a:schemeClr val="tx1"/>
                </a:solidFill>
                <a:cs typeface="Arial" panose="020B0604020202020204" pitchFamily="34" charset="0"/>
              </a:rPr>
              <a:t>TEMPO DE VALIDADE DOS LAUDOS</a:t>
            </a:r>
            <a:endParaRPr lang="pt-BR" sz="32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5" name="Paralelogramo 14"/>
          <p:cNvSpPr/>
          <p:nvPr/>
        </p:nvSpPr>
        <p:spPr>
          <a:xfrm>
            <a:off x="2356670" y="5491497"/>
            <a:ext cx="7701731" cy="1245399"/>
          </a:xfrm>
          <a:prstGeom prst="parallelogram">
            <a:avLst/>
          </a:prstGeom>
          <a:solidFill>
            <a:srgbClr val="A9D18E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</a:rPr>
              <a:t>PERÍODO PARA NOVA ISENÇÃO</a:t>
            </a:r>
            <a:endParaRPr lang="pt-BR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93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7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8" name="Retângulo Arredondado 7"/>
          <p:cNvSpPr/>
          <p:nvPr/>
        </p:nvSpPr>
        <p:spPr>
          <a:xfrm>
            <a:off x="1730385" y="499613"/>
            <a:ext cx="9159693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4412390" y="575263"/>
            <a:ext cx="431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TETO DE ISENÇÃO</a:t>
            </a:r>
            <a:endParaRPr lang="pt-BR" sz="3600" b="1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0084819"/>
              </p:ext>
            </p:extLst>
          </p:nvPr>
        </p:nvGraphicFramePr>
        <p:xfrm>
          <a:off x="811162" y="1434454"/>
          <a:ext cx="11002296" cy="4366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6941">
                  <a:extLst>
                    <a:ext uri="{9D8B030D-6E8A-4147-A177-3AD203B41FA5}">
                      <a16:colId xmlns:a16="http://schemas.microsoft.com/office/drawing/2014/main" val="2941879704"/>
                    </a:ext>
                  </a:extLst>
                </a:gridCol>
                <a:gridCol w="4735913">
                  <a:extLst>
                    <a:ext uri="{9D8B030D-6E8A-4147-A177-3AD203B41FA5}">
                      <a16:colId xmlns:a16="http://schemas.microsoft.com/office/drawing/2014/main" val="827620864"/>
                    </a:ext>
                  </a:extLst>
                </a:gridCol>
                <a:gridCol w="3449442">
                  <a:extLst>
                    <a:ext uri="{9D8B030D-6E8A-4147-A177-3AD203B41FA5}">
                      <a16:colId xmlns:a16="http://schemas.microsoft.com/office/drawing/2014/main" val="3025180119"/>
                    </a:ext>
                  </a:extLst>
                </a:gridCol>
              </a:tblGrid>
              <a:tr h="9490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REGRAS ATUAIS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NOVO TEXTO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PROBLEMA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864554"/>
                  </a:ext>
                </a:extLst>
              </a:tr>
              <a:tr h="34176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Isenção total de IPI até R$ </a:t>
                      </a:r>
                      <a:r>
                        <a:rPr lang="pt-BR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200mil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Leis nº 8989/95 e   nº 14.287/2021</a:t>
                      </a:r>
                      <a:r>
                        <a:rPr lang="pt-BR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.</a:t>
                      </a:r>
                      <a:endParaRPr lang="pt-BR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     Artigo </a:t>
                      </a:r>
                      <a:r>
                        <a:rPr lang="pt-BR" sz="2400" b="1" dirty="0">
                          <a:effectLst/>
                        </a:rPr>
                        <a:t>144, §2º, inciso II.</a:t>
                      </a:r>
                    </a:p>
                    <a:p>
                      <a:pPr marL="34290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400" b="1" dirty="0">
                          <a:effectLst/>
                        </a:rPr>
                        <a:t>Isenção total até R$ 70 mil.</a:t>
                      </a:r>
                    </a:p>
                    <a:p>
                      <a:pPr marL="34290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400" b="1" dirty="0">
                          <a:effectLst/>
                        </a:rPr>
                        <a:t>Tributação entre R$ 70 mil e R$ 150 mil.</a:t>
                      </a:r>
                    </a:p>
                    <a:p>
                      <a:pPr marL="34290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pt-BR" sz="2400" b="1" dirty="0">
                          <a:effectLst/>
                        </a:rPr>
                        <a:t>Sem isenção acima de R$ 150 mil.</a:t>
                      </a:r>
                      <a:endParaRPr lang="pt-BR" sz="2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400" b="1" dirty="0">
                          <a:effectLst/>
                        </a:rPr>
                        <a:t>O mercado </a:t>
                      </a:r>
                      <a:r>
                        <a:rPr lang="pt-BR" sz="2400" b="1" dirty="0" smtClean="0">
                          <a:effectLst/>
                        </a:rPr>
                        <a:t>tem poucos modelos </a:t>
                      </a:r>
                      <a:r>
                        <a:rPr lang="pt-BR" sz="2400" b="1" dirty="0">
                          <a:effectLst/>
                        </a:rPr>
                        <a:t>de veículos que atendam </a:t>
                      </a:r>
                      <a:r>
                        <a:rPr lang="pt-BR" sz="2400" b="1" dirty="0" smtClean="0">
                          <a:effectLst/>
                        </a:rPr>
                        <a:t>às </a:t>
                      </a:r>
                      <a:r>
                        <a:rPr lang="pt-BR" sz="2400" b="1" dirty="0">
                          <a:effectLst/>
                        </a:rPr>
                        <a:t>necessidades das </a:t>
                      </a:r>
                      <a:r>
                        <a:rPr lang="pt-BR" sz="2400" b="1" dirty="0" err="1">
                          <a:effectLst/>
                        </a:rPr>
                        <a:t>PcDs</a:t>
                      </a:r>
                      <a:r>
                        <a:rPr lang="pt-BR" sz="2400" b="1" dirty="0">
                          <a:effectLst/>
                        </a:rPr>
                        <a:t> com os valores estipulados no texto atual.</a:t>
                      </a:r>
                      <a:endParaRPr lang="pt-BR" sz="2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710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222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sp>
        <p:nvSpPr>
          <p:cNvPr id="9" name="Retângulo Arredondado 8"/>
          <p:cNvSpPr/>
          <p:nvPr/>
        </p:nvSpPr>
        <p:spPr>
          <a:xfrm>
            <a:off x="2123287" y="185711"/>
            <a:ext cx="9159693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037573" y="275009"/>
            <a:ext cx="7413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EXIGÊNCIA DE ADAPATAÇÃO EXTERNA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110893"/>
              </p:ext>
            </p:extLst>
          </p:nvPr>
        </p:nvGraphicFramePr>
        <p:xfrm>
          <a:off x="600527" y="1256531"/>
          <a:ext cx="11105535" cy="4629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4206">
                  <a:extLst>
                    <a:ext uri="{9D8B030D-6E8A-4147-A177-3AD203B41FA5}">
                      <a16:colId xmlns:a16="http://schemas.microsoft.com/office/drawing/2014/main" val="2941879704"/>
                    </a:ext>
                  </a:extLst>
                </a:gridCol>
                <a:gridCol w="3613355">
                  <a:extLst>
                    <a:ext uri="{9D8B030D-6E8A-4147-A177-3AD203B41FA5}">
                      <a16:colId xmlns:a16="http://schemas.microsoft.com/office/drawing/2014/main" val="827620864"/>
                    </a:ext>
                  </a:extLst>
                </a:gridCol>
                <a:gridCol w="4807974">
                  <a:extLst>
                    <a:ext uri="{9D8B030D-6E8A-4147-A177-3AD203B41FA5}">
                      <a16:colId xmlns:a16="http://schemas.microsoft.com/office/drawing/2014/main" val="3025180119"/>
                    </a:ext>
                  </a:extLst>
                </a:gridCol>
              </a:tblGrid>
              <a:tr h="9490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REGRAS ATUAIS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NOVO TEXTO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PROBLEMA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864554"/>
                  </a:ext>
                </a:extLst>
              </a:tr>
              <a:tr h="34176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Isenção para a Pessoa com Deficiência e não para o veículo.</a:t>
                      </a:r>
                      <a:endParaRPr lang="pt-BR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Artigo 144, §2º, inciso III.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Isenção apenas para veículos com adaptação externa.</a:t>
                      </a:r>
                      <a:endParaRPr lang="pt-BR" sz="2400" b="1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300" b="1" dirty="0" smtClean="0">
                          <a:effectLst/>
                        </a:rPr>
                        <a:t>Mais de 95% das pessoas com deficiência perdem a isenção, pois em muitos casos não há necessidade de adaptação externa, como as famílias de crianças com deficiência intelectual e casos dos Não Condutores, como os tetraplégicos.</a:t>
                      </a:r>
                      <a:endParaRPr lang="pt-BR" sz="23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710632"/>
                  </a:ext>
                </a:extLst>
              </a:tr>
            </a:tbl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30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  <p:sp>
        <p:nvSpPr>
          <p:cNvPr id="9" name="Retângulo Arredondado 8"/>
          <p:cNvSpPr/>
          <p:nvPr/>
        </p:nvSpPr>
        <p:spPr>
          <a:xfrm>
            <a:off x="2123287" y="499615"/>
            <a:ext cx="9159693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491491" y="575265"/>
            <a:ext cx="4830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/>
              <a:t>VALIDADE DOS LAUDOS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02377"/>
              </p:ext>
            </p:extLst>
          </p:nvPr>
        </p:nvGraphicFramePr>
        <p:xfrm>
          <a:off x="707923" y="1434454"/>
          <a:ext cx="10575057" cy="43666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3703">
                  <a:extLst>
                    <a:ext uri="{9D8B030D-6E8A-4147-A177-3AD203B41FA5}">
                      <a16:colId xmlns:a16="http://schemas.microsoft.com/office/drawing/2014/main" val="2941879704"/>
                    </a:ext>
                  </a:extLst>
                </a:gridCol>
                <a:gridCol w="3805084">
                  <a:extLst>
                    <a:ext uri="{9D8B030D-6E8A-4147-A177-3AD203B41FA5}">
                      <a16:colId xmlns:a16="http://schemas.microsoft.com/office/drawing/2014/main" val="827620864"/>
                    </a:ext>
                  </a:extLst>
                </a:gridCol>
                <a:gridCol w="4056270">
                  <a:extLst>
                    <a:ext uri="{9D8B030D-6E8A-4147-A177-3AD203B41FA5}">
                      <a16:colId xmlns:a16="http://schemas.microsoft.com/office/drawing/2014/main" val="3025180119"/>
                    </a:ext>
                  </a:extLst>
                </a:gridCol>
              </a:tblGrid>
              <a:tr h="9490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REGRAS ATUAIS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NOVO TEXTO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PROBLEMA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864554"/>
                  </a:ext>
                </a:extLst>
              </a:tr>
              <a:tr h="341762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Validade de laudos por tempo determinado.</a:t>
                      </a:r>
                      <a:endParaRPr lang="pt-BR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Artigo146.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Apresentação periódica de comprovação da deficiência, mesmo que a sequela seja congênita ou irreversível/permanente.</a:t>
                      </a:r>
                      <a:endParaRPr lang="pt-BR" sz="2400" b="1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Sobrecarrega os peritos nos sistema de saúde e geram despesas desnecessárias às </a:t>
                      </a:r>
                      <a:r>
                        <a:rPr lang="pt-BR" sz="2400" b="1" dirty="0" err="1" smtClean="0">
                          <a:effectLst/>
                        </a:rPr>
                        <a:t>PcDs</a:t>
                      </a:r>
                      <a:r>
                        <a:rPr lang="pt-BR" sz="2400" b="1" dirty="0" smtClean="0">
                          <a:effectLst/>
                        </a:rPr>
                        <a:t> com sequelas congênitas ou irreversíveis.</a:t>
                      </a:r>
                      <a:endParaRPr lang="pt-BR" sz="2400" b="1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7106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511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85" y="0"/>
            <a:ext cx="1648500" cy="89843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9561" y="6114197"/>
            <a:ext cx="733003" cy="645006"/>
          </a:xfrm>
          <a:prstGeom prst="rect">
            <a:avLst/>
          </a:prstGeom>
        </p:spPr>
      </p:pic>
      <p:sp>
        <p:nvSpPr>
          <p:cNvPr id="9" name="Retângulo Arredondado 8"/>
          <p:cNvSpPr/>
          <p:nvPr/>
        </p:nvSpPr>
        <p:spPr>
          <a:xfrm>
            <a:off x="2123287" y="240306"/>
            <a:ext cx="9159693" cy="79763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3788682" y="315954"/>
            <a:ext cx="6322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PERÍODO </a:t>
            </a:r>
            <a:r>
              <a:rPr lang="pt-BR" sz="3600" b="1" dirty="0"/>
              <a:t>PARA NOVA ISENÇÃO</a:t>
            </a: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718710"/>
              </p:ext>
            </p:extLst>
          </p:nvPr>
        </p:nvGraphicFramePr>
        <p:xfrm>
          <a:off x="803436" y="1175143"/>
          <a:ext cx="10722077" cy="46898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64426">
                  <a:extLst>
                    <a:ext uri="{9D8B030D-6E8A-4147-A177-3AD203B41FA5}">
                      <a16:colId xmlns:a16="http://schemas.microsoft.com/office/drawing/2014/main" val="2941879704"/>
                    </a:ext>
                  </a:extLst>
                </a:gridCol>
                <a:gridCol w="2920180">
                  <a:extLst>
                    <a:ext uri="{9D8B030D-6E8A-4147-A177-3AD203B41FA5}">
                      <a16:colId xmlns:a16="http://schemas.microsoft.com/office/drawing/2014/main" val="827620864"/>
                    </a:ext>
                  </a:extLst>
                </a:gridCol>
                <a:gridCol w="4837471">
                  <a:extLst>
                    <a:ext uri="{9D8B030D-6E8A-4147-A177-3AD203B41FA5}">
                      <a16:colId xmlns:a16="http://schemas.microsoft.com/office/drawing/2014/main" val="3025180119"/>
                    </a:ext>
                  </a:extLst>
                </a:gridCol>
              </a:tblGrid>
              <a:tr h="9549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REGRAS ATUAIS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NOVO TEXTO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800" dirty="0">
                          <a:effectLst/>
                        </a:rPr>
                        <a:t>PROBLEMA</a:t>
                      </a:r>
                      <a:endParaRPr lang="pt-BR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864554"/>
                  </a:ext>
                </a:extLst>
              </a:tr>
              <a:tr h="373491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 anos para novo pedido de isenção.</a:t>
                      </a:r>
                      <a:endParaRPr lang="pt-BR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D2DE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Artigo 147, inciso II.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4 anos para novo pedido de isenção.</a:t>
                      </a:r>
                      <a:endParaRPr lang="pt-BR" sz="2400" b="1" dirty="0">
                        <a:effectLst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A maioria das montadoras oferecem garantia de apenas 2 anos.</a:t>
                      </a: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pt-BR" sz="2400" b="1" dirty="0" smtClean="0">
                          <a:effectLst/>
                        </a:rPr>
                        <a:t>Frota envelhecida aumenta os riscos das </a:t>
                      </a:r>
                      <a:r>
                        <a:rPr lang="pt-BR" sz="2400" b="1" dirty="0" err="1" smtClean="0">
                          <a:effectLst/>
                        </a:rPr>
                        <a:t>PcDs</a:t>
                      </a:r>
                      <a:r>
                        <a:rPr lang="pt-BR" sz="2400" b="1" dirty="0" smtClean="0">
                          <a:effectLst/>
                        </a:rPr>
                        <a:t> por problemas mecânicos e diminui a segurança no trânsito.</a:t>
                      </a:r>
                      <a:endParaRPr lang="pt-BR" sz="2400" b="1" dirty="0">
                        <a:effectLst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35710632"/>
                  </a:ext>
                </a:extLst>
              </a:tr>
            </a:tbl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4" y="5801153"/>
            <a:ext cx="1839965" cy="95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69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563</Words>
  <Application>Microsoft Office PowerPoint</Application>
  <PresentationFormat>Widescreen</PresentationFormat>
  <Paragraphs>94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Average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Lavínia Dias Gomes Céu</dc:creator>
  <cp:lastModifiedBy>Lavínia Dias Gomes Céu</cp:lastModifiedBy>
  <cp:revision>114</cp:revision>
  <dcterms:created xsi:type="dcterms:W3CDTF">2024-09-13T11:40:42Z</dcterms:created>
  <dcterms:modified xsi:type="dcterms:W3CDTF">2024-11-09T16:08:37Z</dcterms:modified>
</cp:coreProperties>
</file>