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71" r:id="rId11"/>
    <p:sldId id="26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  <a:srgbClr val="2F5597"/>
    <a:srgbClr val="039AA0"/>
    <a:srgbClr val="A9D18E"/>
    <a:srgbClr val="FFFF66"/>
    <a:srgbClr val="FFFF00"/>
    <a:srgbClr val="D2DEEF"/>
    <a:srgbClr val="6F6F6F"/>
    <a:srgbClr val="32338F"/>
    <a:srgbClr val="005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45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51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5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9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08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1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1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76CF-720C-47EB-A25A-3CABD8371DF3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59395" y="1979456"/>
            <a:ext cx="987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CCJ – COMISSÃO DE CONSTITUIÇÃO E JUSTIÇA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342" y="2873261"/>
            <a:ext cx="4550961" cy="13711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2682501" y="4606875"/>
            <a:ext cx="6610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ANÁLISE DA 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AQUISIÇÃO DE VEÍCULOS PARA </a:t>
            </a:r>
            <a:r>
              <a:rPr lang="pt-BR" sz="2400" b="1" dirty="0" err="1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PcDs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 </a:t>
            </a:r>
            <a:r>
              <a:rPr lang="pt-BR" sz="2400" b="1" dirty="0" smtClean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COM 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 REFORMA TRIBUTÁRIA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21122" y="5702658"/>
            <a:ext cx="48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ABRÃO DIB JR.</a:t>
            </a:r>
          </a:p>
          <a:p>
            <a:pPr algn="ctr"/>
            <a:r>
              <a:rPr lang="pt-BR" sz="20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ANAPcD</a:t>
            </a:r>
            <a:endParaRPr lang="pt-BR" sz="20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72" y="282811"/>
            <a:ext cx="3627251" cy="15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4230237" y="105408"/>
            <a:ext cx="4114800" cy="594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64359" y="109014"/>
            <a:ext cx="324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EMENDAS</a:t>
            </a:r>
            <a:endParaRPr lang="pt-BR" sz="3200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476865" y="820013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476865" y="1678914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76865" y="2589940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476864" y="3451954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319115" y="805248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319114" y="1699300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6334432" y="254825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6348611" y="3440452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57083" y="948653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95 – SENADOR ROMÁRIO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37868" y="1805324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445 – SENADOR FLÁVIO ARNS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67856" y="1813198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449 – SENADOR ALESSANDRO VIEIRA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9060" y="2733004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608 – SENADORA MARA GABRILLI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567856" y="2717767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752 – SENADORA DAMARES ALVES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370029" y="93801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96 – SENADOR ROMÁRIO</a:t>
            </a:r>
            <a:endParaRPr lang="pt-BR" sz="2400" b="1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6334431" y="5114800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74454" y="3572723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753 – SENADORA DAMARES ALVES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567856" y="3603008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755 – SENADORA DAMARES ALVES</a:t>
            </a:r>
            <a:endParaRPr lang="pt-BR" sz="2400" b="1" dirty="0"/>
          </a:p>
        </p:txBody>
      </p:sp>
      <p:sp>
        <p:nvSpPr>
          <p:cNvPr id="36" name="Retângulo Arredondado 35"/>
          <p:cNvSpPr/>
          <p:nvPr/>
        </p:nvSpPr>
        <p:spPr>
          <a:xfrm>
            <a:off x="476863" y="427478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709060" y="437844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760 – SENADOR ALAN RICK</a:t>
            </a:r>
            <a:endParaRPr lang="pt-BR" sz="2400" b="1" dirty="0"/>
          </a:p>
        </p:txBody>
      </p:sp>
      <p:sp>
        <p:nvSpPr>
          <p:cNvPr id="37" name="Retângulo Arredondado 36"/>
          <p:cNvSpPr/>
          <p:nvPr/>
        </p:nvSpPr>
        <p:spPr>
          <a:xfrm>
            <a:off x="6334431" y="5962093"/>
            <a:ext cx="5619135" cy="6894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6370029" y="6114197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1369 – SENADOR IZALCI LUCAS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46" name="Retângulo Arredondado 45"/>
          <p:cNvSpPr/>
          <p:nvPr/>
        </p:nvSpPr>
        <p:spPr>
          <a:xfrm>
            <a:off x="6346060" y="426584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Arredondado 46"/>
          <p:cNvSpPr/>
          <p:nvPr/>
        </p:nvSpPr>
        <p:spPr>
          <a:xfrm>
            <a:off x="476862" y="5101786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6626280" y="4386365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1422 – SENADOR ROGÉRIO CARVALHO</a:t>
            </a:r>
            <a:endParaRPr lang="pt-BR" sz="2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567856" y="520356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1546 – SENADOR NELSINHO TRAD</a:t>
            </a:r>
            <a:endParaRPr lang="pt-BR" sz="24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37868" y="523570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1512 – SENADOR KAJURU</a:t>
            </a:r>
            <a:endParaRPr lang="pt-BR" sz="2400" b="1" dirty="0"/>
          </a:p>
        </p:txBody>
      </p:sp>
      <p:sp>
        <p:nvSpPr>
          <p:cNvPr id="35" name="Retângulo Arredondado 34"/>
          <p:cNvSpPr/>
          <p:nvPr/>
        </p:nvSpPr>
        <p:spPr>
          <a:xfrm>
            <a:off x="476862" y="5979893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" y="6114197"/>
            <a:ext cx="1224210" cy="633101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1037301" y="609379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1595 – SENADORA ZENAIDE MAIA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573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36" grpId="0" animBg="1"/>
      <p:bldP spid="26" grpId="0"/>
      <p:bldP spid="37" grpId="0" animBg="1"/>
      <p:bldP spid="39" grpId="0"/>
      <p:bldP spid="46" grpId="0" animBg="1"/>
      <p:bldP spid="47" grpId="0" animBg="1"/>
      <p:bldP spid="41" grpId="0"/>
      <p:bldP spid="34" grpId="0"/>
      <p:bldP spid="38" grpId="0"/>
      <p:bldP spid="35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77293" y="678516"/>
            <a:ext cx="761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POR UM BRASIL VERDADEIRAMENTE INCLUSIVO, EM NOME DE TODAS AS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PcDs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BRASILEIRAS,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56623" y="2170565"/>
            <a:ext cx="588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MUITO OBRIGADO!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25683" y="3396727"/>
            <a:ext cx="440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ABRÃO DIB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PRESIDENTE DA ANAPCD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12995" y="4338984"/>
            <a:ext cx="6774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A9D18E"/>
                </a:solidFill>
              </a:rPr>
              <a:t>www.anapcd.com.br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anapcdbr@gmail.com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Fone: (11</a:t>
            </a: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91274-0194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75" y="263223"/>
            <a:ext cx="2382957" cy="17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0" y="4193443"/>
            <a:ext cx="1378955" cy="13789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93458" y="4193443"/>
            <a:ext cx="669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6F6F6F"/>
                </a:solidFill>
              </a:rPr>
              <a:t>ABRÃO DIB JÚNIOR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Presidente da ANAPcD;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Jornalista e Editor do Diário </a:t>
            </a:r>
            <a:r>
              <a:rPr lang="pt-BR" dirty="0" err="1" smtClean="0">
                <a:solidFill>
                  <a:srgbClr val="6F6F6F"/>
                </a:solidFill>
              </a:rPr>
              <a:t>PcD</a:t>
            </a:r>
            <a:r>
              <a:rPr lang="pt-BR" dirty="0" smtClean="0">
                <a:solidFill>
                  <a:srgbClr val="6F6F6F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32 anos de dedicação à </a:t>
            </a:r>
            <a:r>
              <a:rPr lang="pt-BR" smtClean="0">
                <a:solidFill>
                  <a:srgbClr val="6F6F6F"/>
                </a:solidFill>
              </a:rPr>
              <a:t>imprensa segmentada </a:t>
            </a:r>
            <a:r>
              <a:rPr lang="pt-BR" dirty="0" smtClean="0">
                <a:solidFill>
                  <a:srgbClr val="6F6F6F"/>
                </a:solidFill>
              </a:rPr>
              <a:t>e inclusiva;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Morador de </a:t>
            </a:r>
            <a:r>
              <a:rPr lang="pt-BR" dirty="0" err="1" smtClean="0">
                <a:solidFill>
                  <a:srgbClr val="6F6F6F"/>
                </a:solidFill>
              </a:rPr>
              <a:t>Serrana-SP</a:t>
            </a:r>
            <a:r>
              <a:rPr lang="pt-BR" dirty="0" smtClean="0">
                <a:solidFill>
                  <a:srgbClr val="6F6F6F"/>
                </a:solidFill>
              </a:rPr>
              <a:t>.</a:t>
            </a:r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86415" y="654574"/>
            <a:ext cx="6177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3989E"/>
                </a:solidFill>
              </a:rPr>
              <a:t>ASSOCIAÇÃO NACIONAL DE APOIO ÀS PESSOAS COM DEFICIÊNCIA</a:t>
            </a:r>
            <a:endParaRPr lang="pt-BR" sz="2800" b="1" dirty="0">
              <a:solidFill>
                <a:srgbClr val="03989E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3989E"/>
                </a:solidFill>
              </a:rPr>
              <a:t>Associação civil;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3989E"/>
                </a:solidFill>
              </a:rPr>
              <a:t>Sem fins lucrativos;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989E"/>
                </a:solidFill>
              </a:rPr>
              <a:t>C</a:t>
            </a:r>
            <a:r>
              <a:rPr lang="pt-BR" sz="2400" dirty="0" smtClean="0">
                <a:solidFill>
                  <a:srgbClr val="03989E"/>
                </a:solidFill>
              </a:rPr>
              <a:t>aráter filantrópico e assistencial;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989E"/>
                </a:solidFill>
              </a:rPr>
              <a:t>R</a:t>
            </a:r>
            <a:r>
              <a:rPr lang="pt-BR" sz="2400" dirty="0" smtClean="0">
                <a:solidFill>
                  <a:srgbClr val="03989E"/>
                </a:solidFill>
              </a:rPr>
              <a:t>epresentativa </a:t>
            </a:r>
            <a:r>
              <a:rPr lang="pt-BR" sz="2400" dirty="0">
                <a:solidFill>
                  <a:srgbClr val="03989E"/>
                </a:solidFill>
              </a:rPr>
              <a:t>dos </a:t>
            </a:r>
            <a:r>
              <a:rPr lang="pt-BR" sz="2400" dirty="0" smtClean="0">
                <a:solidFill>
                  <a:srgbClr val="03989E"/>
                </a:solidFill>
              </a:rPr>
              <a:t>direitos das </a:t>
            </a:r>
            <a:r>
              <a:rPr lang="pt-BR" sz="2400" dirty="0">
                <a:solidFill>
                  <a:srgbClr val="03989E"/>
                </a:solidFill>
              </a:rPr>
              <a:t>pessoas com deficiência de todo o </a:t>
            </a:r>
            <a:r>
              <a:rPr lang="pt-BR" sz="2400" dirty="0" smtClean="0">
                <a:solidFill>
                  <a:srgbClr val="03989E"/>
                </a:solidFill>
              </a:rPr>
              <a:t>Brasil.</a:t>
            </a:r>
            <a:endParaRPr lang="pt-BR" sz="2400" dirty="0">
              <a:solidFill>
                <a:srgbClr val="03989E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" y="694527"/>
            <a:ext cx="5716585" cy="25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" y="284046"/>
            <a:ext cx="5821896" cy="6300633"/>
          </a:xfrm>
          <a:prstGeom prst="rect">
            <a:avLst/>
          </a:prstGeom>
        </p:spPr>
      </p:pic>
      <p:sp>
        <p:nvSpPr>
          <p:cNvPr id="18" name="Retângulo Arredondado 17"/>
          <p:cNvSpPr/>
          <p:nvPr/>
        </p:nvSpPr>
        <p:spPr>
          <a:xfrm>
            <a:off x="6894649" y="350325"/>
            <a:ext cx="4947750" cy="143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095868" y="447421"/>
            <a:ext cx="375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r>
              <a:rPr lang="pt-BR" sz="4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</a:p>
          <a:p>
            <a:r>
              <a:rPr lang="pt-BR" sz="40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brasileiros</a:t>
            </a:r>
            <a:endParaRPr lang="pt-BR" sz="4000" dirty="0">
              <a:ln w="6350">
                <a:noFill/>
              </a:ln>
              <a:solidFill>
                <a:schemeClr val="bg1"/>
              </a:solidFill>
              <a:effectLst>
                <a:glow>
                  <a:schemeClr val="tx1">
                    <a:alpha val="40000"/>
                  </a:schemeClr>
                </a:glow>
                <a:outerShdw blurRad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9195056" y="1907286"/>
            <a:ext cx="346933" cy="394237"/>
          </a:xfrm>
          <a:prstGeom prst="downArrow">
            <a:avLst>
              <a:gd name="adj1" fmla="val 26397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/>
          <p:cNvSpPr/>
          <p:nvPr/>
        </p:nvSpPr>
        <p:spPr>
          <a:xfrm>
            <a:off x="7272477" y="2359013"/>
            <a:ext cx="4320219" cy="1141336"/>
          </a:xfrm>
          <a:prstGeom prst="roundRect">
            <a:avLst/>
          </a:prstGeom>
          <a:solidFill>
            <a:srgbClr val="E8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955843" y="2326384"/>
            <a:ext cx="499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8,9% da </a:t>
            </a:r>
            <a:r>
              <a:rPr lang="pt-BR" sz="3600" b="1" dirty="0" smtClean="0"/>
              <a:t>população ou</a:t>
            </a:r>
            <a:endParaRPr lang="pt-BR" sz="3600" b="1" dirty="0" smtClean="0"/>
          </a:p>
          <a:p>
            <a:pPr algn="ctr"/>
            <a:r>
              <a:rPr lang="pt-BR" sz="3600" b="1" dirty="0" smtClean="0"/>
              <a:t>18,6 milhões </a:t>
            </a:r>
            <a:r>
              <a:rPr lang="pt-BR" sz="3600" b="1" dirty="0" err="1" smtClean="0"/>
              <a:t>PcDs</a:t>
            </a:r>
            <a:endParaRPr lang="pt-BR" sz="3600" b="1" dirty="0" smtClean="0"/>
          </a:p>
        </p:txBody>
      </p:sp>
      <p:sp>
        <p:nvSpPr>
          <p:cNvPr id="21" name="Retângulo Arredondado 20"/>
          <p:cNvSpPr/>
          <p:nvPr/>
        </p:nvSpPr>
        <p:spPr>
          <a:xfrm>
            <a:off x="7464571" y="4282895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21"/>
          <p:cNvSpPr/>
          <p:nvPr/>
        </p:nvSpPr>
        <p:spPr>
          <a:xfrm>
            <a:off x="7452583" y="4969845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7452583" y="5654856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8222771" y="4258034"/>
            <a:ext cx="255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MOTORAS</a:t>
            </a:r>
            <a:endParaRPr lang="pt-BR" sz="32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088216" y="4942497"/>
            <a:ext cx="282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SENSORIAIS</a:t>
            </a:r>
            <a:endParaRPr lang="pt-BR" sz="3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698786" y="5587752"/>
            <a:ext cx="356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INTELECTUAIS</a:t>
            </a:r>
            <a:endParaRPr lang="pt-BR" sz="32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1" y="393306"/>
            <a:ext cx="665529" cy="815599"/>
          </a:xfrm>
          <a:prstGeom prst="rect">
            <a:avLst/>
          </a:prstGeom>
          <a:effectLst>
            <a:glow>
              <a:schemeClr val="tx1"/>
            </a:glow>
            <a:outerShdw blurRad="50800" dir="5400000" algn="ctr" rotWithShape="0">
              <a:schemeClr val="tx1"/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1" y="1242617"/>
            <a:ext cx="679972" cy="481494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  <p:sp>
        <p:nvSpPr>
          <p:cNvPr id="28" name="Retângulo Arredondado 27"/>
          <p:cNvSpPr/>
          <p:nvPr/>
        </p:nvSpPr>
        <p:spPr>
          <a:xfrm>
            <a:off x="7443505" y="3623293"/>
            <a:ext cx="3936030" cy="51619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975160" y="3573046"/>
            <a:ext cx="28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DEFICIÊNCIAS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16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621286" y="761753"/>
            <a:ext cx="10207865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30385" y="898432"/>
            <a:ext cx="1020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IMPORTÂNCIA DO TRANSPORTE PRÓPRIO INDIVIDUAL PARA </a:t>
            </a:r>
            <a:r>
              <a:rPr lang="pt-BR" sz="2800" b="1" dirty="0" err="1" smtClean="0"/>
              <a:t>PCDs</a:t>
            </a:r>
            <a:endParaRPr lang="pt-BR" sz="2800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265471" y="1749983"/>
            <a:ext cx="5830529" cy="96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265471" y="2844025"/>
            <a:ext cx="5830529" cy="9194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265471" y="3887783"/>
            <a:ext cx="5830529" cy="8771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265471" y="4898637"/>
            <a:ext cx="5867525" cy="7942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233713" y="1749937"/>
            <a:ext cx="5786222" cy="96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233713" y="2879177"/>
            <a:ext cx="5787010" cy="8648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6233713" y="3903040"/>
            <a:ext cx="5787010" cy="861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6267274" y="4927801"/>
            <a:ext cx="5753449" cy="7942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81522" y="1843588"/>
            <a:ext cx="532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INCAPACIDADE DOS GOVERNOS DE OFERTAREM TRANSPORTE PÚBLICO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441190" y="1865713"/>
            <a:ext cx="488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FALTA ACESSIBILIDADE NAS ESTRUTURAS URBANAS</a:t>
            </a: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9927" y="2901829"/>
            <a:ext cx="596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MOBILIDADE COM FLEXIBILIDADE DE HORÁRIOS SEM DEPENDÊNCIA DE TERCEIROS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365402" y="2905451"/>
            <a:ext cx="57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FACILITA O ACESSO À TRATAMENTOS CLÍNICOS E TERAPIAS, TRABALHO E ESTUDO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9927" y="3959360"/>
            <a:ext cx="579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PROMOVE INCLUSÃO SOCIAL E MELHORA NA QUALIDADE DE VIDA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026179" y="3976055"/>
            <a:ext cx="488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VEÍCULO PRÓPRIO PERMITE ADAPTAÇÕES PERSONALIZADAS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4813" y="5051020"/>
            <a:ext cx="558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MENOR EXPOSIÇÃO À RISCOS EXTERNOS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233713" y="4905849"/>
            <a:ext cx="585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ALGUNS AUTISTAS, POR EXEMPLO, </a:t>
            </a:r>
            <a:r>
              <a:rPr lang="pt-BR" sz="2400" dirty="0" smtClean="0"/>
              <a:t>SOFREM COM AMBIENTES MOVIMENTADOS </a:t>
            </a:r>
            <a:r>
              <a:rPr lang="pt-BR" sz="2400" dirty="0"/>
              <a:t>E RUÍDOS</a:t>
            </a:r>
          </a:p>
        </p:txBody>
      </p:sp>
    </p:spTree>
    <p:extLst>
      <p:ext uri="{BB962C8B-B14F-4D97-AF65-F5344CB8AC3E}">
        <p14:creationId xmlns:p14="http://schemas.microsoft.com/office/powerpoint/2010/main" val="9972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2123287" y="499615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863367" y="575265"/>
            <a:ext cx="5870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PRINCIPAIS PROBLEMAS</a:t>
            </a:r>
            <a:endParaRPr lang="pt-BR" sz="4400" b="1" dirty="0"/>
          </a:p>
        </p:txBody>
      </p:sp>
      <p:sp>
        <p:nvSpPr>
          <p:cNvPr id="12" name="Paralelogramo 11"/>
          <p:cNvSpPr/>
          <p:nvPr/>
        </p:nvSpPr>
        <p:spPr>
          <a:xfrm>
            <a:off x="3196964" y="1484959"/>
            <a:ext cx="7528456" cy="1155560"/>
          </a:xfrm>
          <a:prstGeom prst="parallelogram">
            <a:avLst/>
          </a:prstGeom>
          <a:solidFill>
            <a:srgbClr val="A9D18E">
              <a:alpha val="7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TETO DE ISENÇÃO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3" name="Paralelogramo 12"/>
          <p:cNvSpPr/>
          <p:nvPr/>
        </p:nvSpPr>
        <p:spPr>
          <a:xfrm>
            <a:off x="2927843" y="2828230"/>
            <a:ext cx="7550579" cy="1182789"/>
          </a:xfrm>
          <a:prstGeom prst="parallelogram">
            <a:avLst/>
          </a:prstGeom>
          <a:solidFill>
            <a:srgbClr val="A9D18E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EXIGÊNCIA DE ADAPTAÇÃO EXTERNA DOS VEÍCULOS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4" name="Paralelogramo 13"/>
          <p:cNvSpPr/>
          <p:nvPr/>
        </p:nvSpPr>
        <p:spPr>
          <a:xfrm>
            <a:off x="2663600" y="4171501"/>
            <a:ext cx="7616025" cy="1128288"/>
          </a:xfrm>
          <a:prstGeom prst="parallelogram">
            <a:avLst/>
          </a:prstGeom>
          <a:solidFill>
            <a:srgbClr val="A9D18E">
              <a:alpha val="7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3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TEMPO DE VALIDADE DOS LAUDOS</a:t>
            </a:r>
            <a:endParaRPr lang="pt-BR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Paralelogramo 14"/>
          <p:cNvSpPr/>
          <p:nvPr/>
        </p:nvSpPr>
        <p:spPr>
          <a:xfrm>
            <a:off x="2356670" y="5491497"/>
            <a:ext cx="7701731" cy="1245399"/>
          </a:xfrm>
          <a:prstGeom prst="parallelogram">
            <a:avLst/>
          </a:prstGeom>
          <a:solidFill>
            <a:srgbClr val="A9D18E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PERÍODO PARA NOVA ISENÇÃO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1730385" y="499613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412390" y="575263"/>
            <a:ext cx="43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TETO DE ISENÇÃO</a:t>
            </a:r>
            <a:endParaRPr lang="pt-BR" sz="36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84819"/>
              </p:ext>
            </p:extLst>
          </p:nvPr>
        </p:nvGraphicFramePr>
        <p:xfrm>
          <a:off x="811162" y="1434454"/>
          <a:ext cx="11002296" cy="436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941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4735913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3449442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Isenção total de IPI até R$ </a:t>
                      </a:r>
                      <a:r>
                        <a:rPr lang="pt-B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200mil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Leis nº 8989/95 e   nº 14.287/2021</a:t>
                      </a: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     Artigo </a:t>
                      </a:r>
                      <a:r>
                        <a:rPr lang="pt-BR" sz="2400" b="1" dirty="0">
                          <a:effectLst/>
                        </a:rPr>
                        <a:t>144, §2º, inciso II.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</a:rPr>
                        <a:t>Isenção total até R$ 70 mil.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</a:rPr>
                        <a:t>Tributação entre R$ 70 mil e R$ 150 mil.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</a:rPr>
                        <a:t>Sem isenção acima de R$ 150 mil.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O mercado </a:t>
                      </a:r>
                      <a:r>
                        <a:rPr lang="pt-BR" sz="2400" b="1" dirty="0" smtClean="0">
                          <a:effectLst/>
                        </a:rPr>
                        <a:t>tem poucos modelos </a:t>
                      </a:r>
                      <a:r>
                        <a:rPr lang="pt-BR" sz="2400" b="1" dirty="0">
                          <a:effectLst/>
                        </a:rPr>
                        <a:t>de veículos que atendam </a:t>
                      </a:r>
                      <a:r>
                        <a:rPr lang="pt-BR" sz="2400" b="1" dirty="0" smtClean="0">
                          <a:effectLst/>
                        </a:rPr>
                        <a:t>às </a:t>
                      </a:r>
                      <a:r>
                        <a:rPr lang="pt-BR" sz="2400" b="1" dirty="0">
                          <a:effectLst/>
                        </a:rPr>
                        <a:t>necessidades das </a:t>
                      </a:r>
                      <a:r>
                        <a:rPr lang="pt-BR" sz="2400" b="1" dirty="0" err="1">
                          <a:effectLst/>
                        </a:rPr>
                        <a:t>PcDs</a:t>
                      </a:r>
                      <a:r>
                        <a:rPr lang="pt-BR" sz="2400" b="1" dirty="0">
                          <a:effectLst/>
                        </a:rPr>
                        <a:t> com os valores estipulados no texto atual.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185711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037573" y="275009"/>
            <a:ext cx="741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EXIGÊNCIA DE ADAPATAÇÃO EXTERNA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10893"/>
              </p:ext>
            </p:extLst>
          </p:nvPr>
        </p:nvGraphicFramePr>
        <p:xfrm>
          <a:off x="600527" y="1256531"/>
          <a:ext cx="11105535" cy="4629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206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613355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4807974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Isenção para a Pessoa com Deficiência e não para o veículo.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Artigo 144, §2º, inciso III.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Isenção apenas para veículos com adaptação externa.</a:t>
                      </a:r>
                      <a:endParaRPr lang="pt-BR" sz="2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300" b="1" dirty="0" smtClean="0">
                          <a:effectLst/>
                        </a:rPr>
                        <a:t>Mais de 95% das pessoas com deficiência perdem a isenção, pois em muitos casos não há necessidade de adaptação externa, como as famílias de crianças com deficiência intelectual e casos dos Não Condutores, como os tetraplégicos.</a:t>
                      </a:r>
                      <a:endParaRPr lang="pt-BR" sz="23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499615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91491" y="575265"/>
            <a:ext cx="48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VALIDADE DOS LAUDOS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2377"/>
              </p:ext>
            </p:extLst>
          </p:nvPr>
        </p:nvGraphicFramePr>
        <p:xfrm>
          <a:off x="707923" y="1434454"/>
          <a:ext cx="10575057" cy="436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703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805084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4056270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Validade de laudos por tempo determinado.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Artigo146.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Apresentação periódica de comprovação da deficiência, mesmo que a sequela seja congênita ou irreversível/permanente.</a:t>
                      </a:r>
                      <a:endParaRPr lang="pt-BR" sz="2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Sobrecarrega os peritos nos sistema de saúde e geram despesas desnecessárias às </a:t>
                      </a:r>
                      <a:r>
                        <a:rPr lang="pt-BR" sz="2400" b="1" dirty="0" err="1" smtClean="0">
                          <a:effectLst/>
                        </a:rPr>
                        <a:t>PcDs</a:t>
                      </a:r>
                      <a:r>
                        <a:rPr lang="pt-BR" sz="2400" b="1" dirty="0" smtClean="0">
                          <a:effectLst/>
                        </a:rPr>
                        <a:t> com sequelas congênitas ou irreversíveis.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240306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788682" y="315954"/>
            <a:ext cx="632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PERÍODO </a:t>
            </a:r>
            <a:r>
              <a:rPr lang="pt-BR" sz="3600" b="1" dirty="0"/>
              <a:t>PARA NOVA ISENÇÃO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8710"/>
              </p:ext>
            </p:extLst>
          </p:nvPr>
        </p:nvGraphicFramePr>
        <p:xfrm>
          <a:off x="803436" y="1175143"/>
          <a:ext cx="10722077" cy="4689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4426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2920180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4837471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5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734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anos para novo pedido de isenção.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Artigo 147, inciso II.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4 anos para novo pedido de isenção.</a:t>
                      </a:r>
                      <a:endParaRPr lang="pt-BR" sz="2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A maioria das montadoras oferecem garantia de apenas 2 anos.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Frota envelhecida aumenta os riscos das </a:t>
                      </a:r>
                      <a:r>
                        <a:rPr lang="pt-BR" sz="2400" b="1" dirty="0" err="1" smtClean="0">
                          <a:effectLst/>
                        </a:rPr>
                        <a:t>PcDs</a:t>
                      </a:r>
                      <a:r>
                        <a:rPr lang="pt-BR" sz="2400" b="1" dirty="0" smtClean="0">
                          <a:effectLst/>
                        </a:rPr>
                        <a:t> por problemas mecânicos e diminui a segurança no trânsito.</a:t>
                      </a:r>
                      <a:endParaRPr lang="pt-BR" sz="2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563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Average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Lavínia Dias Gomes Céu</dc:creator>
  <cp:lastModifiedBy>Lavínia Dias Gomes Céu</cp:lastModifiedBy>
  <cp:revision>114</cp:revision>
  <dcterms:created xsi:type="dcterms:W3CDTF">2024-09-13T11:40:42Z</dcterms:created>
  <dcterms:modified xsi:type="dcterms:W3CDTF">2024-11-09T16:08:37Z</dcterms:modified>
</cp:coreProperties>
</file>