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0" r:id="rId5"/>
    <p:sldId id="261" r:id="rId6"/>
    <p:sldId id="266" r:id="rId7"/>
    <p:sldId id="268" r:id="rId8"/>
    <p:sldId id="257" r:id="rId9"/>
    <p:sldId id="258" r:id="rId10"/>
    <p:sldId id="265" r:id="rId11"/>
    <p:sldId id="269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6DE6F-36FF-4E5E-9F8A-7F0236886B66}" v="6" dt="2022-02-07T22:37:50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que Pinto" userId="56c24b978ba6afee" providerId="LiveId" clId="{2946DE6F-36FF-4E5E-9F8A-7F0236886B66}"/>
    <pc:docChg chg="undo custSel addSld delSld modSld">
      <pc:chgData name="Henrique Pinto" userId="56c24b978ba6afee" providerId="LiveId" clId="{2946DE6F-36FF-4E5E-9F8A-7F0236886B66}" dt="2022-02-08T01:11:45.298" v="3176" actId="207"/>
      <pc:docMkLst>
        <pc:docMk/>
      </pc:docMkLst>
      <pc:sldChg chg="delSp modSp mod">
        <pc:chgData name="Henrique Pinto" userId="56c24b978ba6afee" providerId="LiveId" clId="{2946DE6F-36FF-4E5E-9F8A-7F0236886B66}" dt="2022-02-07T21:07:08.917" v="206" actId="113"/>
        <pc:sldMkLst>
          <pc:docMk/>
          <pc:sldMk cId="2756317933" sldId="256"/>
        </pc:sldMkLst>
        <pc:spChg chg="mod">
          <ac:chgData name="Henrique Pinto" userId="56c24b978ba6afee" providerId="LiveId" clId="{2946DE6F-36FF-4E5E-9F8A-7F0236886B66}" dt="2022-02-07T21:07:08.917" v="206" actId="113"/>
          <ac:spMkLst>
            <pc:docMk/>
            <pc:sldMk cId="2756317933" sldId="256"/>
            <ac:spMk id="2" creationId="{BEEC40D3-4876-43FA-9FDA-5A2A26FEF0F5}"/>
          </ac:spMkLst>
        </pc:spChg>
        <pc:spChg chg="del">
          <ac:chgData name="Henrique Pinto" userId="56c24b978ba6afee" providerId="LiveId" clId="{2946DE6F-36FF-4E5E-9F8A-7F0236886B66}" dt="2022-02-07T21:05:52.043" v="128" actId="478"/>
          <ac:spMkLst>
            <pc:docMk/>
            <pc:sldMk cId="2756317933" sldId="256"/>
            <ac:spMk id="3" creationId="{4F6F02CE-43E3-4587-A8C4-A5026CC94A81}"/>
          </ac:spMkLst>
        </pc:spChg>
      </pc:sldChg>
      <pc:sldChg chg="modSp mod">
        <pc:chgData name="Henrique Pinto" userId="56c24b978ba6afee" providerId="LiveId" clId="{2946DE6F-36FF-4E5E-9F8A-7F0236886B66}" dt="2022-02-07T20:47:47.955" v="1" actId="20577"/>
        <pc:sldMkLst>
          <pc:docMk/>
          <pc:sldMk cId="4286638411" sldId="257"/>
        </pc:sldMkLst>
        <pc:spChg chg="mod">
          <ac:chgData name="Henrique Pinto" userId="56c24b978ba6afee" providerId="LiveId" clId="{2946DE6F-36FF-4E5E-9F8A-7F0236886B66}" dt="2022-02-07T20:47:47.955" v="1" actId="20577"/>
          <ac:spMkLst>
            <pc:docMk/>
            <pc:sldMk cId="4286638411" sldId="257"/>
            <ac:spMk id="2" creationId="{6E442836-9006-4185-A571-D5B312B411F9}"/>
          </ac:spMkLst>
        </pc:spChg>
      </pc:sldChg>
      <pc:sldChg chg="modSp mod">
        <pc:chgData name="Henrique Pinto" userId="56c24b978ba6afee" providerId="LiveId" clId="{2946DE6F-36FF-4E5E-9F8A-7F0236886B66}" dt="2022-02-07T20:47:38.218" v="0" actId="20577"/>
        <pc:sldMkLst>
          <pc:docMk/>
          <pc:sldMk cId="3737577760" sldId="258"/>
        </pc:sldMkLst>
        <pc:spChg chg="mod">
          <ac:chgData name="Henrique Pinto" userId="56c24b978ba6afee" providerId="LiveId" clId="{2946DE6F-36FF-4E5E-9F8A-7F0236886B66}" dt="2022-02-07T20:47:38.218" v="0" actId="20577"/>
          <ac:spMkLst>
            <pc:docMk/>
            <pc:sldMk cId="3737577760" sldId="258"/>
            <ac:spMk id="2" creationId="{6E442836-9006-4185-A571-D5B312B411F9}"/>
          </ac:spMkLst>
        </pc:spChg>
      </pc:sldChg>
      <pc:sldChg chg="addSp delSp modSp add mod">
        <pc:chgData name="Henrique Pinto" userId="56c24b978ba6afee" providerId="LiveId" clId="{2946DE6F-36FF-4E5E-9F8A-7F0236886B66}" dt="2022-02-08T01:11:45.298" v="3176" actId="207"/>
        <pc:sldMkLst>
          <pc:docMk/>
          <pc:sldMk cId="2857027479" sldId="259"/>
        </pc:sldMkLst>
        <pc:spChg chg="mod">
          <ac:chgData name="Henrique Pinto" userId="56c24b978ba6afee" providerId="LiveId" clId="{2946DE6F-36FF-4E5E-9F8A-7F0236886B66}" dt="2022-02-07T21:24:52.498" v="212" actId="27636"/>
          <ac:spMkLst>
            <pc:docMk/>
            <pc:sldMk cId="2857027479" sldId="259"/>
            <ac:spMk id="2" creationId="{BEEC40D3-4876-43FA-9FDA-5A2A26FEF0F5}"/>
          </ac:spMkLst>
        </pc:spChg>
        <pc:spChg chg="add del mod">
          <ac:chgData name="Henrique Pinto" userId="56c24b978ba6afee" providerId="LiveId" clId="{2946DE6F-36FF-4E5E-9F8A-7F0236886B66}" dt="2022-02-08T01:11:45.298" v="3176" actId="207"/>
          <ac:spMkLst>
            <pc:docMk/>
            <pc:sldMk cId="2857027479" sldId="259"/>
            <ac:spMk id="3" creationId="{4F6F02CE-43E3-4587-A8C4-A5026CC94A81}"/>
          </ac:spMkLst>
        </pc:spChg>
      </pc:sldChg>
      <pc:sldChg chg="addSp delSp modSp add mod">
        <pc:chgData name="Henrique Pinto" userId="56c24b978ba6afee" providerId="LiveId" clId="{2946DE6F-36FF-4E5E-9F8A-7F0236886B66}" dt="2022-02-07T22:37:31.058" v="1817" actId="14100"/>
        <pc:sldMkLst>
          <pc:docMk/>
          <pc:sldMk cId="721941804" sldId="260"/>
        </pc:sldMkLst>
        <pc:spChg chg="mod">
          <ac:chgData name="Henrique Pinto" userId="56c24b978ba6afee" providerId="LiveId" clId="{2946DE6F-36FF-4E5E-9F8A-7F0236886B66}" dt="2022-02-07T22:34:25.163" v="1576" actId="1076"/>
          <ac:spMkLst>
            <pc:docMk/>
            <pc:sldMk cId="721941804" sldId="260"/>
            <ac:spMk id="2" creationId="{BEEC40D3-4876-43FA-9FDA-5A2A26FEF0F5}"/>
          </ac:spMkLst>
        </pc:spChg>
        <pc:spChg chg="del mod">
          <ac:chgData name="Henrique Pinto" userId="56c24b978ba6afee" providerId="LiveId" clId="{2946DE6F-36FF-4E5E-9F8A-7F0236886B66}" dt="2022-02-07T22:34:39.895" v="1580" actId="21"/>
          <ac:spMkLst>
            <pc:docMk/>
            <pc:sldMk cId="721941804" sldId="260"/>
            <ac:spMk id="3" creationId="{4F6F02CE-43E3-4587-A8C4-A5026CC94A81}"/>
          </ac:spMkLst>
        </pc:spChg>
        <pc:spChg chg="add mod">
          <ac:chgData name="Henrique Pinto" userId="56c24b978ba6afee" providerId="LiveId" clId="{2946DE6F-36FF-4E5E-9F8A-7F0236886B66}" dt="2022-02-07T22:37:27.423" v="1816" actId="1076"/>
          <ac:spMkLst>
            <pc:docMk/>
            <pc:sldMk cId="721941804" sldId="260"/>
            <ac:spMk id="6" creationId="{64B2E911-BA7E-4849-927B-10C109210C62}"/>
          </ac:spMkLst>
        </pc:spChg>
        <pc:picChg chg="add mod">
          <ac:chgData name="Henrique Pinto" userId="56c24b978ba6afee" providerId="LiveId" clId="{2946DE6F-36FF-4E5E-9F8A-7F0236886B66}" dt="2022-02-07T22:37:31.058" v="1817" actId="14100"/>
          <ac:picMkLst>
            <pc:docMk/>
            <pc:sldMk cId="721941804" sldId="260"/>
            <ac:picMk id="5" creationId="{F5832561-1E2C-455D-9F9E-FE343B35AAD8}"/>
          </ac:picMkLst>
        </pc:picChg>
      </pc:sldChg>
      <pc:sldChg chg="addSp modSp add mod replId">
        <pc:chgData name="Henrique Pinto" userId="56c24b978ba6afee" providerId="LiveId" clId="{2946DE6F-36FF-4E5E-9F8A-7F0236886B66}" dt="2022-02-07T22:39:14.714" v="1878" actId="20577"/>
        <pc:sldMkLst>
          <pc:docMk/>
          <pc:sldMk cId="1806791579" sldId="261"/>
        </pc:sldMkLst>
        <pc:spChg chg="add mod">
          <ac:chgData name="Henrique Pinto" userId="56c24b978ba6afee" providerId="LiveId" clId="{2946DE6F-36FF-4E5E-9F8A-7F0236886B66}" dt="2022-02-07T22:39:14.714" v="1878" actId="20577"/>
          <ac:spMkLst>
            <pc:docMk/>
            <pc:sldMk cId="1806791579" sldId="261"/>
            <ac:spMk id="6" creationId="{4DEDC494-D51D-4AA2-A4F5-9727551CA114}"/>
          </ac:spMkLst>
        </pc:spChg>
        <pc:picChg chg="add mod">
          <ac:chgData name="Henrique Pinto" userId="56c24b978ba6afee" providerId="LiveId" clId="{2946DE6F-36FF-4E5E-9F8A-7F0236886B66}" dt="2022-02-07T22:38:04.306" v="1823" actId="14100"/>
          <ac:picMkLst>
            <pc:docMk/>
            <pc:sldMk cId="1806791579" sldId="261"/>
            <ac:picMk id="5" creationId="{FEE3AB09-9883-41E3-9BC6-3FC4F32B34AC}"/>
          </ac:picMkLst>
        </pc:picChg>
      </pc:sldChg>
      <pc:sldChg chg="add del">
        <pc:chgData name="Henrique Pinto" userId="56c24b978ba6afee" providerId="LiveId" clId="{2946DE6F-36FF-4E5E-9F8A-7F0236886B66}" dt="2022-02-07T22:32:06.216" v="1508" actId="2696"/>
        <pc:sldMkLst>
          <pc:docMk/>
          <pc:sldMk cId="1558269066" sldId="262"/>
        </pc:sldMkLst>
      </pc:sldChg>
      <pc:sldChg chg="add del">
        <pc:chgData name="Henrique Pinto" userId="56c24b978ba6afee" providerId="LiveId" clId="{2946DE6F-36FF-4E5E-9F8A-7F0236886B66}" dt="2022-02-07T22:32:06.216" v="1508" actId="2696"/>
        <pc:sldMkLst>
          <pc:docMk/>
          <pc:sldMk cId="877625867" sldId="263"/>
        </pc:sldMkLst>
      </pc:sldChg>
      <pc:sldChg chg="modSp add mod">
        <pc:chgData name="Henrique Pinto" userId="56c24b978ba6afee" providerId="LiveId" clId="{2946DE6F-36FF-4E5E-9F8A-7F0236886B66}" dt="2022-02-07T22:44:45.847" v="1932" actId="20577"/>
        <pc:sldMkLst>
          <pc:docMk/>
          <pc:sldMk cId="4102023664" sldId="264"/>
        </pc:sldMkLst>
        <pc:spChg chg="mod">
          <ac:chgData name="Henrique Pinto" userId="56c24b978ba6afee" providerId="LiveId" clId="{2946DE6F-36FF-4E5E-9F8A-7F0236886B66}" dt="2022-02-07T22:44:45.847" v="1932" actId="20577"/>
          <ac:spMkLst>
            <pc:docMk/>
            <pc:sldMk cId="4102023664" sldId="264"/>
            <ac:spMk id="3" creationId="{4F6F02CE-43E3-4587-A8C4-A5026CC94A81}"/>
          </ac:spMkLst>
        </pc:spChg>
      </pc:sldChg>
      <pc:sldChg chg="delSp modSp new mod">
        <pc:chgData name="Henrique Pinto" userId="56c24b978ba6afee" providerId="LiveId" clId="{2946DE6F-36FF-4E5E-9F8A-7F0236886B66}" dt="2022-02-07T23:51:46.042" v="3055" actId="20577"/>
        <pc:sldMkLst>
          <pc:docMk/>
          <pc:sldMk cId="793865202" sldId="265"/>
        </pc:sldMkLst>
        <pc:spChg chg="del mod">
          <ac:chgData name="Henrique Pinto" userId="56c24b978ba6afee" providerId="LiveId" clId="{2946DE6F-36FF-4E5E-9F8A-7F0236886B66}" dt="2022-02-07T23:32:30.188" v="2359" actId="478"/>
          <ac:spMkLst>
            <pc:docMk/>
            <pc:sldMk cId="793865202" sldId="265"/>
            <ac:spMk id="2" creationId="{B451BD0A-D6E9-491D-A8A5-BCD2F6E4ADB1}"/>
          </ac:spMkLst>
        </pc:spChg>
        <pc:spChg chg="mod">
          <ac:chgData name="Henrique Pinto" userId="56c24b978ba6afee" providerId="LiveId" clId="{2946DE6F-36FF-4E5E-9F8A-7F0236886B66}" dt="2022-02-07T23:51:46.042" v="3055" actId="20577"/>
          <ac:spMkLst>
            <pc:docMk/>
            <pc:sldMk cId="793865202" sldId="265"/>
            <ac:spMk id="3" creationId="{B819EA31-2C5F-4837-9EBC-357106F42E26}"/>
          </ac:spMkLst>
        </pc:spChg>
      </pc:sldChg>
      <pc:sldChg chg="modSp add del mod">
        <pc:chgData name="Henrique Pinto" userId="56c24b978ba6afee" providerId="LiveId" clId="{2946DE6F-36FF-4E5E-9F8A-7F0236886B66}" dt="2022-02-07T22:32:06.216" v="1508" actId="2696"/>
        <pc:sldMkLst>
          <pc:docMk/>
          <pc:sldMk cId="3155012321" sldId="265"/>
        </pc:sldMkLst>
        <pc:spChg chg="mod">
          <ac:chgData name="Henrique Pinto" userId="56c24b978ba6afee" providerId="LiveId" clId="{2946DE6F-36FF-4E5E-9F8A-7F0236886B66}" dt="2022-02-07T22:28:46.663" v="1273" actId="20577"/>
          <ac:spMkLst>
            <pc:docMk/>
            <pc:sldMk cId="3155012321" sldId="265"/>
            <ac:spMk id="3" creationId="{4F6F02CE-43E3-4587-A8C4-A5026CC94A81}"/>
          </ac:spMkLst>
        </pc:spChg>
      </pc:sldChg>
      <pc:sldChg chg="delSp modSp new mod">
        <pc:chgData name="Henrique Pinto" userId="56c24b978ba6afee" providerId="LiveId" clId="{2946DE6F-36FF-4E5E-9F8A-7F0236886B66}" dt="2022-02-07T22:41:11.709" v="1928" actId="113"/>
        <pc:sldMkLst>
          <pc:docMk/>
          <pc:sldMk cId="1955716292" sldId="266"/>
        </pc:sldMkLst>
        <pc:spChg chg="del mod">
          <ac:chgData name="Henrique Pinto" userId="56c24b978ba6afee" providerId="LiveId" clId="{2946DE6F-36FF-4E5E-9F8A-7F0236886B66}" dt="2022-02-07T22:40:19.777" v="1881" actId="478"/>
          <ac:spMkLst>
            <pc:docMk/>
            <pc:sldMk cId="1955716292" sldId="266"/>
            <ac:spMk id="2" creationId="{7EA33AAC-D6D1-480E-9ABF-9E9EC5E94546}"/>
          </ac:spMkLst>
        </pc:spChg>
        <pc:spChg chg="mod">
          <ac:chgData name="Henrique Pinto" userId="56c24b978ba6afee" providerId="LiveId" clId="{2946DE6F-36FF-4E5E-9F8A-7F0236886B66}" dt="2022-02-07T22:41:11.709" v="1928" actId="113"/>
          <ac:spMkLst>
            <pc:docMk/>
            <pc:sldMk cId="1955716292" sldId="266"/>
            <ac:spMk id="3" creationId="{19D4782F-962C-4585-922A-E0F2C2B4984C}"/>
          </ac:spMkLst>
        </pc:spChg>
      </pc:sldChg>
      <pc:sldChg chg="delSp modSp add del mod">
        <pc:chgData name="Henrique Pinto" userId="56c24b978ba6afee" providerId="LiveId" clId="{2946DE6F-36FF-4E5E-9F8A-7F0236886B66}" dt="2022-02-08T01:10:40.150" v="3172" actId="2696"/>
        <pc:sldMkLst>
          <pc:docMk/>
          <pc:sldMk cId="4048425876" sldId="267"/>
        </pc:sldMkLst>
        <pc:spChg chg="del mod">
          <ac:chgData name="Henrique Pinto" userId="56c24b978ba6afee" providerId="LiveId" clId="{2946DE6F-36FF-4E5E-9F8A-7F0236886B66}" dt="2022-02-07T23:45:46.180" v="2897" actId="21"/>
          <ac:spMkLst>
            <pc:docMk/>
            <pc:sldMk cId="4048425876" sldId="267"/>
            <ac:spMk id="2" creationId="{B451BD0A-D6E9-491D-A8A5-BCD2F6E4ADB1}"/>
          </ac:spMkLst>
        </pc:spChg>
        <pc:spChg chg="mod">
          <ac:chgData name="Henrique Pinto" userId="56c24b978ba6afee" providerId="LiveId" clId="{2946DE6F-36FF-4E5E-9F8A-7F0236886B66}" dt="2022-02-07T23:47:49.451" v="2933" actId="20577"/>
          <ac:spMkLst>
            <pc:docMk/>
            <pc:sldMk cId="4048425876" sldId="267"/>
            <ac:spMk id="3" creationId="{B819EA31-2C5F-4837-9EBC-357106F42E26}"/>
          </ac:spMkLst>
        </pc:spChg>
      </pc:sldChg>
      <pc:sldChg chg="modSp add mod">
        <pc:chgData name="Henrique Pinto" userId="56c24b978ba6afee" providerId="LiveId" clId="{2946DE6F-36FF-4E5E-9F8A-7F0236886B66}" dt="2022-02-08T01:11:14.616" v="3175" actId="207"/>
        <pc:sldMkLst>
          <pc:docMk/>
          <pc:sldMk cId="4221321269" sldId="268"/>
        </pc:sldMkLst>
        <pc:spChg chg="mod">
          <ac:chgData name="Henrique Pinto" userId="56c24b978ba6afee" providerId="LiveId" clId="{2946DE6F-36FF-4E5E-9F8A-7F0236886B66}" dt="2022-02-08T01:11:14.616" v="3175" actId="207"/>
          <ac:spMkLst>
            <pc:docMk/>
            <pc:sldMk cId="4221321269" sldId="268"/>
            <ac:spMk id="3" creationId="{19D4782F-962C-4585-922A-E0F2C2B4984C}"/>
          </ac:spMkLst>
        </pc:spChg>
      </pc:sldChg>
      <pc:sldChg chg="modSp add mod">
        <pc:chgData name="Henrique Pinto" userId="56c24b978ba6afee" providerId="LiveId" clId="{2946DE6F-36FF-4E5E-9F8A-7F0236886B66}" dt="2022-02-08T01:10:48.189" v="3173" actId="20577"/>
        <pc:sldMkLst>
          <pc:docMk/>
          <pc:sldMk cId="2345085933" sldId="269"/>
        </pc:sldMkLst>
        <pc:spChg chg="mod">
          <ac:chgData name="Henrique Pinto" userId="56c24b978ba6afee" providerId="LiveId" clId="{2946DE6F-36FF-4E5E-9F8A-7F0236886B66}" dt="2022-02-08T01:10:48.189" v="3173" actId="20577"/>
          <ac:spMkLst>
            <pc:docMk/>
            <pc:sldMk cId="2345085933" sldId="269"/>
            <ac:spMk id="3" creationId="{B819EA31-2C5F-4837-9EBC-357106F42E2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6c24b978ba6afee/Documentos/Dados%20de%20Pesquisa%20em%20Campo_Pos%20Doc%20AgroParisTec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6c24b978ba6afee/Documentos/Dados%20de%20Pesquisa%20em%20Campo_Pos%20Doc%20AgroParisTec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'[Dados de Pesquisa em Campo_Pos Doc AgroParisTech.xlsx]Dernière figure'!$B$28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'[Dados de Pesquisa em Campo_Pos Doc AgroParisTech.xlsx]Dernière figure'!$A$29:$A$32</c:f>
              <c:strCache>
                <c:ptCount val="4"/>
                <c:pt idx="0">
                  <c:v>Oiapoque (totale)</c:v>
                </c:pt>
                <c:pt idx="1">
                  <c:v>Oiapoque (vulnérables invisibles)</c:v>
                </c:pt>
                <c:pt idx="2">
                  <c:v>Santana do Livramento (totale)</c:v>
                </c:pt>
                <c:pt idx="3">
                  <c:v>Santana do Livramento (vulnérables invisibles)</c:v>
                </c:pt>
              </c:strCache>
            </c:strRef>
          </c:cat>
          <c:val>
            <c:numRef>
              <c:f>'[Dados de Pesquisa em Campo_Pos Doc AgroParisTech.xlsx]Dernière figure'!$B$29:$B$32</c:f>
              <c:numCache>
                <c:formatCode>0%</c:formatCode>
                <c:ptCount val="4"/>
                <c:pt idx="0">
                  <c:v>0.5</c:v>
                </c:pt>
                <c:pt idx="1">
                  <c:v>0.61</c:v>
                </c:pt>
                <c:pt idx="2">
                  <c:v>0.3</c:v>
                </c:pt>
                <c:pt idx="3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CE-4CA1-A0B3-9D02E9B58F58}"/>
            </c:ext>
          </c:extLst>
        </c:ser>
        <c:ser>
          <c:idx val="1"/>
          <c:order val="1"/>
          <c:tx>
            <c:strRef>
              <c:f>'[Dados de Pesquisa em Campo_Pos Doc AgroParisTech.xlsx]Dernière figure'!$C$28</c:f>
              <c:strCache>
                <c:ptCount val="1"/>
                <c:pt idx="0">
                  <c:v>Non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'[Dados de Pesquisa em Campo_Pos Doc AgroParisTech.xlsx]Dernière figure'!$A$29:$A$32</c:f>
              <c:strCache>
                <c:ptCount val="4"/>
                <c:pt idx="0">
                  <c:v>Oiapoque (totale)</c:v>
                </c:pt>
                <c:pt idx="1">
                  <c:v>Oiapoque (vulnérables invisibles)</c:v>
                </c:pt>
                <c:pt idx="2">
                  <c:v>Santana do Livramento (totale)</c:v>
                </c:pt>
                <c:pt idx="3">
                  <c:v>Santana do Livramento (vulnérables invisibles)</c:v>
                </c:pt>
              </c:strCache>
            </c:strRef>
          </c:cat>
          <c:val>
            <c:numRef>
              <c:f>'[Dados de Pesquisa em Campo_Pos Doc AgroParisTech.xlsx]Dernière figure'!$C$29:$C$32</c:f>
              <c:numCache>
                <c:formatCode>0%</c:formatCode>
                <c:ptCount val="4"/>
                <c:pt idx="0">
                  <c:v>0.42</c:v>
                </c:pt>
                <c:pt idx="1">
                  <c:v>0.39</c:v>
                </c:pt>
                <c:pt idx="2">
                  <c:v>0.66</c:v>
                </c:pt>
                <c:pt idx="3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CE-4CA1-A0B3-9D02E9B58F58}"/>
            </c:ext>
          </c:extLst>
        </c:ser>
        <c:ser>
          <c:idx val="2"/>
          <c:order val="2"/>
          <c:tx>
            <c:strRef>
              <c:f>'[Dados de Pesquisa em Campo_Pos Doc AgroParisTech.xlsx]Dernière figure'!$D$28</c:f>
              <c:strCache>
                <c:ptCount val="1"/>
                <c:pt idx="0">
                  <c:v>Pas de réponse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'[Dados de Pesquisa em Campo_Pos Doc AgroParisTech.xlsx]Dernière figure'!$A$29:$A$32</c:f>
              <c:strCache>
                <c:ptCount val="4"/>
                <c:pt idx="0">
                  <c:v>Oiapoque (totale)</c:v>
                </c:pt>
                <c:pt idx="1">
                  <c:v>Oiapoque (vulnérables invisibles)</c:v>
                </c:pt>
                <c:pt idx="2">
                  <c:v>Santana do Livramento (totale)</c:v>
                </c:pt>
                <c:pt idx="3">
                  <c:v>Santana do Livramento (vulnérables invisibles)</c:v>
                </c:pt>
              </c:strCache>
            </c:strRef>
          </c:cat>
          <c:val>
            <c:numRef>
              <c:f>'[Dados de Pesquisa em Campo_Pos Doc AgroParisTech.xlsx]Dernière figure'!$D$29:$D$32</c:f>
              <c:numCache>
                <c:formatCode>0%</c:formatCode>
                <c:ptCount val="4"/>
                <c:pt idx="0">
                  <c:v>0.08</c:v>
                </c:pt>
                <c:pt idx="1">
                  <c:v>0</c:v>
                </c:pt>
                <c:pt idx="2">
                  <c:v>0.04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CE-4CA1-A0B3-9D02E9B58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8366016"/>
        <c:axId val="268368760"/>
      </c:barChart>
      <c:catAx>
        <c:axId val="268366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8368760"/>
        <c:crosses val="autoZero"/>
        <c:auto val="1"/>
        <c:lblAlgn val="ctr"/>
        <c:lblOffset val="100"/>
        <c:noMultiLvlLbl val="0"/>
      </c:catAx>
      <c:valAx>
        <c:axId val="268368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836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'[Dados de Pesquisa em Campo_Pos Doc AgroParisTech.xlsx]Dernière figure'!$B$3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'[Dados de Pesquisa em Campo_Pos Doc AgroParisTech.xlsx]Dernière figure'!$A$4:$A$7</c:f>
              <c:strCache>
                <c:ptCount val="4"/>
                <c:pt idx="0">
                  <c:v>Oiapoque (totale)</c:v>
                </c:pt>
                <c:pt idx="1">
                  <c:v>Oiapoque (vulnérables invisibles)</c:v>
                </c:pt>
                <c:pt idx="2">
                  <c:v>Santana do Livramento (totale)</c:v>
                </c:pt>
                <c:pt idx="3">
                  <c:v>Santana do Livramento (vulnérables invisibles)</c:v>
                </c:pt>
              </c:strCache>
            </c:strRef>
          </c:cat>
          <c:val>
            <c:numRef>
              <c:f>'[Dados de Pesquisa em Campo_Pos Doc AgroParisTech.xlsx]Dernière figure'!$B$4:$B$7</c:f>
              <c:numCache>
                <c:formatCode>0%</c:formatCode>
                <c:ptCount val="4"/>
                <c:pt idx="0">
                  <c:v>0.64</c:v>
                </c:pt>
                <c:pt idx="1">
                  <c:v>0.46</c:v>
                </c:pt>
                <c:pt idx="2">
                  <c:v>0.53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0E-4053-97E0-1305543DAD2A}"/>
            </c:ext>
          </c:extLst>
        </c:ser>
        <c:ser>
          <c:idx val="1"/>
          <c:order val="1"/>
          <c:tx>
            <c:strRef>
              <c:f>'[Dados de Pesquisa em Campo_Pos Doc AgroParisTech.xlsx]Dernière figure'!$C$3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'[Dados de Pesquisa em Campo_Pos Doc AgroParisTech.xlsx]Dernière figure'!$A$4:$A$7</c:f>
              <c:strCache>
                <c:ptCount val="4"/>
                <c:pt idx="0">
                  <c:v>Oiapoque (totale)</c:v>
                </c:pt>
                <c:pt idx="1">
                  <c:v>Oiapoque (vulnérables invisibles)</c:v>
                </c:pt>
                <c:pt idx="2">
                  <c:v>Santana do Livramento (totale)</c:v>
                </c:pt>
                <c:pt idx="3">
                  <c:v>Santana do Livramento (vulnérables invisibles)</c:v>
                </c:pt>
              </c:strCache>
            </c:strRef>
          </c:cat>
          <c:val>
            <c:numRef>
              <c:f>'[Dados de Pesquisa em Campo_Pos Doc AgroParisTech.xlsx]Dernière figure'!$C$4:$C$7</c:f>
              <c:numCache>
                <c:formatCode>0%</c:formatCode>
                <c:ptCount val="4"/>
                <c:pt idx="0">
                  <c:v>0.32</c:v>
                </c:pt>
                <c:pt idx="1">
                  <c:v>0.54</c:v>
                </c:pt>
                <c:pt idx="2">
                  <c:v>0.47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0E-4053-97E0-1305543DAD2A}"/>
            </c:ext>
          </c:extLst>
        </c:ser>
        <c:ser>
          <c:idx val="2"/>
          <c:order val="2"/>
          <c:tx>
            <c:strRef>
              <c:f>'[Dados de Pesquisa em Campo_Pos Doc AgroParisTech.xlsx]Dernière figure'!$D$3</c:f>
              <c:strCache>
                <c:ptCount val="1"/>
                <c:pt idx="0">
                  <c:v>Pas de réponse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'[Dados de Pesquisa em Campo_Pos Doc AgroParisTech.xlsx]Dernière figure'!$A$4:$A$7</c:f>
              <c:strCache>
                <c:ptCount val="4"/>
                <c:pt idx="0">
                  <c:v>Oiapoque (totale)</c:v>
                </c:pt>
                <c:pt idx="1">
                  <c:v>Oiapoque (vulnérables invisibles)</c:v>
                </c:pt>
                <c:pt idx="2">
                  <c:v>Santana do Livramento (totale)</c:v>
                </c:pt>
                <c:pt idx="3">
                  <c:v>Santana do Livramento (vulnérables invisibles)</c:v>
                </c:pt>
              </c:strCache>
            </c:strRef>
          </c:cat>
          <c:val>
            <c:numRef>
              <c:f>'[Dados de Pesquisa em Campo_Pos Doc AgroParisTech.xlsx]Dernière figure'!$D$4:$D$7</c:f>
              <c:numCache>
                <c:formatCode>0%</c:formatCode>
                <c:ptCount val="4"/>
                <c:pt idx="0">
                  <c:v>0.04</c:v>
                </c:pt>
                <c:pt idx="1">
                  <c:v>0</c:v>
                </c:pt>
                <c:pt idx="2" formatCode="General">
                  <c:v>0</c:v>
                </c:pt>
                <c:pt idx="3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0E-4053-97E0-1305543DA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8369544"/>
        <c:axId val="268371504"/>
      </c:barChart>
      <c:catAx>
        <c:axId val="268369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8371504"/>
        <c:crosses val="autoZero"/>
        <c:auto val="1"/>
        <c:lblAlgn val="ctr"/>
        <c:lblOffset val="100"/>
        <c:noMultiLvlLbl val="0"/>
      </c:catAx>
      <c:valAx>
        <c:axId val="268371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836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312C25-FB2B-411D-B5FE-86CC1828F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C717D0B-EE72-4511-9B73-1D39E95BD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36EB3F7-3313-4A01-8B3E-021A5FAA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3D0-3961-4BCC-A1E7-7CB989EC864B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B78D924-C737-4658-A643-0A86F161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FEABA88-3688-4163-B270-794DD936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D875-0A7B-474F-A7DA-6F6C10EB0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69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3AF4EB-F335-47C3-96D0-CFC816CF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62858E1D-D9D7-4B03-A141-51EF70524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56B7C6E-917F-4AE8-A680-72DFF1BA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3D0-3961-4BCC-A1E7-7CB989EC864B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E41FF5A-B706-49B5-8F15-AE51A228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6D56A5B-22B1-4F54-AA9F-0B516CFA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D875-0A7B-474F-A7DA-6F6C10EB0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43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070DB92-5528-4B9C-958E-A845F4D308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8799DDA-4B7B-4D29-9302-73D001F86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C32FABE-8381-4363-BE97-EE33CE53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3D0-3961-4BCC-A1E7-7CB989EC864B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D540A8F-6C68-4411-A91A-DF85B053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E475D72-856A-40ED-9B50-428AB407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D875-0A7B-474F-A7DA-6F6C10EB0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96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1C1BD4-E45C-4C76-B9B9-CAD399D2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6DCDD76-CAF3-46EA-A5E5-65FE4F3D5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03E618D-D25D-48D2-AAC0-1DCA11A77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3D0-3961-4BCC-A1E7-7CB989EC864B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D329359-A707-417B-B828-204791C7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83BA491-6EC0-45A4-A682-C5A232068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D875-0A7B-474F-A7DA-6F6C10EB0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98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F4F36E-0F5B-4B50-9DA4-EFC30C8C0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5EC79AB-A6C9-4254-AAEA-CFD811955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828718F-A983-462C-8C6B-4E004A5E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3D0-3961-4BCC-A1E7-7CB989EC864B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5AA287D-5B92-46F3-87C0-7B7C981E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9A74E60-A8D4-4334-82B5-26584C4D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D875-0A7B-474F-A7DA-6F6C10EB0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52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2FC552-516C-4690-83A3-F1839C55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98D89BE-592E-4375-9DEA-45F338649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629C5A2-7C47-4A38-B238-D8E8F0A7E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DF55C21-6EEA-469F-9518-CDA273AE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3D0-3961-4BCC-A1E7-7CB989EC864B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3DD6AFB-452C-4DC9-B5C4-F4069C4D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36A0E9D-FD37-4FDB-A0B2-82F7EC82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D875-0A7B-474F-A7DA-6F6C10EB0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32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F35090-BBEA-4BC8-885F-2E9BEF26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111760C-DD02-4109-A109-921E115E0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D1DB357-D484-402B-9723-94CC8607C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FDCE8BE6-22D7-41B8-B27A-93BC52298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031DC63-30AF-41D6-BED4-82901A081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A0C61F1E-BD2E-4481-98C6-DF9ED041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3D0-3961-4BCC-A1E7-7CB989EC864B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D8E60EBC-AF19-42C0-B36A-41C72BDDF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A1CA2E09-C3A2-4FAD-AE82-2675B2BD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D875-0A7B-474F-A7DA-6F6C10EB0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12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B55747-91BA-49AF-83F1-B9DC28D66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FE09170-6653-4634-91D4-BD474E3D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3D0-3961-4BCC-A1E7-7CB989EC864B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3DE1D251-CCCF-4A09-95D8-24B48775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75E5045A-7C84-4CA5-862C-12D43B19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D875-0A7B-474F-A7DA-6F6C10EB0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02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8D17AEB7-6BF6-48A1-87C5-285A1C9B3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3D0-3961-4BCC-A1E7-7CB989EC864B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345B6ED0-FDB5-4803-B853-069016813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4AF9971-ACE1-4B0E-A513-F48B6FFF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D875-0A7B-474F-A7DA-6F6C10EB0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75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B0C95F-07A1-4D0D-B60B-A25089937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CA3BACE-ECF5-43F4-815B-72E7A715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B260ED3-21ED-43CA-890B-B0E030DF5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E386D6B-8CD8-4D8A-AB34-7EBEBEDC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3D0-3961-4BCC-A1E7-7CB989EC864B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AD2511F-536E-4F66-BE51-8B7A609F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9990CA4-A0F9-4E97-8578-550DA860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D875-0A7B-474F-A7DA-6F6C10EB0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07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79A51D-094A-4723-8267-D9109CE8E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7E10B444-2681-4928-93C3-0C342C44A4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6D78496-4F93-47C2-BFA9-3CB5E10B1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3A7C101-2F18-4DC9-9501-313596120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3D0-3961-4BCC-A1E7-7CB989EC864B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486C8C2-DE08-40F2-B9AE-2031FF00D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2A2FA8D-2620-4580-9EAB-DD042A28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D875-0A7B-474F-A7DA-6F6C10EB0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13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6506B387-A968-44CD-A550-8953CB7DD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0DE188B-C9F5-456E-AE64-9C0A28E5B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5ABA91D-B27B-4E1B-BCC1-DBF09DEB4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13D0-3961-4BCC-A1E7-7CB989EC864B}" type="datetimeFigureOut">
              <a:rPr lang="pt-BR" smtClean="0"/>
              <a:t>08/02/2022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EB97E78-ED00-4DB9-BE86-E9E86AFBD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AAB2531-4A21-4D8F-9D17-0080D183C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CD875-0A7B-474F-A7DA-6F6C10EB0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34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EC40D3-4876-43FA-9FDA-5A2A26FEF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595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Os visíveis e os invisíveis da fronteira: um estudo de caso de Segurança Alimentar e Nutricional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2000" b="1" dirty="0"/>
              <a:t>Henrique Salles Pinto</a:t>
            </a:r>
            <a:br>
              <a:rPr lang="pt-BR" sz="2000" b="1" dirty="0"/>
            </a:br>
            <a:r>
              <a:rPr lang="pt-BR" sz="2000" b="1" dirty="0"/>
              <a:t>Consultor Legislativo do Senado Federal</a:t>
            </a:r>
          </a:p>
        </p:txBody>
      </p:sp>
    </p:spTree>
    <p:extLst>
      <p:ext uri="{BB962C8B-B14F-4D97-AF65-F5344CB8AC3E}">
        <p14:creationId xmlns:p14="http://schemas.microsoft.com/office/powerpoint/2010/main" val="275631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819EA31-2C5F-4837-9EBC-357106F42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3417"/>
            <a:ext cx="10515600" cy="6072670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Diagnóstico da pesquisa:</a:t>
            </a:r>
          </a:p>
          <a:p>
            <a:pPr algn="just">
              <a:buFontTx/>
              <a:buChar char="-"/>
            </a:pPr>
            <a:r>
              <a:rPr lang="pt-BR" dirty="0"/>
              <a:t>A fuga da fome é um fator determinante para motivar deslocamentos de uma parcela significativa de migrantes e refugiados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Proposta da pesquisa:</a:t>
            </a:r>
          </a:p>
          <a:p>
            <a:pPr marL="0" indent="0" algn="just">
              <a:buNone/>
            </a:pPr>
            <a:r>
              <a:rPr lang="pt-BR" dirty="0"/>
              <a:t>- Organização de corredor alimentar ao longo de rotas migratórias, o qual pode contribuir para diminuir a vulnerabilidade de migrantes e refugiados, possibilitando, inclusive, o retorno de muitos desses a seus locais de origem (caso sejam menos vulneráveis, migrantes e refugiados estarão menos suscetíveis a contextos de violência)</a:t>
            </a:r>
          </a:p>
        </p:txBody>
      </p:sp>
    </p:spTree>
    <p:extLst>
      <p:ext uri="{BB962C8B-B14F-4D97-AF65-F5344CB8AC3E}">
        <p14:creationId xmlns:p14="http://schemas.microsoft.com/office/powerpoint/2010/main" val="79386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819EA31-2C5F-4837-9EBC-357106F42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3417"/>
            <a:ext cx="10515600" cy="6072670"/>
          </a:xfrm>
        </p:spPr>
        <p:txBody>
          <a:bodyPr/>
          <a:lstStyle/>
          <a:p>
            <a:pPr marL="0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3600" dirty="0">
                <a:solidFill>
                  <a:srgbClr val="FF0000"/>
                </a:solidFill>
              </a:rPr>
              <a:t>Grato pela atenção</a:t>
            </a:r>
          </a:p>
          <a:p>
            <a:pPr marL="0" indent="0" algn="ctr">
              <a:buNone/>
            </a:pPr>
            <a:endParaRPr lang="pt-BR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3600" dirty="0">
                <a:solidFill>
                  <a:srgbClr val="FF0000"/>
                </a:solidFill>
              </a:rPr>
              <a:t>Contato: hsallesp@senado.leg.br</a:t>
            </a:r>
          </a:p>
        </p:txBody>
      </p:sp>
    </p:spTree>
    <p:extLst>
      <p:ext uri="{BB962C8B-B14F-4D97-AF65-F5344CB8AC3E}">
        <p14:creationId xmlns:p14="http://schemas.microsoft.com/office/powerpoint/2010/main" val="234508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EC40D3-4876-43FA-9FDA-5A2A26FEF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2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F6F02CE-43E3-4587-A8C4-A5026CC94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974" y="461273"/>
            <a:ext cx="9144000" cy="6122504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>
                <a:solidFill>
                  <a:srgbClr val="FF0000"/>
                </a:solidFill>
              </a:rPr>
              <a:t>Contextualização do problema</a:t>
            </a:r>
          </a:p>
          <a:p>
            <a:endParaRPr lang="pt-BR" dirty="0"/>
          </a:p>
          <a:p>
            <a:pPr marL="342900" indent="-342900" algn="just">
              <a:buFontTx/>
              <a:buChar char="-"/>
            </a:pPr>
            <a:r>
              <a:rPr lang="pt-BR" dirty="0"/>
              <a:t>Pesquisa realizada pela Universidade Livre de Berlim, em parceria com pesquisadores da Universidade Federal de Minas Gerais (UFMG) e da Universidade de Brasília (UnB), revelou um quadro grave de insegurança alimentar no Brasil no período da referida pandemia: ao final de 2020, 59,4% dos domicílios brasileiros apresentavam algum grau de insegurança alimentar, quando não dispunham de quantidade e qualidade suficiente dos alimentos ou quando o medo de ficar sem alimentos comprometia suas escolhas.</a:t>
            </a:r>
          </a:p>
          <a:p>
            <a:pPr marL="342900" indent="-342900" algn="just">
              <a:buFontTx/>
              <a:buChar char="-"/>
            </a:pPr>
            <a:endParaRPr lang="pt-BR" dirty="0"/>
          </a:p>
          <a:p>
            <a:pPr marL="342900" indent="-342900" algn="just">
              <a:buFontTx/>
              <a:buChar char="-"/>
            </a:pPr>
            <a:r>
              <a:rPr lang="pt-BR" dirty="0"/>
              <a:t>Se a realidade geral da segurança alimentar e nutricional é um desafio para o Brasil, deve-se considerar que a situação pode ser ainda mais complexa nas áreas de fronteira, que representam importantes corredores migratórios.</a:t>
            </a:r>
          </a:p>
        </p:txBody>
      </p:sp>
    </p:spTree>
    <p:extLst>
      <p:ext uri="{BB962C8B-B14F-4D97-AF65-F5344CB8AC3E}">
        <p14:creationId xmlns:p14="http://schemas.microsoft.com/office/powerpoint/2010/main" val="285702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EC40D3-4876-43FA-9FDA-5A2A26FEF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2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F6F02CE-43E3-4587-A8C4-A5026CC94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974" y="461273"/>
            <a:ext cx="9144000" cy="6122504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>
                <a:solidFill>
                  <a:srgbClr val="FF0000"/>
                </a:solidFill>
              </a:rPr>
              <a:t>Objetivos da pesquisa</a:t>
            </a:r>
          </a:p>
          <a:p>
            <a:pPr marL="342900" indent="-342900" algn="just">
              <a:buFontTx/>
              <a:buChar char="-"/>
            </a:pPr>
            <a:r>
              <a:rPr lang="pt-BR" dirty="0"/>
              <a:t>Análise da segurança alimentar e nutricional em zonas de fronteira, comparando-se os períodos anterior e posterior ao início da pandemia de Covid-19</a:t>
            </a:r>
          </a:p>
          <a:p>
            <a:pPr marL="342900" indent="-342900" algn="just">
              <a:buFontTx/>
              <a:buChar char="-"/>
            </a:pPr>
            <a:r>
              <a:rPr lang="pt-BR" dirty="0"/>
              <a:t>Identificação de alternativas para a superação da insegurança alimentar e nutricional de migrantes e refugiados</a:t>
            </a:r>
          </a:p>
          <a:p>
            <a:pPr marL="342900" indent="-342900" algn="just">
              <a:buFontTx/>
              <a:buChar char="-"/>
            </a:pPr>
            <a:endParaRPr lang="pt-BR" dirty="0"/>
          </a:p>
          <a:p>
            <a:pPr marL="342900" indent="-342900" algn="just">
              <a:buFontTx/>
              <a:buChar char="-"/>
            </a:pPr>
            <a:endParaRPr lang="pt-BR" dirty="0"/>
          </a:p>
          <a:p>
            <a:r>
              <a:rPr lang="pt-BR" dirty="0">
                <a:solidFill>
                  <a:srgbClr val="FF0000"/>
                </a:solidFill>
              </a:rPr>
              <a:t>Metodologia da pesquisa</a:t>
            </a:r>
          </a:p>
          <a:p>
            <a:pPr marL="342900" indent="-342900" algn="just">
              <a:buFontTx/>
              <a:buChar char="-"/>
            </a:pPr>
            <a:r>
              <a:rPr lang="pt-BR" dirty="0"/>
              <a:t>Seleção de amostra com residentes de Santana do Livramento (RS) e do Oiapoque (AP)</a:t>
            </a:r>
          </a:p>
          <a:p>
            <a:pPr marL="342900" indent="-342900" algn="just">
              <a:buFontTx/>
              <a:buChar char="-"/>
            </a:pPr>
            <a:endParaRPr lang="pt-BR" dirty="0"/>
          </a:p>
          <a:p>
            <a:pPr marL="342900" indent="-342900" algn="just">
              <a:buFontTx/>
              <a:buChar char="-"/>
            </a:pPr>
            <a:endParaRPr lang="pt-BR" dirty="0"/>
          </a:p>
          <a:p>
            <a:pPr marL="342900" indent="-342900" algn="just">
              <a:buFontTx/>
              <a:buChar char="-"/>
            </a:pPr>
            <a:endParaRPr lang="pt-BR" dirty="0"/>
          </a:p>
          <a:p>
            <a:pPr marL="342900" indent="-342900" algn="just">
              <a:buFontTx/>
              <a:buChar char="-"/>
            </a:pPr>
            <a:endParaRPr lang="pt-BR" dirty="0"/>
          </a:p>
          <a:p>
            <a:pPr marL="342900" indent="-342900" algn="just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202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EC40D3-4876-43FA-9FDA-5A2A26FEF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361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xmlns="" id="{F5832561-1E2C-455D-9F9E-FE343B35A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4959"/>
            <a:ext cx="9763432" cy="5985183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64B2E911-BA7E-4849-927B-10C109210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3716" y="5950224"/>
            <a:ext cx="9144000" cy="778566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/>
              <a:t>Diagnóstico: os níveis de insegurança alimentar e nutricional aumentaram de 66% para 80% entre os entrevistados em Santana do Livramento, com maior aceleração da IAN leve</a:t>
            </a:r>
          </a:p>
        </p:txBody>
      </p:sp>
    </p:spTree>
    <p:extLst>
      <p:ext uri="{BB962C8B-B14F-4D97-AF65-F5344CB8AC3E}">
        <p14:creationId xmlns:p14="http://schemas.microsoft.com/office/powerpoint/2010/main" val="72194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EC40D3-4876-43FA-9FDA-5A2A26FEF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F6F02CE-43E3-4587-A8C4-A5026CC94A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xmlns="" id="{FEE3AB09-9883-41E3-9BC6-3FC4F32B3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65" y="1"/>
            <a:ext cx="9866670" cy="5950224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4DEDC494-D51D-4AA2-A4F5-9727551CA114}"/>
              </a:ext>
            </a:extLst>
          </p:cNvPr>
          <p:cNvSpPr txBox="1">
            <a:spLocks/>
          </p:cNvSpPr>
          <p:nvPr/>
        </p:nvSpPr>
        <p:spPr>
          <a:xfrm>
            <a:off x="1833716" y="5950224"/>
            <a:ext cx="9144000" cy="778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Diagnóstico: os níveis de insegurança alimentar e nutricional aumentaram de 70% para 96% entre os entrevistados em Santana do Livramento, com maior aceleração das IAN mais intensas (moderada e grave)</a:t>
            </a:r>
          </a:p>
        </p:txBody>
      </p:sp>
    </p:spTree>
    <p:extLst>
      <p:ext uri="{BB962C8B-B14F-4D97-AF65-F5344CB8AC3E}">
        <p14:creationId xmlns:p14="http://schemas.microsoft.com/office/powerpoint/2010/main" val="180679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9D4782F-962C-4585-922A-E0F2C2B49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4313"/>
            <a:ext cx="10515600" cy="5792650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 algn="ctr">
              <a:buNone/>
            </a:pPr>
            <a:r>
              <a:rPr lang="pt-BR" sz="4400" b="1" dirty="0"/>
              <a:t>Análise do perfil dos entrevistados</a:t>
            </a:r>
          </a:p>
        </p:txBody>
      </p:sp>
    </p:spTree>
    <p:extLst>
      <p:ext uri="{BB962C8B-B14F-4D97-AF65-F5344CB8AC3E}">
        <p14:creationId xmlns:p14="http://schemas.microsoft.com/office/powerpoint/2010/main" val="195571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9D4782F-962C-4585-922A-E0F2C2B49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4313"/>
            <a:ext cx="10515600" cy="57926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3600" b="1" dirty="0"/>
              <a:t>Análise do perfil dos entrevistados</a:t>
            </a:r>
          </a:p>
          <a:p>
            <a:pPr marL="0" indent="0" algn="ctr">
              <a:buNone/>
            </a:pPr>
            <a:endParaRPr lang="pt-BR" sz="3600" b="1" dirty="0"/>
          </a:p>
          <a:p>
            <a:pPr algn="just">
              <a:buFontTx/>
              <a:buChar char="-"/>
            </a:pPr>
            <a:r>
              <a:rPr lang="pt-BR" dirty="0"/>
              <a:t>Nas duas cidades analisadas, foram constatados dois grupos principais: </a:t>
            </a:r>
          </a:p>
          <a:p>
            <a:pPr algn="just">
              <a:buFontTx/>
              <a:buChar char="-"/>
            </a:pPr>
            <a:endParaRPr lang="pt-BR" dirty="0"/>
          </a:p>
          <a:p>
            <a:pPr marL="514350" indent="-514350" algn="just">
              <a:buAutoNum type="arabicParenR"/>
            </a:pPr>
            <a:r>
              <a:rPr lang="pt-BR" dirty="0"/>
              <a:t>de pessoas em situação de insegurança alimentar e nutricional intensa (moderada ou grave) atendidas por algum programa de transferência de renda (essas pessoas foram classificadas pelo estudo como </a:t>
            </a:r>
            <a:r>
              <a:rPr lang="pt-BR" dirty="0">
                <a:solidFill>
                  <a:srgbClr val="FF0000"/>
                </a:solidFill>
              </a:rPr>
              <a:t>vulneráveis visíveis</a:t>
            </a:r>
            <a:r>
              <a:rPr lang="pt-BR" dirty="0"/>
              <a:t>)</a:t>
            </a:r>
          </a:p>
          <a:p>
            <a:pPr marL="514350" indent="-514350" algn="just">
              <a:buFont typeface="Arial" panose="020B0604020202020204" pitchFamily="34" charset="0"/>
              <a:buAutoNum type="arabicParenR"/>
            </a:pPr>
            <a:r>
              <a:rPr lang="pt-BR" dirty="0"/>
              <a:t>de pessoas em situação de insegurança alimentar e nutricional intensa (moderada ou grave) não atendidas por nenhum programa de transferência de renda (essas pessoas foram classificadas pelo estudo como </a:t>
            </a:r>
            <a:r>
              <a:rPr lang="pt-BR" dirty="0">
                <a:solidFill>
                  <a:srgbClr val="FF0000"/>
                </a:solidFill>
              </a:rPr>
              <a:t>vulneráveis invisíveis</a:t>
            </a:r>
            <a:r>
              <a:rPr lang="pt-BR" dirty="0"/>
              <a:t>)</a:t>
            </a:r>
          </a:p>
          <a:p>
            <a:pPr marL="514350" indent="-514350" algn="just">
              <a:buAutoNum type="arabicParenR"/>
            </a:pPr>
            <a:endParaRPr lang="pt-BR" dirty="0"/>
          </a:p>
          <a:p>
            <a:pPr marL="0" indent="0" algn="ctr">
              <a:buNone/>
            </a:pP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422132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442836-9006-4185-A571-D5B312B4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43"/>
            <a:ext cx="10515600" cy="615332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Resposta à pergunta da pesquisa: a senhora/ o senhor é migrante?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634D9198-FD33-49AE-BAB8-1071A8719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087073"/>
              </p:ext>
            </p:extLst>
          </p:nvPr>
        </p:nvGraphicFramePr>
        <p:xfrm>
          <a:off x="3578086" y="755375"/>
          <a:ext cx="5523711" cy="610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663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442836-9006-4185-A571-D5B312B4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43"/>
            <a:ext cx="10515600" cy="6153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Resposta à pergunta da pesquisa: se a senhora/ o senhor é migrante, ficaria em alguma cidade ao longo do caminho da migração caso essa cidade lhe oferecesse alimentação constante?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xmlns="" id="{CCD35D67-64EC-4F18-9FB0-571D2C6C9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771532"/>
              </p:ext>
            </p:extLst>
          </p:nvPr>
        </p:nvGraphicFramePr>
        <p:xfrm>
          <a:off x="2580968" y="884903"/>
          <a:ext cx="6843251" cy="583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75777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476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   Os visíveis e os invisíveis da fronteira: um estudo de caso de Segurança Alimentar e Nutricional   Henrique Salles Pinto Consultor Legislativo do Senado Federal</vt:lpstr>
      <vt:lpstr>  </vt:lpstr>
      <vt:lpstr>  </vt:lpstr>
      <vt:lpstr>                                     </vt:lpstr>
      <vt:lpstr>Apresentação do PowerPoint</vt:lpstr>
      <vt:lpstr>Apresentação do PowerPoint</vt:lpstr>
      <vt:lpstr>Apresentação do PowerPoint</vt:lpstr>
      <vt:lpstr>Resposta à pergunta da pesquisa: a senhora/ o senhor é migrante?</vt:lpstr>
      <vt:lpstr>Resposta à pergunta da pesquisa: se a senhora/ o senhor é migrante, ficaria em alguma cidade ao longo do caminho da migração caso essa cidade lhe oferecesse alimentação constante?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Henrique Pinto</dc:creator>
  <cp:lastModifiedBy>Silvana Egídio Mendonça Costa</cp:lastModifiedBy>
  <cp:revision>1</cp:revision>
  <dcterms:created xsi:type="dcterms:W3CDTF">2022-02-07T20:24:13Z</dcterms:created>
  <dcterms:modified xsi:type="dcterms:W3CDTF">2022-02-08T11:51:58Z</dcterms:modified>
</cp:coreProperties>
</file>