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73" r:id="rId4"/>
    <p:sldId id="275" r:id="rId5"/>
    <p:sldId id="257" r:id="rId6"/>
    <p:sldId id="270" r:id="rId7"/>
    <p:sldId id="271" r:id="rId8"/>
    <p:sldId id="267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40015" y="682256"/>
            <a:ext cx="10211250" cy="3329581"/>
          </a:xfrm>
        </p:spPr>
        <p:txBody>
          <a:bodyPr/>
          <a:lstStyle/>
          <a:p>
            <a:r>
              <a:rPr lang="pt-BR" sz="6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INCONSTITUCIONALIDADES DA REFORMA TRABALHISTA NA VISÃO DO MINISTÉRIO PÚBLICO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70251" y="5394068"/>
            <a:ext cx="6803158" cy="861420"/>
          </a:xfrm>
        </p:spPr>
        <p:txBody>
          <a:bodyPr>
            <a:normAutofit fontScale="92500" lnSpcReduction="20000"/>
          </a:bodyPr>
          <a:lstStyle/>
          <a:p>
            <a:r>
              <a:rPr lang="pt-BR" sz="2800">
                <a:solidFill>
                  <a:srgbClr val="FFFF00"/>
                </a:solidFill>
                <a:latin typeface="Franklin Gothic Medium" panose="020B0603020102020204" pitchFamily="34" charset="0"/>
              </a:rPr>
              <a:t>Ronaldo curado Fleury</a:t>
            </a:r>
          </a:p>
          <a:p>
            <a:r>
              <a:rPr lang="pt-BR" sz="2800">
                <a:solidFill>
                  <a:srgbClr val="FFFF00"/>
                </a:solidFill>
                <a:latin typeface="Franklin Gothic Medium" panose="020B0603020102020204" pitchFamily="34" charset="0"/>
              </a:rPr>
              <a:t>procurador-geral do trabalho</a:t>
            </a: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8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/>
          <a:lstStyle/>
          <a:p>
            <a:r>
              <a:rPr lang="pt-BR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Considerações preliminares sobre o PLC 38/2017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Tramitação no Senado Federal sem qualquer discussão</a:t>
            </a:r>
          </a:p>
          <a:p>
            <a:endParaRPr lang="pt-BR" sz="2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Texto viola normas internacionais de que o Brasil é signatário</a:t>
            </a:r>
          </a:p>
          <a:p>
            <a:endParaRPr lang="pt-BR" sz="2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Reconhecimento de necessidade de ajustes mesmo entre os defensores do projeto, embora remetendo para uma suposta e incerta MP (Legislativo transferindo poder de legislar para o Executivo no curso da tramitação de um relevante PL)</a:t>
            </a:r>
          </a:p>
          <a:p>
            <a:endParaRPr lang="pt-BR" sz="2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Projeto toma por base dados equivocados</a:t>
            </a:r>
          </a:p>
        </p:txBody>
      </p:sp>
    </p:spTree>
    <p:extLst>
      <p:ext uri="{BB962C8B-B14F-4D97-AF65-F5344CB8AC3E}">
        <p14:creationId xmlns:p14="http://schemas.microsoft.com/office/powerpoint/2010/main" val="332781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2331" y="142325"/>
            <a:ext cx="8947522" cy="1400530"/>
          </a:xfrm>
        </p:spPr>
        <p:txBody>
          <a:bodyPr/>
          <a:lstStyle/>
          <a:p>
            <a:r>
              <a:rPr lang="pt-BR" sz="2800" dirty="0">
                <a:solidFill>
                  <a:schemeClr val="accent2"/>
                </a:solidFill>
                <a:latin typeface="Franklin Gothic Medium" panose="020B0603020102020204" pitchFamily="34" charset="0"/>
              </a:rPr>
              <a:t>Dados dissonantes da realidade utilizados pelos defensores da “Reforma”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2331" y="1243584"/>
            <a:ext cx="9093228" cy="5705856"/>
          </a:xfrm>
        </p:spPr>
        <p:txBody>
          <a:bodyPr>
            <a:normAutofit fontScale="40000" lnSpcReduction="20000"/>
          </a:bodyPr>
          <a:lstStyle/>
          <a:p>
            <a:r>
              <a:rPr lang="pt-BR" sz="53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Alegação de que o PLC 38 “não retira direitos”, já que um PL não poderia revogar texto constitucional</a:t>
            </a:r>
          </a:p>
          <a:p>
            <a:pPr lvl="2"/>
            <a:r>
              <a:rPr lang="pt-BR" sz="3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O que não é retirado diretamente pelo projeto, ele permite que se retire em razão de viabilizar contratações indiscriminadas sem reconhecimento de vínculo (“</a:t>
            </a:r>
            <a:r>
              <a:rPr lang="pt-BR" sz="3400" dirty="0" err="1">
                <a:solidFill>
                  <a:srgbClr val="FFFF00"/>
                </a:solidFill>
                <a:latin typeface="Franklin Gothic Medium" panose="020B0603020102020204" pitchFamily="34" charset="0"/>
              </a:rPr>
              <a:t>pejotização</a:t>
            </a:r>
            <a:r>
              <a:rPr lang="pt-BR" sz="3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” generalizada, entre outras práticas)</a:t>
            </a:r>
          </a:p>
          <a:p>
            <a:endParaRPr lang="pt-BR" sz="3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53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Suposta </a:t>
            </a:r>
            <a:r>
              <a:rPr lang="pt-BR" sz="5300" dirty="0" err="1">
                <a:solidFill>
                  <a:srgbClr val="FFFF00"/>
                </a:solidFill>
                <a:latin typeface="Franklin Gothic Medium" panose="020B0603020102020204" pitchFamily="34" charset="0"/>
              </a:rPr>
              <a:t>judicialização</a:t>
            </a:r>
            <a:r>
              <a:rPr lang="pt-BR" sz="53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 exagerada na Justiça do Trabalho</a:t>
            </a:r>
          </a:p>
          <a:p>
            <a:pPr lvl="2"/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Justiça 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do Trabalho representa cerca de 7% das ações ajuizadas a cada ano no Brasil – cerca de 80% na Justiça Estadual e 12% na Justiça Federal </a:t>
            </a:r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- CNJ;</a:t>
            </a:r>
            <a:endParaRPr lang="pt-BR" sz="45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lvl="2"/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Dados mencionados de outros países (como EUA e Japão) sem qualquer </a:t>
            </a:r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fonte;</a:t>
            </a:r>
          </a:p>
          <a:p>
            <a:pPr lvl="2"/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Em 2015, o Brasil teve 2.619.867 casos novos na Justiça do Trabalho. </a:t>
            </a:r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[CNJ] 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No mesmo ano</a:t>
            </a:r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,</a:t>
            </a:r>
          </a:p>
          <a:p>
            <a:pPr lvl="2"/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 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 França teve 184.196 novos casos trabalhistas</a:t>
            </a:r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, [</a:t>
            </a:r>
            <a:r>
              <a:rPr lang="pt-BR" sz="2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http://www.justice.gouv.fr/statistiques.html#statistique-judiciaire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] </a:t>
            </a:r>
            <a:endParaRPr lang="pt-BR" sz="4500" dirty="0" smtClean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lvl="2"/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a 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Alemanha teve 361.816 </a:t>
            </a:r>
            <a:r>
              <a:rPr lang="pt-BR" sz="2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ações[https://www.destatis.de/EN/FactsFigures/SocietyState/Justice/Tables_/SocialCourts.html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] </a:t>
            </a:r>
            <a:endParaRPr lang="pt-BR" sz="4500" dirty="0" smtClean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lvl="2"/>
            <a:r>
              <a:rPr lang="pt-BR" sz="45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a </a:t>
            </a: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Espanha, 1.669.083 casos 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(http://</a:t>
            </a:r>
            <a:r>
              <a:rPr lang="pt-BR" sz="28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www.poderjudicial.es/cgpj/es/Temas/Estadistica-Judicial/Estadistica-por-temas/Actividad-de-los-organos-judiciales/Asuntos-Judiciales-Sociales)</a:t>
            </a: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50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9264" y="100584"/>
            <a:ext cx="9710928" cy="6611112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Diminuição de direitos trabalhistas não gera empregos (exemplos em diversas partes do mundo, a exemplo de Espanha e México)</a:t>
            </a:r>
          </a:p>
          <a:p>
            <a:pPr marL="0" indent="0">
              <a:buNone/>
            </a:pPr>
            <a:endParaRPr lang="pt-BR" sz="2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Alegação de que a OIT teria se pronunciado favoravelmente à “Reforma”, supostamente atestando que ela não </a:t>
            </a:r>
            <a:r>
              <a:rPr lang="pt-BR" sz="2400" dirty="0" err="1">
                <a:solidFill>
                  <a:srgbClr val="FFFF00"/>
                </a:solidFill>
                <a:latin typeface="Franklin Gothic Medium" panose="020B0603020102020204" pitchFamily="34" charset="0"/>
              </a:rPr>
              <a:t>precarizaria</a:t>
            </a:r>
            <a:r>
              <a:rPr lang="pt-BR" sz="2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 direitos nem violaria normas internacionais</a:t>
            </a:r>
          </a:p>
          <a:p>
            <a:endParaRPr lang="pt-BR" sz="2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Pesquisa da própria CNI conclui que a “reforma trabalhista” não representa incentivo a novas contratações (cerca de 73% dos empresários paulistas acham que não há incentivo ou que este, ainda que eventualmente existente, seria pouco significativo</a:t>
            </a:r>
            <a:r>
              <a:rPr lang="pt-BR" sz="24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)</a:t>
            </a:r>
          </a:p>
          <a:p>
            <a:endParaRPr lang="pt-BR" sz="2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r>
              <a:rPr lang="pt-BR" sz="24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Empresários americanos, </a:t>
            </a:r>
            <a:r>
              <a:rPr lang="pt-BR" sz="2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os custos burocráticos e com processos administrativos são os primeiros (33%), seguidos de altas cargas tributárias (21%) e falta de infraestrutura (11%).</a:t>
            </a:r>
          </a:p>
          <a:p>
            <a:endParaRPr lang="pt-BR" sz="2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054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0176" y="1232463"/>
            <a:ext cx="10183480" cy="5625538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arenR"/>
            </a:pPr>
            <a:r>
              <a:rPr lang="pt-BR" sz="4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Desvirtuamento inconstitucional do regime de emprego – negação de incidência de Direitos Fundamentais</a:t>
            </a:r>
          </a:p>
          <a:p>
            <a:pPr marL="400050">
              <a:buFont typeface="+mj-lt"/>
              <a:buAutoNum type="arabicParenR"/>
            </a:pPr>
            <a:endParaRPr lang="pt-BR" sz="1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/>
            </a:pPr>
            <a:r>
              <a:rPr lang="pt-BR" sz="4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 da terceirização das atividades finalísticas das empresas</a:t>
            </a:r>
          </a:p>
          <a:p>
            <a:pPr marL="800100" indent="-742950">
              <a:buFont typeface="+mj-lt"/>
              <a:buAutoNum type="arabicParenR"/>
            </a:pPr>
            <a:endParaRPr lang="pt-BR" sz="16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/>
            </a:pP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Flexibilização inconstitucional da jornada de trabalho</a:t>
            </a:r>
          </a:p>
          <a:p>
            <a:pPr marL="800100" indent="-742950">
              <a:buFont typeface="+mj-lt"/>
              <a:buAutoNum type="arabicParenR"/>
            </a:pPr>
            <a:endParaRPr lang="pt-BR" sz="16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/>
            </a:pPr>
            <a:r>
              <a:rPr lang="pt-BR" sz="45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Violação de Direito Fundamental a uma jornada compatível com as capacidades físicas e mentais do trabalhador</a:t>
            </a:r>
          </a:p>
          <a:p>
            <a:pPr marL="800100" indent="-742950">
              <a:buFont typeface="+mj-lt"/>
              <a:buAutoNum type="arabicParenR"/>
            </a:pPr>
            <a:endParaRPr lang="pt-BR" sz="1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/>
            </a:pPr>
            <a:endParaRPr lang="pt-BR" sz="45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514350" lvl="1" indent="0">
              <a:buNone/>
            </a:pPr>
            <a:endParaRPr lang="pt-BR" dirty="0"/>
          </a:p>
          <a:p>
            <a:pPr marL="800100" lvl="1">
              <a:buFont typeface="Wingdings" panose="05000000000000000000" pitchFamily="2" charset="2"/>
              <a:buChar char="Ø"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36868" y="236262"/>
            <a:ext cx="8669862" cy="66136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INCONSTITUCIONALIDADES</a:t>
            </a:r>
          </a:p>
        </p:txBody>
      </p:sp>
    </p:spTree>
    <p:extLst>
      <p:ext uri="{BB962C8B-B14F-4D97-AF65-F5344CB8AC3E}">
        <p14:creationId xmlns:p14="http://schemas.microsoft.com/office/powerpoint/2010/main" val="125100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0176" y="1232462"/>
            <a:ext cx="10037176" cy="5625537"/>
          </a:xfrm>
        </p:spPr>
        <p:txBody>
          <a:bodyPr>
            <a:normAutofit fontScale="62500" lnSpcReduction="20000"/>
          </a:bodyPr>
          <a:lstStyle/>
          <a:p>
            <a:pPr marL="914400" indent="-914400">
              <a:buFont typeface="+mj-lt"/>
              <a:buAutoNum type="arabicParenR" startAt="5"/>
            </a:pPr>
            <a:r>
              <a:rPr lang="pt-BR" sz="4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Violação de Direito Fundamental ao salário mínimo, à remuneração pelo trabalho e a salário </a:t>
            </a:r>
            <a:r>
              <a:rPr lang="pt-BR" sz="4400" dirty="0" err="1">
                <a:solidFill>
                  <a:srgbClr val="FFFF00"/>
                </a:solidFill>
                <a:latin typeface="Franklin Gothic Medium" panose="020B0603020102020204" pitchFamily="34" charset="0"/>
              </a:rPr>
              <a:t>equitatitivo</a:t>
            </a:r>
            <a:r>
              <a:rPr lang="pt-BR" sz="4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 – desvirtuamento inconstitucional de verbas salariais</a:t>
            </a:r>
          </a:p>
          <a:p>
            <a:pPr marL="914400" indent="-914400">
              <a:buFont typeface="+mj-lt"/>
              <a:buAutoNum type="arabicParenR" startAt="5"/>
            </a:pPr>
            <a:endParaRPr lang="pt-BR" sz="4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914400" indent="-914400">
              <a:buFont typeface="+mj-lt"/>
              <a:buAutoNum type="arabicParenR" startAt="5"/>
            </a:pPr>
            <a:r>
              <a:rPr lang="pt-BR" sz="4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 da prevalência do negociado sobre o legislado para reduzir proteção social do trabalhador</a:t>
            </a:r>
          </a:p>
          <a:p>
            <a:pPr marL="400050">
              <a:buFont typeface="+mj-lt"/>
              <a:buAutoNum type="arabicParenR" startAt="5"/>
            </a:pPr>
            <a:endParaRPr lang="pt-BR" sz="4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971550" indent="-914400">
              <a:buFont typeface="+mj-lt"/>
              <a:buAutoNum type="arabicParenR" startAt="5"/>
            </a:pPr>
            <a:r>
              <a:rPr lang="pt-BR" sz="4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Derrogação inconstitucional de proteção jurídica trabalhista aos empregados com maior remuneração e com diploma de formação superior</a:t>
            </a:r>
          </a:p>
          <a:p>
            <a:pPr marL="800100" indent="-742950">
              <a:buFont typeface="+mj-lt"/>
              <a:buAutoNum type="arabicParenR" startAt="5"/>
            </a:pPr>
            <a:endParaRPr lang="pt-BR" sz="44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971550" indent="-914400">
              <a:buFont typeface="+mj-lt"/>
              <a:buAutoNum type="arabicParenR" startAt="5"/>
            </a:pPr>
            <a:r>
              <a:rPr lang="pt-BR" sz="44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Fragilização do direito à representação de trabalhadores por local de trabalho</a:t>
            </a:r>
          </a:p>
          <a:p>
            <a:pPr marL="800100" indent="-742950">
              <a:buFont typeface="+mj-lt"/>
              <a:buAutoNum type="arabicParenR" startAt="5"/>
            </a:pPr>
            <a:endParaRPr lang="pt-BR" sz="16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 startAt="5"/>
            </a:pPr>
            <a:endParaRPr lang="pt-BR" sz="45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514350" lvl="1" indent="0">
              <a:buNone/>
            </a:pPr>
            <a:endParaRPr lang="pt-BR" dirty="0"/>
          </a:p>
          <a:p>
            <a:pPr marL="800100" lvl="1">
              <a:buFont typeface="Wingdings" panose="05000000000000000000" pitchFamily="2" charset="2"/>
              <a:buChar char="Ø"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36868" y="236262"/>
            <a:ext cx="8669862" cy="66136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INCONSTITUCIONALIDADES</a:t>
            </a:r>
          </a:p>
        </p:txBody>
      </p:sp>
    </p:spTree>
    <p:extLst>
      <p:ext uri="{BB962C8B-B14F-4D97-AF65-F5344CB8AC3E}">
        <p14:creationId xmlns:p14="http://schemas.microsoft.com/office/powerpoint/2010/main" val="334821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0176" y="1232463"/>
            <a:ext cx="9152231" cy="5193504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arenR" startAt="9"/>
            </a:pPr>
            <a:r>
              <a:rPr lang="pt-BR" sz="36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 da exclusão ou redução de responsabilidade do empregador</a:t>
            </a:r>
          </a:p>
          <a:p>
            <a:pPr marL="742950" indent="-742950">
              <a:buFont typeface="+mj-lt"/>
              <a:buAutoNum type="arabicParenR" startAt="9"/>
            </a:pPr>
            <a:endParaRPr lang="pt-BR" sz="10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742950" indent="-742950">
              <a:buFont typeface="+mj-lt"/>
              <a:buAutoNum type="arabicParenR" startAt="9"/>
            </a:pPr>
            <a:r>
              <a:rPr lang="pt-BR" sz="33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Tarifação do dano extrapatrimonial – restrição ao direito fundamental à reparação de danos morais</a:t>
            </a:r>
          </a:p>
          <a:p>
            <a:pPr marL="742950" indent="-742950">
              <a:buFont typeface="+mj-lt"/>
              <a:buAutoNum type="arabicParenR" startAt="9"/>
            </a:pPr>
            <a:endParaRPr lang="pt-BR" sz="10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742950" indent="-742950">
              <a:buFont typeface="+mj-lt"/>
              <a:buAutoNum type="arabicParenR" startAt="9"/>
            </a:pPr>
            <a:r>
              <a:rPr lang="pt-BR" sz="33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Restrições inconstitucionais de acesso à Justiça do Trabalho</a:t>
            </a:r>
          </a:p>
          <a:p>
            <a:pPr marL="400050">
              <a:buFont typeface="+mj-lt"/>
              <a:buAutoNum type="arabicParenR" startAt="9"/>
            </a:pPr>
            <a:endParaRPr lang="pt-BR" sz="10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 startAt="9"/>
            </a:pPr>
            <a:r>
              <a:rPr lang="pt-BR" sz="3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Afronta à autonomia funcional do Poder Judiciário trabalhista</a:t>
            </a:r>
          </a:p>
          <a:p>
            <a:pPr marL="800100" indent="-742950">
              <a:buFont typeface="+mj-lt"/>
              <a:buAutoNum type="arabicParenR" startAt="9"/>
            </a:pPr>
            <a:endParaRPr lang="pt-BR" sz="16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 startAt="9"/>
            </a:pPr>
            <a:endParaRPr lang="pt-BR" sz="45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800100" indent="-742950">
              <a:buFont typeface="+mj-lt"/>
              <a:buAutoNum type="arabicParenR" startAt="5"/>
            </a:pPr>
            <a:endParaRPr lang="pt-BR" sz="9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4000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  <a:p>
            <a:pPr marL="514350" lvl="1" indent="0">
              <a:buNone/>
            </a:pPr>
            <a:endParaRPr lang="pt-BR" dirty="0"/>
          </a:p>
          <a:p>
            <a:pPr marL="800100" lvl="1">
              <a:buFont typeface="Wingdings" panose="05000000000000000000" pitchFamily="2" charset="2"/>
              <a:buChar char="Ø"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36868" y="236262"/>
            <a:ext cx="8669862" cy="66136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INCONSTITUCIONALIDADES</a:t>
            </a:r>
          </a:p>
        </p:txBody>
      </p:sp>
    </p:spTree>
    <p:extLst>
      <p:ext uri="{BB962C8B-B14F-4D97-AF65-F5344CB8AC3E}">
        <p14:creationId xmlns:p14="http://schemas.microsoft.com/office/powerpoint/2010/main" val="124099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222067" y="3959604"/>
            <a:ext cx="9637092" cy="2782219"/>
          </a:xfrm>
        </p:spPr>
        <p:txBody>
          <a:bodyPr/>
          <a:lstStyle/>
          <a:p>
            <a:r>
              <a:rPr lang="pt-BR" sz="4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/>
            </a:r>
            <a:br>
              <a:rPr lang="pt-BR" sz="4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3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	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- Aumento do abismo social;</a:t>
            </a:r>
            <a:b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/>
            </a:r>
            <a:b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32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	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- Diminuição das oportunidades;</a:t>
            </a:r>
            <a:b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/>
            </a:r>
            <a:b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32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	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- Crescimento da pobreza;</a:t>
            </a:r>
            <a:b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/>
            </a:r>
            <a:b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3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	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- Reflexos na já preocupante Segurança Pública;</a:t>
            </a:r>
            <a:b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/>
            </a:r>
            <a:br>
              <a:rPr lang="pt-BR" sz="7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pt-BR" sz="3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	</a:t>
            </a:r>
            <a:r>
              <a:rPr lang="pt-BR" sz="28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- </a:t>
            </a:r>
            <a: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Retrocesso Social sem precedentes (aliás, com   	precedente bem antigo...)</a:t>
            </a:r>
            <a:br>
              <a:rPr lang="pt-BR" sz="2800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endParaRPr lang="pt-BR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 flipV="1">
            <a:off x="-780170" y="630865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2511339" y="182353"/>
            <a:ext cx="72198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Algumas consequências decorrentes da aprovação da “Reforma Trabalhista”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624146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791291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CÓDIGO DE HAMURABI</a:t>
            </a:r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7306" y="1244009"/>
            <a:ext cx="8565266" cy="5323637"/>
          </a:xfrm>
        </p:spPr>
      </p:pic>
    </p:spTree>
    <p:extLst>
      <p:ext uri="{BB962C8B-B14F-4D97-AF65-F5344CB8AC3E}">
        <p14:creationId xmlns:p14="http://schemas.microsoft.com/office/powerpoint/2010/main" val="1425660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1573</TotalTime>
  <Words>540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Franklin Gothic Medium</vt:lpstr>
      <vt:lpstr>Wingdings</vt:lpstr>
      <vt:lpstr>Wingdings 3</vt:lpstr>
      <vt:lpstr>Íon</vt:lpstr>
      <vt:lpstr>INCONSTITUCIONALIDADES DA REFORMA TRABALHISTA NA VISÃO DO MINISTÉRIO PÚBLICO DO TRABALHO</vt:lpstr>
      <vt:lpstr>Considerações preliminares sobre o PLC 38/2017</vt:lpstr>
      <vt:lpstr>Dados dissonantes da realidade utilizados pelos defensores da “Reforma”</vt:lpstr>
      <vt:lpstr>Apresentação do PowerPoint</vt:lpstr>
      <vt:lpstr>INCONSTITUCIONALIDADES</vt:lpstr>
      <vt:lpstr>INCONSTITUCIONALIDADES</vt:lpstr>
      <vt:lpstr>INCONSTITUCIONALIDADES</vt:lpstr>
      <vt:lpstr>  - Aumento do abismo social;   - Diminuição das oportunidades;   - Crescimento da pobreza;   - Reflexos na já preocupante Segurança Pública;   - Retrocesso Social sem precedentes (aliás, com    precedente bem antigo...) </vt:lpstr>
      <vt:lpstr>CÓDIGO DE HAMURABI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REFORMA TRABALHISTA NA VISÃO DO MINISTÉRIO PÚBLICO DO TRABALHO</dc:title>
  <dc:creator>Membro</dc:creator>
  <cp:lastModifiedBy>Caroline de Araújo Ribeiro</cp:lastModifiedBy>
  <cp:revision>15</cp:revision>
  <dcterms:created xsi:type="dcterms:W3CDTF">2017-06-17T16:10:02Z</dcterms:created>
  <dcterms:modified xsi:type="dcterms:W3CDTF">2017-06-27T14:20:04Z</dcterms:modified>
</cp:coreProperties>
</file>