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72" r:id="rId3"/>
    <p:sldId id="273" r:id="rId4"/>
    <p:sldId id="275" r:id="rId5"/>
    <p:sldId id="257" r:id="rId6"/>
    <p:sldId id="270" r:id="rId7"/>
    <p:sldId id="271" r:id="rId8"/>
    <p:sldId id="267" r:id="rId9"/>
    <p:sldId id="274" r:id="rId10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4" autoAdjust="0"/>
    <p:restoredTop sz="94660"/>
  </p:normalViewPr>
  <p:slideViewPr>
    <p:cSldViewPr snapToGrid="0">
      <p:cViewPr varScale="1">
        <p:scale>
          <a:sx n="92" d="100"/>
          <a:sy n="92" d="100"/>
        </p:scale>
        <p:origin x="498" y="9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54955" y="1447800"/>
            <a:ext cx="8825658" cy="3329581"/>
          </a:xfrm>
        </p:spPr>
        <p:txBody>
          <a:bodyPr anchor="b"/>
          <a:lstStyle>
            <a:lvl1pPr>
              <a:defRPr sz="7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54955" y="4777380"/>
            <a:ext cx="8825658" cy="861420"/>
          </a:xfrm>
        </p:spPr>
        <p:txBody>
          <a:bodyPr anchor="t"/>
          <a:lstStyle>
            <a:lvl1pPr marL="0" indent="0" algn="l">
              <a:buNone/>
              <a:defRPr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pt-BR"/>
              <a:t>Clique para editar o estilo do subtítulo Mestre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AAD347D-5ACD-4C99-B74B-A9C85AD731AF}" type="datetimeFigureOut">
              <a:rPr lang="en-US" dirty="0"/>
              <a:t>6/27/2017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Foto Panorâmica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4800587"/>
            <a:ext cx="8825657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54955" y="685800"/>
            <a:ext cx="8825658" cy="3640666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6" y="5367325"/>
            <a:ext cx="8825656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6/27/2017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ítulo e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1447800"/>
            <a:ext cx="8825659" cy="1981200"/>
          </a:xfrm>
        </p:spPr>
        <p:txBody>
          <a:bodyPr/>
          <a:lstStyle>
            <a:lvl1pPr>
              <a:defRPr sz="48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8825659" cy="23622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6/27/2017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itaçã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74801" y="1447800"/>
            <a:ext cx="7999315" cy="2323374"/>
          </a:xfrm>
        </p:spPr>
        <p:txBody>
          <a:bodyPr/>
          <a:lstStyle>
            <a:lvl1pPr>
              <a:defRPr sz="48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11" name="Text Placeholder 3"/>
          <p:cNvSpPr>
            <a:spLocks noGrp="1"/>
          </p:cNvSpPr>
          <p:nvPr>
            <p:ph type="body" sz="half" idx="14"/>
          </p:nvPr>
        </p:nvSpPr>
        <p:spPr>
          <a:xfrm>
            <a:off x="1930400" y="3771174"/>
            <a:ext cx="7279649" cy="342174"/>
          </a:xfrm>
        </p:spPr>
        <p:txBody>
          <a:bodyPr vert="horz" lIns="91440" tIns="45720" rIns="91440" bIns="45720" rtlCol="0" anchor="t">
            <a:normAutofit/>
          </a:bodyPr>
          <a:lstStyle>
            <a:lvl1pPr marL="0" indent="0">
              <a:buNone/>
              <a:defRPr lang="en-US" sz="1400" b="0" i="0" kern="1200" cap="small" dirty="0">
                <a:solidFill>
                  <a:schemeClr val="bg2">
                    <a:lumMod val="40000"/>
                    <a:lumOff val="60000"/>
                  </a:schemeClr>
                </a:solidFill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marL="0" lvl="0" indent="0">
              <a:buNone/>
            </a:pPr>
            <a:r>
              <a:rPr lang="pt-BR"/>
              <a:t>Editar estilos de texto Mestre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4350657"/>
            <a:ext cx="8825659" cy="1676400"/>
          </a:xfrm>
        </p:spPr>
        <p:txBody>
          <a:bodyPr anchor="ctr">
            <a:normAutofit/>
          </a:bodyPr>
          <a:lstStyle>
            <a:lvl1pPr marL="0" indent="0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6/27/2017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  <p:sp>
        <p:nvSpPr>
          <p:cNvPr id="12" name="TextBox 11"/>
          <p:cNvSpPr txBox="1"/>
          <p:nvPr/>
        </p:nvSpPr>
        <p:spPr>
          <a:xfrm>
            <a:off x="898295" y="971253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9330490" y="2613787"/>
            <a:ext cx="801912" cy="196977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algn="r">
              <a:defRPr sz="12200" b="0" i="0">
                <a:solidFill>
                  <a:schemeClr val="bg2">
                    <a:lumMod val="40000"/>
                    <a:lumOff val="60000"/>
                  </a:schemeClr>
                </a:solidFill>
                <a:latin typeface="Arial"/>
                <a:ea typeface="+mj-ea"/>
                <a:cs typeface="+mj-cs"/>
              </a:defRPr>
            </a:lvl1pPr>
          </a:lstStyle>
          <a:p>
            <a:pPr lvl="0"/>
            <a:r>
              <a:rPr lang="en-US" dirty="0"/>
              <a:t>”</a:t>
            </a:r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artão de Nom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4" y="3124201"/>
            <a:ext cx="8825660" cy="165318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4" y="4777381"/>
            <a:ext cx="8825659" cy="860400"/>
          </a:xfrm>
        </p:spPr>
        <p:txBody>
          <a:bodyPr anchor="t"/>
          <a:lstStyle>
            <a:lvl1pPr marL="0" indent="0" algn="l">
              <a:buNone/>
              <a:defRPr sz="2000" cap="none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6/27/2017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32947" y="1981200"/>
            <a:ext cx="2946866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16" name="Text Placeholder 3"/>
          <p:cNvSpPr>
            <a:spLocks noGrp="1"/>
          </p:cNvSpPr>
          <p:nvPr>
            <p:ph type="body" sz="half" idx="15"/>
          </p:nvPr>
        </p:nvSpPr>
        <p:spPr>
          <a:xfrm>
            <a:off x="652463" y="2667000"/>
            <a:ext cx="2927350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3659" y="1981200"/>
            <a:ext cx="293624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19" name="Text Placeholder 3"/>
          <p:cNvSpPr>
            <a:spLocks noGrp="1"/>
          </p:cNvSpPr>
          <p:nvPr>
            <p:ph type="body" sz="half" idx="16"/>
          </p:nvPr>
        </p:nvSpPr>
        <p:spPr>
          <a:xfrm>
            <a:off x="3873106" y="2667000"/>
            <a:ext cx="2946794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1981200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20" name="Text Placeholder 3"/>
          <p:cNvSpPr>
            <a:spLocks noGrp="1"/>
          </p:cNvSpPr>
          <p:nvPr>
            <p:ph type="body" sz="half" idx="17"/>
          </p:nvPr>
        </p:nvSpPr>
        <p:spPr>
          <a:xfrm>
            <a:off x="7124700" y="2667000"/>
            <a:ext cx="2932113" cy="358933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cxnSp>
        <p:nvCxnSpPr>
          <p:cNvPr id="17" name="Straight Connector 16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8" name="Straight Connector 17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6/27/2017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nas de Imag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 sz="420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52463" y="4250949"/>
            <a:ext cx="294005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29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52463" y="2209800"/>
            <a:ext cx="2940050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2" name="Text Placeholder 3"/>
          <p:cNvSpPr>
            <a:spLocks noGrp="1"/>
          </p:cNvSpPr>
          <p:nvPr>
            <p:ph type="body" sz="half" idx="18"/>
          </p:nvPr>
        </p:nvSpPr>
        <p:spPr>
          <a:xfrm>
            <a:off x="652463" y="4827211"/>
            <a:ext cx="2940050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89375" y="4250949"/>
            <a:ext cx="29305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0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889374" y="2209800"/>
            <a:ext cx="2930525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3" name="Text Placeholder 3"/>
          <p:cNvSpPr>
            <a:spLocks noGrp="1"/>
          </p:cNvSpPr>
          <p:nvPr>
            <p:ph type="body" sz="half" idx="19"/>
          </p:nvPr>
        </p:nvSpPr>
        <p:spPr>
          <a:xfrm>
            <a:off x="3888022" y="4827210"/>
            <a:ext cx="2934406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14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124700" y="4250949"/>
            <a:ext cx="2932113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31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124699" y="2209800"/>
            <a:ext cx="2932113" cy="1524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20"/>
          </p:nvPr>
        </p:nvSpPr>
        <p:spPr>
          <a:xfrm>
            <a:off x="7124575" y="4827208"/>
            <a:ext cx="2935997" cy="65918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3726142" y="2133600"/>
            <a:ext cx="0" cy="3962400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20" name="Straight Connector 19"/>
          <p:cNvCxnSpPr/>
          <p:nvPr/>
        </p:nvCxnSpPr>
        <p:spPr>
          <a:xfrm>
            <a:off x="6962227" y="2133600"/>
            <a:ext cx="0" cy="3966882"/>
          </a:xfrm>
          <a:prstGeom prst="line">
            <a:avLst/>
          </a:prstGeom>
          <a:ln w="12700" cmpd="sng">
            <a:solidFill>
              <a:schemeClr val="bg2">
                <a:lumMod val="40000"/>
                <a:lumOff val="60000"/>
                <a:alpha val="40000"/>
              </a:schemeClr>
            </a:solidFill>
          </a:ln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6/27/2017</a:t>
            </a:fld>
            <a:endParaRPr lang="en-US" dirty="0"/>
          </a:p>
        </p:txBody>
      </p:sp>
      <p:sp>
        <p:nvSpPr>
          <p:cNvPr id="4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 anchorCtr="0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6/27/2017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exto e Títul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304212" y="430213"/>
            <a:ext cx="1752601" cy="5826125"/>
          </a:xfrm>
        </p:spPr>
        <p:txBody>
          <a:bodyPr vert="eaVert" anchor="b" anchorCtr="0"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52463" y="887414"/>
            <a:ext cx="7423149" cy="5368924"/>
          </a:xfrm>
        </p:spPr>
        <p:txBody>
          <a:bodyPr vert="eaVert"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6/27/2017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6/27/2017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6" y="2861733"/>
            <a:ext cx="8825657" cy="1915647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54955" y="4777381"/>
            <a:ext cx="8825658" cy="860400"/>
          </a:xfrm>
        </p:spPr>
        <p:txBody>
          <a:bodyPr anchor="t"/>
          <a:lstStyle>
            <a:lvl1pPr marL="0" indent="0" algn="l">
              <a:buNone/>
              <a:defRPr sz="2000" cap="all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6/27/2017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103312" y="2060575"/>
            <a:ext cx="4396339" cy="419576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654493" y="2056092"/>
            <a:ext cx="4396341" cy="4200245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6/27/2017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3" y="1905000"/>
            <a:ext cx="4396338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03312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654495" y="1905000"/>
            <a:ext cx="4396339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bg2">
                    <a:lumMod val="40000"/>
                    <a:lumOff val="60000"/>
                  </a:schemeClr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654495" y="2514600"/>
            <a:ext cx="4396339" cy="3741738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96027F-7875-4030-9381-8BD8C4F21935}" type="datetimeFigureOut">
              <a:rPr lang="en-US" dirty="0"/>
              <a:t>6/27/2017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7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6/27/2017</a:t>
            </a:fld>
            <a:endParaRPr lang="en-US" dirty="0"/>
          </a:p>
        </p:txBody>
      </p:sp>
      <p:sp>
        <p:nvSpPr>
          <p:cNvPr id="5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6/27/2017</a:t>
            </a:fld>
            <a:endParaRPr lang="en-US" dirty="0"/>
          </a:p>
        </p:txBody>
      </p:sp>
      <p:sp>
        <p:nvSpPr>
          <p:cNvPr id="5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4953" y="1447800"/>
            <a:ext cx="3401064" cy="1447800"/>
          </a:xfrm>
        </p:spPr>
        <p:txBody>
          <a:bodyPr anchor="b"/>
          <a:lstStyle>
            <a:lvl1pPr algn="l">
              <a:defRPr sz="24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784616" y="1447800"/>
            <a:ext cx="5195997" cy="4572000"/>
          </a:xfrm>
        </p:spPr>
        <p:txBody>
          <a:bodyPr anchor="ctr">
            <a:normAutofit/>
          </a:bodyPr>
          <a:lstStyle>
            <a:lvl1pPr>
              <a:defRPr sz="2000"/>
            </a:lvl1pPr>
            <a:lvl2pPr>
              <a:defRPr sz="1800"/>
            </a:lvl2pPr>
            <a:lvl3pPr>
              <a:defRPr sz="1600"/>
            </a:lvl3pPr>
            <a:lvl4pPr>
              <a:defRPr sz="1400"/>
            </a:lvl4pPr>
            <a:lvl5pPr>
              <a:defRPr sz="1400"/>
            </a:lvl5pPr>
            <a:lvl6pPr>
              <a:defRPr sz="1400"/>
            </a:lvl6pPr>
            <a:lvl7pPr>
              <a:defRPr sz="1400"/>
            </a:lvl7pPr>
            <a:lvl8pPr>
              <a:defRPr sz="1400"/>
            </a:lvl8pPr>
            <a:lvl9pPr>
              <a:defRPr sz="1400"/>
            </a:lvl9pPr>
          </a:lstStyle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3" y="3129280"/>
            <a:ext cx="3401063" cy="2895599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7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6/27/2017</a:t>
            </a:fld>
            <a:endParaRPr lang="en-US" dirty="0"/>
          </a:p>
        </p:txBody>
      </p:sp>
      <p:sp>
        <p:nvSpPr>
          <p:cNvPr id="5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53907" y="1854192"/>
            <a:ext cx="5092906" cy="1574808"/>
          </a:xfrm>
        </p:spPr>
        <p:txBody>
          <a:bodyPr anchor="b">
            <a:normAutofit/>
          </a:bodyPr>
          <a:lstStyle>
            <a:lvl1pPr algn="l">
              <a:defRPr sz="3600" b="0"/>
            </a:lvl1pPr>
          </a:lstStyle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949546" y="1143000"/>
            <a:ext cx="3200400" cy="4572000"/>
          </a:xfrm>
          <a:prstGeom prst="roundRect">
            <a:avLst>
              <a:gd name="adj" fmla="val 1858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pt-BR"/>
              <a:t>Clique no ícone para adicionar uma imagem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154954" y="3657600"/>
            <a:ext cx="5084979" cy="1371600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/>
              <a:t>Editar estilos de texto Mestre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509A250-FF31-4206-8172-F9D3106AACB1}" type="datetimeFigureOut">
              <a:rPr lang="en-US" dirty="0"/>
              <a:t>6/27/2017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21" Type="http://schemas.openxmlformats.org/officeDocument/2006/relationships/image" Target="../media/image4.png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image" Target="../media/image3.png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2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image" Target="../media/image5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613"/>
          <a:stretch/>
        </p:blipFill>
        <p:spPr>
          <a:xfrm>
            <a:off x="0" y="2669685"/>
            <a:ext cx="4037012" cy="4188315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640"/>
          <a:stretch/>
        </p:blipFill>
        <p:spPr>
          <a:xfrm>
            <a:off x="0" y="2892347"/>
            <a:ext cx="1522412" cy="2365453"/>
          </a:xfrm>
          <a:prstGeom prst="rect">
            <a:avLst/>
          </a:prstGeom>
        </p:spPr>
      </p:pic>
      <p:sp>
        <p:nvSpPr>
          <p:cNvPr id="16" name="Oval 15"/>
          <p:cNvSpPr/>
          <p:nvPr/>
        </p:nvSpPr>
        <p:spPr>
          <a:xfrm>
            <a:off x="8609012" y="1676400"/>
            <a:ext cx="2819400" cy="2819400"/>
          </a:xfrm>
          <a:prstGeom prst="ellipse">
            <a:avLst/>
          </a:prstGeom>
          <a:gradFill flip="none" rotWithShape="1">
            <a:gsLst>
              <a:gs pos="0">
                <a:schemeClr val="bg2">
                  <a:lumMod val="60000"/>
                  <a:lumOff val="40000"/>
                  <a:alpha val="7000"/>
                </a:schemeClr>
              </a:gs>
              <a:gs pos="69000">
                <a:schemeClr val="bg2">
                  <a:lumMod val="60000"/>
                  <a:lumOff val="40000"/>
                  <a:alpha val="0"/>
                </a:schemeClr>
              </a:gs>
              <a:gs pos="36000">
                <a:schemeClr val="bg2">
                  <a:lumMod val="60000"/>
                  <a:lumOff val="40000"/>
                  <a:alpha val="6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8813"/>
          <a:stretch/>
        </p:blipFill>
        <p:spPr>
          <a:xfrm>
            <a:off x="7999412" y="0"/>
            <a:ext cx="1603387" cy="114140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2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3320"/>
          <a:stretch/>
        </p:blipFill>
        <p:spPr>
          <a:xfrm>
            <a:off x="8605878" y="6096000"/>
            <a:ext cx="993734" cy="76200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>
          <a:xfrm>
            <a:off x="10437812" y="0"/>
            <a:ext cx="685800" cy="114300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46111" y="452718"/>
            <a:ext cx="9404723" cy="1400530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/>
          <a:p>
            <a:r>
              <a:rPr lang="pt-BR"/>
              <a:t>Clique para editar o título mestre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03312" y="2052918"/>
            <a:ext cx="8946541" cy="4195481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pt-BR"/>
              <a:t>Editar estilos de texto Mestre</a:t>
            </a:r>
          </a:p>
          <a:p>
            <a:pPr lvl="1"/>
            <a:r>
              <a:rPr lang="pt-BR"/>
              <a:t>Segundo nível</a:t>
            </a:r>
          </a:p>
          <a:p>
            <a:pPr lvl="2"/>
            <a:r>
              <a:rPr lang="pt-BR"/>
              <a:t>Terceiro nível</a:t>
            </a:r>
          </a:p>
          <a:p>
            <a:pPr lvl="3"/>
            <a:r>
              <a:rPr lang="pt-BR"/>
              <a:t>Quarto nível</a:t>
            </a:r>
          </a:p>
          <a:p>
            <a:pPr lvl="4"/>
            <a:r>
              <a:rPr lang="pt-BR"/>
              <a:t>Quinto nível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 rot="5400000">
            <a:off x="10155639" y="1790701"/>
            <a:ext cx="990599" cy="304799"/>
          </a:xfrm>
          <a:prstGeom prst="rect">
            <a:avLst/>
          </a:prstGeom>
        </p:spPr>
        <p:txBody>
          <a:bodyPr vert="horz" lIns="91440" tIns="45720" rIns="91440" bIns="45720" rtlCol="0" anchor="t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fld id="{4AAD347D-5ACD-4C99-B74B-A9C85AD731AF}" type="datetimeFigureOut">
              <a:rPr lang="en-US" dirty="0"/>
              <a:t>6/27/2017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 rot="5400000">
            <a:off x="8951573" y="3225297"/>
            <a:ext cx="3859795" cy="304801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100" b="0" i="0">
                <a:solidFill>
                  <a:schemeClr val="tx1">
                    <a:tint val="75000"/>
                    <a:alpha val="60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10352540" y="295729"/>
            <a:ext cx="838199" cy="7676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ctr">
              <a:defRPr sz="2800" b="0" i="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57F1E4F-1CFF-5643-939E-02111984F565}" type="slidenum">
              <a:rPr lang="en-US" dirty="0"/>
              <a:t>‹nº›</a:t>
            </a:fld>
            <a:endParaRPr lang="en-US" dirty="0"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68" r:id="rId9"/>
    <p:sldLayoutId id="2147483667" r:id="rId10"/>
    <p:sldLayoutId id="2147483661" r:id="rId11"/>
    <p:sldLayoutId id="2147483664" r:id="rId12"/>
    <p:sldLayoutId id="2147483662" r:id="rId13"/>
    <p:sldLayoutId id="2147483669" r:id="rId14"/>
    <p:sldLayoutId id="2147483670" r:id="rId15"/>
    <p:sldLayoutId id="2147483658" r:id="rId16"/>
    <p:sldLayoutId id="2147483659" r:id="rId17"/>
  </p:sldLayoutIdLst>
  <p:hf sldNum="0" hdr="0" ftr="0" dt="0"/>
  <p:txStyles>
    <p:titleStyle>
      <a:lvl1pPr algn="l" defTabSz="457200" rtl="0" eaLnBrk="1" latinLnBrk="0" hangingPunct="1">
        <a:spcBef>
          <a:spcPct val="0"/>
        </a:spcBef>
        <a:buNone/>
        <a:defRPr sz="4200" b="0" i="0" kern="1200">
          <a:solidFill>
            <a:schemeClr val="tx2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2000" b="0" i="0" kern="1200">
          <a:solidFill>
            <a:schemeClr val="tx1"/>
          </a:solidFill>
          <a:latin typeface="+mj-lt"/>
          <a:ea typeface="+mj-ea"/>
          <a:cs typeface="+mj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800" b="0" i="0" kern="1200">
          <a:solidFill>
            <a:schemeClr val="tx1"/>
          </a:solidFill>
          <a:latin typeface="+mj-lt"/>
          <a:ea typeface="+mj-ea"/>
          <a:cs typeface="+mj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600" b="0" i="0" kern="1200">
          <a:solidFill>
            <a:schemeClr val="tx1"/>
          </a:solidFill>
          <a:latin typeface="+mj-lt"/>
          <a:ea typeface="+mj-ea"/>
          <a:cs typeface="+mj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5pPr>
      <a:lvl6pPr marL="2506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bg2">
            <a:lumMod val="40000"/>
            <a:lumOff val="60000"/>
          </a:schemeClr>
        </a:buClr>
        <a:buSzPct val="80000"/>
        <a:buFont typeface="Wingdings 3" charset="2"/>
        <a:buChar char=""/>
        <a:defRPr sz="1400" b="0" i="0" kern="1200">
          <a:solidFill>
            <a:schemeClr val="tx1"/>
          </a:solidFill>
          <a:latin typeface="+mj-lt"/>
          <a:ea typeface="+mj-ea"/>
          <a:cs typeface="+mj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1240015" y="682256"/>
            <a:ext cx="10211250" cy="3329581"/>
          </a:xfrm>
        </p:spPr>
        <p:txBody>
          <a:bodyPr/>
          <a:lstStyle/>
          <a:p>
            <a:r>
              <a:rPr lang="pt-BR" sz="6000" dirty="0">
                <a:solidFill>
                  <a:srgbClr val="FFFF00"/>
                </a:solidFill>
                <a:latin typeface="Franklin Gothic Medium" panose="020B0603020102020204" pitchFamily="34" charset="0"/>
              </a:rPr>
              <a:t>INCONSTITUCIONALIDADES DA REFORMA TRABALHISTA NA VISÃO DO MINISTÉRIO PÚBLICO DO TRABALHO</a:t>
            </a:r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3870251" y="5394068"/>
            <a:ext cx="6803158" cy="861420"/>
          </a:xfrm>
        </p:spPr>
        <p:txBody>
          <a:bodyPr>
            <a:normAutofit fontScale="92500" lnSpcReduction="20000"/>
          </a:bodyPr>
          <a:lstStyle/>
          <a:p>
            <a:r>
              <a:rPr lang="pt-BR" sz="2800">
                <a:solidFill>
                  <a:srgbClr val="FFFF00"/>
                </a:solidFill>
                <a:latin typeface="Franklin Gothic Medium" panose="020B0603020102020204" pitchFamily="34" charset="0"/>
              </a:rPr>
              <a:t>Ronaldo curado Fleury</a:t>
            </a:r>
          </a:p>
          <a:p>
            <a:r>
              <a:rPr lang="pt-BR" sz="2800">
                <a:solidFill>
                  <a:srgbClr val="FFFF00"/>
                </a:solidFill>
                <a:latin typeface="Franklin Gothic Medium" panose="020B0603020102020204" pitchFamily="34" charset="0"/>
              </a:rPr>
              <a:t>procurador-geral do trabalho</a:t>
            </a:r>
            <a:endParaRPr lang="pt-BR" sz="2800" dirty="0">
              <a:solidFill>
                <a:srgbClr val="FFFF00"/>
              </a:solidFill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114881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03312" y="452718"/>
            <a:ext cx="8947522" cy="1400530"/>
          </a:xfrm>
        </p:spPr>
        <p:txBody>
          <a:bodyPr/>
          <a:lstStyle/>
          <a:p>
            <a:r>
              <a:rPr lang="pt-BR" dirty="0">
                <a:solidFill>
                  <a:srgbClr val="FFFF00"/>
                </a:solidFill>
                <a:latin typeface="Franklin Gothic Medium" panose="020B0603020102020204" pitchFamily="34" charset="0"/>
              </a:rPr>
              <a:t>Considerações preliminares sobre o PLC 38/2017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pt-BR" sz="2800" dirty="0">
                <a:solidFill>
                  <a:srgbClr val="FFFF00"/>
                </a:solidFill>
                <a:latin typeface="Franklin Gothic Medium" panose="020B0603020102020204" pitchFamily="34" charset="0"/>
              </a:rPr>
              <a:t>Tramitação no Senado Federal sem qualquer discussão</a:t>
            </a:r>
          </a:p>
          <a:p>
            <a:endParaRPr lang="pt-BR" sz="200" dirty="0">
              <a:solidFill>
                <a:srgbClr val="FFFF00"/>
              </a:solidFill>
              <a:latin typeface="Franklin Gothic Medium" panose="020B0603020102020204" pitchFamily="34" charset="0"/>
            </a:endParaRPr>
          </a:p>
          <a:p>
            <a:r>
              <a:rPr lang="pt-BR" sz="2800" dirty="0">
                <a:solidFill>
                  <a:srgbClr val="FFFF00"/>
                </a:solidFill>
                <a:latin typeface="Franklin Gothic Medium" panose="020B0603020102020204" pitchFamily="34" charset="0"/>
              </a:rPr>
              <a:t>Texto viola normas internacionais de que o Brasil é signatário</a:t>
            </a:r>
          </a:p>
          <a:p>
            <a:endParaRPr lang="pt-BR" sz="200" dirty="0">
              <a:solidFill>
                <a:srgbClr val="FFFF00"/>
              </a:solidFill>
              <a:latin typeface="Franklin Gothic Medium" panose="020B0603020102020204" pitchFamily="34" charset="0"/>
            </a:endParaRPr>
          </a:p>
          <a:p>
            <a:r>
              <a:rPr lang="pt-BR" sz="2800" dirty="0">
                <a:solidFill>
                  <a:srgbClr val="FFFF00"/>
                </a:solidFill>
                <a:latin typeface="Franklin Gothic Medium" panose="020B0603020102020204" pitchFamily="34" charset="0"/>
              </a:rPr>
              <a:t>Reconhecimento de necessidade de ajustes mesmo entre os defensores do projeto, embora remetendo para uma suposta e incerta MP (Legislativo transferindo poder de legislar para o Executivo no curso da tramitação de um relevante PL)</a:t>
            </a:r>
          </a:p>
          <a:p>
            <a:endParaRPr lang="pt-BR" sz="200" dirty="0">
              <a:solidFill>
                <a:srgbClr val="FFFF00"/>
              </a:solidFill>
              <a:latin typeface="Franklin Gothic Medium" panose="020B0603020102020204" pitchFamily="34" charset="0"/>
            </a:endParaRPr>
          </a:p>
          <a:p>
            <a:r>
              <a:rPr lang="pt-BR" sz="2800" dirty="0">
                <a:solidFill>
                  <a:srgbClr val="FFFF00"/>
                </a:solidFill>
                <a:latin typeface="Franklin Gothic Medium" panose="020B0603020102020204" pitchFamily="34" charset="0"/>
              </a:rPr>
              <a:t>Projeto toma por base dados equivocados</a:t>
            </a:r>
          </a:p>
        </p:txBody>
      </p:sp>
    </p:spTree>
    <p:extLst>
      <p:ext uri="{BB962C8B-B14F-4D97-AF65-F5344CB8AC3E}">
        <p14:creationId xmlns:p14="http://schemas.microsoft.com/office/powerpoint/2010/main" val="332781123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02331" y="142325"/>
            <a:ext cx="8947522" cy="1400530"/>
          </a:xfrm>
        </p:spPr>
        <p:txBody>
          <a:bodyPr/>
          <a:lstStyle/>
          <a:p>
            <a:r>
              <a:rPr lang="pt-BR" sz="2800" dirty="0">
                <a:solidFill>
                  <a:schemeClr val="accent2"/>
                </a:solidFill>
                <a:latin typeface="Franklin Gothic Medium" panose="020B0603020102020204" pitchFamily="34" charset="0"/>
              </a:rPr>
              <a:t>Dados dissonantes da realidade utilizados pelos defensores da “Reforma”</a:t>
            </a:r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1102331" y="1243584"/>
            <a:ext cx="9093228" cy="5705856"/>
          </a:xfrm>
        </p:spPr>
        <p:txBody>
          <a:bodyPr>
            <a:normAutofit fontScale="40000" lnSpcReduction="20000"/>
          </a:bodyPr>
          <a:lstStyle/>
          <a:p>
            <a:r>
              <a:rPr lang="pt-BR" sz="5300" dirty="0">
                <a:solidFill>
                  <a:srgbClr val="FFFF00"/>
                </a:solidFill>
                <a:latin typeface="Franklin Gothic Medium" panose="020B0603020102020204" pitchFamily="34" charset="0"/>
              </a:rPr>
              <a:t>Alegação de que o PLC 38 “não retira direitos”, já que um PL não poderia revogar texto constitucional</a:t>
            </a:r>
          </a:p>
          <a:p>
            <a:pPr lvl="2"/>
            <a:r>
              <a:rPr lang="pt-BR" sz="3400" dirty="0">
                <a:solidFill>
                  <a:srgbClr val="FFFF00"/>
                </a:solidFill>
                <a:latin typeface="Franklin Gothic Medium" panose="020B0603020102020204" pitchFamily="34" charset="0"/>
              </a:rPr>
              <a:t>O que não é retirado diretamente pelo projeto, ele permite que se retire em razão de viabilizar contratações indiscriminadas sem reconhecimento de vínculo (“</a:t>
            </a:r>
            <a:r>
              <a:rPr lang="pt-BR" sz="3400" dirty="0" err="1">
                <a:solidFill>
                  <a:srgbClr val="FFFF00"/>
                </a:solidFill>
                <a:latin typeface="Franklin Gothic Medium" panose="020B0603020102020204" pitchFamily="34" charset="0"/>
              </a:rPr>
              <a:t>pejotização</a:t>
            </a:r>
            <a:r>
              <a:rPr lang="pt-BR" sz="3400" dirty="0">
                <a:solidFill>
                  <a:srgbClr val="FFFF00"/>
                </a:solidFill>
                <a:latin typeface="Franklin Gothic Medium" panose="020B0603020102020204" pitchFamily="34" charset="0"/>
              </a:rPr>
              <a:t>” generalizada, entre outras práticas)</a:t>
            </a:r>
          </a:p>
          <a:p>
            <a:endParaRPr lang="pt-BR" sz="3400" dirty="0">
              <a:solidFill>
                <a:srgbClr val="FFFF00"/>
              </a:solidFill>
              <a:latin typeface="Franklin Gothic Medium" panose="020B0603020102020204" pitchFamily="34" charset="0"/>
            </a:endParaRPr>
          </a:p>
          <a:p>
            <a:r>
              <a:rPr lang="pt-BR" sz="5300" dirty="0">
                <a:solidFill>
                  <a:srgbClr val="FFFF00"/>
                </a:solidFill>
                <a:latin typeface="Franklin Gothic Medium" panose="020B0603020102020204" pitchFamily="34" charset="0"/>
              </a:rPr>
              <a:t>Suposta </a:t>
            </a:r>
            <a:r>
              <a:rPr lang="pt-BR" sz="5300" dirty="0" err="1">
                <a:solidFill>
                  <a:srgbClr val="FFFF00"/>
                </a:solidFill>
                <a:latin typeface="Franklin Gothic Medium" panose="020B0603020102020204" pitchFamily="34" charset="0"/>
              </a:rPr>
              <a:t>judicialização</a:t>
            </a:r>
            <a:r>
              <a:rPr lang="pt-BR" sz="5300" dirty="0">
                <a:solidFill>
                  <a:srgbClr val="FFFF00"/>
                </a:solidFill>
                <a:latin typeface="Franklin Gothic Medium" panose="020B0603020102020204" pitchFamily="34" charset="0"/>
              </a:rPr>
              <a:t> exagerada na Justiça do Trabalho</a:t>
            </a:r>
          </a:p>
          <a:p>
            <a:pPr lvl="2"/>
            <a:r>
              <a:rPr lang="pt-BR" sz="4500" dirty="0" smtClean="0">
                <a:solidFill>
                  <a:srgbClr val="FFFF00"/>
                </a:solidFill>
                <a:latin typeface="Franklin Gothic Medium" panose="020B0603020102020204" pitchFamily="34" charset="0"/>
              </a:rPr>
              <a:t>Justiça </a:t>
            </a:r>
            <a:r>
              <a:rPr lang="pt-BR" sz="4500" dirty="0">
                <a:solidFill>
                  <a:srgbClr val="FFFF00"/>
                </a:solidFill>
                <a:latin typeface="Franklin Gothic Medium" panose="020B0603020102020204" pitchFamily="34" charset="0"/>
              </a:rPr>
              <a:t>do Trabalho representa cerca de 7% das ações ajuizadas a cada ano no Brasil – cerca de 80% na Justiça Estadual e 12% na Justiça Federal </a:t>
            </a:r>
            <a:r>
              <a:rPr lang="pt-BR" sz="4500" dirty="0" smtClean="0">
                <a:solidFill>
                  <a:srgbClr val="FFFF00"/>
                </a:solidFill>
                <a:latin typeface="Franklin Gothic Medium" panose="020B0603020102020204" pitchFamily="34" charset="0"/>
              </a:rPr>
              <a:t>- CNJ;</a:t>
            </a:r>
            <a:endParaRPr lang="pt-BR" sz="4500" dirty="0">
              <a:solidFill>
                <a:srgbClr val="FFFF00"/>
              </a:solidFill>
              <a:latin typeface="Franklin Gothic Medium" panose="020B0603020102020204" pitchFamily="34" charset="0"/>
            </a:endParaRPr>
          </a:p>
          <a:p>
            <a:pPr lvl="2"/>
            <a:r>
              <a:rPr lang="pt-BR" sz="4500" dirty="0">
                <a:solidFill>
                  <a:srgbClr val="FFFF00"/>
                </a:solidFill>
                <a:latin typeface="Franklin Gothic Medium" panose="020B0603020102020204" pitchFamily="34" charset="0"/>
              </a:rPr>
              <a:t>Dados mencionados de outros países (como EUA e Japão) sem qualquer </a:t>
            </a:r>
            <a:r>
              <a:rPr lang="pt-BR" sz="4500" dirty="0" smtClean="0">
                <a:solidFill>
                  <a:srgbClr val="FFFF00"/>
                </a:solidFill>
                <a:latin typeface="Franklin Gothic Medium" panose="020B0603020102020204" pitchFamily="34" charset="0"/>
              </a:rPr>
              <a:t>fonte;</a:t>
            </a:r>
          </a:p>
          <a:p>
            <a:pPr lvl="2"/>
            <a:r>
              <a:rPr lang="pt-BR" sz="4500" dirty="0">
                <a:solidFill>
                  <a:srgbClr val="FFFF00"/>
                </a:solidFill>
                <a:latin typeface="Franklin Gothic Medium" panose="020B0603020102020204" pitchFamily="34" charset="0"/>
              </a:rPr>
              <a:t>Em 2015, o Brasil teve 2.619.867 casos novos na Justiça do Trabalho. </a:t>
            </a:r>
            <a:r>
              <a:rPr lang="pt-BR" sz="4500" dirty="0" smtClean="0">
                <a:solidFill>
                  <a:srgbClr val="FFFF00"/>
                </a:solidFill>
                <a:latin typeface="Franklin Gothic Medium" panose="020B0603020102020204" pitchFamily="34" charset="0"/>
              </a:rPr>
              <a:t>[CNJ] </a:t>
            </a:r>
            <a:r>
              <a:rPr lang="pt-BR" sz="4500" dirty="0">
                <a:solidFill>
                  <a:srgbClr val="FFFF00"/>
                </a:solidFill>
                <a:latin typeface="Franklin Gothic Medium" panose="020B0603020102020204" pitchFamily="34" charset="0"/>
              </a:rPr>
              <a:t>No mesmo ano</a:t>
            </a:r>
            <a:r>
              <a:rPr lang="pt-BR" sz="4500" dirty="0" smtClean="0">
                <a:solidFill>
                  <a:srgbClr val="FFFF00"/>
                </a:solidFill>
                <a:latin typeface="Franklin Gothic Medium" panose="020B0603020102020204" pitchFamily="34" charset="0"/>
              </a:rPr>
              <a:t>,</a:t>
            </a:r>
          </a:p>
          <a:p>
            <a:pPr lvl="2"/>
            <a:r>
              <a:rPr lang="pt-BR" sz="4500" dirty="0" smtClean="0">
                <a:solidFill>
                  <a:srgbClr val="FFFF00"/>
                </a:solidFill>
                <a:latin typeface="Franklin Gothic Medium" panose="020B0603020102020204" pitchFamily="34" charset="0"/>
              </a:rPr>
              <a:t> </a:t>
            </a:r>
            <a:r>
              <a:rPr lang="pt-BR" sz="4500" dirty="0">
                <a:solidFill>
                  <a:srgbClr val="FFFF00"/>
                </a:solidFill>
                <a:latin typeface="Franklin Gothic Medium" panose="020B0603020102020204" pitchFamily="34" charset="0"/>
              </a:rPr>
              <a:t>a França teve 184.196 novos casos trabalhistas</a:t>
            </a:r>
            <a:r>
              <a:rPr lang="pt-BR" sz="4500" dirty="0" smtClean="0">
                <a:solidFill>
                  <a:srgbClr val="FFFF00"/>
                </a:solidFill>
                <a:latin typeface="Franklin Gothic Medium" panose="020B0603020102020204" pitchFamily="34" charset="0"/>
              </a:rPr>
              <a:t>, [</a:t>
            </a:r>
            <a:r>
              <a:rPr lang="pt-BR" sz="2500" dirty="0">
                <a:solidFill>
                  <a:srgbClr val="FFFF00"/>
                </a:solidFill>
                <a:latin typeface="Franklin Gothic Medium" panose="020B0603020102020204" pitchFamily="34" charset="0"/>
              </a:rPr>
              <a:t>http://www.justice.gouv.fr/statistiques.html#statistique-judiciaire</a:t>
            </a:r>
            <a:r>
              <a:rPr lang="pt-BR" sz="4500" dirty="0">
                <a:solidFill>
                  <a:srgbClr val="FFFF00"/>
                </a:solidFill>
                <a:latin typeface="Franklin Gothic Medium" panose="020B0603020102020204" pitchFamily="34" charset="0"/>
              </a:rPr>
              <a:t>] </a:t>
            </a:r>
            <a:endParaRPr lang="pt-BR" sz="4500" dirty="0" smtClean="0">
              <a:solidFill>
                <a:srgbClr val="FFFF00"/>
              </a:solidFill>
              <a:latin typeface="Franklin Gothic Medium" panose="020B0603020102020204" pitchFamily="34" charset="0"/>
            </a:endParaRPr>
          </a:p>
          <a:p>
            <a:pPr lvl="2"/>
            <a:r>
              <a:rPr lang="pt-BR" sz="4500" dirty="0" smtClean="0">
                <a:solidFill>
                  <a:srgbClr val="FFFF00"/>
                </a:solidFill>
                <a:latin typeface="Franklin Gothic Medium" panose="020B0603020102020204" pitchFamily="34" charset="0"/>
              </a:rPr>
              <a:t>a </a:t>
            </a:r>
            <a:r>
              <a:rPr lang="pt-BR" sz="4500" dirty="0">
                <a:solidFill>
                  <a:srgbClr val="FFFF00"/>
                </a:solidFill>
                <a:latin typeface="Franklin Gothic Medium" panose="020B0603020102020204" pitchFamily="34" charset="0"/>
              </a:rPr>
              <a:t>Alemanha teve 361.816 </a:t>
            </a:r>
            <a:r>
              <a:rPr lang="pt-BR" sz="2500" dirty="0">
                <a:solidFill>
                  <a:srgbClr val="FFFF00"/>
                </a:solidFill>
                <a:latin typeface="Franklin Gothic Medium" panose="020B0603020102020204" pitchFamily="34" charset="0"/>
              </a:rPr>
              <a:t>ações[https://www.destatis.de/EN/FactsFigures/SocietyState/Justice/Tables_/SocialCourts.html</a:t>
            </a:r>
            <a:r>
              <a:rPr lang="pt-BR" sz="4500" dirty="0">
                <a:solidFill>
                  <a:srgbClr val="FFFF00"/>
                </a:solidFill>
                <a:latin typeface="Franklin Gothic Medium" panose="020B0603020102020204" pitchFamily="34" charset="0"/>
              </a:rPr>
              <a:t>] </a:t>
            </a:r>
            <a:endParaRPr lang="pt-BR" sz="4500" dirty="0" smtClean="0">
              <a:solidFill>
                <a:srgbClr val="FFFF00"/>
              </a:solidFill>
              <a:latin typeface="Franklin Gothic Medium" panose="020B0603020102020204" pitchFamily="34" charset="0"/>
            </a:endParaRPr>
          </a:p>
          <a:p>
            <a:pPr lvl="2"/>
            <a:r>
              <a:rPr lang="pt-BR" sz="4500" dirty="0" smtClean="0">
                <a:solidFill>
                  <a:srgbClr val="FFFF00"/>
                </a:solidFill>
                <a:latin typeface="Franklin Gothic Medium" panose="020B0603020102020204" pitchFamily="34" charset="0"/>
              </a:rPr>
              <a:t>a </a:t>
            </a:r>
            <a:r>
              <a:rPr lang="pt-BR" sz="4500" dirty="0">
                <a:solidFill>
                  <a:srgbClr val="FFFF00"/>
                </a:solidFill>
                <a:latin typeface="Franklin Gothic Medium" panose="020B0603020102020204" pitchFamily="34" charset="0"/>
              </a:rPr>
              <a:t>Espanha, 1.669.083 casos </a:t>
            </a:r>
            <a:r>
              <a:rPr lang="pt-BR" sz="2800" dirty="0">
                <a:solidFill>
                  <a:srgbClr val="FFFF00"/>
                </a:solidFill>
                <a:latin typeface="Franklin Gothic Medium" panose="020B0603020102020204" pitchFamily="34" charset="0"/>
              </a:rPr>
              <a:t>(http://</a:t>
            </a:r>
            <a:r>
              <a:rPr lang="pt-BR" sz="2800" dirty="0" smtClean="0">
                <a:solidFill>
                  <a:srgbClr val="FFFF00"/>
                </a:solidFill>
                <a:latin typeface="Franklin Gothic Medium" panose="020B0603020102020204" pitchFamily="34" charset="0"/>
              </a:rPr>
              <a:t>www.poderjudicial.es/cgpj/es/Temas/Estadistica-Judicial/Estadistica-por-temas/Actividad-de-los-organos-judiciales/Asuntos-Judiciales-Sociales)</a:t>
            </a:r>
            <a:endParaRPr lang="pt-BR" sz="2800" dirty="0">
              <a:solidFill>
                <a:srgbClr val="FFFF00"/>
              </a:solidFill>
              <a:latin typeface="Franklin Gothic Medium" panose="020B0603020102020204" pitchFamily="34" charset="0"/>
            </a:endParaRPr>
          </a:p>
          <a:p>
            <a:endParaRPr lang="pt-BR" sz="2800" dirty="0">
              <a:solidFill>
                <a:srgbClr val="FFFF00"/>
              </a:solidFill>
              <a:latin typeface="Franklin Gothic Medium" panose="020B06030201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96650227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969264" y="100584"/>
            <a:ext cx="9710928" cy="6611112"/>
          </a:xfrm>
        </p:spPr>
        <p:txBody>
          <a:bodyPr>
            <a:normAutofit/>
          </a:bodyPr>
          <a:lstStyle/>
          <a:p>
            <a:r>
              <a:rPr lang="pt-BR" sz="2400" dirty="0">
                <a:solidFill>
                  <a:srgbClr val="FFFF00"/>
                </a:solidFill>
                <a:latin typeface="Franklin Gothic Medium" panose="020B0603020102020204" pitchFamily="34" charset="0"/>
              </a:rPr>
              <a:t>Diminuição de direitos trabalhistas não gera empregos (exemplos em diversas partes do mundo, a exemplo de Espanha e México)</a:t>
            </a:r>
          </a:p>
          <a:p>
            <a:pPr marL="0" indent="0">
              <a:buNone/>
            </a:pPr>
            <a:endParaRPr lang="pt-BR" sz="2400" dirty="0">
              <a:solidFill>
                <a:srgbClr val="FFFF00"/>
              </a:solidFill>
              <a:latin typeface="Franklin Gothic Medium" panose="020B0603020102020204" pitchFamily="34" charset="0"/>
            </a:endParaRPr>
          </a:p>
          <a:p>
            <a:r>
              <a:rPr lang="pt-BR" sz="2400" dirty="0">
                <a:solidFill>
                  <a:srgbClr val="FFFF00"/>
                </a:solidFill>
                <a:latin typeface="Franklin Gothic Medium" panose="020B0603020102020204" pitchFamily="34" charset="0"/>
              </a:rPr>
              <a:t>Alegação de que a OIT teria se pronunciado favoravelmente à “Reforma”, supostamente atestando que ela não </a:t>
            </a:r>
            <a:r>
              <a:rPr lang="pt-BR" sz="2400" dirty="0" err="1">
                <a:solidFill>
                  <a:srgbClr val="FFFF00"/>
                </a:solidFill>
                <a:latin typeface="Franklin Gothic Medium" panose="020B0603020102020204" pitchFamily="34" charset="0"/>
              </a:rPr>
              <a:t>precarizaria</a:t>
            </a:r>
            <a:r>
              <a:rPr lang="pt-BR" sz="2400" dirty="0">
                <a:solidFill>
                  <a:srgbClr val="FFFF00"/>
                </a:solidFill>
                <a:latin typeface="Franklin Gothic Medium" panose="020B0603020102020204" pitchFamily="34" charset="0"/>
              </a:rPr>
              <a:t> direitos nem violaria normas internacionais</a:t>
            </a:r>
          </a:p>
          <a:p>
            <a:endParaRPr lang="pt-BR" sz="2400" dirty="0">
              <a:solidFill>
                <a:srgbClr val="FFFF00"/>
              </a:solidFill>
              <a:latin typeface="Franklin Gothic Medium" panose="020B0603020102020204" pitchFamily="34" charset="0"/>
            </a:endParaRPr>
          </a:p>
          <a:p>
            <a:r>
              <a:rPr lang="pt-BR" sz="2400" dirty="0">
                <a:solidFill>
                  <a:srgbClr val="FFFF00"/>
                </a:solidFill>
                <a:latin typeface="Franklin Gothic Medium" panose="020B0603020102020204" pitchFamily="34" charset="0"/>
              </a:rPr>
              <a:t>Pesquisa da própria CNI conclui que a “reforma trabalhista” não representa incentivo a novas contratações (cerca de 73% dos empresários paulistas acham que não há incentivo ou que este, ainda que eventualmente existente, seria pouco significativo</a:t>
            </a:r>
            <a:r>
              <a:rPr lang="pt-BR" sz="2400" dirty="0" smtClean="0">
                <a:solidFill>
                  <a:srgbClr val="FFFF00"/>
                </a:solidFill>
                <a:latin typeface="Franklin Gothic Medium" panose="020B0603020102020204" pitchFamily="34" charset="0"/>
              </a:rPr>
              <a:t>)</a:t>
            </a:r>
          </a:p>
          <a:p>
            <a:endParaRPr lang="pt-BR" sz="2400" dirty="0">
              <a:solidFill>
                <a:srgbClr val="FFFF00"/>
              </a:solidFill>
              <a:latin typeface="Franklin Gothic Medium" panose="020B0603020102020204" pitchFamily="34" charset="0"/>
            </a:endParaRPr>
          </a:p>
          <a:p>
            <a:r>
              <a:rPr lang="pt-BR" sz="2400" dirty="0" smtClean="0">
                <a:solidFill>
                  <a:srgbClr val="FFFF00"/>
                </a:solidFill>
                <a:latin typeface="Franklin Gothic Medium" panose="020B0603020102020204" pitchFamily="34" charset="0"/>
              </a:rPr>
              <a:t>Empresários americanos, </a:t>
            </a:r>
            <a:r>
              <a:rPr lang="pt-BR" sz="2400" dirty="0">
                <a:solidFill>
                  <a:srgbClr val="FFFF00"/>
                </a:solidFill>
                <a:latin typeface="Franklin Gothic Medium" panose="020B0603020102020204" pitchFamily="34" charset="0"/>
              </a:rPr>
              <a:t>os custos burocráticos e com processos administrativos são os primeiros (33%), seguidos de altas cargas tributárias (21%) e falta de infraestrutura (11%).</a:t>
            </a:r>
          </a:p>
          <a:p>
            <a:endParaRPr lang="pt-BR" sz="2400" dirty="0">
              <a:solidFill>
                <a:srgbClr val="FFFF00"/>
              </a:solidFill>
              <a:latin typeface="Franklin Gothic Medium" panose="020B0603020102020204" pitchFamily="34" charset="0"/>
            </a:endParaRPr>
          </a:p>
          <a:p>
            <a:endParaRPr lang="pt-BR" dirty="0"/>
          </a:p>
        </p:txBody>
      </p:sp>
    </p:spTree>
    <p:extLst>
      <p:ext uri="{BB962C8B-B14F-4D97-AF65-F5344CB8AC3E}">
        <p14:creationId xmlns:p14="http://schemas.microsoft.com/office/powerpoint/2010/main" val="339054209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80176" y="1232463"/>
            <a:ext cx="10183480" cy="5625538"/>
          </a:xfrm>
        </p:spPr>
        <p:txBody>
          <a:bodyPr>
            <a:normAutofit fontScale="77500" lnSpcReduction="20000"/>
          </a:bodyPr>
          <a:lstStyle/>
          <a:p>
            <a:pPr marL="742950" indent="-742950">
              <a:buFont typeface="+mj-lt"/>
              <a:buAutoNum type="arabicParenR"/>
            </a:pPr>
            <a:r>
              <a:rPr lang="pt-BR" sz="4000" dirty="0">
                <a:solidFill>
                  <a:srgbClr val="FFFF00"/>
                </a:solidFill>
                <a:latin typeface="Franklin Gothic Medium" panose="020B0603020102020204" pitchFamily="34" charset="0"/>
              </a:rPr>
              <a:t>Desvirtuamento inconstitucional do regime de emprego – negação de incidência de Direitos Fundamentais</a:t>
            </a:r>
          </a:p>
          <a:p>
            <a:pPr marL="400050">
              <a:buFont typeface="+mj-lt"/>
              <a:buAutoNum type="arabicParenR"/>
            </a:pPr>
            <a:endParaRPr lang="pt-BR" sz="1400" dirty="0">
              <a:solidFill>
                <a:srgbClr val="FFFF00"/>
              </a:solidFill>
              <a:latin typeface="Franklin Gothic Medium" panose="020B0603020102020204" pitchFamily="34" charset="0"/>
            </a:endParaRPr>
          </a:p>
          <a:p>
            <a:pPr marL="800100" indent="-742950">
              <a:buFont typeface="+mj-lt"/>
              <a:buAutoNum type="arabicParenR"/>
            </a:pPr>
            <a:r>
              <a:rPr lang="pt-BR" sz="4000" dirty="0">
                <a:solidFill>
                  <a:srgbClr val="FFFF00"/>
                </a:solidFill>
                <a:latin typeface="Franklin Gothic Medium" panose="020B0603020102020204" pitchFamily="34" charset="0"/>
              </a:rPr>
              <a:t>Inconstitucionalidade da terceirização das atividades finalísticas das empresas</a:t>
            </a:r>
          </a:p>
          <a:p>
            <a:pPr marL="800100" indent="-742950">
              <a:buFont typeface="+mj-lt"/>
              <a:buAutoNum type="arabicParenR"/>
            </a:pPr>
            <a:endParaRPr lang="pt-BR" sz="1600" dirty="0">
              <a:solidFill>
                <a:srgbClr val="FFFF00"/>
              </a:solidFill>
              <a:latin typeface="Franklin Gothic Medium" panose="020B0603020102020204" pitchFamily="34" charset="0"/>
            </a:endParaRPr>
          </a:p>
          <a:p>
            <a:pPr marL="800100" indent="-742950">
              <a:buFont typeface="+mj-lt"/>
              <a:buAutoNum type="arabicParenR"/>
            </a:pPr>
            <a:r>
              <a:rPr lang="pt-BR" sz="4500" dirty="0">
                <a:solidFill>
                  <a:srgbClr val="FFFF00"/>
                </a:solidFill>
                <a:latin typeface="Franklin Gothic Medium" panose="020B0603020102020204" pitchFamily="34" charset="0"/>
              </a:rPr>
              <a:t>Flexibilização inconstitucional da jornada de trabalho</a:t>
            </a:r>
          </a:p>
          <a:p>
            <a:pPr marL="800100" indent="-742950">
              <a:buFont typeface="+mj-lt"/>
              <a:buAutoNum type="arabicParenR"/>
            </a:pPr>
            <a:endParaRPr lang="pt-BR" sz="1600" dirty="0">
              <a:solidFill>
                <a:srgbClr val="FFFF00"/>
              </a:solidFill>
              <a:latin typeface="Franklin Gothic Medium" panose="020B0603020102020204" pitchFamily="34" charset="0"/>
            </a:endParaRPr>
          </a:p>
          <a:p>
            <a:pPr marL="800100" indent="-742950">
              <a:buFont typeface="+mj-lt"/>
              <a:buAutoNum type="arabicParenR"/>
            </a:pPr>
            <a:r>
              <a:rPr lang="pt-BR" sz="4500" dirty="0">
                <a:solidFill>
                  <a:srgbClr val="FFFF00"/>
                </a:solidFill>
                <a:latin typeface="Franklin Gothic Medium" panose="020B0603020102020204" pitchFamily="34" charset="0"/>
              </a:rPr>
              <a:t>Violação de Direito Fundamental a uma jornada compatível com as capacidades físicas e mentais do trabalhador</a:t>
            </a:r>
          </a:p>
          <a:p>
            <a:pPr marL="800100" indent="-742950">
              <a:buFont typeface="+mj-lt"/>
              <a:buAutoNum type="arabicParenR"/>
            </a:pPr>
            <a:endParaRPr lang="pt-BR" sz="1400" dirty="0">
              <a:solidFill>
                <a:srgbClr val="FFFF00"/>
              </a:solidFill>
              <a:latin typeface="Franklin Gothic Medium" panose="020B0603020102020204" pitchFamily="34" charset="0"/>
            </a:endParaRPr>
          </a:p>
          <a:p>
            <a:pPr marL="800100" indent="-742950">
              <a:buFont typeface="+mj-lt"/>
              <a:buAutoNum type="arabicParenR"/>
            </a:pPr>
            <a:endParaRPr lang="pt-BR" sz="4500" dirty="0">
              <a:solidFill>
                <a:srgbClr val="FFFF00"/>
              </a:solidFill>
              <a:latin typeface="Franklin Gothic Medium" panose="020B0603020102020204" pitchFamily="34" charset="0"/>
            </a:endParaRPr>
          </a:p>
          <a:p>
            <a:pPr marL="400050">
              <a:buFont typeface="Wingdings" panose="05000000000000000000" pitchFamily="2" charset="2"/>
              <a:buChar char="Ø"/>
            </a:pPr>
            <a:endParaRPr lang="pt-BR" sz="2800" dirty="0">
              <a:solidFill>
                <a:srgbClr val="FFFF00"/>
              </a:solidFill>
              <a:latin typeface="Franklin Gothic Medium" panose="020B0603020102020204" pitchFamily="34" charset="0"/>
            </a:endParaRPr>
          </a:p>
          <a:p>
            <a:pPr marL="400050">
              <a:buFont typeface="Wingdings" panose="05000000000000000000" pitchFamily="2" charset="2"/>
              <a:buChar char="Ø"/>
            </a:pPr>
            <a:endParaRPr lang="pt-BR" sz="2800" dirty="0">
              <a:solidFill>
                <a:srgbClr val="FFFF00"/>
              </a:solidFill>
              <a:latin typeface="Franklin Gothic Medium" panose="020B0603020102020204" pitchFamily="34" charset="0"/>
            </a:endParaRPr>
          </a:p>
          <a:p>
            <a:pPr marL="400050">
              <a:buFont typeface="Wingdings" panose="05000000000000000000" pitchFamily="2" charset="2"/>
              <a:buChar char="Ø"/>
            </a:pPr>
            <a:endParaRPr lang="pt-BR" sz="2800" dirty="0">
              <a:solidFill>
                <a:srgbClr val="FFFF00"/>
              </a:solidFill>
              <a:latin typeface="Franklin Gothic Medium" panose="020B0603020102020204" pitchFamily="34" charset="0"/>
            </a:endParaRPr>
          </a:p>
          <a:p>
            <a:pPr marL="514350" lvl="1" indent="0">
              <a:buNone/>
            </a:pPr>
            <a:endParaRPr lang="pt-BR" dirty="0"/>
          </a:p>
          <a:p>
            <a:pPr marL="800100" lvl="1">
              <a:buFont typeface="Wingdings" panose="05000000000000000000" pitchFamily="2" charset="2"/>
              <a:buChar char="Ø"/>
            </a:pPr>
            <a:endParaRPr lang="pt-BR" dirty="0"/>
          </a:p>
          <a:p>
            <a:pPr marL="457200" lvl="1" indent="0">
              <a:buNone/>
            </a:pPr>
            <a:endParaRPr lang="pt-BR" dirty="0"/>
          </a:p>
          <a:p>
            <a:pPr marL="457200" lvl="1" indent="0">
              <a:buNone/>
            </a:pPr>
            <a:endParaRPr lang="pt-BR" dirty="0"/>
          </a:p>
          <a:p>
            <a:pPr marL="457200" lvl="1" indent="0">
              <a:buNone/>
            </a:pPr>
            <a:endParaRPr lang="pt-BR" dirty="0"/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1136868" y="236262"/>
            <a:ext cx="8669862" cy="661360"/>
          </a:xfrm>
        </p:spPr>
        <p:txBody>
          <a:bodyPr/>
          <a:lstStyle/>
          <a:p>
            <a:pPr algn="ctr"/>
            <a:r>
              <a:rPr lang="pt-BR" dirty="0">
                <a:solidFill>
                  <a:srgbClr val="FFFF00"/>
                </a:solidFill>
                <a:latin typeface="Franklin Gothic Medium" panose="020B0603020102020204" pitchFamily="34" charset="0"/>
              </a:rPr>
              <a:t>INCONSTITUCIONALIDADES</a:t>
            </a:r>
          </a:p>
        </p:txBody>
      </p:sp>
    </p:spTree>
    <p:extLst>
      <p:ext uri="{BB962C8B-B14F-4D97-AF65-F5344CB8AC3E}">
        <p14:creationId xmlns:p14="http://schemas.microsoft.com/office/powerpoint/2010/main" val="125100623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80176" y="1232462"/>
            <a:ext cx="10037176" cy="5625537"/>
          </a:xfrm>
        </p:spPr>
        <p:txBody>
          <a:bodyPr>
            <a:normAutofit fontScale="62500" lnSpcReduction="20000"/>
          </a:bodyPr>
          <a:lstStyle/>
          <a:p>
            <a:pPr marL="914400" indent="-914400">
              <a:buFont typeface="+mj-lt"/>
              <a:buAutoNum type="arabicParenR" startAt="5"/>
            </a:pPr>
            <a:r>
              <a:rPr lang="pt-BR" sz="4400" dirty="0">
                <a:solidFill>
                  <a:srgbClr val="FFFF00"/>
                </a:solidFill>
                <a:latin typeface="Franklin Gothic Medium" panose="020B0603020102020204" pitchFamily="34" charset="0"/>
              </a:rPr>
              <a:t>Violação de Direito Fundamental ao salário mínimo, à remuneração pelo trabalho e a salário </a:t>
            </a:r>
            <a:r>
              <a:rPr lang="pt-BR" sz="4400" dirty="0" err="1">
                <a:solidFill>
                  <a:srgbClr val="FFFF00"/>
                </a:solidFill>
                <a:latin typeface="Franklin Gothic Medium" panose="020B0603020102020204" pitchFamily="34" charset="0"/>
              </a:rPr>
              <a:t>equitatitivo</a:t>
            </a:r>
            <a:r>
              <a:rPr lang="pt-BR" sz="4400" dirty="0">
                <a:solidFill>
                  <a:srgbClr val="FFFF00"/>
                </a:solidFill>
                <a:latin typeface="Franklin Gothic Medium" panose="020B0603020102020204" pitchFamily="34" charset="0"/>
              </a:rPr>
              <a:t> – desvirtuamento inconstitucional de verbas salariais</a:t>
            </a:r>
          </a:p>
          <a:p>
            <a:pPr marL="914400" indent="-914400">
              <a:buFont typeface="+mj-lt"/>
              <a:buAutoNum type="arabicParenR" startAt="5"/>
            </a:pPr>
            <a:endParaRPr lang="pt-BR" sz="4400" dirty="0">
              <a:solidFill>
                <a:srgbClr val="FFFF00"/>
              </a:solidFill>
              <a:latin typeface="Franklin Gothic Medium" panose="020B0603020102020204" pitchFamily="34" charset="0"/>
            </a:endParaRPr>
          </a:p>
          <a:p>
            <a:pPr marL="914400" indent="-914400">
              <a:buFont typeface="+mj-lt"/>
              <a:buAutoNum type="arabicParenR" startAt="5"/>
            </a:pPr>
            <a:r>
              <a:rPr lang="pt-BR" sz="4400" dirty="0">
                <a:solidFill>
                  <a:srgbClr val="FFFF00"/>
                </a:solidFill>
                <a:latin typeface="Franklin Gothic Medium" panose="020B0603020102020204" pitchFamily="34" charset="0"/>
              </a:rPr>
              <a:t>Inconstitucionalidade da prevalência do negociado sobre o legislado para reduzir proteção social do trabalhador</a:t>
            </a:r>
          </a:p>
          <a:p>
            <a:pPr marL="400050">
              <a:buFont typeface="+mj-lt"/>
              <a:buAutoNum type="arabicParenR" startAt="5"/>
            </a:pPr>
            <a:endParaRPr lang="pt-BR" sz="4400" dirty="0">
              <a:solidFill>
                <a:srgbClr val="FFFF00"/>
              </a:solidFill>
              <a:latin typeface="Franklin Gothic Medium" panose="020B0603020102020204" pitchFamily="34" charset="0"/>
            </a:endParaRPr>
          </a:p>
          <a:p>
            <a:pPr marL="971550" indent="-914400">
              <a:buFont typeface="+mj-lt"/>
              <a:buAutoNum type="arabicParenR" startAt="5"/>
            </a:pPr>
            <a:r>
              <a:rPr lang="pt-BR" sz="4400" dirty="0">
                <a:solidFill>
                  <a:srgbClr val="FFFF00"/>
                </a:solidFill>
                <a:latin typeface="Franklin Gothic Medium" panose="020B0603020102020204" pitchFamily="34" charset="0"/>
              </a:rPr>
              <a:t>Derrogação inconstitucional de proteção jurídica trabalhista aos empregados com maior remuneração e com diploma de formação superior</a:t>
            </a:r>
          </a:p>
          <a:p>
            <a:pPr marL="800100" indent="-742950">
              <a:buFont typeface="+mj-lt"/>
              <a:buAutoNum type="arabicParenR" startAt="5"/>
            </a:pPr>
            <a:endParaRPr lang="pt-BR" sz="4400" dirty="0">
              <a:solidFill>
                <a:srgbClr val="FFFF00"/>
              </a:solidFill>
              <a:latin typeface="Franklin Gothic Medium" panose="020B0603020102020204" pitchFamily="34" charset="0"/>
            </a:endParaRPr>
          </a:p>
          <a:p>
            <a:pPr marL="971550" indent="-914400">
              <a:buFont typeface="+mj-lt"/>
              <a:buAutoNum type="arabicParenR" startAt="5"/>
            </a:pPr>
            <a:r>
              <a:rPr lang="pt-BR" sz="4400" dirty="0">
                <a:solidFill>
                  <a:srgbClr val="FFFF00"/>
                </a:solidFill>
                <a:latin typeface="Franklin Gothic Medium" panose="020B0603020102020204" pitchFamily="34" charset="0"/>
              </a:rPr>
              <a:t>Fragilização do direito à representação de trabalhadores por local de trabalho</a:t>
            </a:r>
          </a:p>
          <a:p>
            <a:pPr marL="800100" indent="-742950">
              <a:buFont typeface="+mj-lt"/>
              <a:buAutoNum type="arabicParenR" startAt="5"/>
            </a:pPr>
            <a:endParaRPr lang="pt-BR" sz="1600" dirty="0">
              <a:solidFill>
                <a:srgbClr val="FFFF00"/>
              </a:solidFill>
              <a:latin typeface="Franklin Gothic Medium" panose="020B0603020102020204" pitchFamily="34" charset="0"/>
            </a:endParaRPr>
          </a:p>
          <a:p>
            <a:pPr marL="800100" indent="-742950">
              <a:buFont typeface="+mj-lt"/>
              <a:buAutoNum type="arabicParenR" startAt="5"/>
            </a:pPr>
            <a:endParaRPr lang="pt-BR" sz="4500" dirty="0">
              <a:solidFill>
                <a:srgbClr val="FFFF00"/>
              </a:solidFill>
              <a:latin typeface="Franklin Gothic Medium" panose="020B0603020102020204" pitchFamily="34" charset="0"/>
            </a:endParaRPr>
          </a:p>
          <a:p>
            <a:pPr marL="400050">
              <a:buFont typeface="Wingdings" panose="05000000000000000000" pitchFamily="2" charset="2"/>
              <a:buChar char="Ø"/>
            </a:pPr>
            <a:endParaRPr lang="pt-BR" sz="2800" dirty="0">
              <a:solidFill>
                <a:srgbClr val="FFFF00"/>
              </a:solidFill>
              <a:latin typeface="Franklin Gothic Medium" panose="020B0603020102020204" pitchFamily="34" charset="0"/>
            </a:endParaRPr>
          </a:p>
          <a:p>
            <a:pPr marL="400050">
              <a:buFont typeface="Wingdings" panose="05000000000000000000" pitchFamily="2" charset="2"/>
              <a:buChar char="Ø"/>
            </a:pPr>
            <a:endParaRPr lang="pt-BR" sz="2800" dirty="0">
              <a:solidFill>
                <a:srgbClr val="FFFF00"/>
              </a:solidFill>
              <a:latin typeface="Franklin Gothic Medium" panose="020B0603020102020204" pitchFamily="34" charset="0"/>
            </a:endParaRPr>
          </a:p>
          <a:p>
            <a:pPr marL="400050">
              <a:buFont typeface="Wingdings" panose="05000000000000000000" pitchFamily="2" charset="2"/>
              <a:buChar char="Ø"/>
            </a:pPr>
            <a:endParaRPr lang="pt-BR" sz="2800" dirty="0">
              <a:solidFill>
                <a:srgbClr val="FFFF00"/>
              </a:solidFill>
              <a:latin typeface="Franklin Gothic Medium" panose="020B0603020102020204" pitchFamily="34" charset="0"/>
            </a:endParaRPr>
          </a:p>
          <a:p>
            <a:pPr marL="514350" lvl="1" indent="0">
              <a:buNone/>
            </a:pPr>
            <a:endParaRPr lang="pt-BR" dirty="0"/>
          </a:p>
          <a:p>
            <a:pPr marL="800100" lvl="1">
              <a:buFont typeface="Wingdings" panose="05000000000000000000" pitchFamily="2" charset="2"/>
              <a:buChar char="Ø"/>
            </a:pPr>
            <a:endParaRPr lang="pt-BR" dirty="0"/>
          </a:p>
          <a:p>
            <a:pPr marL="457200" lvl="1" indent="0">
              <a:buNone/>
            </a:pPr>
            <a:endParaRPr lang="pt-BR" dirty="0"/>
          </a:p>
          <a:p>
            <a:pPr marL="457200" lvl="1" indent="0">
              <a:buNone/>
            </a:pPr>
            <a:endParaRPr lang="pt-BR" dirty="0"/>
          </a:p>
          <a:p>
            <a:pPr marL="457200" lvl="1" indent="0">
              <a:buNone/>
            </a:pPr>
            <a:endParaRPr lang="pt-BR" dirty="0"/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1136868" y="236262"/>
            <a:ext cx="8669862" cy="661360"/>
          </a:xfrm>
        </p:spPr>
        <p:txBody>
          <a:bodyPr/>
          <a:lstStyle/>
          <a:p>
            <a:pPr algn="ctr"/>
            <a:r>
              <a:rPr lang="pt-BR" dirty="0">
                <a:solidFill>
                  <a:srgbClr val="FFFF00"/>
                </a:solidFill>
                <a:latin typeface="Franklin Gothic Medium" panose="020B0603020102020204" pitchFamily="34" charset="0"/>
              </a:rPr>
              <a:t>INCONSTITUCIONALIDADES</a:t>
            </a:r>
          </a:p>
        </p:txBody>
      </p:sp>
    </p:spTree>
    <p:extLst>
      <p:ext uri="{BB962C8B-B14F-4D97-AF65-F5344CB8AC3E}">
        <p14:creationId xmlns:p14="http://schemas.microsoft.com/office/powerpoint/2010/main" val="334821401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780176" y="1232463"/>
            <a:ext cx="9152231" cy="5193504"/>
          </a:xfrm>
        </p:spPr>
        <p:txBody>
          <a:bodyPr>
            <a:normAutofit fontScale="92500" lnSpcReduction="10000"/>
          </a:bodyPr>
          <a:lstStyle/>
          <a:p>
            <a:pPr marL="742950" indent="-742950">
              <a:buFont typeface="+mj-lt"/>
              <a:buAutoNum type="arabicParenR" startAt="9"/>
            </a:pPr>
            <a:r>
              <a:rPr lang="pt-BR" sz="3600" dirty="0">
                <a:solidFill>
                  <a:srgbClr val="FFFF00"/>
                </a:solidFill>
                <a:latin typeface="Franklin Gothic Medium" panose="020B0603020102020204" pitchFamily="34" charset="0"/>
              </a:rPr>
              <a:t>Inconstitucionalidade da exclusão ou redução de responsabilidade do empregador</a:t>
            </a:r>
          </a:p>
          <a:p>
            <a:pPr marL="742950" indent="-742950">
              <a:buFont typeface="+mj-lt"/>
              <a:buAutoNum type="arabicParenR" startAt="9"/>
            </a:pPr>
            <a:endParaRPr lang="pt-BR" sz="1000" dirty="0">
              <a:solidFill>
                <a:srgbClr val="FFFF00"/>
              </a:solidFill>
              <a:latin typeface="Franklin Gothic Medium" panose="020B0603020102020204" pitchFamily="34" charset="0"/>
            </a:endParaRPr>
          </a:p>
          <a:p>
            <a:pPr marL="742950" indent="-742950">
              <a:buFont typeface="+mj-lt"/>
              <a:buAutoNum type="arabicParenR" startAt="9"/>
            </a:pPr>
            <a:r>
              <a:rPr lang="pt-BR" sz="3300" dirty="0">
                <a:solidFill>
                  <a:srgbClr val="FFFF00"/>
                </a:solidFill>
                <a:latin typeface="Franklin Gothic Medium" panose="020B0603020102020204" pitchFamily="34" charset="0"/>
              </a:rPr>
              <a:t>Tarifação do dano extrapatrimonial – restrição ao direito fundamental à reparação de danos morais</a:t>
            </a:r>
          </a:p>
          <a:p>
            <a:pPr marL="742950" indent="-742950">
              <a:buFont typeface="+mj-lt"/>
              <a:buAutoNum type="arabicParenR" startAt="9"/>
            </a:pPr>
            <a:endParaRPr lang="pt-BR" sz="1000" dirty="0">
              <a:solidFill>
                <a:srgbClr val="FFFF00"/>
              </a:solidFill>
              <a:latin typeface="Franklin Gothic Medium" panose="020B0603020102020204" pitchFamily="34" charset="0"/>
            </a:endParaRPr>
          </a:p>
          <a:p>
            <a:pPr marL="742950" indent="-742950">
              <a:buFont typeface="+mj-lt"/>
              <a:buAutoNum type="arabicParenR" startAt="9"/>
            </a:pPr>
            <a:r>
              <a:rPr lang="pt-BR" sz="3300" dirty="0">
                <a:solidFill>
                  <a:srgbClr val="FFFF00"/>
                </a:solidFill>
                <a:latin typeface="Franklin Gothic Medium" panose="020B0603020102020204" pitchFamily="34" charset="0"/>
              </a:rPr>
              <a:t>Restrições inconstitucionais de acesso à Justiça do Trabalho</a:t>
            </a:r>
          </a:p>
          <a:p>
            <a:pPr marL="400050">
              <a:buFont typeface="+mj-lt"/>
              <a:buAutoNum type="arabicParenR" startAt="9"/>
            </a:pPr>
            <a:endParaRPr lang="pt-BR" sz="1000" dirty="0">
              <a:solidFill>
                <a:srgbClr val="FFFF00"/>
              </a:solidFill>
              <a:latin typeface="Franklin Gothic Medium" panose="020B0603020102020204" pitchFamily="34" charset="0"/>
            </a:endParaRPr>
          </a:p>
          <a:p>
            <a:pPr marL="800100" indent="-742950">
              <a:buFont typeface="+mj-lt"/>
              <a:buAutoNum type="arabicParenR" startAt="9"/>
            </a:pPr>
            <a:r>
              <a:rPr lang="pt-BR" sz="3000" dirty="0">
                <a:solidFill>
                  <a:srgbClr val="FFFF00"/>
                </a:solidFill>
                <a:latin typeface="Franklin Gothic Medium" panose="020B0603020102020204" pitchFamily="34" charset="0"/>
              </a:rPr>
              <a:t>Afronta à autonomia funcional do Poder Judiciário trabalhista</a:t>
            </a:r>
          </a:p>
          <a:p>
            <a:pPr marL="800100" indent="-742950">
              <a:buFont typeface="+mj-lt"/>
              <a:buAutoNum type="arabicParenR" startAt="9"/>
            </a:pPr>
            <a:endParaRPr lang="pt-BR" sz="1600" dirty="0">
              <a:solidFill>
                <a:srgbClr val="FFFF00"/>
              </a:solidFill>
              <a:latin typeface="Franklin Gothic Medium" panose="020B0603020102020204" pitchFamily="34" charset="0"/>
            </a:endParaRPr>
          </a:p>
          <a:p>
            <a:pPr marL="800100" indent="-742950">
              <a:buFont typeface="+mj-lt"/>
              <a:buAutoNum type="arabicParenR" startAt="9"/>
            </a:pPr>
            <a:endParaRPr lang="pt-BR" sz="4500" dirty="0">
              <a:solidFill>
                <a:srgbClr val="FFFF00"/>
              </a:solidFill>
              <a:latin typeface="Franklin Gothic Medium" panose="020B0603020102020204" pitchFamily="34" charset="0"/>
            </a:endParaRPr>
          </a:p>
          <a:p>
            <a:pPr marL="800100" indent="-742950">
              <a:buFont typeface="+mj-lt"/>
              <a:buAutoNum type="arabicParenR" startAt="5"/>
            </a:pPr>
            <a:endParaRPr lang="pt-BR" sz="900" dirty="0">
              <a:solidFill>
                <a:srgbClr val="FFFF00"/>
              </a:solidFill>
              <a:latin typeface="Franklin Gothic Medium" panose="020B0603020102020204" pitchFamily="34" charset="0"/>
            </a:endParaRPr>
          </a:p>
          <a:p>
            <a:pPr marL="400050">
              <a:buFont typeface="Wingdings" panose="05000000000000000000" pitchFamily="2" charset="2"/>
              <a:buChar char="Ø"/>
            </a:pPr>
            <a:endParaRPr lang="pt-BR" sz="2800" dirty="0">
              <a:solidFill>
                <a:srgbClr val="FFFF00"/>
              </a:solidFill>
              <a:latin typeface="Franklin Gothic Medium" panose="020B0603020102020204" pitchFamily="34" charset="0"/>
            </a:endParaRPr>
          </a:p>
          <a:p>
            <a:pPr marL="400050">
              <a:buFont typeface="Wingdings" panose="05000000000000000000" pitchFamily="2" charset="2"/>
              <a:buChar char="Ø"/>
            </a:pPr>
            <a:endParaRPr lang="pt-BR" sz="2800" dirty="0">
              <a:solidFill>
                <a:srgbClr val="FFFF00"/>
              </a:solidFill>
              <a:latin typeface="Franklin Gothic Medium" panose="020B0603020102020204" pitchFamily="34" charset="0"/>
            </a:endParaRPr>
          </a:p>
          <a:p>
            <a:pPr marL="400050">
              <a:buFont typeface="Wingdings" panose="05000000000000000000" pitchFamily="2" charset="2"/>
              <a:buChar char="Ø"/>
            </a:pPr>
            <a:endParaRPr lang="pt-BR" sz="2800" dirty="0">
              <a:solidFill>
                <a:srgbClr val="FFFF00"/>
              </a:solidFill>
              <a:latin typeface="Franklin Gothic Medium" panose="020B0603020102020204" pitchFamily="34" charset="0"/>
            </a:endParaRPr>
          </a:p>
          <a:p>
            <a:pPr marL="514350" lvl="1" indent="0">
              <a:buNone/>
            </a:pPr>
            <a:endParaRPr lang="pt-BR" dirty="0"/>
          </a:p>
          <a:p>
            <a:pPr marL="800100" lvl="1">
              <a:buFont typeface="Wingdings" panose="05000000000000000000" pitchFamily="2" charset="2"/>
              <a:buChar char="Ø"/>
            </a:pPr>
            <a:endParaRPr lang="pt-BR" dirty="0"/>
          </a:p>
          <a:p>
            <a:pPr marL="457200" lvl="1" indent="0">
              <a:buNone/>
            </a:pPr>
            <a:endParaRPr lang="pt-BR" dirty="0"/>
          </a:p>
          <a:p>
            <a:pPr marL="457200" lvl="1" indent="0">
              <a:buNone/>
            </a:pPr>
            <a:endParaRPr lang="pt-BR" dirty="0"/>
          </a:p>
          <a:p>
            <a:pPr marL="457200" lvl="1" indent="0">
              <a:buNone/>
            </a:pPr>
            <a:endParaRPr lang="pt-BR" dirty="0"/>
          </a:p>
        </p:txBody>
      </p:sp>
      <p:sp>
        <p:nvSpPr>
          <p:cNvPr id="5" name="Título 1"/>
          <p:cNvSpPr>
            <a:spLocks noGrp="1"/>
          </p:cNvSpPr>
          <p:nvPr>
            <p:ph type="title"/>
          </p:nvPr>
        </p:nvSpPr>
        <p:spPr>
          <a:xfrm>
            <a:off x="1136868" y="236262"/>
            <a:ext cx="8669862" cy="661360"/>
          </a:xfrm>
        </p:spPr>
        <p:txBody>
          <a:bodyPr/>
          <a:lstStyle/>
          <a:p>
            <a:pPr algn="ctr"/>
            <a:r>
              <a:rPr lang="pt-BR" dirty="0">
                <a:solidFill>
                  <a:srgbClr val="FFFF00"/>
                </a:solidFill>
                <a:latin typeface="Franklin Gothic Medium" panose="020B0603020102020204" pitchFamily="34" charset="0"/>
              </a:rPr>
              <a:t>INCONSTITUCIONALIDADES</a:t>
            </a:r>
          </a:p>
        </p:txBody>
      </p:sp>
    </p:spTree>
    <p:extLst>
      <p:ext uri="{BB962C8B-B14F-4D97-AF65-F5344CB8AC3E}">
        <p14:creationId xmlns:p14="http://schemas.microsoft.com/office/powerpoint/2010/main" val="124099213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ítulo 3"/>
          <p:cNvSpPr>
            <a:spLocks noGrp="1"/>
          </p:cNvSpPr>
          <p:nvPr>
            <p:ph type="ctrTitle"/>
          </p:nvPr>
        </p:nvSpPr>
        <p:spPr>
          <a:xfrm>
            <a:off x="1222067" y="3959604"/>
            <a:ext cx="9637092" cy="2782219"/>
          </a:xfrm>
        </p:spPr>
        <p:txBody>
          <a:bodyPr/>
          <a:lstStyle/>
          <a:p>
            <a:r>
              <a:rPr lang="pt-BR" sz="4800" dirty="0">
                <a:solidFill>
                  <a:srgbClr val="FFFF00"/>
                </a:solidFill>
                <a:latin typeface="Franklin Gothic Medium" panose="020B0603020102020204" pitchFamily="34" charset="0"/>
              </a:rPr>
              <a:t/>
            </a:r>
            <a:br>
              <a:rPr lang="pt-BR" sz="4800" dirty="0">
                <a:solidFill>
                  <a:srgbClr val="FFFF00"/>
                </a:solidFill>
                <a:latin typeface="Franklin Gothic Medium" panose="020B0603020102020204" pitchFamily="34" charset="0"/>
              </a:rPr>
            </a:br>
            <a:r>
              <a:rPr lang="pt-BR" sz="3000" dirty="0">
                <a:solidFill>
                  <a:srgbClr val="FFFF00"/>
                </a:solidFill>
                <a:latin typeface="Franklin Gothic Medium" panose="020B0603020102020204" pitchFamily="34" charset="0"/>
              </a:rPr>
              <a:t>	</a:t>
            </a:r>
            <a:r>
              <a:rPr lang="pt-BR" sz="2800" dirty="0">
                <a:solidFill>
                  <a:srgbClr val="FFFF00"/>
                </a:solidFill>
                <a:latin typeface="Franklin Gothic Medium" panose="020B0603020102020204" pitchFamily="34" charset="0"/>
              </a:rPr>
              <a:t>- Aumento do abismo social;</a:t>
            </a:r>
            <a:br>
              <a:rPr lang="pt-BR" sz="2800" dirty="0">
                <a:solidFill>
                  <a:srgbClr val="FFFF00"/>
                </a:solidFill>
                <a:latin typeface="Franklin Gothic Medium" panose="020B0603020102020204" pitchFamily="34" charset="0"/>
              </a:rPr>
            </a:br>
            <a:r>
              <a:rPr lang="pt-BR" sz="700" dirty="0">
                <a:solidFill>
                  <a:srgbClr val="FFFF00"/>
                </a:solidFill>
                <a:latin typeface="Franklin Gothic Medium" panose="020B0603020102020204" pitchFamily="34" charset="0"/>
              </a:rPr>
              <a:t/>
            </a:r>
            <a:br>
              <a:rPr lang="pt-BR" sz="700" dirty="0">
                <a:solidFill>
                  <a:srgbClr val="FFFF00"/>
                </a:solidFill>
                <a:latin typeface="Franklin Gothic Medium" panose="020B0603020102020204" pitchFamily="34" charset="0"/>
              </a:rPr>
            </a:br>
            <a:r>
              <a:rPr lang="pt-BR" sz="3200" dirty="0">
                <a:solidFill>
                  <a:srgbClr val="FFFF00"/>
                </a:solidFill>
                <a:latin typeface="Franklin Gothic Medium" panose="020B0603020102020204" pitchFamily="34" charset="0"/>
              </a:rPr>
              <a:t>	</a:t>
            </a:r>
            <a:r>
              <a:rPr lang="pt-BR" sz="2800" dirty="0">
                <a:solidFill>
                  <a:srgbClr val="FFFF00"/>
                </a:solidFill>
                <a:latin typeface="Franklin Gothic Medium" panose="020B0603020102020204" pitchFamily="34" charset="0"/>
              </a:rPr>
              <a:t>- Diminuição das oportunidades;</a:t>
            </a:r>
            <a:br>
              <a:rPr lang="pt-BR" sz="2800" dirty="0">
                <a:solidFill>
                  <a:srgbClr val="FFFF00"/>
                </a:solidFill>
                <a:latin typeface="Franklin Gothic Medium" panose="020B0603020102020204" pitchFamily="34" charset="0"/>
              </a:rPr>
            </a:br>
            <a:r>
              <a:rPr lang="pt-BR" sz="700" dirty="0">
                <a:solidFill>
                  <a:srgbClr val="FFFF00"/>
                </a:solidFill>
                <a:latin typeface="Franklin Gothic Medium" panose="020B0603020102020204" pitchFamily="34" charset="0"/>
              </a:rPr>
              <a:t/>
            </a:r>
            <a:br>
              <a:rPr lang="pt-BR" sz="700" dirty="0">
                <a:solidFill>
                  <a:srgbClr val="FFFF00"/>
                </a:solidFill>
                <a:latin typeface="Franklin Gothic Medium" panose="020B0603020102020204" pitchFamily="34" charset="0"/>
              </a:rPr>
            </a:br>
            <a:r>
              <a:rPr lang="pt-BR" sz="3200" dirty="0">
                <a:solidFill>
                  <a:srgbClr val="FFFF00"/>
                </a:solidFill>
                <a:latin typeface="Franklin Gothic Medium" panose="020B0603020102020204" pitchFamily="34" charset="0"/>
              </a:rPr>
              <a:t>	</a:t>
            </a:r>
            <a:r>
              <a:rPr lang="pt-BR" sz="2800" dirty="0">
                <a:solidFill>
                  <a:srgbClr val="FFFF00"/>
                </a:solidFill>
                <a:latin typeface="Franklin Gothic Medium" panose="020B0603020102020204" pitchFamily="34" charset="0"/>
              </a:rPr>
              <a:t>- Crescimento da pobreza;</a:t>
            </a:r>
            <a:br>
              <a:rPr lang="pt-BR" sz="2800" dirty="0">
                <a:solidFill>
                  <a:srgbClr val="FFFF00"/>
                </a:solidFill>
                <a:latin typeface="Franklin Gothic Medium" panose="020B0603020102020204" pitchFamily="34" charset="0"/>
              </a:rPr>
            </a:br>
            <a:r>
              <a:rPr lang="pt-BR" sz="700" dirty="0">
                <a:solidFill>
                  <a:srgbClr val="FFFF00"/>
                </a:solidFill>
                <a:latin typeface="Franklin Gothic Medium" panose="020B0603020102020204" pitchFamily="34" charset="0"/>
              </a:rPr>
              <a:t/>
            </a:r>
            <a:br>
              <a:rPr lang="pt-BR" sz="700" dirty="0">
                <a:solidFill>
                  <a:srgbClr val="FFFF00"/>
                </a:solidFill>
                <a:latin typeface="Franklin Gothic Medium" panose="020B0603020102020204" pitchFamily="34" charset="0"/>
              </a:rPr>
            </a:br>
            <a:r>
              <a:rPr lang="pt-BR" sz="3000" dirty="0">
                <a:solidFill>
                  <a:srgbClr val="FFFF00"/>
                </a:solidFill>
                <a:latin typeface="Franklin Gothic Medium" panose="020B0603020102020204" pitchFamily="34" charset="0"/>
              </a:rPr>
              <a:t>	</a:t>
            </a:r>
            <a:r>
              <a:rPr lang="pt-BR" sz="2800" dirty="0">
                <a:solidFill>
                  <a:srgbClr val="FFFF00"/>
                </a:solidFill>
                <a:latin typeface="Franklin Gothic Medium" panose="020B0603020102020204" pitchFamily="34" charset="0"/>
              </a:rPr>
              <a:t>- Reflexos na já preocupante Segurança Pública;</a:t>
            </a:r>
            <a:br>
              <a:rPr lang="pt-BR" sz="2800" dirty="0">
                <a:solidFill>
                  <a:srgbClr val="FFFF00"/>
                </a:solidFill>
                <a:latin typeface="Franklin Gothic Medium" panose="020B0603020102020204" pitchFamily="34" charset="0"/>
              </a:rPr>
            </a:br>
            <a:r>
              <a:rPr lang="pt-BR" sz="700" dirty="0">
                <a:solidFill>
                  <a:srgbClr val="FFFF00"/>
                </a:solidFill>
                <a:latin typeface="Franklin Gothic Medium" panose="020B0603020102020204" pitchFamily="34" charset="0"/>
              </a:rPr>
              <a:t/>
            </a:r>
            <a:br>
              <a:rPr lang="pt-BR" sz="700" dirty="0">
                <a:solidFill>
                  <a:srgbClr val="FFFF00"/>
                </a:solidFill>
                <a:latin typeface="Franklin Gothic Medium" panose="020B0603020102020204" pitchFamily="34" charset="0"/>
              </a:rPr>
            </a:br>
            <a:r>
              <a:rPr lang="pt-BR" sz="3000" dirty="0">
                <a:solidFill>
                  <a:srgbClr val="FFFF00"/>
                </a:solidFill>
                <a:latin typeface="Franklin Gothic Medium" panose="020B0603020102020204" pitchFamily="34" charset="0"/>
              </a:rPr>
              <a:t>	</a:t>
            </a:r>
            <a:r>
              <a:rPr lang="pt-BR" sz="2800" dirty="0" smtClean="0">
                <a:solidFill>
                  <a:srgbClr val="FFFF00"/>
                </a:solidFill>
                <a:latin typeface="Franklin Gothic Medium" panose="020B0603020102020204" pitchFamily="34" charset="0"/>
              </a:rPr>
              <a:t>- </a:t>
            </a:r>
            <a:r>
              <a:rPr lang="pt-BR" sz="2800" dirty="0">
                <a:solidFill>
                  <a:srgbClr val="FFFF00"/>
                </a:solidFill>
                <a:latin typeface="Franklin Gothic Medium" panose="020B0603020102020204" pitchFamily="34" charset="0"/>
              </a:rPr>
              <a:t>Retrocesso Social sem precedentes (aliás, com   	precedente bem antigo...)</a:t>
            </a:r>
            <a:br>
              <a:rPr lang="pt-BR" sz="2800" dirty="0">
                <a:solidFill>
                  <a:srgbClr val="FFFF00"/>
                </a:solidFill>
                <a:latin typeface="Franklin Gothic Medium" panose="020B0603020102020204" pitchFamily="34" charset="0"/>
              </a:rPr>
            </a:br>
            <a:endParaRPr lang="pt-BR" sz="2800" dirty="0">
              <a:solidFill>
                <a:srgbClr val="FFFF00"/>
              </a:solidFill>
              <a:latin typeface="Franklin Gothic Medium" panose="020B0603020102020204" pitchFamily="34" charset="0"/>
            </a:endParaRPr>
          </a:p>
        </p:txBody>
      </p:sp>
      <p:sp>
        <p:nvSpPr>
          <p:cNvPr id="5" name="Subtítulo 4"/>
          <p:cNvSpPr>
            <a:spLocks noGrp="1"/>
          </p:cNvSpPr>
          <p:nvPr>
            <p:ph type="subTitle" idx="1"/>
          </p:nvPr>
        </p:nvSpPr>
        <p:spPr>
          <a:xfrm flipV="1">
            <a:off x="-780170" y="6308650"/>
            <a:ext cx="45719" cy="45719"/>
          </a:xfrm>
        </p:spPr>
        <p:txBody>
          <a:bodyPr>
            <a:normAutofit fontScale="25000" lnSpcReduction="20000"/>
          </a:bodyPr>
          <a:lstStyle/>
          <a:p>
            <a:endParaRPr lang="pt-BR" dirty="0"/>
          </a:p>
        </p:txBody>
      </p:sp>
      <p:sp>
        <p:nvSpPr>
          <p:cNvPr id="2" name="Retângulo 1"/>
          <p:cNvSpPr/>
          <p:nvPr/>
        </p:nvSpPr>
        <p:spPr>
          <a:xfrm>
            <a:off x="2511339" y="182353"/>
            <a:ext cx="7219890" cy="193899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pt-BR" sz="4000" dirty="0">
                <a:solidFill>
                  <a:srgbClr val="FFFF00"/>
                </a:solidFill>
                <a:latin typeface="Franklin Gothic Medium" panose="020B0603020102020204" pitchFamily="34" charset="0"/>
              </a:rPr>
              <a:t>Algumas consequências decorrentes da aprovação da “Reforma Trabalhista”</a:t>
            </a:r>
            <a:endParaRPr lang="pt-BR" sz="4000" dirty="0"/>
          </a:p>
        </p:txBody>
      </p:sp>
    </p:spTree>
    <p:extLst>
      <p:ext uri="{BB962C8B-B14F-4D97-AF65-F5344CB8AC3E}">
        <p14:creationId xmlns:p14="http://schemas.microsoft.com/office/powerpoint/2010/main" val="2624146847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103312" y="452718"/>
            <a:ext cx="8947522" cy="791291"/>
          </a:xfrm>
        </p:spPr>
        <p:txBody>
          <a:bodyPr/>
          <a:lstStyle/>
          <a:p>
            <a:pPr algn="ctr"/>
            <a:r>
              <a:rPr lang="pt-BR" dirty="0">
                <a:solidFill>
                  <a:srgbClr val="FFFF00"/>
                </a:solidFill>
                <a:latin typeface="Franklin Gothic Medium" panose="020B0603020102020204" pitchFamily="34" charset="0"/>
              </a:rPr>
              <a:t>CÓDIGO DE HAMURABI</a:t>
            </a:r>
          </a:p>
        </p:txBody>
      </p:sp>
      <p:pic>
        <p:nvPicPr>
          <p:cNvPr id="6" name="Espaço Reservado para Conteúdo 5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597306" y="1244009"/>
            <a:ext cx="8565266" cy="5323637"/>
          </a:xfrm>
        </p:spPr>
      </p:pic>
    </p:spTree>
    <p:extLst>
      <p:ext uri="{BB962C8B-B14F-4D97-AF65-F5344CB8AC3E}">
        <p14:creationId xmlns:p14="http://schemas.microsoft.com/office/powerpoint/2010/main" val="1425660835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Íon">
  <a:themeElements>
    <a:clrScheme name="Ion">
      <a:dk1>
        <a:sysClr val="windowText" lastClr="000000"/>
      </a:dk1>
      <a:lt1>
        <a:sysClr val="window" lastClr="FFFFFF"/>
      </a:lt1>
      <a:dk2>
        <a:srgbClr val="1E5155"/>
      </a:dk2>
      <a:lt2>
        <a:srgbClr val="EBEBEB"/>
      </a:lt2>
      <a:accent1>
        <a:srgbClr val="B01513"/>
      </a:accent1>
      <a:accent2>
        <a:srgbClr val="EA6312"/>
      </a:accent2>
      <a:accent3>
        <a:srgbClr val="E6B729"/>
      </a:accent3>
      <a:accent4>
        <a:srgbClr val="6AAC90"/>
      </a:accent4>
      <a:accent5>
        <a:srgbClr val="54849A"/>
      </a:accent5>
      <a:accent6>
        <a:srgbClr val="9E5E9B"/>
      </a:accent6>
      <a:hlink>
        <a:srgbClr val="58C1BA"/>
      </a:hlink>
      <a:folHlink>
        <a:srgbClr val="9DFFCB"/>
      </a:folHlink>
    </a:clrScheme>
    <a:fontScheme name="Ion">
      <a:maj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Ion">
      <a:fillStyleLst>
        <a:solidFill>
          <a:schemeClr val="phClr"/>
        </a:solidFill>
        <a:gradFill rotWithShape="1">
          <a:gsLst>
            <a:gs pos="0">
              <a:schemeClr val="phClr">
                <a:tint val="64000"/>
                <a:lumMod val="118000"/>
              </a:schemeClr>
            </a:gs>
            <a:gs pos="100000">
              <a:schemeClr val="phClr">
                <a:tint val="92000"/>
                <a:alpha val="100000"/>
                <a:lumMod val="11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8000"/>
                <a:lumMod val="114000"/>
              </a:schemeClr>
            </a:gs>
            <a:gs pos="100000">
              <a:schemeClr val="phClr">
                <a:shade val="90000"/>
                <a:lumMod val="8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857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63500" dist="38100" dir="5400000" rotWithShape="0">
              <a:srgbClr val="000000">
                <a:alpha val="60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7000"/>
                <a:hueMod val="88000"/>
                <a:satMod val="130000"/>
                <a:lumMod val="124000"/>
              </a:schemeClr>
            </a:gs>
            <a:gs pos="100000">
              <a:schemeClr val="phClr">
                <a:tint val="96000"/>
                <a:shade val="88000"/>
                <a:hueMod val="108000"/>
                <a:satMod val="164000"/>
                <a:lumMod val="76000"/>
              </a:schemeClr>
            </a:gs>
          </a:gsLst>
          <a:path path="circle">
            <a:fillToRect l="45000" t="65000" r="125000" b="100000"/>
          </a:path>
        </a:gradFill>
        <a:blipFill rotWithShape="1">
          <a:blip xmlns:r="http://schemas.openxmlformats.org/officeDocument/2006/relationships" r:embed="rId1">
            <a:duotone>
              <a:schemeClr val="phClr">
                <a:shade val="69000"/>
                <a:hueMod val="108000"/>
                <a:satMod val="164000"/>
                <a:lumMod val="74000"/>
              </a:schemeClr>
              <a:schemeClr val="phClr">
                <a:tint val="96000"/>
                <a:hueMod val="88000"/>
                <a:satMod val="140000"/>
                <a:lumMod val="132000"/>
              </a:schemeClr>
            </a:duotone>
          </a:blip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Ion" id="{B8441ADB-2E43-4AF7-B97A-BD870242C6A8}" vid="{292E63A9-BB86-4E3D-B92A-7223C6510D2E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1573</TotalTime>
  <Words>540</Words>
  <Application>Microsoft Office PowerPoint</Application>
  <PresentationFormat>Widescreen</PresentationFormat>
  <Paragraphs>81</Paragraphs>
  <Slides>9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9</vt:i4>
      </vt:variant>
    </vt:vector>
  </HeadingPairs>
  <TitlesOfParts>
    <vt:vector size="15" baseType="lpstr">
      <vt:lpstr>Arial</vt:lpstr>
      <vt:lpstr>Century Gothic</vt:lpstr>
      <vt:lpstr>Franklin Gothic Medium</vt:lpstr>
      <vt:lpstr>Wingdings</vt:lpstr>
      <vt:lpstr>Wingdings 3</vt:lpstr>
      <vt:lpstr>Íon</vt:lpstr>
      <vt:lpstr>INCONSTITUCIONALIDADES DA REFORMA TRABALHISTA NA VISÃO DO MINISTÉRIO PÚBLICO DO TRABALHO</vt:lpstr>
      <vt:lpstr>Considerações preliminares sobre o PLC 38/2017</vt:lpstr>
      <vt:lpstr>Dados dissonantes da realidade utilizados pelos defensores da “Reforma”</vt:lpstr>
      <vt:lpstr>Apresentação do PowerPoint</vt:lpstr>
      <vt:lpstr>INCONSTITUCIONALIDADES</vt:lpstr>
      <vt:lpstr>INCONSTITUCIONALIDADES</vt:lpstr>
      <vt:lpstr>INCONSTITUCIONALIDADES</vt:lpstr>
      <vt:lpstr>  - Aumento do abismo social;   - Diminuição das oportunidades;   - Crescimento da pobreza;   - Reflexos na já preocupante Segurança Pública;   - Retrocesso Social sem precedentes (aliás, com    precedente bem antigo...) </vt:lpstr>
      <vt:lpstr>CÓDIGO DE HAMURABI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REFORMA TRABALHISTA NA VISÃO DO MINISTÉRIO PÚBLICO DO TRABALHO</dc:title>
  <dc:creator>Membro</dc:creator>
  <cp:lastModifiedBy>Caroline de Araújo Ribeiro</cp:lastModifiedBy>
  <cp:revision>15</cp:revision>
  <dcterms:created xsi:type="dcterms:W3CDTF">2017-06-17T16:10:02Z</dcterms:created>
  <dcterms:modified xsi:type="dcterms:W3CDTF">2017-06-27T14:20:04Z</dcterms:modified>
</cp:coreProperties>
</file>