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handoutMasterIdLst>
    <p:handoutMasterId r:id="rId19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82" r:id="rId9"/>
    <p:sldId id="264" r:id="rId10"/>
    <p:sldId id="265" r:id="rId11"/>
    <p:sldId id="266" r:id="rId12"/>
    <p:sldId id="291" r:id="rId13"/>
    <p:sldId id="293" r:id="rId14"/>
    <p:sldId id="268" r:id="rId15"/>
    <p:sldId id="294" r:id="rId16"/>
    <p:sldId id="278" r:id="rId17"/>
    <p:sldId id="297" r:id="rId18"/>
  </p:sldIdLst>
  <p:sldSz cx="9144000" cy="6858000" type="screen4x3"/>
  <p:notesSz cx="6797675" cy="99266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848B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8350" autoAdjust="0"/>
    <p:restoredTop sz="94595" autoAdjust="0"/>
  </p:normalViewPr>
  <p:slideViewPr>
    <p:cSldViewPr>
      <p:cViewPr>
        <p:scale>
          <a:sx n="80" d="100"/>
          <a:sy n="80" d="100"/>
        </p:scale>
        <p:origin x="-432" y="1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-1818" y="-102"/>
      </p:cViewPr>
      <p:guideLst>
        <p:guide orient="horz" pos="3127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pt-BR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pt-BR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pt-BR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11BADA0-7E40-4583-8C44-EF7F48DC5E2D}" type="slidenum">
              <a:rPr lang="pt-BR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376238" y="158750"/>
            <a:ext cx="184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pt-BR"/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376238" y="158750"/>
            <a:ext cx="184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pt-BR"/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250825" y="1157288"/>
            <a:ext cx="8713788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pt-BR" sz="5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A Compensação Financeira das Usinas Hidrelétricas </a:t>
            </a:r>
          </a:p>
        </p:txBody>
      </p:sp>
      <p:sp>
        <p:nvSpPr>
          <p:cNvPr id="10250" name="Text Box 10"/>
          <p:cNvSpPr txBox="1">
            <a:spLocks noChangeArrowheads="1"/>
          </p:cNvSpPr>
          <p:nvPr userDrawn="1"/>
        </p:nvSpPr>
        <p:spPr bwMode="auto">
          <a:xfrm>
            <a:off x="0" y="3789040"/>
            <a:ext cx="9144000" cy="969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pt-BR" sz="3200" b="1" dirty="0">
                <a:solidFill>
                  <a:schemeClr val="tx1"/>
                </a:solidFill>
                <a:latin typeface="Arial Narrow" pitchFamily="34" charset="0"/>
              </a:rPr>
              <a:t>Hélvio Neves Guerra</a:t>
            </a:r>
          </a:p>
          <a:p>
            <a:pPr algn="ctr"/>
            <a:r>
              <a:rPr lang="pt-BR" sz="2500" b="1" dirty="0">
                <a:solidFill>
                  <a:schemeClr val="tx1"/>
                </a:solidFill>
                <a:latin typeface="Arial Narrow" pitchFamily="34" charset="0"/>
              </a:rPr>
              <a:t>Superintendente de Concessões e Autorizações de </a:t>
            </a:r>
            <a:r>
              <a:rPr lang="pt-BR" sz="2500" b="1" dirty="0" smtClean="0">
                <a:solidFill>
                  <a:schemeClr val="tx1"/>
                </a:solidFill>
                <a:latin typeface="Arial Narrow" pitchFamily="34" charset="0"/>
              </a:rPr>
              <a:t>Geração </a:t>
            </a:r>
          </a:p>
        </p:txBody>
      </p:sp>
      <p:sp>
        <p:nvSpPr>
          <p:cNvPr id="8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981075"/>
          </a:xfrm>
          <a:prstGeom prst="rect">
            <a:avLst/>
          </a:prstGeom>
          <a:solidFill>
            <a:srgbClr val="003D4D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s-ES"/>
          </a:p>
        </p:txBody>
      </p:sp>
      <p:pic>
        <p:nvPicPr>
          <p:cNvPr id="9" name="Picture 9" descr="Logo_Aneel_Slide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0250" y="115888"/>
            <a:ext cx="25971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1" name="Text Box 17"/>
          <p:cNvSpPr txBox="1">
            <a:spLocks noChangeArrowheads="1"/>
          </p:cNvSpPr>
          <p:nvPr/>
        </p:nvSpPr>
        <p:spPr bwMode="auto">
          <a:xfrm>
            <a:off x="323850" y="260350"/>
            <a:ext cx="184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pt-BR"/>
          </a:p>
        </p:txBody>
      </p:sp>
      <p:sp>
        <p:nvSpPr>
          <p:cNvPr id="1042" name="Text Box 18"/>
          <p:cNvSpPr txBox="1">
            <a:spLocks noChangeArrowheads="1"/>
          </p:cNvSpPr>
          <p:nvPr/>
        </p:nvSpPr>
        <p:spPr bwMode="auto">
          <a:xfrm>
            <a:off x="250825" y="311150"/>
            <a:ext cx="59769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pt-BR" sz="1800" b="1">
                <a:solidFill>
                  <a:schemeClr val="bg1"/>
                </a:solidFill>
                <a:latin typeface="Arial" charset="0"/>
              </a:rPr>
              <a:t>A Compensação Financeira das Usinas Hidrelétricas </a:t>
            </a:r>
          </a:p>
          <a:p>
            <a:pPr algn="just"/>
            <a:r>
              <a:rPr lang="pt-BR" sz="1800" b="1">
                <a:solidFill>
                  <a:schemeClr val="bg1"/>
                </a:solidFill>
                <a:latin typeface="Arial" charset="0"/>
              </a:rPr>
              <a:t>e os Municípios </a:t>
            </a:r>
          </a:p>
        </p:txBody>
      </p:sp>
      <p:sp>
        <p:nvSpPr>
          <p:cNvPr id="5" name="Rectangle 12"/>
          <p:cNvSpPr>
            <a:spLocks noChangeArrowheads="1"/>
          </p:cNvSpPr>
          <p:nvPr userDrawn="1"/>
        </p:nvSpPr>
        <p:spPr bwMode="auto">
          <a:xfrm>
            <a:off x="0" y="0"/>
            <a:ext cx="9144000" cy="1125538"/>
          </a:xfrm>
          <a:prstGeom prst="rect">
            <a:avLst/>
          </a:prstGeom>
          <a:solidFill>
            <a:srgbClr val="003D4D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6" name="Freeform 5"/>
          <p:cNvSpPr>
            <a:spLocks/>
          </p:cNvSpPr>
          <p:nvPr userDrawn="1"/>
        </p:nvSpPr>
        <p:spPr bwMode="auto">
          <a:xfrm rot="18989144">
            <a:off x="8415338" y="449263"/>
            <a:ext cx="301625" cy="319087"/>
          </a:xfrm>
          <a:custGeom>
            <a:avLst/>
            <a:gdLst/>
            <a:ahLst/>
            <a:cxnLst>
              <a:cxn ang="0">
                <a:pos x="84" y="40"/>
              </a:cxn>
              <a:cxn ang="0">
                <a:pos x="90" y="0"/>
              </a:cxn>
              <a:cxn ang="0">
                <a:pos x="98" y="0"/>
              </a:cxn>
              <a:cxn ang="0">
                <a:pos x="106" y="0"/>
              </a:cxn>
              <a:cxn ang="0">
                <a:pos x="115" y="2"/>
              </a:cxn>
              <a:cxn ang="0">
                <a:pos x="125" y="4"/>
              </a:cxn>
              <a:cxn ang="0">
                <a:pos x="134" y="6"/>
              </a:cxn>
              <a:cxn ang="0">
                <a:pos x="142" y="9"/>
              </a:cxn>
              <a:cxn ang="0">
                <a:pos x="152" y="13"/>
              </a:cxn>
              <a:cxn ang="0">
                <a:pos x="158" y="17"/>
              </a:cxn>
              <a:cxn ang="0">
                <a:pos x="165" y="23"/>
              </a:cxn>
              <a:cxn ang="0">
                <a:pos x="171" y="31"/>
              </a:cxn>
              <a:cxn ang="0">
                <a:pos x="177" y="37"/>
              </a:cxn>
              <a:cxn ang="0">
                <a:pos x="181" y="44"/>
              </a:cxn>
              <a:cxn ang="0">
                <a:pos x="185" y="52"/>
              </a:cxn>
              <a:cxn ang="0">
                <a:pos x="186" y="62"/>
              </a:cxn>
              <a:cxn ang="0">
                <a:pos x="188" y="71"/>
              </a:cxn>
              <a:cxn ang="0">
                <a:pos x="190" y="81"/>
              </a:cxn>
              <a:cxn ang="0">
                <a:pos x="188" y="91"/>
              </a:cxn>
              <a:cxn ang="0">
                <a:pos x="188" y="101"/>
              </a:cxn>
              <a:cxn ang="0">
                <a:pos x="183" y="120"/>
              </a:cxn>
              <a:cxn ang="0">
                <a:pos x="173" y="139"/>
              </a:cxn>
              <a:cxn ang="0">
                <a:pos x="161" y="157"/>
              </a:cxn>
              <a:cxn ang="0">
                <a:pos x="146" y="170"/>
              </a:cxn>
              <a:cxn ang="0">
                <a:pos x="129" y="184"/>
              </a:cxn>
              <a:cxn ang="0">
                <a:pos x="111" y="192"/>
              </a:cxn>
              <a:cxn ang="0">
                <a:pos x="102" y="195"/>
              </a:cxn>
              <a:cxn ang="0">
                <a:pos x="90" y="197"/>
              </a:cxn>
              <a:cxn ang="0">
                <a:pos x="81" y="199"/>
              </a:cxn>
              <a:cxn ang="0">
                <a:pos x="71" y="201"/>
              </a:cxn>
              <a:cxn ang="0">
                <a:pos x="63" y="201"/>
              </a:cxn>
              <a:cxn ang="0">
                <a:pos x="55" y="201"/>
              </a:cxn>
              <a:cxn ang="0">
                <a:pos x="63" y="161"/>
              </a:cxn>
              <a:cxn ang="0">
                <a:pos x="0" y="161"/>
              </a:cxn>
              <a:cxn ang="0">
                <a:pos x="7" y="120"/>
              </a:cxn>
              <a:cxn ang="0">
                <a:pos x="71" y="120"/>
              </a:cxn>
              <a:cxn ang="0">
                <a:pos x="77" y="81"/>
              </a:cxn>
              <a:cxn ang="0">
                <a:pos x="15" y="81"/>
              </a:cxn>
              <a:cxn ang="0">
                <a:pos x="21" y="40"/>
              </a:cxn>
              <a:cxn ang="0">
                <a:pos x="84" y="40"/>
              </a:cxn>
            </a:cxnLst>
            <a:rect l="0" t="0" r="r" b="b"/>
            <a:pathLst>
              <a:path w="190" h="201">
                <a:moveTo>
                  <a:pt x="84" y="40"/>
                </a:moveTo>
                <a:lnTo>
                  <a:pt x="90" y="0"/>
                </a:lnTo>
                <a:lnTo>
                  <a:pt x="98" y="0"/>
                </a:lnTo>
                <a:lnTo>
                  <a:pt x="106" y="0"/>
                </a:lnTo>
                <a:lnTo>
                  <a:pt x="115" y="2"/>
                </a:lnTo>
                <a:lnTo>
                  <a:pt x="125" y="4"/>
                </a:lnTo>
                <a:lnTo>
                  <a:pt x="134" y="6"/>
                </a:lnTo>
                <a:lnTo>
                  <a:pt x="142" y="9"/>
                </a:lnTo>
                <a:lnTo>
                  <a:pt x="152" y="13"/>
                </a:lnTo>
                <a:lnTo>
                  <a:pt x="158" y="17"/>
                </a:lnTo>
                <a:lnTo>
                  <a:pt x="165" y="23"/>
                </a:lnTo>
                <a:lnTo>
                  <a:pt x="171" y="31"/>
                </a:lnTo>
                <a:lnTo>
                  <a:pt x="177" y="37"/>
                </a:lnTo>
                <a:lnTo>
                  <a:pt x="181" y="44"/>
                </a:lnTo>
                <a:lnTo>
                  <a:pt x="185" y="52"/>
                </a:lnTo>
                <a:lnTo>
                  <a:pt x="186" y="62"/>
                </a:lnTo>
                <a:lnTo>
                  <a:pt x="188" y="71"/>
                </a:lnTo>
                <a:lnTo>
                  <a:pt x="190" y="81"/>
                </a:lnTo>
                <a:lnTo>
                  <a:pt x="188" y="91"/>
                </a:lnTo>
                <a:lnTo>
                  <a:pt x="188" y="101"/>
                </a:lnTo>
                <a:lnTo>
                  <a:pt x="183" y="120"/>
                </a:lnTo>
                <a:lnTo>
                  <a:pt x="173" y="139"/>
                </a:lnTo>
                <a:lnTo>
                  <a:pt x="161" y="157"/>
                </a:lnTo>
                <a:lnTo>
                  <a:pt x="146" y="170"/>
                </a:lnTo>
                <a:lnTo>
                  <a:pt x="129" y="184"/>
                </a:lnTo>
                <a:lnTo>
                  <a:pt x="111" y="192"/>
                </a:lnTo>
                <a:lnTo>
                  <a:pt x="102" y="195"/>
                </a:lnTo>
                <a:lnTo>
                  <a:pt x="90" y="197"/>
                </a:lnTo>
                <a:lnTo>
                  <a:pt x="81" y="199"/>
                </a:lnTo>
                <a:lnTo>
                  <a:pt x="71" y="201"/>
                </a:lnTo>
                <a:lnTo>
                  <a:pt x="63" y="201"/>
                </a:lnTo>
                <a:lnTo>
                  <a:pt x="55" y="201"/>
                </a:lnTo>
                <a:lnTo>
                  <a:pt x="63" y="161"/>
                </a:lnTo>
                <a:lnTo>
                  <a:pt x="0" y="161"/>
                </a:lnTo>
                <a:lnTo>
                  <a:pt x="7" y="120"/>
                </a:lnTo>
                <a:lnTo>
                  <a:pt x="71" y="120"/>
                </a:lnTo>
                <a:lnTo>
                  <a:pt x="77" y="81"/>
                </a:lnTo>
                <a:lnTo>
                  <a:pt x="15" y="81"/>
                </a:lnTo>
                <a:lnTo>
                  <a:pt x="21" y="40"/>
                </a:lnTo>
                <a:lnTo>
                  <a:pt x="84" y="40"/>
                </a:lnTo>
                <a:close/>
              </a:path>
            </a:pathLst>
          </a:custGeom>
          <a:gradFill rotWithShape="1">
            <a:gsLst>
              <a:gs pos="0">
                <a:srgbClr val="FFFFFF"/>
              </a:gs>
              <a:gs pos="100000">
                <a:srgbClr val="004454">
                  <a:alpha val="50000"/>
                </a:srgbClr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7" name="Freeform 6"/>
          <p:cNvSpPr>
            <a:spLocks/>
          </p:cNvSpPr>
          <p:nvPr userDrawn="1"/>
        </p:nvSpPr>
        <p:spPr bwMode="auto">
          <a:xfrm rot="18989144">
            <a:off x="8170863" y="677863"/>
            <a:ext cx="307975" cy="315912"/>
          </a:xfrm>
          <a:custGeom>
            <a:avLst/>
            <a:gdLst/>
            <a:ahLst/>
            <a:cxnLst>
              <a:cxn ang="0">
                <a:pos x="84" y="199"/>
              </a:cxn>
              <a:cxn ang="0">
                <a:pos x="73" y="199"/>
              </a:cxn>
              <a:cxn ang="0">
                <a:pos x="61" y="197"/>
              </a:cxn>
              <a:cxn ang="0">
                <a:pos x="52" y="195"/>
              </a:cxn>
              <a:cxn ang="0">
                <a:pos x="44" y="192"/>
              </a:cxn>
              <a:cxn ang="0">
                <a:pos x="36" y="186"/>
              </a:cxn>
              <a:cxn ang="0">
                <a:pos x="29" y="180"/>
              </a:cxn>
              <a:cxn ang="0">
                <a:pos x="23" y="174"/>
              </a:cxn>
              <a:cxn ang="0">
                <a:pos x="17" y="168"/>
              </a:cxn>
              <a:cxn ang="0">
                <a:pos x="7" y="153"/>
              </a:cxn>
              <a:cxn ang="0">
                <a:pos x="2" y="135"/>
              </a:cxn>
              <a:cxn ang="0">
                <a:pos x="0" y="118"/>
              </a:cxn>
              <a:cxn ang="0">
                <a:pos x="2" y="101"/>
              </a:cxn>
              <a:cxn ang="0">
                <a:pos x="7" y="83"/>
              </a:cxn>
              <a:cxn ang="0">
                <a:pos x="15" y="64"/>
              </a:cxn>
              <a:cxn ang="0">
                <a:pos x="25" y="48"/>
              </a:cxn>
              <a:cxn ang="0">
                <a:pos x="38" y="33"/>
              </a:cxn>
              <a:cxn ang="0">
                <a:pos x="56" y="19"/>
              </a:cxn>
              <a:cxn ang="0">
                <a:pos x="75" y="9"/>
              </a:cxn>
              <a:cxn ang="0">
                <a:pos x="84" y="6"/>
              </a:cxn>
              <a:cxn ang="0">
                <a:pos x="96" y="4"/>
              </a:cxn>
              <a:cxn ang="0">
                <a:pos x="108" y="2"/>
              </a:cxn>
              <a:cxn ang="0">
                <a:pos x="119" y="0"/>
              </a:cxn>
              <a:cxn ang="0">
                <a:pos x="119" y="0"/>
              </a:cxn>
              <a:cxn ang="0">
                <a:pos x="194" y="0"/>
              </a:cxn>
              <a:cxn ang="0">
                <a:pos x="187" y="40"/>
              </a:cxn>
              <a:cxn ang="0">
                <a:pos x="123" y="40"/>
              </a:cxn>
              <a:cxn ang="0">
                <a:pos x="117" y="81"/>
              </a:cxn>
              <a:cxn ang="0">
                <a:pos x="179" y="81"/>
              </a:cxn>
              <a:cxn ang="0">
                <a:pos x="173" y="120"/>
              </a:cxn>
              <a:cxn ang="0">
                <a:pos x="109" y="120"/>
              </a:cxn>
              <a:cxn ang="0">
                <a:pos x="102" y="161"/>
              </a:cxn>
              <a:cxn ang="0">
                <a:pos x="165" y="161"/>
              </a:cxn>
              <a:cxn ang="0">
                <a:pos x="158" y="199"/>
              </a:cxn>
              <a:cxn ang="0">
                <a:pos x="84" y="199"/>
              </a:cxn>
              <a:cxn ang="0">
                <a:pos x="84" y="199"/>
              </a:cxn>
            </a:cxnLst>
            <a:rect l="0" t="0" r="r" b="b"/>
            <a:pathLst>
              <a:path w="194" h="199">
                <a:moveTo>
                  <a:pt x="84" y="199"/>
                </a:moveTo>
                <a:lnTo>
                  <a:pt x="73" y="199"/>
                </a:lnTo>
                <a:lnTo>
                  <a:pt x="61" y="197"/>
                </a:lnTo>
                <a:lnTo>
                  <a:pt x="52" y="195"/>
                </a:lnTo>
                <a:lnTo>
                  <a:pt x="44" y="192"/>
                </a:lnTo>
                <a:lnTo>
                  <a:pt x="36" y="186"/>
                </a:lnTo>
                <a:lnTo>
                  <a:pt x="29" y="180"/>
                </a:lnTo>
                <a:lnTo>
                  <a:pt x="23" y="174"/>
                </a:lnTo>
                <a:lnTo>
                  <a:pt x="17" y="168"/>
                </a:lnTo>
                <a:lnTo>
                  <a:pt x="7" y="153"/>
                </a:lnTo>
                <a:lnTo>
                  <a:pt x="2" y="135"/>
                </a:lnTo>
                <a:lnTo>
                  <a:pt x="0" y="118"/>
                </a:lnTo>
                <a:lnTo>
                  <a:pt x="2" y="101"/>
                </a:lnTo>
                <a:lnTo>
                  <a:pt x="7" y="83"/>
                </a:lnTo>
                <a:lnTo>
                  <a:pt x="15" y="64"/>
                </a:lnTo>
                <a:lnTo>
                  <a:pt x="25" y="48"/>
                </a:lnTo>
                <a:lnTo>
                  <a:pt x="38" y="33"/>
                </a:lnTo>
                <a:lnTo>
                  <a:pt x="56" y="19"/>
                </a:lnTo>
                <a:lnTo>
                  <a:pt x="75" y="9"/>
                </a:lnTo>
                <a:lnTo>
                  <a:pt x="84" y="6"/>
                </a:lnTo>
                <a:lnTo>
                  <a:pt x="96" y="4"/>
                </a:lnTo>
                <a:lnTo>
                  <a:pt x="108" y="2"/>
                </a:lnTo>
                <a:lnTo>
                  <a:pt x="119" y="0"/>
                </a:lnTo>
                <a:lnTo>
                  <a:pt x="119" y="0"/>
                </a:lnTo>
                <a:lnTo>
                  <a:pt x="194" y="0"/>
                </a:lnTo>
                <a:lnTo>
                  <a:pt x="187" y="40"/>
                </a:lnTo>
                <a:lnTo>
                  <a:pt x="123" y="40"/>
                </a:lnTo>
                <a:lnTo>
                  <a:pt x="117" y="81"/>
                </a:lnTo>
                <a:lnTo>
                  <a:pt x="179" y="81"/>
                </a:lnTo>
                <a:lnTo>
                  <a:pt x="173" y="120"/>
                </a:lnTo>
                <a:lnTo>
                  <a:pt x="109" y="120"/>
                </a:lnTo>
                <a:lnTo>
                  <a:pt x="102" y="161"/>
                </a:lnTo>
                <a:lnTo>
                  <a:pt x="165" y="161"/>
                </a:lnTo>
                <a:lnTo>
                  <a:pt x="158" y="199"/>
                </a:lnTo>
                <a:lnTo>
                  <a:pt x="84" y="199"/>
                </a:lnTo>
                <a:lnTo>
                  <a:pt x="84" y="199"/>
                </a:lnTo>
                <a:close/>
              </a:path>
            </a:pathLst>
          </a:custGeom>
          <a:gradFill rotWithShape="1">
            <a:gsLst>
              <a:gs pos="0">
                <a:srgbClr val="FFFFFF"/>
              </a:gs>
              <a:gs pos="100000">
                <a:srgbClr val="004454">
                  <a:alpha val="42999"/>
                </a:srgbClr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8" name="Freeform 7"/>
          <p:cNvSpPr>
            <a:spLocks/>
          </p:cNvSpPr>
          <p:nvPr userDrawn="1"/>
        </p:nvSpPr>
        <p:spPr bwMode="auto">
          <a:xfrm rot="18989144">
            <a:off x="8856663" y="7938"/>
            <a:ext cx="301625" cy="319087"/>
          </a:xfrm>
          <a:custGeom>
            <a:avLst/>
            <a:gdLst/>
            <a:ahLst/>
            <a:cxnLst>
              <a:cxn ang="0">
                <a:pos x="84" y="40"/>
              </a:cxn>
              <a:cxn ang="0">
                <a:pos x="90" y="0"/>
              </a:cxn>
              <a:cxn ang="0">
                <a:pos x="98" y="0"/>
              </a:cxn>
              <a:cxn ang="0">
                <a:pos x="106" y="0"/>
              </a:cxn>
              <a:cxn ang="0">
                <a:pos x="115" y="2"/>
              </a:cxn>
              <a:cxn ang="0">
                <a:pos x="125" y="4"/>
              </a:cxn>
              <a:cxn ang="0">
                <a:pos x="134" y="6"/>
              </a:cxn>
              <a:cxn ang="0">
                <a:pos x="142" y="9"/>
              </a:cxn>
              <a:cxn ang="0">
                <a:pos x="152" y="13"/>
              </a:cxn>
              <a:cxn ang="0">
                <a:pos x="158" y="17"/>
              </a:cxn>
              <a:cxn ang="0">
                <a:pos x="165" y="23"/>
              </a:cxn>
              <a:cxn ang="0">
                <a:pos x="171" y="31"/>
              </a:cxn>
              <a:cxn ang="0">
                <a:pos x="177" y="37"/>
              </a:cxn>
              <a:cxn ang="0">
                <a:pos x="181" y="44"/>
              </a:cxn>
              <a:cxn ang="0">
                <a:pos x="185" y="52"/>
              </a:cxn>
              <a:cxn ang="0">
                <a:pos x="186" y="62"/>
              </a:cxn>
              <a:cxn ang="0">
                <a:pos x="188" y="71"/>
              </a:cxn>
              <a:cxn ang="0">
                <a:pos x="190" y="81"/>
              </a:cxn>
              <a:cxn ang="0">
                <a:pos x="188" y="91"/>
              </a:cxn>
              <a:cxn ang="0">
                <a:pos x="188" y="101"/>
              </a:cxn>
              <a:cxn ang="0">
                <a:pos x="183" y="120"/>
              </a:cxn>
              <a:cxn ang="0">
                <a:pos x="173" y="139"/>
              </a:cxn>
              <a:cxn ang="0">
                <a:pos x="161" y="157"/>
              </a:cxn>
              <a:cxn ang="0">
                <a:pos x="146" y="170"/>
              </a:cxn>
              <a:cxn ang="0">
                <a:pos x="129" y="184"/>
              </a:cxn>
              <a:cxn ang="0">
                <a:pos x="111" y="192"/>
              </a:cxn>
              <a:cxn ang="0">
                <a:pos x="102" y="195"/>
              </a:cxn>
              <a:cxn ang="0">
                <a:pos x="90" y="197"/>
              </a:cxn>
              <a:cxn ang="0">
                <a:pos x="81" y="199"/>
              </a:cxn>
              <a:cxn ang="0">
                <a:pos x="71" y="201"/>
              </a:cxn>
              <a:cxn ang="0">
                <a:pos x="63" y="201"/>
              </a:cxn>
              <a:cxn ang="0">
                <a:pos x="55" y="201"/>
              </a:cxn>
              <a:cxn ang="0">
                <a:pos x="63" y="161"/>
              </a:cxn>
              <a:cxn ang="0">
                <a:pos x="0" y="161"/>
              </a:cxn>
              <a:cxn ang="0">
                <a:pos x="7" y="120"/>
              </a:cxn>
              <a:cxn ang="0">
                <a:pos x="71" y="120"/>
              </a:cxn>
              <a:cxn ang="0">
                <a:pos x="77" y="81"/>
              </a:cxn>
              <a:cxn ang="0">
                <a:pos x="15" y="81"/>
              </a:cxn>
              <a:cxn ang="0">
                <a:pos x="21" y="40"/>
              </a:cxn>
              <a:cxn ang="0">
                <a:pos x="84" y="40"/>
              </a:cxn>
            </a:cxnLst>
            <a:rect l="0" t="0" r="r" b="b"/>
            <a:pathLst>
              <a:path w="190" h="201">
                <a:moveTo>
                  <a:pt x="84" y="40"/>
                </a:moveTo>
                <a:lnTo>
                  <a:pt x="90" y="0"/>
                </a:lnTo>
                <a:lnTo>
                  <a:pt x="98" y="0"/>
                </a:lnTo>
                <a:lnTo>
                  <a:pt x="106" y="0"/>
                </a:lnTo>
                <a:lnTo>
                  <a:pt x="115" y="2"/>
                </a:lnTo>
                <a:lnTo>
                  <a:pt x="125" y="4"/>
                </a:lnTo>
                <a:lnTo>
                  <a:pt x="134" y="6"/>
                </a:lnTo>
                <a:lnTo>
                  <a:pt x="142" y="9"/>
                </a:lnTo>
                <a:lnTo>
                  <a:pt x="152" y="13"/>
                </a:lnTo>
                <a:lnTo>
                  <a:pt x="158" y="17"/>
                </a:lnTo>
                <a:lnTo>
                  <a:pt x="165" y="23"/>
                </a:lnTo>
                <a:lnTo>
                  <a:pt x="171" y="31"/>
                </a:lnTo>
                <a:lnTo>
                  <a:pt x="177" y="37"/>
                </a:lnTo>
                <a:lnTo>
                  <a:pt x="181" y="44"/>
                </a:lnTo>
                <a:lnTo>
                  <a:pt x="185" y="52"/>
                </a:lnTo>
                <a:lnTo>
                  <a:pt x="186" y="62"/>
                </a:lnTo>
                <a:lnTo>
                  <a:pt x="188" y="71"/>
                </a:lnTo>
                <a:lnTo>
                  <a:pt x="190" y="81"/>
                </a:lnTo>
                <a:lnTo>
                  <a:pt x="188" y="91"/>
                </a:lnTo>
                <a:lnTo>
                  <a:pt x="188" y="101"/>
                </a:lnTo>
                <a:lnTo>
                  <a:pt x="183" y="120"/>
                </a:lnTo>
                <a:lnTo>
                  <a:pt x="173" y="139"/>
                </a:lnTo>
                <a:lnTo>
                  <a:pt x="161" y="157"/>
                </a:lnTo>
                <a:lnTo>
                  <a:pt x="146" y="170"/>
                </a:lnTo>
                <a:lnTo>
                  <a:pt x="129" y="184"/>
                </a:lnTo>
                <a:lnTo>
                  <a:pt x="111" y="192"/>
                </a:lnTo>
                <a:lnTo>
                  <a:pt x="102" y="195"/>
                </a:lnTo>
                <a:lnTo>
                  <a:pt x="90" y="197"/>
                </a:lnTo>
                <a:lnTo>
                  <a:pt x="81" y="199"/>
                </a:lnTo>
                <a:lnTo>
                  <a:pt x="71" y="201"/>
                </a:lnTo>
                <a:lnTo>
                  <a:pt x="63" y="201"/>
                </a:lnTo>
                <a:lnTo>
                  <a:pt x="55" y="201"/>
                </a:lnTo>
                <a:lnTo>
                  <a:pt x="63" y="161"/>
                </a:lnTo>
                <a:lnTo>
                  <a:pt x="0" y="161"/>
                </a:lnTo>
                <a:lnTo>
                  <a:pt x="7" y="120"/>
                </a:lnTo>
                <a:lnTo>
                  <a:pt x="71" y="120"/>
                </a:lnTo>
                <a:lnTo>
                  <a:pt x="77" y="81"/>
                </a:lnTo>
                <a:lnTo>
                  <a:pt x="15" y="81"/>
                </a:lnTo>
                <a:lnTo>
                  <a:pt x="21" y="40"/>
                </a:lnTo>
                <a:lnTo>
                  <a:pt x="84" y="40"/>
                </a:lnTo>
                <a:close/>
              </a:path>
            </a:pathLst>
          </a:custGeom>
          <a:gradFill rotWithShape="1">
            <a:gsLst>
              <a:gs pos="0">
                <a:srgbClr val="FFFFFF">
                  <a:alpha val="78000"/>
                </a:srgbClr>
              </a:gs>
              <a:gs pos="100000">
                <a:srgbClr val="004454">
                  <a:alpha val="0"/>
                </a:srgbClr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9" name="Freeform 8"/>
          <p:cNvSpPr>
            <a:spLocks/>
          </p:cNvSpPr>
          <p:nvPr userDrawn="1"/>
        </p:nvSpPr>
        <p:spPr bwMode="auto">
          <a:xfrm rot="18989144">
            <a:off x="8612188" y="236538"/>
            <a:ext cx="307975" cy="315912"/>
          </a:xfrm>
          <a:custGeom>
            <a:avLst/>
            <a:gdLst/>
            <a:ahLst/>
            <a:cxnLst>
              <a:cxn ang="0">
                <a:pos x="84" y="199"/>
              </a:cxn>
              <a:cxn ang="0">
                <a:pos x="73" y="199"/>
              </a:cxn>
              <a:cxn ang="0">
                <a:pos x="61" y="197"/>
              </a:cxn>
              <a:cxn ang="0">
                <a:pos x="52" y="195"/>
              </a:cxn>
              <a:cxn ang="0">
                <a:pos x="44" y="192"/>
              </a:cxn>
              <a:cxn ang="0">
                <a:pos x="36" y="186"/>
              </a:cxn>
              <a:cxn ang="0">
                <a:pos x="29" y="180"/>
              </a:cxn>
              <a:cxn ang="0">
                <a:pos x="23" y="174"/>
              </a:cxn>
              <a:cxn ang="0">
                <a:pos x="17" y="168"/>
              </a:cxn>
              <a:cxn ang="0">
                <a:pos x="7" y="153"/>
              </a:cxn>
              <a:cxn ang="0">
                <a:pos x="2" y="135"/>
              </a:cxn>
              <a:cxn ang="0">
                <a:pos x="0" y="118"/>
              </a:cxn>
              <a:cxn ang="0">
                <a:pos x="2" y="101"/>
              </a:cxn>
              <a:cxn ang="0">
                <a:pos x="7" y="83"/>
              </a:cxn>
              <a:cxn ang="0">
                <a:pos x="15" y="64"/>
              </a:cxn>
              <a:cxn ang="0">
                <a:pos x="25" y="48"/>
              </a:cxn>
              <a:cxn ang="0">
                <a:pos x="38" y="33"/>
              </a:cxn>
              <a:cxn ang="0">
                <a:pos x="56" y="19"/>
              </a:cxn>
              <a:cxn ang="0">
                <a:pos x="75" y="9"/>
              </a:cxn>
              <a:cxn ang="0">
                <a:pos x="84" y="6"/>
              </a:cxn>
              <a:cxn ang="0">
                <a:pos x="96" y="4"/>
              </a:cxn>
              <a:cxn ang="0">
                <a:pos x="108" y="2"/>
              </a:cxn>
              <a:cxn ang="0">
                <a:pos x="119" y="0"/>
              </a:cxn>
              <a:cxn ang="0">
                <a:pos x="119" y="0"/>
              </a:cxn>
              <a:cxn ang="0">
                <a:pos x="194" y="0"/>
              </a:cxn>
              <a:cxn ang="0">
                <a:pos x="187" y="40"/>
              </a:cxn>
              <a:cxn ang="0">
                <a:pos x="123" y="40"/>
              </a:cxn>
              <a:cxn ang="0">
                <a:pos x="117" y="81"/>
              </a:cxn>
              <a:cxn ang="0">
                <a:pos x="179" y="81"/>
              </a:cxn>
              <a:cxn ang="0">
                <a:pos x="173" y="120"/>
              </a:cxn>
              <a:cxn ang="0">
                <a:pos x="109" y="120"/>
              </a:cxn>
              <a:cxn ang="0">
                <a:pos x="102" y="161"/>
              </a:cxn>
              <a:cxn ang="0">
                <a:pos x="165" y="161"/>
              </a:cxn>
              <a:cxn ang="0">
                <a:pos x="158" y="199"/>
              </a:cxn>
              <a:cxn ang="0">
                <a:pos x="84" y="199"/>
              </a:cxn>
              <a:cxn ang="0">
                <a:pos x="84" y="199"/>
              </a:cxn>
            </a:cxnLst>
            <a:rect l="0" t="0" r="r" b="b"/>
            <a:pathLst>
              <a:path w="194" h="199">
                <a:moveTo>
                  <a:pt x="84" y="199"/>
                </a:moveTo>
                <a:lnTo>
                  <a:pt x="73" y="199"/>
                </a:lnTo>
                <a:lnTo>
                  <a:pt x="61" y="197"/>
                </a:lnTo>
                <a:lnTo>
                  <a:pt x="52" y="195"/>
                </a:lnTo>
                <a:lnTo>
                  <a:pt x="44" y="192"/>
                </a:lnTo>
                <a:lnTo>
                  <a:pt x="36" y="186"/>
                </a:lnTo>
                <a:lnTo>
                  <a:pt x="29" y="180"/>
                </a:lnTo>
                <a:lnTo>
                  <a:pt x="23" y="174"/>
                </a:lnTo>
                <a:lnTo>
                  <a:pt x="17" y="168"/>
                </a:lnTo>
                <a:lnTo>
                  <a:pt x="7" y="153"/>
                </a:lnTo>
                <a:lnTo>
                  <a:pt x="2" y="135"/>
                </a:lnTo>
                <a:lnTo>
                  <a:pt x="0" y="118"/>
                </a:lnTo>
                <a:lnTo>
                  <a:pt x="2" y="101"/>
                </a:lnTo>
                <a:lnTo>
                  <a:pt x="7" y="83"/>
                </a:lnTo>
                <a:lnTo>
                  <a:pt x="15" y="64"/>
                </a:lnTo>
                <a:lnTo>
                  <a:pt x="25" y="48"/>
                </a:lnTo>
                <a:lnTo>
                  <a:pt x="38" y="33"/>
                </a:lnTo>
                <a:lnTo>
                  <a:pt x="56" y="19"/>
                </a:lnTo>
                <a:lnTo>
                  <a:pt x="75" y="9"/>
                </a:lnTo>
                <a:lnTo>
                  <a:pt x="84" y="6"/>
                </a:lnTo>
                <a:lnTo>
                  <a:pt x="96" y="4"/>
                </a:lnTo>
                <a:lnTo>
                  <a:pt x="108" y="2"/>
                </a:lnTo>
                <a:lnTo>
                  <a:pt x="119" y="0"/>
                </a:lnTo>
                <a:lnTo>
                  <a:pt x="119" y="0"/>
                </a:lnTo>
                <a:lnTo>
                  <a:pt x="194" y="0"/>
                </a:lnTo>
                <a:lnTo>
                  <a:pt x="187" y="40"/>
                </a:lnTo>
                <a:lnTo>
                  <a:pt x="123" y="40"/>
                </a:lnTo>
                <a:lnTo>
                  <a:pt x="117" y="81"/>
                </a:lnTo>
                <a:lnTo>
                  <a:pt x="179" y="81"/>
                </a:lnTo>
                <a:lnTo>
                  <a:pt x="173" y="120"/>
                </a:lnTo>
                <a:lnTo>
                  <a:pt x="109" y="120"/>
                </a:lnTo>
                <a:lnTo>
                  <a:pt x="102" y="161"/>
                </a:lnTo>
                <a:lnTo>
                  <a:pt x="165" y="161"/>
                </a:lnTo>
                <a:lnTo>
                  <a:pt x="158" y="199"/>
                </a:lnTo>
                <a:lnTo>
                  <a:pt x="84" y="199"/>
                </a:lnTo>
                <a:lnTo>
                  <a:pt x="84" y="199"/>
                </a:lnTo>
                <a:close/>
              </a:path>
            </a:pathLst>
          </a:custGeom>
          <a:gradFill rotWithShape="1">
            <a:gsLst>
              <a:gs pos="0">
                <a:srgbClr val="004454">
                  <a:alpha val="0"/>
                </a:srgbClr>
              </a:gs>
              <a:gs pos="100000">
                <a:srgbClr val="FFFFFF">
                  <a:alpha val="88000"/>
                </a:srgbClr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10" name="Freeform 9"/>
          <p:cNvSpPr>
            <a:spLocks/>
          </p:cNvSpPr>
          <p:nvPr userDrawn="1"/>
        </p:nvSpPr>
        <p:spPr bwMode="auto">
          <a:xfrm rot="18989144">
            <a:off x="7975600" y="887413"/>
            <a:ext cx="301625" cy="319087"/>
          </a:xfrm>
          <a:custGeom>
            <a:avLst/>
            <a:gdLst/>
            <a:ahLst/>
            <a:cxnLst>
              <a:cxn ang="0">
                <a:pos x="84" y="40"/>
              </a:cxn>
              <a:cxn ang="0">
                <a:pos x="90" y="0"/>
              </a:cxn>
              <a:cxn ang="0">
                <a:pos x="98" y="0"/>
              </a:cxn>
              <a:cxn ang="0">
                <a:pos x="106" y="0"/>
              </a:cxn>
              <a:cxn ang="0">
                <a:pos x="115" y="2"/>
              </a:cxn>
              <a:cxn ang="0">
                <a:pos x="125" y="4"/>
              </a:cxn>
              <a:cxn ang="0">
                <a:pos x="134" y="6"/>
              </a:cxn>
              <a:cxn ang="0">
                <a:pos x="142" y="9"/>
              </a:cxn>
              <a:cxn ang="0">
                <a:pos x="152" y="13"/>
              </a:cxn>
              <a:cxn ang="0">
                <a:pos x="158" y="17"/>
              </a:cxn>
              <a:cxn ang="0">
                <a:pos x="165" y="23"/>
              </a:cxn>
              <a:cxn ang="0">
                <a:pos x="171" y="31"/>
              </a:cxn>
              <a:cxn ang="0">
                <a:pos x="177" y="37"/>
              </a:cxn>
              <a:cxn ang="0">
                <a:pos x="181" y="44"/>
              </a:cxn>
              <a:cxn ang="0">
                <a:pos x="185" y="52"/>
              </a:cxn>
              <a:cxn ang="0">
                <a:pos x="186" y="62"/>
              </a:cxn>
              <a:cxn ang="0">
                <a:pos x="188" y="71"/>
              </a:cxn>
              <a:cxn ang="0">
                <a:pos x="190" y="81"/>
              </a:cxn>
              <a:cxn ang="0">
                <a:pos x="188" y="91"/>
              </a:cxn>
              <a:cxn ang="0">
                <a:pos x="188" y="101"/>
              </a:cxn>
              <a:cxn ang="0">
                <a:pos x="183" y="120"/>
              </a:cxn>
              <a:cxn ang="0">
                <a:pos x="173" y="139"/>
              </a:cxn>
              <a:cxn ang="0">
                <a:pos x="161" y="157"/>
              </a:cxn>
              <a:cxn ang="0">
                <a:pos x="146" y="170"/>
              </a:cxn>
              <a:cxn ang="0">
                <a:pos x="129" y="184"/>
              </a:cxn>
              <a:cxn ang="0">
                <a:pos x="111" y="192"/>
              </a:cxn>
              <a:cxn ang="0">
                <a:pos x="102" y="195"/>
              </a:cxn>
              <a:cxn ang="0">
                <a:pos x="90" y="197"/>
              </a:cxn>
              <a:cxn ang="0">
                <a:pos x="81" y="199"/>
              </a:cxn>
              <a:cxn ang="0">
                <a:pos x="71" y="201"/>
              </a:cxn>
              <a:cxn ang="0">
                <a:pos x="63" y="201"/>
              </a:cxn>
              <a:cxn ang="0">
                <a:pos x="55" y="201"/>
              </a:cxn>
              <a:cxn ang="0">
                <a:pos x="63" y="161"/>
              </a:cxn>
              <a:cxn ang="0">
                <a:pos x="0" y="161"/>
              </a:cxn>
              <a:cxn ang="0">
                <a:pos x="7" y="120"/>
              </a:cxn>
              <a:cxn ang="0">
                <a:pos x="71" y="120"/>
              </a:cxn>
              <a:cxn ang="0">
                <a:pos x="77" y="81"/>
              </a:cxn>
              <a:cxn ang="0">
                <a:pos x="15" y="81"/>
              </a:cxn>
              <a:cxn ang="0">
                <a:pos x="21" y="40"/>
              </a:cxn>
              <a:cxn ang="0">
                <a:pos x="84" y="40"/>
              </a:cxn>
            </a:cxnLst>
            <a:rect l="0" t="0" r="r" b="b"/>
            <a:pathLst>
              <a:path w="190" h="201">
                <a:moveTo>
                  <a:pt x="84" y="40"/>
                </a:moveTo>
                <a:lnTo>
                  <a:pt x="90" y="0"/>
                </a:lnTo>
                <a:lnTo>
                  <a:pt x="98" y="0"/>
                </a:lnTo>
                <a:lnTo>
                  <a:pt x="106" y="0"/>
                </a:lnTo>
                <a:lnTo>
                  <a:pt x="115" y="2"/>
                </a:lnTo>
                <a:lnTo>
                  <a:pt x="125" y="4"/>
                </a:lnTo>
                <a:lnTo>
                  <a:pt x="134" y="6"/>
                </a:lnTo>
                <a:lnTo>
                  <a:pt x="142" y="9"/>
                </a:lnTo>
                <a:lnTo>
                  <a:pt x="152" y="13"/>
                </a:lnTo>
                <a:lnTo>
                  <a:pt x="158" y="17"/>
                </a:lnTo>
                <a:lnTo>
                  <a:pt x="165" y="23"/>
                </a:lnTo>
                <a:lnTo>
                  <a:pt x="171" y="31"/>
                </a:lnTo>
                <a:lnTo>
                  <a:pt x="177" y="37"/>
                </a:lnTo>
                <a:lnTo>
                  <a:pt x="181" y="44"/>
                </a:lnTo>
                <a:lnTo>
                  <a:pt x="185" y="52"/>
                </a:lnTo>
                <a:lnTo>
                  <a:pt x="186" y="62"/>
                </a:lnTo>
                <a:lnTo>
                  <a:pt x="188" y="71"/>
                </a:lnTo>
                <a:lnTo>
                  <a:pt x="190" y="81"/>
                </a:lnTo>
                <a:lnTo>
                  <a:pt x="188" y="91"/>
                </a:lnTo>
                <a:lnTo>
                  <a:pt x="188" y="101"/>
                </a:lnTo>
                <a:lnTo>
                  <a:pt x="183" y="120"/>
                </a:lnTo>
                <a:lnTo>
                  <a:pt x="173" y="139"/>
                </a:lnTo>
                <a:lnTo>
                  <a:pt x="161" y="157"/>
                </a:lnTo>
                <a:lnTo>
                  <a:pt x="146" y="170"/>
                </a:lnTo>
                <a:lnTo>
                  <a:pt x="129" y="184"/>
                </a:lnTo>
                <a:lnTo>
                  <a:pt x="111" y="192"/>
                </a:lnTo>
                <a:lnTo>
                  <a:pt x="102" y="195"/>
                </a:lnTo>
                <a:lnTo>
                  <a:pt x="90" y="197"/>
                </a:lnTo>
                <a:lnTo>
                  <a:pt x="81" y="199"/>
                </a:lnTo>
                <a:lnTo>
                  <a:pt x="71" y="201"/>
                </a:lnTo>
                <a:lnTo>
                  <a:pt x="63" y="201"/>
                </a:lnTo>
                <a:lnTo>
                  <a:pt x="55" y="201"/>
                </a:lnTo>
                <a:lnTo>
                  <a:pt x="63" y="161"/>
                </a:lnTo>
                <a:lnTo>
                  <a:pt x="0" y="161"/>
                </a:lnTo>
                <a:lnTo>
                  <a:pt x="7" y="120"/>
                </a:lnTo>
                <a:lnTo>
                  <a:pt x="71" y="120"/>
                </a:lnTo>
                <a:lnTo>
                  <a:pt x="77" y="81"/>
                </a:lnTo>
                <a:lnTo>
                  <a:pt x="15" y="81"/>
                </a:lnTo>
                <a:lnTo>
                  <a:pt x="21" y="40"/>
                </a:lnTo>
                <a:lnTo>
                  <a:pt x="84" y="40"/>
                </a:lnTo>
                <a:close/>
              </a:path>
            </a:pathLst>
          </a:custGeom>
          <a:gradFill rotWithShape="1">
            <a:gsLst>
              <a:gs pos="0">
                <a:srgbClr val="FFFFFF"/>
              </a:gs>
              <a:gs pos="100000">
                <a:srgbClr val="004454">
                  <a:alpha val="33000"/>
                </a:srgbClr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11" name="Freeform 10"/>
          <p:cNvSpPr>
            <a:spLocks/>
          </p:cNvSpPr>
          <p:nvPr userDrawn="1"/>
        </p:nvSpPr>
        <p:spPr bwMode="auto">
          <a:xfrm rot="18989144">
            <a:off x="8856663" y="573088"/>
            <a:ext cx="301625" cy="319087"/>
          </a:xfrm>
          <a:custGeom>
            <a:avLst/>
            <a:gdLst/>
            <a:ahLst/>
            <a:cxnLst>
              <a:cxn ang="0">
                <a:pos x="84" y="40"/>
              </a:cxn>
              <a:cxn ang="0">
                <a:pos x="90" y="0"/>
              </a:cxn>
              <a:cxn ang="0">
                <a:pos x="98" y="0"/>
              </a:cxn>
              <a:cxn ang="0">
                <a:pos x="106" y="0"/>
              </a:cxn>
              <a:cxn ang="0">
                <a:pos x="115" y="2"/>
              </a:cxn>
              <a:cxn ang="0">
                <a:pos x="125" y="4"/>
              </a:cxn>
              <a:cxn ang="0">
                <a:pos x="134" y="6"/>
              </a:cxn>
              <a:cxn ang="0">
                <a:pos x="142" y="9"/>
              </a:cxn>
              <a:cxn ang="0">
                <a:pos x="152" y="13"/>
              </a:cxn>
              <a:cxn ang="0">
                <a:pos x="158" y="17"/>
              </a:cxn>
              <a:cxn ang="0">
                <a:pos x="165" y="23"/>
              </a:cxn>
              <a:cxn ang="0">
                <a:pos x="171" y="31"/>
              </a:cxn>
              <a:cxn ang="0">
                <a:pos x="177" y="37"/>
              </a:cxn>
              <a:cxn ang="0">
                <a:pos x="181" y="44"/>
              </a:cxn>
              <a:cxn ang="0">
                <a:pos x="185" y="52"/>
              </a:cxn>
              <a:cxn ang="0">
                <a:pos x="186" y="62"/>
              </a:cxn>
              <a:cxn ang="0">
                <a:pos x="188" y="71"/>
              </a:cxn>
              <a:cxn ang="0">
                <a:pos x="190" y="81"/>
              </a:cxn>
              <a:cxn ang="0">
                <a:pos x="188" y="91"/>
              </a:cxn>
              <a:cxn ang="0">
                <a:pos x="188" y="101"/>
              </a:cxn>
              <a:cxn ang="0">
                <a:pos x="183" y="120"/>
              </a:cxn>
              <a:cxn ang="0">
                <a:pos x="173" y="139"/>
              </a:cxn>
              <a:cxn ang="0">
                <a:pos x="161" y="157"/>
              </a:cxn>
              <a:cxn ang="0">
                <a:pos x="146" y="170"/>
              </a:cxn>
              <a:cxn ang="0">
                <a:pos x="129" y="184"/>
              </a:cxn>
              <a:cxn ang="0">
                <a:pos x="111" y="192"/>
              </a:cxn>
              <a:cxn ang="0">
                <a:pos x="102" y="195"/>
              </a:cxn>
              <a:cxn ang="0">
                <a:pos x="90" y="197"/>
              </a:cxn>
              <a:cxn ang="0">
                <a:pos x="81" y="199"/>
              </a:cxn>
              <a:cxn ang="0">
                <a:pos x="71" y="201"/>
              </a:cxn>
              <a:cxn ang="0">
                <a:pos x="63" y="201"/>
              </a:cxn>
              <a:cxn ang="0">
                <a:pos x="55" y="201"/>
              </a:cxn>
              <a:cxn ang="0">
                <a:pos x="63" y="161"/>
              </a:cxn>
              <a:cxn ang="0">
                <a:pos x="0" y="161"/>
              </a:cxn>
              <a:cxn ang="0">
                <a:pos x="7" y="120"/>
              </a:cxn>
              <a:cxn ang="0">
                <a:pos x="71" y="120"/>
              </a:cxn>
              <a:cxn ang="0">
                <a:pos x="77" y="81"/>
              </a:cxn>
              <a:cxn ang="0">
                <a:pos x="15" y="81"/>
              </a:cxn>
              <a:cxn ang="0">
                <a:pos x="21" y="40"/>
              </a:cxn>
              <a:cxn ang="0">
                <a:pos x="84" y="40"/>
              </a:cxn>
            </a:cxnLst>
            <a:rect l="0" t="0" r="r" b="b"/>
            <a:pathLst>
              <a:path w="190" h="201">
                <a:moveTo>
                  <a:pt x="84" y="40"/>
                </a:moveTo>
                <a:lnTo>
                  <a:pt x="90" y="0"/>
                </a:lnTo>
                <a:lnTo>
                  <a:pt x="98" y="0"/>
                </a:lnTo>
                <a:lnTo>
                  <a:pt x="106" y="0"/>
                </a:lnTo>
                <a:lnTo>
                  <a:pt x="115" y="2"/>
                </a:lnTo>
                <a:lnTo>
                  <a:pt x="125" y="4"/>
                </a:lnTo>
                <a:lnTo>
                  <a:pt x="134" y="6"/>
                </a:lnTo>
                <a:lnTo>
                  <a:pt x="142" y="9"/>
                </a:lnTo>
                <a:lnTo>
                  <a:pt x="152" y="13"/>
                </a:lnTo>
                <a:lnTo>
                  <a:pt x="158" y="17"/>
                </a:lnTo>
                <a:lnTo>
                  <a:pt x="165" y="23"/>
                </a:lnTo>
                <a:lnTo>
                  <a:pt x="171" y="31"/>
                </a:lnTo>
                <a:lnTo>
                  <a:pt x="177" y="37"/>
                </a:lnTo>
                <a:lnTo>
                  <a:pt x="181" y="44"/>
                </a:lnTo>
                <a:lnTo>
                  <a:pt x="185" y="52"/>
                </a:lnTo>
                <a:lnTo>
                  <a:pt x="186" y="62"/>
                </a:lnTo>
                <a:lnTo>
                  <a:pt x="188" y="71"/>
                </a:lnTo>
                <a:lnTo>
                  <a:pt x="190" y="81"/>
                </a:lnTo>
                <a:lnTo>
                  <a:pt x="188" y="91"/>
                </a:lnTo>
                <a:lnTo>
                  <a:pt x="188" y="101"/>
                </a:lnTo>
                <a:lnTo>
                  <a:pt x="183" y="120"/>
                </a:lnTo>
                <a:lnTo>
                  <a:pt x="173" y="139"/>
                </a:lnTo>
                <a:lnTo>
                  <a:pt x="161" y="157"/>
                </a:lnTo>
                <a:lnTo>
                  <a:pt x="146" y="170"/>
                </a:lnTo>
                <a:lnTo>
                  <a:pt x="129" y="184"/>
                </a:lnTo>
                <a:lnTo>
                  <a:pt x="111" y="192"/>
                </a:lnTo>
                <a:lnTo>
                  <a:pt x="102" y="195"/>
                </a:lnTo>
                <a:lnTo>
                  <a:pt x="90" y="197"/>
                </a:lnTo>
                <a:lnTo>
                  <a:pt x="81" y="199"/>
                </a:lnTo>
                <a:lnTo>
                  <a:pt x="71" y="201"/>
                </a:lnTo>
                <a:lnTo>
                  <a:pt x="63" y="201"/>
                </a:lnTo>
                <a:lnTo>
                  <a:pt x="55" y="201"/>
                </a:lnTo>
                <a:lnTo>
                  <a:pt x="63" y="161"/>
                </a:lnTo>
                <a:lnTo>
                  <a:pt x="0" y="161"/>
                </a:lnTo>
                <a:lnTo>
                  <a:pt x="7" y="120"/>
                </a:lnTo>
                <a:lnTo>
                  <a:pt x="71" y="120"/>
                </a:lnTo>
                <a:lnTo>
                  <a:pt x="77" y="81"/>
                </a:lnTo>
                <a:lnTo>
                  <a:pt x="15" y="81"/>
                </a:lnTo>
                <a:lnTo>
                  <a:pt x="21" y="40"/>
                </a:lnTo>
                <a:lnTo>
                  <a:pt x="84" y="40"/>
                </a:lnTo>
                <a:close/>
              </a:path>
            </a:pathLst>
          </a:custGeom>
          <a:gradFill rotWithShape="1">
            <a:gsLst>
              <a:gs pos="0">
                <a:srgbClr val="FFFFFF"/>
              </a:gs>
              <a:gs pos="100000">
                <a:srgbClr val="004454">
                  <a:alpha val="50000"/>
                </a:srgbClr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12" name="Freeform 11"/>
          <p:cNvSpPr>
            <a:spLocks/>
          </p:cNvSpPr>
          <p:nvPr userDrawn="1"/>
        </p:nvSpPr>
        <p:spPr bwMode="auto">
          <a:xfrm rot="18989144">
            <a:off x="8612188" y="801688"/>
            <a:ext cx="307975" cy="315912"/>
          </a:xfrm>
          <a:custGeom>
            <a:avLst/>
            <a:gdLst/>
            <a:ahLst/>
            <a:cxnLst>
              <a:cxn ang="0">
                <a:pos x="84" y="199"/>
              </a:cxn>
              <a:cxn ang="0">
                <a:pos x="73" y="199"/>
              </a:cxn>
              <a:cxn ang="0">
                <a:pos x="61" y="197"/>
              </a:cxn>
              <a:cxn ang="0">
                <a:pos x="52" y="195"/>
              </a:cxn>
              <a:cxn ang="0">
                <a:pos x="44" y="192"/>
              </a:cxn>
              <a:cxn ang="0">
                <a:pos x="36" y="186"/>
              </a:cxn>
              <a:cxn ang="0">
                <a:pos x="29" y="180"/>
              </a:cxn>
              <a:cxn ang="0">
                <a:pos x="23" y="174"/>
              </a:cxn>
              <a:cxn ang="0">
                <a:pos x="17" y="168"/>
              </a:cxn>
              <a:cxn ang="0">
                <a:pos x="7" y="153"/>
              </a:cxn>
              <a:cxn ang="0">
                <a:pos x="2" y="135"/>
              </a:cxn>
              <a:cxn ang="0">
                <a:pos x="0" y="118"/>
              </a:cxn>
              <a:cxn ang="0">
                <a:pos x="2" y="101"/>
              </a:cxn>
              <a:cxn ang="0">
                <a:pos x="7" y="83"/>
              </a:cxn>
              <a:cxn ang="0">
                <a:pos x="15" y="64"/>
              </a:cxn>
              <a:cxn ang="0">
                <a:pos x="25" y="48"/>
              </a:cxn>
              <a:cxn ang="0">
                <a:pos x="38" y="33"/>
              </a:cxn>
              <a:cxn ang="0">
                <a:pos x="56" y="19"/>
              </a:cxn>
              <a:cxn ang="0">
                <a:pos x="75" y="9"/>
              </a:cxn>
              <a:cxn ang="0">
                <a:pos x="84" y="6"/>
              </a:cxn>
              <a:cxn ang="0">
                <a:pos x="96" y="4"/>
              </a:cxn>
              <a:cxn ang="0">
                <a:pos x="108" y="2"/>
              </a:cxn>
              <a:cxn ang="0">
                <a:pos x="119" y="0"/>
              </a:cxn>
              <a:cxn ang="0">
                <a:pos x="119" y="0"/>
              </a:cxn>
              <a:cxn ang="0">
                <a:pos x="194" y="0"/>
              </a:cxn>
              <a:cxn ang="0">
                <a:pos x="187" y="40"/>
              </a:cxn>
              <a:cxn ang="0">
                <a:pos x="123" y="40"/>
              </a:cxn>
              <a:cxn ang="0">
                <a:pos x="117" y="81"/>
              </a:cxn>
              <a:cxn ang="0">
                <a:pos x="179" y="81"/>
              </a:cxn>
              <a:cxn ang="0">
                <a:pos x="173" y="120"/>
              </a:cxn>
              <a:cxn ang="0">
                <a:pos x="109" y="120"/>
              </a:cxn>
              <a:cxn ang="0">
                <a:pos x="102" y="161"/>
              </a:cxn>
              <a:cxn ang="0">
                <a:pos x="165" y="161"/>
              </a:cxn>
              <a:cxn ang="0">
                <a:pos x="158" y="199"/>
              </a:cxn>
              <a:cxn ang="0">
                <a:pos x="84" y="199"/>
              </a:cxn>
              <a:cxn ang="0">
                <a:pos x="84" y="199"/>
              </a:cxn>
            </a:cxnLst>
            <a:rect l="0" t="0" r="r" b="b"/>
            <a:pathLst>
              <a:path w="194" h="199">
                <a:moveTo>
                  <a:pt x="84" y="199"/>
                </a:moveTo>
                <a:lnTo>
                  <a:pt x="73" y="199"/>
                </a:lnTo>
                <a:lnTo>
                  <a:pt x="61" y="197"/>
                </a:lnTo>
                <a:lnTo>
                  <a:pt x="52" y="195"/>
                </a:lnTo>
                <a:lnTo>
                  <a:pt x="44" y="192"/>
                </a:lnTo>
                <a:lnTo>
                  <a:pt x="36" y="186"/>
                </a:lnTo>
                <a:lnTo>
                  <a:pt x="29" y="180"/>
                </a:lnTo>
                <a:lnTo>
                  <a:pt x="23" y="174"/>
                </a:lnTo>
                <a:lnTo>
                  <a:pt x="17" y="168"/>
                </a:lnTo>
                <a:lnTo>
                  <a:pt x="7" y="153"/>
                </a:lnTo>
                <a:lnTo>
                  <a:pt x="2" y="135"/>
                </a:lnTo>
                <a:lnTo>
                  <a:pt x="0" y="118"/>
                </a:lnTo>
                <a:lnTo>
                  <a:pt x="2" y="101"/>
                </a:lnTo>
                <a:lnTo>
                  <a:pt x="7" y="83"/>
                </a:lnTo>
                <a:lnTo>
                  <a:pt x="15" y="64"/>
                </a:lnTo>
                <a:lnTo>
                  <a:pt x="25" y="48"/>
                </a:lnTo>
                <a:lnTo>
                  <a:pt x="38" y="33"/>
                </a:lnTo>
                <a:lnTo>
                  <a:pt x="56" y="19"/>
                </a:lnTo>
                <a:lnTo>
                  <a:pt x="75" y="9"/>
                </a:lnTo>
                <a:lnTo>
                  <a:pt x="84" y="6"/>
                </a:lnTo>
                <a:lnTo>
                  <a:pt x="96" y="4"/>
                </a:lnTo>
                <a:lnTo>
                  <a:pt x="108" y="2"/>
                </a:lnTo>
                <a:lnTo>
                  <a:pt x="119" y="0"/>
                </a:lnTo>
                <a:lnTo>
                  <a:pt x="119" y="0"/>
                </a:lnTo>
                <a:lnTo>
                  <a:pt x="194" y="0"/>
                </a:lnTo>
                <a:lnTo>
                  <a:pt x="187" y="40"/>
                </a:lnTo>
                <a:lnTo>
                  <a:pt x="123" y="40"/>
                </a:lnTo>
                <a:lnTo>
                  <a:pt x="117" y="81"/>
                </a:lnTo>
                <a:lnTo>
                  <a:pt x="179" y="81"/>
                </a:lnTo>
                <a:lnTo>
                  <a:pt x="173" y="120"/>
                </a:lnTo>
                <a:lnTo>
                  <a:pt x="109" y="120"/>
                </a:lnTo>
                <a:lnTo>
                  <a:pt x="102" y="161"/>
                </a:lnTo>
                <a:lnTo>
                  <a:pt x="165" y="161"/>
                </a:lnTo>
                <a:lnTo>
                  <a:pt x="158" y="199"/>
                </a:lnTo>
                <a:lnTo>
                  <a:pt x="84" y="199"/>
                </a:lnTo>
                <a:lnTo>
                  <a:pt x="84" y="199"/>
                </a:lnTo>
                <a:close/>
              </a:path>
            </a:pathLst>
          </a:custGeom>
          <a:gradFill rotWithShape="1">
            <a:gsLst>
              <a:gs pos="0">
                <a:srgbClr val="FFFFFF"/>
              </a:gs>
              <a:gs pos="100000">
                <a:srgbClr val="004454">
                  <a:alpha val="42999"/>
                </a:srgbClr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14" name="CaixaDeTexto 13"/>
          <p:cNvSpPr txBox="1"/>
          <p:nvPr userDrawn="1"/>
        </p:nvSpPr>
        <p:spPr>
          <a:xfrm>
            <a:off x="323528" y="44624"/>
            <a:ext cx="756084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bg1"/>
                </a:solidFill>
                <a:latin typeface="Arial Narrow" pitchFamily="34" charset="0"/>
              </a:rPr>
              <a:t>Compensação Financeira pela Utilização dos Recursos Hídricos para fins de Geração de Energia Elétrica </a:t>
            </a:r>
            <a:endParaRPr lang="pt-BR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Text Box 3"/>
          <p:cNvSpPr txBox="1">
            <a:spLocks noChangeArrowheads="1"/>
          </p:cNvSpPr>
          <p:nvPr/>
        </p:nvSpPr>
        <p:spPr bwMode="auto">
          <a:xfrm>
            <a:off x="250825" y="1484313"/>
            <a:ext cx="8642350" cy="4964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buFontTx/>
              <a:buChar char="•"/>
            </a:pPr>
            <a:r>
              <a:rPr lang="pt-BR" b="1" dirty="0">
                <a:latin typeface="Arial" charset="0"/>
              </a:rPr>
              <a:t> Como é feito o rateio entre os Municípios?</a:t>
            </a:r>
          </a:p>
          <a:p>
            <a:pPr algn="just">
              <a:lnSpc>
                <a:spcPct val="170000"/>
              </a:lnSpc>
              <a:spcBef>
                <a:spcPct val="50000"/>
              </a:spcBef>
            </a:pPr>
            <a:r>
              <a:rPr lang="pt-BR" dirty="0">
                <a:latin typeface="Arial" charset="0"/>
              </a:rPr>
              <a:t>Por meio de dois critérios:</a:t>
            </a:r>
          </a:p>
          <a:p>
            <a:pPr algn="just">
              <a:lnSpc>
                <a:spcPct val="120000"/>
              </a:lnSpc>
              <a:spcBef>
                <a:spcPct val="50000"/>
              </a:spcBef>
            </a:pPr>
            <a:r>
              <a:rPr lang="pt-BR" dirty="0">
                <a:latin typeface="Arial" charset="0"/>
              </a:rPr>
              <a:t>	</a:t>
            </a:r>
            <a:r>
              <a:rPr lang="pt-BR" b="1" dirty="0">
                <a:latin typeface="Arial" charset="0"/>
              </a:rPr>
              <a:t>Ganho de Energia por Regularização da Vazão dos rios</a:t>
            </a:r>
            <a:r>
              <a:rPr lang="pt-BR" dirty="0">
                <a:latin typeface="Arial" charset="0"/>
              </a:rPr>
              <a:t> – Benefícios que um reservatório pode ter sobre a quantidade de energia gerada em outras usinas.</a:t>
            </a:r>
          </a:p>
          <a:p>
            <a:pPr algn="just">
              <a:lnSpc>
                <a:spcPct val="120000"/>
              </a:lnSpc>
              <a:spcBef>
                <a:spcPct val="50000"/>
              </a:spcBef>
            </a:pPr>
            <a:r>
              <a:rPr lang="pt-BR" dirty="0">
                <a:latin typeface="Arial" charset="0"/>
              </a:rPr>
              <a:t>	</a:t>
            </a:r>
            <a:r>
              <a:rPr lang="pt-BR" b="1" dirty="0">
                <a:latin typeface="Arial" charset="0"/>
              </a:rPr>
              <a:t>Área Inundada</a:t>
            </a:r>
            <a:r>
              <a:rPr lang="pt-BR" dirty="0">
                <a:latin typeface="Arial" charset="0"/>
              </a:rPr>
              <a:t> – % área inundada por reservatórios de usinas hidrelétricas. 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6" name="Text Box 6"/>
          <p:cNvSpPr txBox="1">
            <a:spLocks noChangeArrowheads="1"/>
          </p:cNvSpPr>
          <p:nvPr/>
        </p:nvSpPr>
        <p:spPr bwMode="auto">
          <a:xfrm>
            <a:off x="0" y="1268413"/>
            <a:ext cx="9144000" cy="116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buFontTx/>
              <a:buChar char="•"/>
            </a:pPr>
            <a:r>
              <a:rPr lang="pt-BR" b="1">
                <a:latin typeface="Arial" charset="0"/>
              </a:rPr>
              <a:t> Ganho de Energia por regularização de vazão</a:t>
            </a:r>
          </a:p>
          <a:p>
            <a:pPr>
              <a:spcBef>
                <a:spcPct val="50000"/>
              </a:spcBef>
            </a:pPr>
            <a:endParaRPr lang="pt-BR" b="1">
              <a:latin typeface="Arial" charset="0"/>
            </a:endParaRPr>
          </a:p>
        </p:txBody>
      </p:sp>
      <p:pic>
        <p:nvPicPr>
          <p:cNvPr id="40970" name="Picture 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550" y="2060575"/>
            <a:ext cx="7558088" cy="4670425"/>
          </a:xfrm>
          <a:prstGeom prst="rect">
            <a:avLst/>
          </a:prstGeom>
          <a:noFill/>
          <a:ln w="28575">
            <a:solidFill>
              <a:srgbClr val="848B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661" name="Picture 5" descr="0305_is"/>
          <p:cNvPicPr>
            <a:picLocks noChangeAspect="1" noChangeArrowheads="1"/>
          </p:cNvPicPr>
          <p:nvPr/>
        </p:nvPicPr>
        <p:blipFill>
          <a:blip r:embed="rId2" cstate="print"/>
          <a:srcRect l="10841" t="4662" r="10841" b="4662"/>
          <a:stretch>
            <a:fillRect/>
          </a:stretch>
        </p:blipFill>
        <p:spPr bwMode="auto">
          <a:xfrm>
            <a:off x="4787900" y="2854325"/>
            <a:ext cx="4211638" cy="38862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70662" name="Text Box 6"/>
          <p:cNvSpPr txBox="1">
            <a:spLocks noChangeArrowheads="1"/>
          </p:cNvSpPr>
          <p:nvPr/>
        </p:nvSpPr>
        <p:spPr bwMode="auto">
          <a:xfrm>
            <a:off x="0" y="1557338"/>
            <a:ext cx="9144000" cy="116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buFontTx/>
              <a:buChar char="•"/>
            </a:pPr>
            <a:r>
              <a:rPr lang="pt-BR" b="1" dirty="0">
                <a:latin typeface="Arial" charset="0"/>
              </a:rPr>
              <a:t> % Área Inundada</a:t>
            </a:r>
          </a:p>
          <a:p>
            <a:pPr>
              <a:spcBef>
                <a:spcPct val="50000"/>
              </a:spcBef>
            </a:pPr>
            <a:endParaRPr lang="pt-BR" b="1" dirty="0">
              <a:latin typeface="Arial" charset="0"/>
            </a:endParaRPr>
          </a:p>
        </p:txBody>
      </p:sp>
      <p:pic>
        <p:nvPicPr>
          <p:cNvPr id="70663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2276475"/>
            <a:ext cx="4464050" cy="34512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sp>
        <p:nvSpPr>
          <p:cNvPr id="70664" name="Text Box 8"/>
          <p:cNvSpPr txBox="1">
            <a:spLocks noChangeArrowheads="1"/>
          </p:cNvSpPr>
          <p:nvPr/>
        </p:nvSpPr>
        <p:spPr bwMode="auto">
          <a:xfrm>
            <a:off x="5580063" y="2276475"/>
            <a:ext cx="30241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2000" b="1" dirty="0">
                <a:latin typeface="Arial" charset="0"/>
              </a:rPr>
              <a:t>UHE Sobradinho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8" name="Text Box 4"/>
          <p:cNvSpPr txBox="1">
            <a:spLocks noChangeArrowheads="1"/>
          </p:cNvSpPr>
          <p:nvPr/>
        </p:nvSpPr>
        <p:spPr bwMode="auto">
          <a:xfrm>
            <a:off x="179388" y="1412875"/>
            <a:ext cx="8713787" cy="218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buFontTx/>
              <a:buChar char="•"/>
            </a:pPr>
            <a:r>
              <a:rPr lang="pt-BR" b="1" dirty="0">
                <a:latin typeface="Arial" charset="0"/>
              </a:rPr>
              <a:t> Quando a usina começa a pagar a Compensação Financeira?</a:t>
            </a:r>
          </a:p>
          <a:p>
            <a:pPr algn="just">
              <a:lnSpc>
                <a:spcPct val="120000"/>
              </a:lnSpc>
              <a:spcBef>
                <a:spcPct val="50000"/>
              </a:spcBef>
            </a:pPr>
            <a:r>
              <a:rPr lang="pt-BR" dirty="0">
                <a:latin typeface="Arial" charset="0"/>
              </a:rPr>
              <a:t>Quando inicia a operação comercial da primeira </a:t>
            </a:r>
            <a:r>
              <a:rPr lang="pt-BR" dirty="0" smtClean="0">
                <a:latin typeface="Arial" charset="0"/>
              </a:rPr>
              <a:t>unidade geradora</a:t>
            </a:r>
            <a:r>
              <a:rPr lang="pt-BR" dirty="0">
                <a:latin typeface="Arial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31" name="Line 19"/>
          <p:cNvSpPr>
            <a:spLocks noChangeShapeType="1"/>
          </p:cNvSpPr>
          <p:nvPr/>
        </p:nvSpPr>
        <p:spPr bwMode="auto">
          <a:xfrm flipH="1">
            <a:off x="8386763" y="3571875"/>
            <a:ext cx="1587" cy="21605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38925" name="Line 13"/>
          <p:cNvSpPr>
            <a:spLocks noChangeShapeType="1"/>
          </p:cNvSpPr>
          <p:nvPr/>
        </p:nvSpPr>
        <p:spPr bwMode="auto">
          <a:xfrm>
            <a:off x="4140200" y="3573463"/>
            <a:ext cx="0" cy="5016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38927" name="Line 15"/>
          <p:cNvSpPr>
            <a:spLocks noChangeShapeType="1"/>
          </p:cNvSpPr>
          <p:nvPr/>
        </p:nvSpPr>
        <p:spPr bwMode="auto">
          <a:xfrm flipH="1">
            <a:off x="7019925" y="3573463"/>
            <a:ext cx="1588" cy="8620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38915" name="Line 3"/>
          <p:cNvSpPr>
            <a:spLocks noChangeShapeType="1"/>
          </p:cNvSpPr>
          <p:nvPr/>
        </p:nvSpPr>
        <p:spPr bwMode="auto">
          <a:xfrm flipV="1">
            <a:off x="179388" y="3571875"/>
            <a:ext cx="2232025" cy="15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38918" name="Line 6"/>
          <p:cNvSpPr>
            <a:spLocks noChangeShapeType="1"/>
          </p:cNvSpPr>
          <p:nvPr/>
        </p:nvSpPr>
        <p:spPr bwMode="auto">
          <a:xfrm>
            <a:off x="2411413" y="3571875"/>
            <a:ext cx="2592387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38919" name="Line 7"/>
          <p:cNvSpPr>
            <a:spLocks noChangeShapeType="1"/>
          </p:cNvSpPr>
          <p:nvPr/>
        </p:nvSpPr>
        <p:spPr bwMode="auto">
          <a:xfrm>
            <a:off x="5003800" y="3571875"/>
            <a:ext cx="367347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38920" name="Text Box 8"/>
          <p:cNvSpPr txBox="1">
            <a:spLocks noChangeArrowheads="1"/>
          </p:cNvSpPr>
          <p:nvPr/>
        </p:nvSpPr>
        <p:spPr bwMode="auto">
          <a:xfrm>
            <a:off x="828675" y="2997200"/>
            <a:ext cx="12969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b="1">
                <a:latin typeface="Arial" charset="0"/>
              </a:rPr>
              <a:t>Mês</a:t>
            </a:r>
            <a:r>
              <a:rPr lang="pt-BR" b="1" baseline="-25000">
                <a:latin typeface="Arial" charset="0"/>
              </a:rPr>
              <a:t>i</a:t>
            </a:r>
            <a:endParaRPr lang="pt-BR" b="1">
              <a:latin typeface="Arial" charset="0"/>
            </a:endParaRPr>
          </a:p>
        </p:txBody>
      </p:sp>
      <p:sp>
        <p:nvSpPr>
          <p:cNvPr id="38922" name="Text Box 10"/>
          <p:cNvSpPr txBox="1">
            <a:spLocks noChangeArrowheads="1"/>
          </p:cNvSpPr>
          <p:nvPr/>
        </p:nvSpPr>
        <p:spPr bwMode="auto">
          <a:xfrm>
            <a:off x="3059113" y="2997200"/>
            <a:ext cx="12969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b="1">
                <a:latin typeface="Arial" charset="0"/>
              </a:rPr>
              <a:t>Mês</a:t>
            </a:r>
            <a:r>
              <a:rPr lang="pt-BR" b="1" baseline="-25000">
                <a:latin typeface="Arial" charset="0"/>
              </a:rPr>
              <a:t>i +1</a:t>
            </a:r>
            <a:endParaRPr lang="pt-BR" b="1">
              <a:latin typeface="Arial" charset="0"/>
            </a:endParaRPr>
          </a:p>
        </p:txBody>
      </p:sp>
      <p:sp>
        <p:nvSpPr>
          <p:cNvPr id="38923" name="Text Box 11"/>
          <p:cNvSpPr txBox="1">
            <a:spLocks noChangeArrowheads="1"/>
          </p:cNvSpPr>
          <p:nvPr/>
        </p:nvSpPr>
        <p:spPr bwMode="auto">
          <a:xfrm>
            <a:off x="6229350" y="2997200"/>
            <a:ext cx="14398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b="1">
                <a:latin typeface="Arial" charset="0"/>
              </a:rPr>
              <a:t>Mês</a:t>
            </a:r>
            <a:r>
              <a:rPr lang="pt-BR" b="1" baseline="-25000">
                <a:latin typeface="Arial" charset="0"/>
              </a:rPr>
              <a:t>i + 2</a:t>
            </a:r>
            <a:endParaRPr lang="pt-BR" b="1">
              <a:latin typeface="Arial" charset="0"/>
            </a:endParaRPr>
          </a:p>
        </p:txBody>
      </p:sp>
      <p:sp>
        <p:nvSpPr>
          <p:cNvPr id="38924" name="Text Box 12"/>
          <p:cNvSpPr txBox="1">
            <a:spLocks noChangeArrowheads="1"/>
          </p:cNvSpPr>
          <p:nvPr/>
        </p:nvSpPr>
        <p:spPr bwMode="auto">
          <a:xfrm>
            <a:off x="539750" y="3573463"/>
            <a:ext cx="19446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2000" b="1" dirty="0">
                <a:latin typeface="Arial" charset="0"/>
              </a:rPr>
              <a:t>Geração </a:t>
            </a:r>
            <a:r>
              <a:rPr lang="pt-BR" sz="2000" b="1" dirty="0" err="1">
                <a:latin typeface="Arial" charset="0"/>
              </a:rPr>
              <a:t>MWh</a:t>
            </a:r>
            <a:endParaRPr lang="pt-BR" sz="2000" b="1" dirty="0">
              <a:latin typeface="Arial" charset="0"/>
            </a:endParaRPr>
          </a:p>
        </p:txBody>
      </p:sp>
      <p:sp>
        <p:nvSpPr>
          <p:cNvPr id="38926" name="Text Box 14"/>
          <p:cNvSpPr txBox="1">
            <a:spLocks noChangeArrowheads="1"/>
          </p:cNvSpPr>
          <p:nvPr/>
        </p:nvSpPr>
        <p:spPr bwMode="auto">
          <a:xfrm>
            <a:off x="3348038" y="3597275"/>
            <a:ext cx="10795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1600" b="1">
                <a:latin typeface="Arial" charset="0"/>
              </a:rPr>
              <a:t>Dia 20</a:t>
            </a:r>
          </a:p>
        </p:txBody>
      </p:sp>
      <p:sp>
        <p:nvSpPr>
          <p:cNvPr id="38928" name="Text Box 16"/>
          <p:cNvSpPr txBox="1">
            <a:spLocks noChangeArrowheads="1"/>
          </p:cNvSpPr>
          <p:nvPr/>
        </p:nvSpPr>
        <p:spPr bwMode="auto">
          <a:xfrm>
            <a:off x="6157913" y="3597275"/>
            <a:ext cx="10795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1600" b="1">
                <a:latin typeface="Arial" charset="0"/>
              </a:rPr>
              <a:t>50 dias</a:t>
            </a:r>
          </a:p>
        </p:txBody>
      </p:sp>
      <p:sp>
        <p:nvSpPr>
          <p:cNvPr id="38929" name="Text Box 17"/>
          <p:cNvSpPr txBox="1">
            <a:spLocks noChangeArrowheads="1"/>
          </p:cNvSpPr>
          <p:nvPr/>
        </p:nvSpPr>
        <p:spPr bwMode="auto">
          <a:xfrm>
            <a:off x="2987675" y="4003675"/>
            <a:ext cx="24479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2000" b="1">
                <a:latin typeface="Arial" charset="0"/>
              </a:rPr>
              <a:t>Empresa informa a geração do mês</a:t>
            </a:r>
            <a:r>
              <a:rPr lang="pt-BR" sz="2000" b="1" baseline="-25000">
                <a:latin typeface="Arial" charset="0"/>
              </a:rPr>
              <a:t>i</a:t>
            </a:r>
            <a:endParaRPr lang="pt-BR" sz="2000" b="1">
              <a:latin typeface="Arial" charset="0"/>
            </a:endParaRPr>
          </a:p>
        </p:txBody>
      </p:sp>
      <p:sp>
        <p:nvSpPr>
          <p:cNvPr id="38930" name="Text Box 18"/>
          <p:cNvSpPr txBox="1">
            <a:spLocks noChangeArrowheads="1"/>
          </p:cNvSpPr>
          <p:nvPr/>
        </p:nvSpPr>
        <p:spPr bwMode="auto">
          <a:xfrm>
            <a:off x="5508625" y="4364038"/>
            <a:ext cx="2484438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2000" b="1">
                <a:latin typeface="Arial" charset="0"/>
              </a:rPr>
              <a:t>Empresa efetua pagamento referente ao mês</a:t>
            </a:r>
            <a:r>
              <a:rPr lang="pt-BR" sz="2000" b="1" baseline="-25000">
                <a:latin typeface="Arial" charset="0"/>
              </a:rPr>
              <a:t>i</a:t>
            </a:r>
            <a:endParaRPr lang="pt-BR" sz="2000" b="1">
              <a:latin typeface="Arial" charset="0"/>
            </a:endParaRPr>
          </a:p>
        </p:txBody>
      </p:sp>
      <p:sp>
        <p:nvSpPr>
          <p:cNvPr id="38932" name="Text Box 20"/>
          <p:cNvSpPr txBox="1">
            <a:spLocks noChangeArrowheads="1"/>
          </p:cNvSpPr>
          <p:nvPr/>
        </p:nvSpPr>
        <p:spPr bwMode="auto">
          <a:xfrm>
            <a:off x="8101013" y="3140075"/>
            <a:ext cx="10795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1600" b="1">
                <a:latin typeface="Arial" charset="0"/>
              </a:rPr>
              <a:t>Dia 30</a:t>
            </a:r>
          </a:p>
        </p:txBody>
      </p:sp>
      <p:sp>
        <p:nvSpPr>
          <p:cNvPr id="38934" name="Text Box 22"/>
          <p:cNvSpPr txBox="1">
            <a:spLocks noChangeArrowheads="1"/>
          </p:cNvSpPr>
          <p:nvPr/>
        </p:nvSpPr>
        <p:spPr bwMode="auto">
          <a:xfrm>
            <a:off x="6659563" y="5732463"/>
            <a:ext cx="2484437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2000" b="1">
                <a:latin typeface="Arial" charset="0"/>
              </a:rPr>
              <a:t>A STN (BB) distribui os recursos</a:t>
            </a:r>
          </a:p>
        </p:txBody>
      </p:sp>
      <p:sp>
        <p:nvSpPr>
          <p:cNvPr id="38935" name="Text Box 23"/>
          <p:cNvSpPr txBox="1">
            <a:spLocks noChangeArrowheads="1"/>
          </p:cNvSpPr>
          <p:nvPr/>
        </p:nvSpPr>
        <p:spPr bwMode="auto">
          <a:xfrm>
            <a:off x="0" y="1484313"/>
            <a:ext cx="87137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buFontTx/>
              <a:buChar char="•"/>
            </a:pPr>
            <a:r>
              <a:rPr lang="pt-BR" b="1">
                <a:latin typeface="Arial" charset="0"/>
              </a:rPr>
              <a:t> Como funciona a Compensação Financeira?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2" name="Text Box 4"/>
          <p:cNvSpPr txBox="1">
            <a:spLocks noChangeArrowheads="1"/>
          </p:cNvSpPr>
          <p:nvPr/>
        </p:nvSpPr>
        <p:spPr bwMode="auto">
          <a:xfrm>
            <a:off x="0" y="1341438"/>
            <a:ext cx="8713788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buFontTx/>
              <a:buChar char="•"/>
            </a:pPr>
            <a:r>
              <a:rPr lang="pt-BR" b="1">
                <a:latin typeface="Arial" charset="0"/>
              </a:rPr>
              <a:t> Por que o valor da Compensação Financeira varia todo mês?</a:t>
            </a:r>
          </a:p>
        </p:txBody>
      </p:sp>
      <p:sp>
        <p:nvSpPr>
          <p:cNvPr id="73733" name="Text Box 5"/>
          <p:cNvSpPr txBox="1">
            <a:spLocks noChangeArrowheads="1"/>
          </p:cNvSpPr>
          <p:nvPr/>
        </p:nvSpPr>
        <p:spPr bwMode="auto">
          <a:xfrm>
            <a:off x="0" y="2924175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endParaRPr lang="pt-BR"/>
          </a:p>
        </p:txBody>
      </p:sp>
      <p:sp>
        <p:nvSpPr>
          <p:cNvPr id="73734" name="Text Box 6"/>
          <p:cNvSpPr txBox="1">
            <a:spLocks noChangeArrowheads="1"/>
          </p:cNvSpPr>
          <p:nvPr/>
        </p:nvSpPr>
        <p:spPr bwMode="auto">
          <a:xfrm>
            <a:off x="250825" y="2565400"/>
            <a:ext cx="8642350" cy="414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t-BR">
                <a:latin typeface="Arial" charset="0"/>
              </a:rPr>
              <a:t>A Compensação Financeira é calculada mensalmente com base na energia gerada das usinas. Por isso os valores variam mês a mês.</a:t>
            </a:r>
          </a:p>
          <a:p>
            <a:pPr algn="just">
              <a:lnSpc>
                <a:spcPct val="110000"/>
              </a:lnSpc>
              <a:spcBef>
                <a:spcPct val="100000"/>
              </a:spcBef>
              <a:buClr>
                <a:srgbClr val="848B00"/>
              </a:buClr>
              <a:buSzPct val="115000"/>
              <a:buFont typeface="Wingdings" pitchFamily="2" charset="2"/>
              <a:buChar char="Ø"/>
            </a:pPr>
            <a:r>
              <a:rPr lang="pt-BR">
                <a:latin typeface="Arial" charset="0"/>
              </a:rPr>
              <a:t> A energia gerada em cada usina não é definida pela própria empresa. Quem diz quanto e quando gerar é o </a:t>
            </a:r>
            <a:r>
              <a:rPr lang="pt-BR" b="1">
                <a:latin typeface="Arial" charset="0"/>
              </a:rPr>
              <a:t>ONS – Operador Nacional do Sistema Elétrico</a:t>
            </a:r>
            <a:r>
              <a:rPr lang="pt-BR">
                <a:latin typeface="Arial" charset="0"/>
              </a:rPr>
              <a:t>, que considera a demanda de energia e as condições hidrológicas de cada região.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0" y="1341438"/>
            <a:ext cx="8713788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buFontTx/>
              <a:buChar char="•"/>
            </a:pPr>
            <a:r>
              <a:rPr lang="pt-BR" b="1">
                <a:latin typeface="Arial" charset="0"/>
              </a:rPr>
              <a:t> Como obter mais informações sobre a Compensação Financeira?</a:t>
            </a:r>
          </a:p>
        </p:txBody>
      </p:sp>
      <p:pic>
        <p:nvPicPr>
          <p:cNvPr id="28677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850" y="2678113"/>
            <a:ext cx="5111750" cy="3668712"/>
          </a:xfrm>
          <a:prstGeom prst="rect">
            <a:avLst/>
          </a:prstGeom>
          <a:noFill/>
          <a:ln w="31750">
            <a:solidFill>
              <a:srgbClr val="848B00"/>
            </a:solidFill>
            <a:miter lim="800000"/>
            <a:headEnd/>
            <a:tailEnd/>
          </a:ln>
          <a:effectLst/>
        </p:spPr>
      </p:pic>
      <p:sp>
        <p:nvSpPr>
          <p:cNvPr id="28678" name="Text Box 6"/>
          <p:cNvSpPr txBox="1">
            <a:spLocks noChangeArrowheads="1"/>
          </p:cNvSpPr>
          <p:nvPr/>
        </p:nvSpPr>
        <p:spPr bwMode="auto">
          <a:xfrm>
            <a:off x="5580063" y="3644900"/>
            <a:ext cx="3313112" cy="116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b="1">
                <a:latin typeface="Arial" charset="0"/>
              </a:rPr>
              <a:t>Site da ANEEL:</a:t>
            </a:r>
          </a:p>
          <a:p>
            <a:pPr algn="ctr">
              <a:spcBef>
                <a:spcPct val="50000"/>
              </a:spcBef>
            </a:pPr>
            <a:r>
              <a:rPr lang="pt-BR" b="1">
                <a:latin typeface="Arial" charset="0"/>
              </a:rPr>
              <a:t>www.aneel.gov.br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Text Box 2"/>
          <p:cNvSpPr txBox="1">
            <a:spLocks noChangeArrowheads="1"/>
          </p:cNvSpPr>
          <p:nvPr/>
        </p:nvSpPr>
        <p:spPr bwMode="auto">
          <a:xfrm>
            <a:off x="539552" y="1772816"/>
            <a:ext cx="8280400" cy="39826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30000"/>
              </a:lnSpc>
              <a:spcBef>
                <a:spcPct val="50000"/>
              </a:spcBef>
            </a:pPr>
            <a:r>
              <a:rPr lang="pt-BR" sz="4400" b="1" u="sng" dirty="0">
                <a:latin typeface="Arial" charset="0"/>
              </a:rPr>
              <a:t>Contato</a:t>
            </a:r>
          </a:p>
          <a:p>
            <a:pPr algn="ctr">
              <a:lnSpc>
                <a:spcPct val="130000"/>
              </a:lnSpc>
              <a:spcBef>
                <a:spcPct val="50000"/>
              </a:spcBef>
            </a:pPr>
            <a:r>
              <a:rPr lang="pt-BR" sz="3600" b="1" dirty="0">
                <a:latin typeface="Arial" charset="0"/>
              </a:rPr>
              <a:t>Superintendência de Concessões e Autorizações de Geração - SCG</a:t>
            </a:r>
          </a:p>
          <a:p>
            <a:pPr algn="ctr">
              <a:lnSpc>
                <a:spcPct val="160000"/>
              </a:lnSpc>
              <a:spcBef>
                <a:spcPct val="50000"/>
              </a:spcBef>
            </a:pPr>
            <a:r>
              <a:rPr lang="pt-BR" sz="4000" b="1" dirty="0">
                <a:latin typeface="Arial" charset="0"/>
              </a:rPr>
              <a:t>Telefone: (61) </a:t>
            </a:r>
            <a:r>
              <a:rPr lang="pt-BR" sz="4000" b="1" dirty="0" smtClean="0">
                <a:latin typeface="Arial" charset="0"/>
              </a:rPr>
              <a:t>2192-8753</a:t>
            </a:r>
            <a:endParaRPr lang="pt-BR" sz="4000" b="1" dirty="0">
              <a:latin typeface="Arial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11" name="Text Box 7"/>
          <p:cNvSpPr txBox="1">
            <a:spLocks noChangeArrowheads="1"/>
          </p:cNvSpPr>
          <p:nvPr/>
        </p:nvSpPr>
        <p:spPr bwMode="auto">
          <a:xfrm>
            <a:off x="611188" y="1484313"/>
            <a:ext cx="7921625" cy="489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t-BR" sz="4000" b="1" dirty="0">
                <a:latin typeface="Arial" charset="0"/>
              </a:rPr>
              <a:t>Histórico</a:t>
            </a:r>
          </a:p>
          <a:p>
            <a:pPr algn="just">
              <a:lnSpc>
                <a:spcPct val="120000"/>
              </a:lnSpc>
              <a:spcBef>
                <a:spcPct val="50000"/>
              </a:spcBef>
            </a:pPr>
            <a:r>
              <a:rPr lang="pt-BR" sz="3500" b="1" dirty="0">
                <a:latin typeface="Arial" charset="0"/>
              </a:rPr>
              <a:t>Constituição Federal – art. 20, § 1</a:t>
            </a:r>
            <a:r>
              <a:rPr lang="pt-BR" sz="3500" b="1" u="sng" baseline="30000" dirty="0">
                <a:latin typeface="Arial" charset="0"/>
              </a:rPr>
              <a:t>o</a:t>
            </a:r>
          </a:p>
          <a:p>
            <a:pPr algn="just">
              <a:lnSpc>
                <a:spcPct val="120000"/>
              </a:lnSpc>
              <a:spcBef>
                <a:spcPct val="50000"/>
              </a:spcBef>
            </a:pPr>
            <a:r>
              <a:rPr lang="pt-BR" dirty="0">
                <a:latin typeface="Arial" charset="0"/>
              </a:rPr>
              <a:t>Assegurou aos Estados, ao Distrito Federal, aos Municípios e aos órgãos da administração direta da União, participação no resultado ou </a:t>
            </a:r>
            <a:r>
              <a:rPr lang="pt-BR" b="1" dirty="0">
                <a:latin typeface="Arial" charset="0"/>
              </a:rPr>
              <a:t>compensação financeira</a:t>
            </a:r>
            <a:r>
              <a:rPr lang="pt-BR" dirty="0">
                <a:latin typeface="Arial" charset="0"/>
              </a:rPr>
              <a:t> pelo resultado da exploração de recursos hídricos para fins de geração de energia elétrica.</a:t>
            </a:r>
            <a:r>
              <a:rPr lang="pt-BR" sz="2600" dirty="0">
                <a:latin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611188" y="1484313"/>
            <a:ext cx="7921625" cy="4548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t-BR" sz="4000" b="1">
                <a:latin typeface="Arial" charset="0"/>
              </a:rPr>
              <a:t>Histórico</a:t>
            </a:r>
          </a:p>
          <a:p>
            <a:pPr algn="just">
              <a:lnSpc>
                <a:spcPct val="120000"/>
              </a:lnSpc>
              <a:spcBef>
                <a:spcPct val="50000"/>
              </a:spcBef>
            </a:pPr>
            <a:r>
              <a:rPr lang="pt-BR" sz="3500" b="1">
                <a:latin typeface="Arial" charset="0"/>
              </a:rPr>
              <a:t>Lei Federal 7.990/89*</a:t>
            </a:r>
            <a:endParaRPr lang="pt-BR" sz="3500" b="1" u="sng" baseline="30000">
              <a:latin typeface="Arial" charset="0"/>
            </a:endParaRPr>
          </a:p>
          <a:p>
            <a:pPr algn="just">
              <a:lnSpc>
                <a:spcPct val="120000"/>
              </a:lnSpc>
              <a:spcBef>
                <a:spcPct val="50000"/>
              </a:spcBef>
            </a:pPr>
            <a:r>
              <a:rPr lang="pt-BR">
                <a:latin typeface="Arial" charset="0"/>
              </a:rPr>
              <a:t>Institui a Compensação Financeira aos Estados, Distrito Federal e Municípios cujas áreas tenham sido afetadas ou venham ser afetadas por reservatórios de aproveitamentos hidrelétricos. </a:t>
            </a:r>
          </a:p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t-BR" sz="2600" b="1">
                <a:latin typeface="Arial" charset="0"/>
              </a:rPr>
              <a:t>* Alterada pelas Leis 9.648/98 e 9.984/00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ext Box 2"/>
          <p:cNvSpPr txBox="1">
            <a:spLocks noChangeArrowheads="1"/>
          </p:cNvSpPr>
          <p:nvPr/>
        </p:nvSpPr>
        <p:spPr bwMode="auto">
          <a:xfrm>
            <a:off x="611188" y="1484313"/>
            <a:ext cx="7921625" cy="4548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t-BR" sz="4000" b="1">
                <a:latin typeface="Arial" charset="0"/>
              </a:rPr>
              <a:t>Histórico</a:t>
            </a:r>
          </a:p>
          <a:p>
            <a:pPr algn="just">
              <a:lnSpc>
                <a:spcPct val="120000"/>
              </a:lnSpc>
              <a:spcBef>
                <a:spcPct val="50000"/>
              </a:spcBef>
            </a:pPr>
            <a:r>
              <a:rPr lang="pt-BR" sz="3500" b="1">
                <a:latin typeface="Arial" charset="0"/>
              </a:rPr>
              <a:t>Lei Federal 8.001/91*</a:t>
            </a:r>
            <a:endParaRPr lang="pt-BR" sz="3500" b="1" u="sng" baseline="30000">
              <a:latin typeface="Arial" charset="0"/>
            </a:endParaRPr>
          </a:p>
          <a:p>
            <a:pPr algn="just">
              <a:lnSpc>
                <a:spcPct val="120000"/>
              </a:lnSpc>
              <a:spcBef>
                <a:spcPct val="50000"/>
              </a:spcBef>
            </a:pPr>
            <a:r>
              <a:rPr lang="pt-BR">
                <a:latin typeface="Arial" charset="0"/>
              </a:rPr>
              <a:t>Define os percentuais de distribuição da Compensação Financeira de que trata a Lei nº 7.990, de 28 de dezembro de 1989, e dá outras providências.</a:t>
            </a:r>
          </a:p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t-BR" sz="2600" b="1">
                <a:latin typeface="Arial" charset="0"/>
              </a:rPr>
              <a:t>*Alterada pelas Leis 9.433/97, 9.993/00 e 9.984/00</a:t>
            </a:r>
            <a:r>
              <a:rPr lang="pt-BR" sz="2600" b="1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ext Box 2"/>
          <p:cNvSpPr txBox="1">
            <a:spLocks noChangeArrowheads="1"/>
          </p:cNvSpPr>
          <p:nvPr/>
        </p:nvSpPr>
        <p:spPr bwMode="auto">
          <a:xfrm>
            <a:off x="611560" y="1196752"/>
            <a:ext cx="8136904" cy="5472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t-BR" sz="4000" b="1" dirty="0" smtClean="0">
                <a:latin typeface="Arial" charset="0"/>
              </a:rPr>
              <a:t>Histórico - </a:t>
            </a:r>
            <a:r>
              <a:rPr lang="pt-BR" sz="3000" b="1" dirty="0" smtClean="0">
                <a:latin typeface="Arial" charset="0"/>
              </a:rPr>
              <a:t>Regulamentações </a:t>
            </a:r>
            <a:r>
              <a:rPr lang="pt-BR" sz="3000" b="1" dirty="0">
                <a:latin typeface="Arial" charset="0"/>
              </a:rPr>
              <a:t>da ANEEL</a:t>
            </a:r>
            <a:endParaRPr lang="pt-BR" sz="3000" b="1" u="sng" baseline="30000" dirty="0">
              <a:latin typeface="Arial" charset="0"/>
            </a:endParaRPr>
          </a:p>
          <a:p>
            <a:endParaRPr lang="pt-BR" sz="2200" b="1" dirty="0" smtClean="0">
              <a:latin typeface="Arial" charset="0"/>
            </a:endParaRPr>
          </a:p>
          <a:p>
            <a:r>
              <a:rPr lang="pt-BR" sz="2200" b="1" dirty="0" smtClean="0">
                <a:latin typeface="Arial" charset="0"/>
              </a:rPr>
              <a:t>Resolução 66/2001</a:t>
            </a:r>
            <a:r>
              <a:rPr lang="pt-BR" sz="2000" dirty="0" smtClean="0">
                <a:latin typeface="Arial" charset="0"/>
              </a:rPr>
              <a:t> </a:t>
            </a:r>
            <a:r>
              <a:rPr lang="pt-BR" sz="2000" b="1" dirty="0">
                <a:latin typeface="Arial" charset="0"/>
              </a:rPr>
              <a:t>–</a:t>
            </a:r>
            <a:r>
              <a:rPr lang="pt-BR" sz="2000" dirty="0">
                <a:latin typeface="Arial" charset="0"/>
              </a:rPr>
              <a:t> </a:t>
            </a:r>
            <a:r>
              <a:rPr lang="pt-BR" sz="2000" dirty="0" smtClean="0">
                <a:latin typeface="Arial" charset="0"/>
              </a:rPr>
              <a:t>Estabelece diretrizes e procedimentos para a fixação e atualização da Tarifa Atualizada de Referência - TAR</a:t>
            </a:r>
          </a:p>
          <a:p>
            <a:pPr algn="just">
              <a:lnSpc>
                <a:spcPct val="120000"/>
              </a:lnSpc>
              <a:spcBef>
                <a:spcPct val="50000"/>
              </a:spcBef>
            </a:pPr>
            <a:r>
              <a:rPr lang="pt-BR" sz="2200" b="1" dirty="0" smtClean="0">
                <a:latin typeface="Arial" charset="0"/>
              </a:rPr>
              <a:t>Resolução 67/2001</a:t>
            </a:r>
            <a:r>
              <a:rPr lang="pt-BR" sz="2000" dirty="0" smtClean="0">
                <a:latin typeface="Arial" charset="0"/>
              </a:rPr>
              <a:t> </a:t>
            </a:r>
            <a:r>
              <a:rPr lang="pt-BR" sz="2000" b="1" dirty="0" smtClean="0">
                <a:latin typeface="Arial" charset="0"/>
              </a:rPr>
              <a:t>–</a:t>
            </a:r>
            <a:r>
              <a:rPr lang="pt-BR" sz="2000" dirty="0" smtClean="0">
                <a:latin typeface="Arial" charset="0"/>
              </a:rPr>
              <a:t> Estabelece o procedimento para o cálculo e recolhimento da Compensação Financeira </a:t>
            </a:r>
          </a:p>
          <a:p>
            <a:pPr algn="just">
              <a:lnSpc>
                <a:spcPct val="120000"/>
              </a:lnSpc>
              <a:spcBef>
                <a:spcPct val="50000"/>
              </a:spcBef>
            </a:pPr>
            <a:r>
              <a:rPr lang="pt-BR" sz="2200" b="1" dirty="0" smtClean="0">
                <a:latin typeface="Arial" charset="0"/>
              </a:rPr>
              <a:t>Resolução </a:t>
            </a:r>
            <a:r>
              <a:rPr lang="pt-BR" sz="2200" b="1" dirty="0">
                <a:latin typeface="Arial" charset="0"/>
              </a:rPr>
              <a:t>87/2001 –</a:t>
            </a:r>
            <a:r>
              <a:rPr lang="pt-BR" sz="2000" dirty="0">
                <a:latin typeface="Arial" charset="0"/>
              </a:rPr>
              <a:t> Divulga os percentuais das áreas inundadas por reservatórios </a:t>
            </a:r>
          </a:p>
          <a:p>
            <a:pPr algn="just">
              <a:lnSpc>
                <a:spcPct val="120000"/>
              </a:lnSpc>
              <a:spcBef>
                <a:spcPct val="50000"/>
              </a:spcBef>
            </a:pPr>
            <a:r>
              <a:rPr lang="pt-BR" sz="2200" b="1" dirty="0">
                <a:latin typeface="Arial" charset="0"/>
              </a:rPr>
              <a:t>Resolução 88/2001 –</a:t>
            </a:r>
            <a:r>
              <a:rPr lang="pt-BR" sz="2000" dirty="0">
                <a:latin typeface="Arial" charset="0"/>
              </a:rPr>
              <a:t> Estabelece a metodologia para rateio da Compensação Financeira </a:t>
            </a:r>
          </a:p>
          <a:p>
            <a:pPr algn="just">
              <a:lnSpc>
                <a:spcPct val="120000"/>
              </a:lnSpc>
              <a:spcBef>
                <a:spcPct val="50000"/>
              </a:spcBef>
            </a:pPr>
            <a:r>
              <a:rPr lang="pt-BR" sz="2200" b="1" dirty="0">
                <a:latin typeface="Arial" charset="0"/>
              </a:rPr>
              <a:t>Resolução 89/2001 –</a:t>
            </a:r>
            <a:r>
              <a:rPr lang="pt-BR" sz="2000" dirty="0">
                <a:latin typeface="Arial" charset="0"/>
              </a:rPr>
              <a:t> Estabelece os valores dos coeficientes de repasse por regularização a montante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611188" y="1484313"/>
            <a:ext cx="7921625" cy="494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t-BR" sz="4000" b="1">
                <a:latin typeface="Arial" charset="0"/>
              </a:rPr>
              <a:t>Arrecadação</a:t>
            </a:r>
          </a:p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t-BR" sz="3500" b="1"/>
              <a:t>    </a:t>
            </a:r>
            <a:r>
              <a:rPr lang="pt-BR" sz="3500" b="1">
                <a:latin typeface="Arial" charset="0"/>
              </a:rPr>
              <a:t>CF</a:t>
            </a:r>
            <a:r>
              <a:rPr lang="pt-BR" sz="3500" b="1" baseline="-25000">
                <a:latin typeface="Arial" charset="0"/>
              </a:rPr>
              <a:t>i</a:t>
            </a:r>
            <a:r>
              <a:rPr lang="pt-BR" sz="3500" b="1">
                <a:latin typeface="Arial" charset="0"/>
              </a:rPr>
              <a:t> = 6,75% x EG</a:t>
            </a:r>
            <a:r>
              <a:rPr lang="pt-BR" sz="3500" b="1" baseline="-25000">
                <a:latin typeface="Arial" charset="0"/>
              </a:rPr>
              <a:t>i</a:t>
            </a:r>
            <a:r>
              <a:rPr lang="pt-BR" sz="3500" b="1">
                <a:latin typeface="Arial" charset="0"/>
              </a:rPr>
              <a:t> x TAR  </a:t>
            </a:r>
            <a:r>
              <a:rPr lang="pt-BR" b="1">
                <a:latin typeface="Arial" charset="0"/>
              </a:rPr>
              <a:t> </a:t>
            </a:r>
          </a:p>
          <a:p>
            <a:endParaRPr lang="pt-BR" b="1">
              <a:latin typeface="Arial" charset="0"/>
            </a:endParaRPr>
          </a:p>
          <a:p>
            <a:r>
              <a:rPr lang="pt-BR" b="1">
                <a:latin typeface="Arial" charset="0"/>
              </a:rPr>
              <a:t>Onde: </a:t>
            </a:r>
          </a:p>
          <a:p>
            <a:endParaRPr lang="pt-BR" b="1"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b="1">
                <a:latin typeface="Arial" charset="0"/>
              </a:rPr>
              <a:t>CF é a Compensação Financeira para o mês i</a:t>
            </a:r>
          </a:p>
          <a:p>
            <a:pPr>
              <a:lnSpc>
                <a:spcPct val="120000"/>
              </a:lnSpc>
            </a:pPr>
            <a:r>
              <a:rPr lang="pt-BR" b="1">
                <a:latin typeface="Arial" charset="0"/>
              </a:rPr>
              <a:t>EGi  é a energia gerada pela usina em MWh no mês i</a:t>
            </a:r>
          </a:p>
          <a:p>
            <a:pPr>
              <a:lnSpc>
                <a:spcPct val="120000"/>
              </a:lnSpc>
            </a:pPr>
            <a:r>
              <a:rPr lang="pt-BR" b="1">
                <a:latin typeface="Arial" charset="0"/>
              </a:rPr>
              <a:t>TAR é a Tarifa Atualizada de Referência</a:t>
            </a:r>
            <a:endParaRPr lang="pt-BR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ext Box 2"/>
          <p:cNvSpPr txBox="1">
            <a:spLocks noChangeArrowheads="1"/>
          </p:cNvSpPr>
          <p:nvPr/>
        </p:nvSpPr>
        <p:spPr bwMode="auto">
          <a:xfrm>
            <a:off x="683568" y="1412776"/>
            <a:ext cx="7921625" cy="49275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spcBef>
                <a:spcPct val="50000"/>
              </a:spcBef>
            </a:pPr>
            <a:r>
              <a:rPr lang="pt-BR" b="1" dirty="0" smtClean="0">
                <a:latin typeface="Arial" charset="0"/>
              </a:rPr>
              <a:t>TAR </a:t>
            </a:r>
            <a:r>
              <a:rPr lang="pt-BR" b="1" dirty="0">
                <a:latin typeface="Arial" charset="0"/>
              </a:rPr>
              <a:t>– </a:t>
            </a:r>
            <a:r>
              <a:rPr lang="pt-BR" dirty="0">
                <a:latin typeface="Arial" charset="0"/>
              </a:rPr>
              <a:t>Fixada com base no preço médio de venda da energia para as distribuidoras </a:t>
            </a:r>
            <a:r>
              <a:rPr lang="pt-BR" u="sng" dirty="0">
                <a:latin typeface="Arial" charset="0"/>
              </a:rPr>
              <a:t>excluindo</a:t>
            </a:r>
            <a:r>
              <a:rPr lang="pt-BR" dirty="0">
                <a:latin typeface="Arial" charset="0"/>
              </a:rPr>
              <a:t> encargos setoriais, tributos e custos de transmissão da energia.</a:t>
            </a:r>
          </a:p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t-BR" sz="3000" b="1" dirty="0" smtClean="0">
                <a:latin typeface="Arial" charset="0"/>
              </a:rPr>
              <a:t>2014- </a:t>
            </a:r>
            <a:r>
              <a:rPr lang="pt-BR" sz="3000" b="1" dirty="0">
                <a:latin typeface="Arial" charset="0"/>
              </a:rPr>
              <a:t>TAR = R$ </a:t>
            </a:r>
            <a:r>
              <a:rPr lang="pt-BR" sz="3000" b="1" dirty="0" smtClean="0">
                <a:latin typeface="Arial" charset="0"/>
              </a:rPr>
              <a:t>79,87 </a:t>
            </a:r>
            <a:endParaRPr lang="pt-BR" sz="3000" b="1" dirty="0">
              <a:latin typeface="Arial" charset="0"/>
            </a:endParaRPr>
          </a:p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t-BR" dirty="0">
                <a:latin typeface="Arial" charset="0"/>
              </a:rPr>
              <a:t>(Resolução Homologatória n° </a:t>
            </a:r>
            <a:r>
              <a:rPr lang="pt-BR" dirty="0" smtClean="0">
                <a:latin typeface="Arial" charset="0"/>
              </a:rPr>
              <a:t>1654/2013)</a:t>
            </a:r>
            <a:r>
              <a:rPr lang="pt-BR" dirty="0">
                <a:latin typeface="Arial" charset="0"/>
              </a:rPr>
              <a:t> </a:t>
            </a:r>
            <a:endParaRPr lang="pt-BR" dirty="0" smtClean="0">
              <a:latin typeface="Arial" charset="0"/>
            </a:endParaRPr>
          </a:p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t-BR" dirty="0" smtClean="0">
                <a:latin typeface="Arial" charset="0"/>
              </a:rPr>
              <a:t>A TAR é revista de 4 em 4 anos e atualizada anualmente pelo IPCA</a:t>
            </a:r>
            <a:endParaRPr lang="pt-BR" dirty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0" name="Text Box 4"/>
          <p:cNvSpPr txBox="1">
            <a:spLocks noChangeArrowheads="1"/>
          </p:cNvSpPr>
          <p:nvPr/>
        </p:nvSpPr>
        <p:spPr bwMode="auto">
          <a:xfrm>
            <a:off x="179512" y="2348880"/>
            <a:ext cx="8713787" cy="1772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buFontTx/>
              <a:buChar char="•"/>
            </a:pPr>
            <a:r>
              <a:rPr lang="pt-BR" b="1" dirty="0">
                <a:latin typeface="Arial" charset="0"/>
              </a:rPr>
              <a:t> Quem paga a Compensação Financeira?</a:t>
            </a:r>
          </a:p>
          <a:p>
            <a:pPr algn="just">
              <a:lnSpc>
                <a:spcPct val="120000"/>
              </a:lnSpc>
              <a:spcBef>
                <a:spcPct val="50000"/>
              </a:spcBef>
            </a:pPr>
            <a:r>
              <a:rPr lang="pt-BR" dirty="0">
                <a:latin typeface="Arial" charset="0"/>
              </a:rPr>
              <a:t>Usinas Hidrelétricas com </a:t>
            </a:r>
            <a:r>
              <a:rPr lang="pt-BR" dirty="0" smtClean="0">
                <a:latin typeface="Arial" charset="0"/>
              </a:rPr>
              <a:t>concessão e potência </a:t>
            </a:r>
            <a:r>
              <a:rPr lang="pt-BR" dirty="0">
                <a:latin typeface="Arial" charset="0"/>
              </a:rPr>
              <a:t>maior que </a:t>
            </a:r>
            <a:r>
              <a:rPr lang="pt-BR" dirty="0" smtClean="0">
                <a:latin typeface="Arial" charset="0"/>
              </a:rPr>
              <a:t>10 </a:t>
            </a:r>
            <a:r>
              <a:rPr lang="pt-BR" dirty="0">
                <a:latin typeface="Arial" charset="0"/>
              </a:rPr>
              <a:t>MW.</a:t>
            </a:r>
          </a:p>
        </p:txBody>
      </p:sp>
      <p:sp>
        <p:nvSpPr>
          <p:cNvPr id="50184" name="Text Box 8"/>
          <p:cNvSpPr txBox="1">
            <a:spLocks noChangeArrowheads="1"/>
          </p:cNvSpPr>
          <p:nvPr/>
        </p:nvSpPr>
        <p:spPr bwMode="auto">
          <a:xfrm>
            <a:off x="179388" y="4221163"/>
            <a:ext cx="8713787" cy="248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buFontTx/>
              <a:buChar char="•"/>
            </a:pPr>
            <a:r>
              <a:rPr lang="pt-BR" b="1" dirty="0">
                <a:latin typeface="Arial" charset="0"/>
              </a:rPr>
              <a:t> Quem não paga?</a:t>
            </a:r>
          </a:p>
          <a:p>
            <a:pPr algn="just">
              <a:lnSpc>
                <a:spcPct val="120000"/>
              </a:lnSpc>
              <a:spcBef>
                <a:spcPct val="50000"/>
              </a:spcBef>
            </a:pPr>
            <a:r>
              <a:rPr lang="pt-BR" dirty="0" smtClean="0">
                <a:latin typeface="Arial" charset="0"/>
              </a:rPr>
              <a:t>PCH </a:t>
            </a:r>
            <a:r>
              <a:rPr lang="pt-BR" dirty="0">
                <a:latin typeface="Arial" charset="0"/>
              </a:rPr>
              <a:t>(até </a:t>
            </a:r>
            <a:r>
              <a:rPr lang="pt-BR" dirty="0" smtClean="0">
                <a:latin typeface="Arial" charset="0"/>
              </a:rPr>
              <a:t>30 MW</a:t>
            </a:r>
            <a:r>
              <a:rPr lang="pt-BR" dirty="0">
                <a:latin typeface="Arial" charset="0"/>
              </a:rPr>
              <a:t>); e</a:t>
            </a:r>
          </a:p>
          <a:p>
            <a:pPr algn="just">
              <a:lnSpc>
                <a:spcPct val="120000"/>
              </a:lnSpc>
              <a:spcBef>
                <a:spcPct val="50000"/>
              </a:spcBef>
            </a:pPr>
            <a:r>
              <a:rPr lang="pt-BR" u="sng" dirty="0">
                <a:latin typeface="Arial" charset="0"/>
              </a:rPr>
              <a:t>Autoprodutor</a:t>
            </a:r>
            <a:r>
              <a:rPr lang="pt-BR" dirty="0">
                <a:latin typeface="Arial" charset="0"/>
              </a:rPr>
              <a:t> cuja instalação consumidora esteja localizada no mesmo município da usina hidrelétrica. </a:t>
            </a:r>
          </a:p>
        </p:txBody>
      </p:sp>
      <p:sp>
        <p:nvSpPr>
          <p:cNvPr id="50185" name="Text Box 9"/>
          <p:cNvSpPr txBox="1">
            <a:spLocks noChangeArrowheads="1"/>
          </p:cNvSpPr>
          <p:nvPr/>
        </p:nvSpPr>
        <p:spPr bwMode="auto">
          <a:xfrm>
            <a:off x="0" y="1341438"/>
            <a:ext cx="9144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4000" b="1">
                <a:latin typeface="Arial" charset="0"/>
              </a:rPr>
              <a:t>Questões Relevantes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42" name="Line 34"/>
          <p:cNvSpPr>
            <a:spLocks noChangeShapeType="1"/>
          </p:cNvSpPr>
          <p:nvPr/>
        </p:nvSpPr>
        <p:spPr bwMode="auto">
          <a:xfrm>
            <a:off x="2268538" y="3860800"/>
            <a:ext cx="0" cy="3873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t-BR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43041" name="Line 33"/>
          <p:cNvSpPr>
            <a:spLocks noChangeShapeType="1"/>
          </p:cNvSpPr>
          <p:nvPr/>
        </p:nvSpPr>
        <p:spPr bwMode="auto">
          <a:xfrm>
            <a:off x="7164388" y="3860800"/>
            <a:ext cx="0" cy="3873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t-BR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43043" name="Line 35"/>
          <p:cNvSpPr>
            <a:spLocks noChangeShapeType="1"/>
          </p:cNvSpPr>
          <p:nvPr/>
        </p:nvSpPr>
        <p:spPr bwMode="auto">
          <a:xfrm flipV="1">
            <a:off x="2292350" y="4508500"/>
            <a:ext cx="0" cy="3429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t-BR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43038" name="Line 30"/>
          <p:cNvSpPr>
            <a:spLocks noChangeShapeType="1"/>
          </p:cNvSpPr>
          <p:nvPr/>
        </p:nvSpPr>
        <p:spPr bwMode="auto">
          <a:xfrm flipV="1">
            <a:off x="7164388" y="4525963"/>
            <a:ext cx="0" cy="3429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t-BR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43012" name="Text Box 4"/>
          <p:cNvSpPr txBox="1">
            <a:spLocks noChangeArrowheads="1"/>
          </p:cNvSpPr>
          <p:nvPr/>
        </p:nvSpPr>
        <p:spPr bwMode="auto">
          <a:xfrm>
            <a:off x="250825" y="1341438"/>
            <a:ext cx="864235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buFontTx/>
              <a:buChar char="•"/>
            </a:pPr>
            <a:r>
              <a:rPr lang="pt-BR" b="1">
                <a:latin typeface="Arial" charset="0"/>
              </a:rPr>
              <a:t> Como é feita a distribuição dos recursos da Compensação Financeira?</a:t>
            </a:r>
          </a:p>
        </p:txBody>
      </p:sp>
      <p:sp>
        <p:nvSpPr>
          <p:cNvPr id="43032" name="Rectangle 24"/>
          <p:cNvSpPr>
            <a:spLocks noChangeArrowheads="1"/>
          </p:cNvSpPr>
          <p:nvPr/>
        </p:nvSpPr>
        <p:spPr bwMode="auto">
          <a:xfrm>
            <a:off x="611188" y="4221163"/>
            <a:ext cx="3889375" cy="431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pt-BR" sz="2000" b="1">
                <a:latin typeface="Arial" charset="0"/>
              </a:rPr>
              <a:t>6,00% x Energia Gerada x TAR</a:t>
            </a:r>
            <a:r>
              <a:rPr lang="pt-BR" sz="1200" b="1">
                <a:latin typeface="Arial" charset="0"/>
              </a:rPr>
              <a:t> </a:t>
            </a:r>
            <a:endParaRPr lang="pt-BR"/>
          </a:p>
        </p:txBody>
      </p:sp>
      <p:sp>
        <p:nvSpPr>
          <p:cNvPr id="43033" name="Rectangle 25"/>
          <p:cNvSpPr>
            <a:spLocks noChangeArrowheads="1"/>
          </p:cNvSpPr>
          <p:nvPr/>
        </p:nvSpPr>
        <p:spPr bwMode="auto">
          <a:xfrm>
            <a:off x="684213" y="2636838"/>
            <a:ext cx="8135937" cy="654050"/>
          </a:xfrm>
          <a:prstGeom prst="rect">
            <a:avLst/>
          </a:prstGeom>
          <a:solidFill>
            <a:srgbClr val="FFFFFF"/>
          </a:solidFill>
          <a:ln w="9525">
            <a:solidFill>
              <a:srgbClr val="848B00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t-BR" sz="2500" b="1">
                <a:latin typeface="Arial" charset="0"/>
              </a:rPr>
              <a:t>Compensação Financeira</a:t>
            </a:r>
            <a:r>
              <a:rPr lang="pt-BR" sz="2000" b="1">
                <a:latin typeface="Arial" charset="0"/>
              </a:rPr>
              <a:t> =  6,75% x Energia Gerada x TAR</a:t>
            </a:r>
            <a:endParaRPr lang="pt-BR" sz="2000"/>
          </a:p>
        </p:txBody>
      </p:sp>
      <p:sp>
        <p:nvSpPr>
          <p:cNvPr id="43034" name="Rectangle 26"/>
          <p:cNvSpPr>
            <a:spLocks noChangeArrowheads="1"/>
          </p:cNvSpPr>
          <p:nvPr/>
        </p:nvSpPr>
        <p:spPr bwMode="auto">
          <a:xfrm>
            <a:off x="250825" y="4868863"/>
            <a:ext cx="4392613" cy="16208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tabLst>
                <a:tab pos="3048000" algn="l"/>
              </a:tabLst>
            </a:pPr>
            <a:r>
              <a:rPr lang="pt-BR" sz="1800">
                <a:latin typeface="Arial" charset="0"/>
              </a:rPr>
              <a:t>Estados</a:t>
            </a:r>
            <a:r>
              <a:rPr lang="pt-BR" sz="1800" b="1">
                <a:latin typeface="Arial" charset="0"/>
              </a:rPr>
              <a:t>  	          45% </a:t>
            </a:r>
          </a:p>
          <a:p>
            <a:pPr>
              <a:tabLst>
                <a:tab pos="3048000" algn="l"/>
              </a:tabLst>
            </a:pPr>
            <a:r>
              <a:rPr lang="pt-BR" sz="1800">
                <a:latin typeface="Arial" charset="0"/>
              </a:rPr>
              <a:t>Municípios</a:t>
            </a:r>
            <a:r>
              <a:rPr lang="pt-BR" sz="1800" b="1">
                <a:latin typeface="Arial" charset="0"/>
              </a:rPr>
              <a:t> 	          45%</a:t>
            </a:r>
          </a:p>
          <a:p>
            <a:pPr>
              <a:tabLst>
                <a:tab pos="3048000" algn="l"/>
              </a:tabLst>
            </a:pPr>
            <a:r>
              <a:rPr lang="pt-BR" sz="1800">
                <a:latin typeface="Arial" charset="0"/>
              </a:rPr>
              <a:t>Ministério do Meio Ambiente</a:t>
            </a:r>
            <a:r>
              <a:rPr lang="pt-BR" sz="1800" b="1">
                <a:latin typeface="Arial" charset="0"/>
              </a:rPr>
              <a:t>       	  3% </a:t>
            </a:r>
          </a:p>
          <a:p>
            <a:pPr>
              <a:tabLst>
                <a:tab pos="3048000" algn="l"/>
              </a:tabLst>
            </a:pPr>
            <a:r>
              <a:rPr lang="pt-BR" sz="1800">
                <a:latin typeface="Arial" charset="0"/>
              </a:rPr>
              <a:t>Ministério de Minas e Energia </a:t>
            </a:r>
            <a:r>
              <a:rPr lang="pt-BR" sz="1800" b="1">
                <a:latin typeface="Arial" charset="0"/>
              </a:rPr>
              <a:t>   	   3% </a:t>
            </a:r>
          </a:p>
          <a:p>
            <a:pPr>
              <a:tabLst>
                <a:tab pos="3048000" algn="l"/>
              </a:tabLst>
            </a:pPr>
            <a:r>
              <a:rPr lang="pt-BR" sz="1800">
                <a:latin typeface="Arial" charset="0"/>
              </a:rPr>
              <a:t>Fundo Nac. de Des. Cient. e Tec.   </a:t>
            </a:r>
            <a:r>
              <a:rPr lang="pt-BR" sz="1800" b="1">
                <a:latin typeface="Arial" charset="0"/>
              </a:rPr>
              <a:t>    4% </a:t>
            </a:r>
          </a:p>
          <a:p>
            <a:pPr>
              <a:tabLst>
                <a:tab pos="3048000" algn="l"/>
              </a:tabLst>
            </a:pPr>
            <a:endParaRPr lang="pt-BR" sz="1800">
              <a:latin typeface="Arial" charset="0"/>
            </a:endParaRPr>
          </a:p>
        </p:txBody>
      </p:sp>
      <p:sp>
        <p:nvSpPr>
          <p:cNvPr id="43035" name="Rectangle 27"/>
          <p:cNvSpPr>
            <a:spLocks noChangeArrowheads="1"/>
          </p:cNvSpPr>
          <p:nvPr/>
        </p:nvSpPr>
        <p:spPr bwMode="auto">
          <a:xfrm>
            <a:off x="4919663" y="4221163"/>
            <a:ext cx="3973512" cy="431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t-BR" sz="2000" b="1">
                <a:latin typeface="Arial" charset="0"/>
              </a:rPr>
              <a:t>0,75% x Energia Gerada x TAR</a:t>
            </a:r>
            <a:endParaRPr lang="pt-BR" sz="2000"/>
          </a:p>
        </p:txBody>
      </p:sp>
      <p:sp>
        <p:nvSpPr>
          <p:cNvPr id="43036" name="Rectangle 28"/>
          <p:cNvSpPr>
            <a:spLocks noChangeArrowheads="1"/>
          </p:cNvSpPr>
          <p:nvPr/>
        </p:nvSpPr>
        <p:spPr bwMode="auto">
          <a:xfrm>
            <a:off x="4932363" y="4868863"/>
            <a:ext cx="3960812" cy="19891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pt-BR" sz="2000" b="1">
                <a:latin typeface="Arial" charset="0"/>
              </a:rPr>
              <a:t>Ministério do Meio Ambiente</a:t>
            </a:r>
          </a:p>
          <a:p>
            <a:pPr algn="ctr"/>
            <a:endParaRPr lang="pt-BR" sz="1600">
              <a:latin typeface="Arial" charset="0"/>
            </a:endParaRPr>
          </a:p>
          <a:p>
            <a:pPr algn="ctr"/>
            <a:r>
              <a:rPr lang="pt-BR" sz="1600">
                <a:latin typeface="Arial" charset="0"/>
              </a:rPr>
              <a:t>Esta parcela é destinada à Agência Nacional de Águas - ANA para  implementação da Política Nacional de Recursos Hídricos e do Sistema Nacional de Gerenciamento de Recursos Hídricos</a:t>
            </a:r>
          </a:p>
        </p:txBody>
      </p:sp>
      <p:sp>
        <p:nvSpPr>
          <p:cNvPr id="43040" name="Line 32"/>
          <p:cNvSpPr>
            <a:spLocks noChangeShapeType="1"/>
          </p:cNvSpPr>
          <p:nvPr/>
        </p:nvSpPr>
        <p:spPr bwMode="auto">
          <a:xfrm>
            <a:off x="2268538" y="3860800"/>
            <a:ext cx="489585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43044" name="Line 36"/>
          <p:cNvSpPr>
            <a:spLocks noChangeShapeType="1"/>
          </p:cNvSpPr>
          <p:nvPr/>
        </p:nvSpPr>
        <p:spPr bwMode="auto">
          <a:xfrm>
            <a:off x="4716463" y="3284538"/>
            <a:ext cx="0" cy="5762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t-BR">
              <a:ln>
                <a:solidFill>
                  <a:schemeClr val="tx1"/>
                </a:solidFill>
              </a:ln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HD Bel:Compumac:Programas:Microsoft Office 98:Templates:Blank Presentation</Template>
  <TotalTime>1249</TotalTime>
  <Words>562</Words>
  <Application>Microsoft Office PowerPoint</Application>
  <PresentationFormat>Apresentação na tela (4:3)</PresentationFormat>
  <Paragraphs>77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18" baseType="lpstr">
      <vt:lpstr>Blank Presentation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>BrandGroup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Claudio Novaes</dc:creator>
  <cp:lastModifiedBy>mguevara</cp:lastModifiedBy>
  <cp:revision>170</cp:revision>
  <dcterms:created xsi:type="dcterms:W3CDTF">2002-04-16T19:22:41Z</dcterms:created>
  <dcterms:modified xsi:type="dcterms:W3CDTF">2014-04-02T12:06:55Z</dcterms:modified>
</cp:coreProperties>
</file>