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7" r:id="rId2"/>
    <p:sldId id="270" r:id="rId3"/>
    <p:sldId id="299" r:id="rId4"/>
    <p:sldId id="302" r:id="rId5"/>
    <p:sldId id="335" r:id="rId6"/>
    <p:sldId id="361" r:id="rId7"/>
    <p:sldId id="303" r:id="rId8"/>
    <p:sldId id="304" r:id="rId9"/>
    <p:sldId id="305" r:id="rId10"/>
    <p:sldId id="308" r:id="rId11"/>
    <p:sldId id="309" r:id="rId12"/>
    <p:sldId id="310" r:id="rId13"/>
    <p:sldId id="362" r:id="rId14"/>
    <p:sldId id="300" r:id="rId15"/>
    <p:sldId id="313" r:id="rId16"/>
    <p:sldId id="312" r:id="rId17"/>
    <p:sldId id="363" r:id="rId18"/>
    <p:sldId id="319" r:id="rId19"/>
    <p:sldId id="323" r:id="rId20"/>
    <p:sldId id="364" r:id="rId21"/>
    <p:sldId id="334" r:id="rId22"/>
    <p:sldId id="331" r:id="rId23"/>
    <p:sldId id="333" r:id="rId24"/>
    <p:sldId id="328" r:id="rId25"/>
    <p:sldId id="330" r:id="rId26"/>
    <p:sldId id="332" r:id="rId27"/>
    <p:sldId id="324" r:id="rId28"/>
    <p:sldId id="291" r:id="rId29"/>
    <p:sldId id="339" r:id="rId30"/>
    <p:sldId id="338" r:id="rId31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36" autoAdjust="0"/>
  </p:normalViewPr>
  <p:slideViewPr>
    <p:cSldViewPr snapToGrid="0">
      <p:cViewPr>
        <p:scale>
          <a:sx n="64" d="100"/>
          <a:sy n="64" d="100"/>
        </p:scale>
        <p:origin x="-540" y="-1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1DD9B3-09AD-4B70-8888-3391F8C99281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A8EA89-4AF0-4C4A-A448-59DBFDC465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CC256-4188-444F-8774-51CDEA4FB6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0B645-D0DC-4B34-861D-45C4BF567B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5DB83-2558-4CD6-8E8A-B95FC717F456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D83AA3-3918-42A3-8F7D-C779D7EBF3F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Tate &amp; Lyle: produção de alimentos: milho e cana de açucar</a:t>
            </a:r>
            <a:endParaRPr lang="pt-BR" smtClean="0"/>
          </a:p>
        </p:txBody>
      </p:sp>
      <p:sp>
        <p:nvSpPr>
          <p:cNvPr id="5120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A462B-2387-41DF-8BBD-9460931F9314}" type="slidenum">
              <a:rPr lang="pt-BR" sz="1200">
                <a:cs typeface="Arial" charset="0"/>
              </a:rPr>
              <a:pPr algn="r"/>
              <a:t>28</a:t>
            </a:fld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br/imgres?imgurl=http://www.ic.unicamp.br/~meidanis/courses/mo640/2007s1/files/logo_unicamp.gif&amp;imgrefurl=http://www.ic.unicamp.br/~meidanis/courses/mo640/2007s1/&amp;usg=__yVZJgMVJI4Haos9U8BpmMZlFrFA=&amp;h=300&amp;w=300&amp;sz=8&amp;hl=pt-BR&amp;start=1&amp;itbs=1&amp;tbnid=HalLdgHr2FOOZM:&amp;tbnh=116&amp;tbnw=116&amp;prev=/images?q=unicamp&amp;hl=pt-BR&amp;gbv=2&amp;tbs=isch:1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HalLdgHr2FOOZM:http://www.ic.unicamp.br/~meidanis/courses/mo640/2007s1/files/logo_unicamp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5763"/>
            <a:ext cx="9683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64475" y="568325"/>
            <a:ext cx="17367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B01F-FABB-4207-8160-F182010EEB01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3DCC-0D41-4C9C-AFFA-357469837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5884-AF93-479B-BE9C-131190186A92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5E6A-F810-4AF0-AC57-1BA4F11836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77E0-5437-4BB3-8AC5-C11ACA3D5AD1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9788-DB79-4B6F-BAD8-8A405AA16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390D-2246-46A8-A9A7-B20CA5D52F30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FEF8-BB2F-4AD2-BB85-4EF5F01F60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6D63-5A7B-408F-8F21-45E76B07B899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7816-CC2C-4992-8BAD-D3E1B5ACC4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C5D1-8B4A-4C2B-AB30-7D48BF6AC498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DD5C-5C5D-411F-9A8A-56F9364C4E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B51D-0C38-4CE6-A877-F14C211897F3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F06D-40F6-49D6-97D5-17F39628B8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C5E3-F8B2-404E-9336-AAF21DABF0B6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C930-D767-47D4-A900-DDC0A17A37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E46C-C939-40DB-BB65-2132A4FC5787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C2CE-227B-427B-9002-38A883F8BE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1C2C-B721-4200-95CE-65DBDBD72D7B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010C-8845-4400-BDDC-3256635906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35A9-2363-442D-B22C-D247537DF11E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9CC5C-CE1C-4E18-B94F-30A671E327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tosynthetic_efficienc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../Biocelere/Projetos/Leveduras_BioCelere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1119188" y="2197100"/>
            <a:ext cx="7667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i="1">
                <a:latin typeface="Calibri" pitchFamily="34" charset="0"/>
              </a:rPr>
              <a:t>Segunda Geração como Vetor para o Desenvolvimento Nacional baseado em Inovação sobre a Biomassa</a:t>
            </a:r>
            <a:endParaRPr lang="pt-BR" sz="2800" b="1">
              <a:latin typeface="Calibri" pitchFamily="34" charset="0"/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600450" y="5029200"/>
            <a:ext cx="270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Times New Roman" pitchFamily="18" charset="0"/>
                <a:cs typeface="Times New Roman" pitchFamily="18" charset="0"/>
              </a:rPr>
              <a:t>Gonçalo A. G. Pereira </a:t>
            </a:r>
          </a:p>
          <a:p>
            <a:pPr algn="ctr"/>
            <a:r>
              <a:rPr lang="pt-BR" b="1">
                <a:latin typeface="Times New Roman" pitchFamily="18" charset="0"/>
                <a:cs typeface="Times New Roman" pitchFamily="18" charset="0"/>
              </a:rPr>
              <a:t>UNICAMP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2093913"/>
            <a:ext cx="41624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01638" y="2776538"/>
          <a:ext cx="3949700" cy="1828800"/>
        </p:xfrm>
        <a:graphic>
          <a:graphicData uri="http://schemas.openxmlformats.org/drawingml/2006/table">
            <a:tbl>
              <a:tblPr/>
              <a:tblGrid>
                <a:gridCol w="2034746"/>
                <a:gridCol w="1914267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Planta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Eficiência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effectLst/>
                        </a:rPr>
                        <a:t>Plantas</a:t>
                      </a:r>
                      <a:r>
                        <a:rPr lang="pt-BR" sz="1800" baseline="0" dirty="0" smtClean="0">
                          <a:effectLst/>
                        </a:rPr>
                        <a:t> Típicas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effectLst/>
                        </a:rPr>
                        <a:t>0.1%</a:t>
                      </a:r>
                      <a:r>
                        <a:rPr lang="pt-BR" sz="18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[2]</a:t>
                      </a:r>
                      <a:r>
                        <a:rPr lang="pt-BR" sz="1800">
                          <a:effectLst/>
                        </a:rPr>
                        <a:t/>
                      </a:r>
                      <a:br>
                        <a:rPr lang="pt-BR" sz="1800">
                          <a:effectLst/>
                        </a:rPr>
                      </a:br>
                      <a:r>
                        <a:rPr lang="pt-BR" sz="1800">
                          <a:effectLst/>
                        </a:rPr>
                        <a:t>0.2–2%</a:t>
                      </a:r>
                      <a:r>
                        <a:rPr lang="pt-BR" sz="18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[3]</a:t>
                      </a:r>
                      <a:endParaRPr lang="pt-BR" sz="180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effectLst/>
                        </a:rPr>
                        <a:t>Culturas</a:t>
                      </a:r>
                      <a:r>
                        <a:rPr lang="pt-BR" sz="1800" baseline="0" dirty="0" smtClean="0">
                          <a:effectLst/>
                        </a:rPr>
                        <a:t> Típicas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</a:rPr>
                        <a:t>1–2%</a:t>
                      </a:r>
                      <a:r>
                        <a:rPr lang="pt-BR" sz="1800" b="0" i="0" u="none" strike="noStrike" baseline="30000" dirty="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[2]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pt-BR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Cana</a:t>
                      </a:r>
                      <a:r>
                        <a:rPr lang="pt-BR" sz="24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</a:rPr>
                        <a:t>7-8</a:t>
                      </a:r>
                      <a:r>
                        <a:rPr lang="pt-BR" sz="1800" dirty="0" smtClean="0">
                          <a:effectLst/>
                        </a:rPr>
                        <a:t>%  pico </a:t>
                      </a:r>
                      <a:r>
                        <a:rPr lang="pt-BR" sz="1800" b="0" i="0" u="none" strike="noStrike" baseline="30000" dirty="0" smtClean="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[2</a:t>
                      </a:r>
                      <a:r>
                        <a:rPr lang="pt-BR" sz="1800" b="0" i="0" u="none" strike="noStrike" baseline="30000" dirty="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][4]</a:t>
                      </a:r>
                      <a:endParaRPr lang="pt-BR" sz="1800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84213" y="2052638"/>
            <a:ext cx="3370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Eficiência Fotossíntetica</a:t>
            </a:r>
          </a:p>
        </p:txBody>
      </p:sp>
      <p:cxnSp>
        <p:nvCxnSpPr>
          <p:cNvPr id="5" name="Conector angulado 4"/>
          <p:cNvCxnSpPr>
            <a:stCxn id="2" idx="2"/>
            <a:endCxn id="3" idx="2"/>
          </p:cNvCxnSpPr>
          <p:nvPr/>
        </p:nvCxnSpPr>
        <p:spPr>
          <a:xfrm rot="5400000" flipH="1">
            <a:off x="4667250" y="2314576"/>
            <a:ext cx="371475" cy="4953000"/>
          </a:xfrm>
          <a:prstGeom prst="bentConnector3">
            <a:avLst>
              <a:gd name="adj1" fmla="val -61604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400800" y="1487488"/>
            <a:ext cx="196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Variabilidade</a:t>
            </a:r>
          </a:p>
        </p:txBody>
      </p:sp>
      <p:sp>
        <p:nvSpPr>
          <p:cNvPr id="25622" name="CaixaDeTexto 6"/>
          <p:cNvSpPr txBox="1">
            <a:spLocks noChangeArrowheads="1"/>
          </p:cNvSpPr>
          <p:nvPr/>
        </p:nvSpPr>
        <p:spPr bwMode="auto">
          <a:xfrm>
            <a:off x="2174875" y="147638"/>
            <a:ext cx="4945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Caractrísticas Fundamentais</a:t>
            </a:r>
          </a:p>
        </p:txBody>
      </p:sp>
      <p:sp>
        <p:nvSpPr>
          <p:cNvPr id="25623" name="CaixaDeTexto 6"/>
          <p:cNvSpPr txBox="1">
            <a:spLocks noChangeArrowheads="1"/>
          </p:cNvSpPr>
          <p:nvPr/>
        </p:nvSpPr>
        <p:spPr bwMode="auto">
          <a:xfrm>
            <a:off x="3198813" y="585788"/>
            <a:ext cx="27622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CanaS de AçúcareS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ixaDeTexto 2"/>
          <p:cNvSpPr txBox="1">
            <a:spLocks noChangeArrowheads="1"/>
          </p:cNvSpPr>
          <p:nvPr/>
        </p:nvSpPr>
        <p:spPr bwMode="auto">
          <a:xfrm>
            <a:off x="3386138" y="193675"/>
            <a:ext cx="279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Açúcar na Cana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05575" y="3748088"/>
            <a:ext cx="3041650" cy="2909887"/>
            <a:chOff x="6505638" y="3748045"/>
            <a:chExt cx="3041521" cy="2910439"/>
          </a:xfrm>
        </p:grpSpPr>
        <p:pic>
          <p:nvPicPr>
            <p:cNvPr id="2664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5638" y="3748045"/>
              <a:ext cx="3041521" cy="247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CaixaDeTexto 7"/>
            <p:cNvSpPr txBox="1">
              <a:spLocks noChangeArrowheads="1"/>
            </p:cNvSpPr>
            <p:nvPr/>
          </p:nvSpPr>
          <p:spPr bwMode="auto">
            <a:xfrm>
              <a:off x="7520908" y="6289152"/>
              <a:ext cx="97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Celulose</a:t>
              </a:r>
            </a:p>
          </p:txBody>
        </p:sp>
      </p:grpSp>
      <p:sp>
        <p:nvSpPr>
          <p:cNvPr id="26627" name="CaixaDeTexto 6"/>
          <p:cNvSpPr txBox="1">
            <a:spLocks noChangeArrowheads="1"/>
          </p:cNvSpPr>
          <p:nvPr/>
        </p:nvSpPr>
        <p:spPr bwMode="auto">
          <a:xfrm>
            <a:off x="2266950" y="585788"/>
            <a:ext cx="4457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Possibilidades do Melhoramento</a:t>
            </a:r>
          </a:p>
        </p:txBody>
      </p:sp>
      <p:grpSp>
        <p:nvGrpSpPr>
          <p:cNvPr id="31" name="Grupo 8"/>
          <p:cNvGrpSpPr>
            <a:grpSpLocks/>
          </p:cNvGrpSpPr>
          <p:nvPr/>
        </p:nvGrpSpPr>
        <p:grpSpPr bwMode="auto">
          <a:xfrm>
            <a:off x="6605588" y="1674813"/>
            <a:ext cx="2808287" cy="1631950"/>
            <a:chOff x="855151" y="1457327"/>
            <a:chExt cx="2591542" cy="1633233"/>
          </a:xfrm>
        </p:grpSpPr>
        <p:pic>
          <p:nvPicPr>
            <p:cNvPr id="26638" name="Picture 2" descr="http://images.google.com/images?q=tbn:ANd9GcRLcQjnwX9wryv4SlwrWppSQNkstB3oM-d5mJOZkIfP_N24Mt6A61WoC9EQ:www.mrteverett.com/pictures/science/structural/sucros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151" y="1457327"/>
              <a:ext cx="2591542" cy="118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CaixaDeTexto 5"/>
            <p:cNvSpPr txBox="1">
              <a:spLocks noChangeArrowheads="1"/>
            </p:cNvSpPr>
            <p:nvPr/>
          </p:nvSpPr>
          <p:spPr bwMode="auto">
            <a:xfrm>
              <a:off x="1628984" y="2721228"/>
              <a:ext cx="933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Sacarose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7350" y="2268538"/>
            <a:ext cx="5794375" cy="3457575"/>
            <a:chOff x="470560" y="2272708"/>
            <a:chExt cx="5793629" cy="3458225"/>
          </a:xfrm>
        </p:grpSpPr>
        <p:pic>
          <p:nvPicPr>
            <p:cNvPr id="26630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60" y="2272708"/>
              <a:ext cx="1690338" cy="341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0642" y="2287372"/>
              <a:ext cx="1690144" cy="341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CaixaDeTexto 12"/>
            <p:cNvSpPr txBox="1">
              <a:spLocks noChangeArrowheads="1"/>
            </p:cNvSpPr>
            <p:nvPr/>
          </p:nvSpPr>
          <p:spPr bwMode="auto">
            <a:xfrm>
              <a:off x="2633432" y="3456406"/>
              <a:ext cx="3786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4000">
                  <a:latin typeface="Calibri" pitchFamily="34" charset="0"/>
                </a:rPr>
                <a:t>X</a:t>
              </a:r>
            </a:p>
          </p:txBody>
        </p:sp>
        <p:sp>
          <p:nvSpPr>
            <p:cNvPr id="26633" name="CaixaDeTexto 13"/>
            <p:cNvSpPr txBox="1">
              <a:spLocks noChangeArrowheads="1"/>
            </p:cNvSpPr>
            <p:nvPr/>
          </p:nvSpPr>
          <p:spPr bwMode="auto">
            <a:xfrm>
              <a:off x="5819587" y="3371580"/>
              <a:ext cx="44460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5400">
                  <a:latin typeface="Calibri" pitchFamily="34" charset="0"/>
                </a:rPr>
                <a:t>=</a:t>
              </a:r>
            </a:p>
          </p:txBody>
        </p:sp>
        <p:pic>
          <p:nvPicPr>
            <p:cNvPr id="26634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60" y="2297299"/>
              <a:ext cx="1690338" cy="341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0642" y="2311963"/>
              <a:ext cx="1690144" cy="341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CaixaDeTexto 12"/>
            <p:cNvSpPr txBox="1">
              <a:spLocks noChangeArrowheads="1"/>
            </p:cNvSpPr>
            <p:nvPr/>
          </p:nvSpPr>
          <p:spPr bwMode="auto">
            <a:xfrm>
              <a:off x="2633432" y="3480997"/>
              <a:ext cx="3786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4000">
                  <a:latin typeface="Calibri" pitchFamily="34" charset="0"/>
                </a:rPr>
                <a:t>X</a:t>
              </a:r>
            </a:p>
          </p:txBody>
        </p:sp>
        <p:sp>
          <p:nvSpPr>
            <p:cNvPr id="26637" name="CaixaDeTexto 13"/>
            <p:cNvSpPr txBox="1">
              <a:spLocks noChangeArrowheads="1"/>
            </p:cNvSpPr>
            <p:nvPr/>
          </p:nvSpPr>
          <p:spPr bwMode="auto">
            <a:xfrm>
              <a:off x="5819587" y="3396171"/>
              <a:ext cx="44460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5400">
                  <a:latin typeface="Calibri" pitchFamily="34" charset="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2575" y="1651000"/>
            <a:ext cx="4289425" cy="4521200"/>
            <a:chOff x="282147" y="1651520"/>
            <a:chExt cx="4289853" cy="4520680"/>
          </a:xfrm>
        </p:grpSpPr>
        <p:grpSp>
          <p:nvGrpSpPr>
            <p:cNvPr id="27654" name="Grupo 1"/>
            <p:cNvGrpSpPr>
              <a:grpSpLocks/>
            </p:cNvGrpSpPr>
            <p:nvPr/>
          </p:nvGrpSpPr>
          <p:grpSpPr bwMode="auto">
            <a:xfrm>
              <a:off x="1977860" y="1651520"/>
              <a:ext cx="1820022" cy="4520680"/>
              <a:chOff x="2589907" y="1587499"/>
              <a:chExt cx="1857388" cy="4995225"/>
            </a:xfrm>
          </p:grpSpPr>
          <p:pic>
            <p:nvPicPr>
              <p:cNvPr id="27658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89907" y="1587499"/>
                <a:ext cx="1857388" cy="4341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9" name="CaixaDeTexto 3"/>
              <p:cNvSpPr txBox="1">
                <a:spLocks noChangeArrowheads="1"/>
              </p:cNvSpPr>
              <p:nvPr/>
            </p:nvSpPr>
            <p:spPr bwMode="auto">
              <a:xfrm>
                <a:off x="2707449" y="6213392"/>
                <a:ext cx="14878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i="1">
                    <a:latin typeface="Calibri" pitchFamily="34" charset="0"/>
                  </a:rPr>
                  <a:t>S. spontaneum</a:t>
                </a:r>
              </a:p>
            </p:txBody>
          </p:sp>
        </p:grpSp>
        <p:sp>
          <p:nvSpPr>
            <p:cNvPr id="27655" name="CaixaDeTexto 4"/>
            <p:cNvSpPr txBox="1">
              <a:spLocks noChangeArrowheads="1"/>
            </p:cNvSpPr>
            <p:nvPr/>
          </p:nvSpPr>
          <p:spPr bwMode="auto">
            <a:xfrm>
              <a:off x="1282289" y="3557917"/>
              <a:ext cx="45076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0">
                  <a:latin typeface="Calibri" pitchFamily="34" charset="0"/>
                </a:rPr>
                <a:t>X</a:t>
              </a:r>
            </a:p>
          </p:txBody>
        </p:sp>
        <p:sp>
          <p:nvSpPr>
            <p:cNvPr id="27656" name="CaixaDeTexto 5"/>
            <p:cNvSpPr txBox="1">
              <a:spLocks noChangeArrowheads="1"/>
            </p:cNvSpPr>
            <p:nvPr/>
          </p:nvSpPr>
          <p:spPr bwMode="auto">
            <a:xfrm>
              <a:off x="4042688" y="3450195"/>
              <a:ext cx="5293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400">
                  <a:latin typeface="Calibri" pitchFamily="34" charset="0"/>
                </a:rPr>
                <a:t>=</a:t>
              </a:r>
            </a:p>
          </p:txBody>
        </p:sp>
        <p:sp>
          <p:nvSpPr>
            <p:cNvPr id="27657" name="CaixaDeTexto 6"/>
            <p:cNvSpPr txBox="1">
              <a:spLocks noChangeArrowheads="1"/>
            </p:cNvSpPr>
            <p:nvPr/>
          </p:nvSpPr>
          <p:spPr bwMode="auto">
            <a:xfrm>
              <a:off x="282147" y="3127030"/>
              <a:ext cx="7553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600">
                  <a:solidFill>
                    <a:srgbClr val="FF0000"/>
                  </a:solidFill>
                  <a:latin typeface="Calibri" pitchFamily="34" charset="0"/>
                </a:rPr>
                <a:t>?</a:t>
              </a:r>
            </a:p>
          </p:txBody>
        </p:sp>
      </p:grpSp>
      <p:sp>
        <p:nvSpPr>
          <p:cNvPr id="27650" name="CaixaDeTexto 9"/>
          <p:cNvSpPr txBox="1">
            <a:spLocks noChangeArrowheads="1"/>
          </p:cNvSpPr>
          <p:nvPr/>
        </p:nvSpPr>
        <p:spPr bwMode="auto">
          <a:xfrm>
            <a:off x="3038475" y="19367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Celulose na Cana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54600" y="1219200"/>
            <a:ext cx="3573463" cy="5692775"/>
            <a:chOff x="4896651" y="1125275"/>
            <a:chExt cx="3572944" cy="5693256"/>
          </a:xfrm>
        </p:grpSpPr>
        <p:sp>
          <p:nvSpPr>
            <p:cNvPr id="27652" name="CaixaDeTexto 7"/>
            <p:cNvSpPr txBox="1">
              <a:spLocks noChangeArrowheads="1"/>
            </p:cNvSpPr>
            <p:nvPr/>
          </p:nvSpPr>
          <p:spPr bwMode="auto">
            <a:xfrm>
              <a:off x="5129845" y="6172200"/>
              <a:ext cx="31065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>
                  <a:latin typeface="Calibri" pitchFamily="34" charset="0"/>
                </a:rPr>
                <a:t>CANA ENERGIA</a:t>
              </a:r>
            </a:p>
          </p:txBody>
        </p:sp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6651" y="1125275"/>
              <a:ext cx="3572944" cy="495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1165225"/>
            <a:ext cx="37655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CaixaDeTexto 1"/>
          <p:cNvSpPr txBox="1">
            <a:spLocks noChangeArrowheads="1"/>
          </p:cNvSpPr>
          <p:nvPr/>
        </p:nvSpPr>
        <p:spPr bwMode="auto">
          <a:xfrm>
            <a:off x="889000" y="1254125"/>
            <a:ext cx="233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34" charset="0"/>
              </a:rPr>
              <a:t>Cana de Açúcar</a:t>
            </a:r>
          </a:p>
        </p:txBody>
      </p:sp>
      <p:sp>
        <p:nvSpPr>
          <p:cNvPr id="28675" name="CaixaDeTexto 7"/>
          <p:cNvSpPr txBox="1">
            <a:spLocks noChangeArrowheads="1"/>
          </p:cNvSpPr>
          <p:nvPr/>
        </p:nvSpPr>
        <p:spPr bwMode="auto">
          <a:xfrm>
            <a:off x="5995988" y="1149350"/>
            <a:ext cx="327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latin typeface="Calibri" pitchFamily="34" charset="0"/>
              </a:rPr>
              <a:t>CANA ENERGIA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6775" y="5157788"/>
            <a:ext cx="2479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80 t/ha</a:t>
            </a:r>
          </a:p>
          <a:p>
            <a:pPr algn="ctr"/>
            <a:r>
              <a:rPr lang="en-US" b="1">
                <a:latin typeface="Calibri" pitchFamily="34" charset="0"/>
              </a:rPr>
              <a:t>Exigente em solo e água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5988" y="4973638"/>
            <a:ext cx="32734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&gt; 200 t/ha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Resistente a menores pluviosidade e solos pobres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1847850"/>
            <a:ext cx="25463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3635375"/>
            <a:ext cx="28940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2312988" y="381000"/>
            <a:ext cx="53070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latin typeface="Times New Roman" pitchFamily="18" charset="0"/>
                <a:cs typeface="Times New Roman" pitchFamily="18" charset="0"/>
              </a:rPr>
              <a:t>Macroestratégia: </a:t>
            </a:r>
          </a:p>
          <a:p>
            <a:pPr algn="ctr"/>
            <a:r>
              <a:rPr lang="pt-BR" sz="2400" b="1">
                <a:latin typeface="Times New Roman" pitchFamily="18" charset="0"/>
                <a:cs typeface="Times New Roman" pitchFamily="18" charset="0"/>
              </a:rPr>
              <a:t>Domínio e Integração de Etapas Chave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7225" y="2295525"/>
            <a:ext cx="166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Times New Roman" pitchFamily="18" charset="0"/>
                <a:cs typeface="Times New Roman" pitchFamily="18" charset="0"/>
              </a:rPr>
              <a:t>I. Biomassa </a:t>
            </a:r>
          </a:p>
          <a:p>
            <a:pPr algn="ctr"/>
            <a:r>
              <a:rPr lang="pt-BR">
                <a:latin typeface="Times New Roman" pitchFamily="18" charset="0"/>
                <a:cs typeface="Times New Roman" pitchFamily="18" charset="0"/>
              </a:rPr>
              <a:t>Lignocelulósica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0038" y="2433638"/>
            <a:ext cx="184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II. Processamento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9088" y="243363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III. Fermentação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4116388"/>
            <a:ext cx="714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3300413"/>
            <a:ext cx="1558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775" y="5408613"/>
            <a:ext cx="103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1950" y="2952750"/>
            <a:ext cx="18748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9" descr="data:image/jpeg;base64,/9j/4AAQSkZJRgABAQAAAQABAAD/2wCEAAkGBhMSERUUExQWFRMWGBsYGBgWGBocGhoZGxwcFxoaHhoaGyYfGxkjGhocIC8gIycpLCwsGiAxNTAqNScrLCkBCQoKBQUFDQUFDSkYEhgpKSkpKSkpKSkpKSkpKSkpKSkpKSkpKSkpKSkpKSkpKSkpKSkpKSkpKSkpKSkpKSkpKf/AABEIAM4A9QMBIgACEQEDEQH/xAAbAAACAgMBAAAAAAAAAAAAAAAEBQMGAAECB//EAEEQAAEDAgMFBgMFCAEEAgMAAAECAxEAIQQSMQVBUWFxBhMigZGhMrHwI0JSwdEUFTNicpLh8QdDgrLSJMJEouL/xAAUAQEAAAAAAAAAAAAAAAAAAAAA/8QAFBEBAAAAAAAAAAAAAAAAAAAAAP/aAAwDAQACEQMRAD8ASY5DaG0NIAyoASDAvFio8yb1vC7PbQtSpC20DMVBOsAGADvm16BddLiuXCpNr7VZZSlhS8qhC1iCTcSkaaxfzFAO6gvOFZSBJGg0G4DpUe09sNYYZUhK3jugEJ5q/wDWk+P7TqUChkZE/i++ekWT86UHKEmZmNTx3jW/XnpQRuJW6u5zLWfc/KvRMI2lltKAEkpAEkcBf3v51X+z2EQB30GSITm9yLeVMXcYOo+v8UHbokwQPa1FYDABZEjXl733elAMKEaedQba7R9w3lbjvFCOg49aA/bLgcc7tH8NE6aKO88xIgeu+h1Np0gelCbAdV3QUo+JUmfl7RRS3JPKgnwOFCiBlE9P1pbt5aVupQAMrcibXUYn0iOoNO2He6aW5vSkx/UbJ6+Iiqy0nwpkeK5JgyZvJO+g2lpMX4HQb908qsXZl5tbZZJGdJJRKYzJNyJ3lKj6G2lIBc61y80DBHLfeePrQWlOxZUPDzsKW7a2ihAUyzlKzIWoD4RvSFb1cToOugT22MQpGUvKg2MQCepABPrS8i0TQDowwzN8M6ZsTvHDjV02syJ0AAEacBVSbKlLbQJkuJtOt5mOQq0bZxAzcqABhsToPQUP2oxYDaW0xK1SdNBf5/KjNn4db68rSCo7+A5kmwpmOyTQc77FLCsoADSDaxnxK1O8ZRHXdQeevLAFverdhkhDSE5UzlANhrYn3mrQMfh0Ap7loJNgnu0RBve3Qi3+VHaXAoShLrYKUlWVSdQCZIIvYWiKCv4gg7h7U+7IFAZfMDvMyRpcJIPtIOlVx1VpqTspjFjFpCT4CCXUnQoAn1nQ7ietA1xLpzG3sKiGNItYxyFOXnsMqxJbUZPi+H+4XvzAqH9zIX/DWhZ/lUCfMC9AMxtcpI0ieAmi141l6A60hZ3KgBQ5ZgAeG+gH9kKT/ipHtjFLQczgyYKeGu/jb3FASdgMKu2so5LyqHqIPsaR9rmVstJbykAmVLA8BGgTmjWbxUreIKTwpnhdreEpVCkKsUqEgjfIjlQURs20rKtm1ex+fKvDJTlVOZBJhJEaHXKZ0OkVlAwwSUtJLzkQNBvKtwH1pNU/tW7ndDh+JSZPqfaju1G30B3ukEqQ14baFf3j/wDX/tqr4vGFxUnoBwHCgcbA7Pu4kkohKEkStRgA7ha5PT2qxsf8fpC0FWKnKQYDRi19Sv8AKp+xF8DYQUuKzc5AIPSBHkanxC1JUOG+BzoO3ezhP/5DQHCFWG6LCh2eyDylQHWii/ilRvwiJ89KiddUDrfWuFbQVOp4UEOM7PY1sEhhSgAT4ClWn9JmqorZz7jgzNOSoj7itPThV4w+2lpiCbUzZ7WLnxQb3kA/OfagQowTyUCGHY3QhWnpwqMNrzQW3AeBSr9KtidsMK1BSrihUGeirCpm8WCAEPrHJd0+qRIPlQUTb21Y7tkZgQc64MHkNx4nWgU4qNJi973r0fFYl5BKigOoGhBCyLQbRI9KXlrD4pJQtCG1HRSUgLBtBsL9DqPKgp6X4G+evtWd7O+omNnuqxC2ARmQSFKuEwDE8elWRjs7hwIUtxSo1ECOYEH0k+VBXy5FoFveuUgqMJBJOgAkk8hr6Vvb2DUwsAqzpUJChN+MzN/Orv8A8Y7TQ1hXlquSuNBPwgwLbxrQVTBbNLeNCV/E0nvFgiMqinwp5kFQnS88Jqw4XYPey4+VIbsUpTGZXHW6U84M+9PHsbh8Q6XF5guAkFRSoADQRF78Tw6Uq2xjFpIQu5MkLBMLTy4Rw10mglxG1m20d2yhKG+AkyeJMyeEzNKTjjIJByncDEidJAtUBBJg6Ua1hkpSVrORIFyYgDy3+poB2MPmVb9Y/Wu+02OAQhgajxK5GDA6wZ9KFHakLKk4cQEwM6hc8wN2m+9BLYJMmSTck8eNADi3ITTvstgw3hy4R43jadyATH60sTg0uPNoUYSpQB6akdSBVi2i7uAgCwHBP1agXYgyfrThXfchptTqtE3HEk6AHiT86mwmEzG/pv6mp8enOoA2bbi34nP/AORbqTQKsHtrFJT41Z5vlcGaAbwDrA605w2223EZFpLcm4AlJ03/ABDSlLtzQW2caGW7fxFWTyG9XloOfSgf4jZYMlCgtPFJB9eFQ4XZK1KhIk1QMBinGlZm1qQrikkc7xqOtPmu3OLSPjSTxLaZ49Pag9GwrAAyqFkwB11JuOY9K1VJ2J23CUqGJC1qzFQUInxagyeVutZQV/Z/Zd1wyrwA7zc+g/OrLs/YeGZMgZlfiXeOm4elSZzISkEqJgAbydKM/cqoOdxCFE6XUOhIFiOU0GjjloV4FwRbcQRwI0Irh7tJ+JlB/pUR7HNQOO2XiUqQlKAsLUEpUggiTx3p0Oo3Uxb2CwgQ6our3kKUlM8ABe3En00oI2tuYVYAVmQZtmEj1Tp6VMMMwu6Xm1Tp4gPYxel2O7MtLH2Kyhf4VEqSeAnUdb1UNo4d9lWVwFPyPQ6GgvythKvAkcU3j8veh1bOUBYE7uXrSXsZh1KKnM6kwY8JjSCdPKraNrOgRnSu/wD1Ehfqdd3OgRLbUDofOsGIKTTtO0212eRlt8bd0yLGUnxDd+L0rbex23f4LiV/yzCon8JgigAw+2HE6KPl+sU4w+3UqIDyQrqLj/usaV4vYqkHQjr9CgnsKpOuvyoLDj9nMvFS2V5Fn4pFlEWEqBkQLSQedV19TjS8rgKSPluIOhHOpsK8pJtR/aVQ/YwtcZkKSEmPxTItugT5UFQ7S7QC0JRqQqRx0vVq7O4JbeBTmTlUtaiQdwIABPAgAGOFVjs9s3vne+cH2aPhB0UofMDX6NWrAY//AOQEknK54D1PwmOtvM0APfQTFPMHiUvtFpQA/CYHhVuUkxrxHC3CFO0sIQTw3eXKhsC7CpmANOv1agIfxqcOkl03BKQneSNw5c6rO0O0Cn4LlkyYSJIA48zzNOO3bKlpZdAtEK01Gh/t+VVTBMd44En4Rc9P92oGmwsEoOLUZyBMSLzoZHGrCt1Kdc0RJOXwxEzO7zi9DYdYSABYbgN3Cpnx3iFpP3gR7W96CsY/aalPJW2YSghSN1xeTO+rjg9t4V7KpbqWyowUqkEHXhEcDVCB8Io/sxgO+xACkBSBJXO6xjTnuoPRO9QFFDJBAutwRCDpAMnMqOGk34Up2jiBZKfhG76386lxeKhORIhI0+uNB4PCl1wJ4m54AXJ9AaAzZuASlIcdkg3SnSRcSTrEjS2lSPt4R9ULw6CFCMyfCsRwM/OoNsY+VQLAWA5CwFCbNQVKigR7R7PjDurQ4sZSnO0v8QkxbiQII3GkyRVj7d7RSp9LaRPcoyKPFUyQemnWarmDYLriW06qIA4DnQY6UyYMjdIEx5VlXrC9mMK2IKS6repRI9ADatUBexFJOdxKkqUmEggzlnU24i1QYp+VXP8AilfZxKcPiAM+VpzwrK9ANQq17H5mnG2cIUk7+fGgZYF9OVJ0yTMH+VSQrnqZ0jWgNrYNYWTrMkcwbz6fOhdnYsoVxHA0djcWGE94SpeHMAoj+CdMwi+Q2tqDGtAnDxFudHMbRzDK4ApJ1CrjzBoh/CpcGdpSVA3mRoRupbicIpJn0j03UDLAbMYE9z9iomYklJNhcap8vSt47ZxbIzwkHQz4VdD9Gk6HikyKdYLbcDKuFJInKsAp9xr5UAuIQc0mPK1ojgN9COgH4hfnrNOVNYdy6FKaUToDmQRqfCozJ6jdahNo4ItXVBbJgOJnLJFswN0E8DIsbmKCPB415sgIcJSPur8Qjh4hIHSKM/e+pVhkqG8NqKTzICpvykUqU3wMj64VK1iSm0T60G3u0mCQYU2+FD7ikJSfXPpzvSPaO11490Ngd2ym+Ubt0k71mrTj9nMPoAdBtooWUJ58ORnXzoBnsoG0ksLzbyFwFHooWNulBpJCUhKRCQIAHCoMQkxmm4Mg8DqPepFuZFFK0lKuBEX/ADqDG4pKUEk/l0oHuIdD7IdiSbLgRCh8XkbGk6hG6/G54/XlUXYTHKWX21XKgHANwymCPcW3xRGMbOaQItP+RItQE47DKdwbiE/GkZ07zKdR1KZHOqXsUQFHeTHpV82CuFAC9x9etVB8p754oEILq4HKY8qAxDlSpeihELqNxwkgASSQABryFAnw2GU693aBJUogcNdTyi9X3C4VOGb7tu5Pxq3qVx6DcKF2RspOEQZgvL+I/hH4R+Z3miG/EZJoI1Jm9MNnnu21r0J8KTxj4o5TbyNBmS4hpHxrOv4ED4lnoJjnXW2cUmyUCEoASBO7d5njQLn3ZPOnmwcMQhbgElCFKAsJImBfiYpEw3mNWvEEtMJbiFuwo7oQLARzV7J50FAd7I41wlZQklXiJK0SSTJ36zRWw+yGJafStbfhAJBC0G5ERrzqwu46DANQnaagdZ/160GncO/P8JfGySflWVKztJUb4nl+YrKBLicPIp7hHO+wwJMrR4FeQ8J8x+dAJ2phVarKDwWkiPMSPejtkKCVjItK21WUEqBAmwVAJgyBQLFgpOl51/x9aU22Y7mBQq6TIPCCINiNOVDbUYyqi8SfTfQeEeg2oEC9nO4Z9aEqKFJMSkkSNQeYIg3p7g+0yxZ9sLH4kWUPKYPtRnaLDlSmnANU5SRpIum/GD7cqEbwpI0F/ryoGBwKHU5mlBQjzHIjUHdQDuFKd3nWIwaknMglKtyhIP11pgzjVlOV1sr/AJk/EeqdD1EedAqDpBsYp1sbaSkmTdJEKBFlcuh3iolYVkmy8snQgiD1it7SZ7tISkRF/wBTrw4bqDvC7Jw0wlbqYN02I8gRKd41O7WtY/DllfjSrIT4Fx4SDcSR8J6xypQl4hQ19d9NNn7bWgxPuIPIzuoNY1BIECw0j1vG+hmMYpJ/37xrT9HduDMhXdKN4MKQbfh+6enkKCxWzimCsZRuUnxJvpBmLxprQa/eaHE5XUhSdYVeNxgm49arXanYCxC2vGyBOW5UnnG9IG/1403XglZpQk8d59xU2DxZTY3A+t1BW+wbhOMSAYlKwefhNqsO1GoUZiZ9elTYHYzQxrbyfDKoIGkqBSFepH6VvbbULPCd9BvYllJ013T9Rf2qkvL+1c3faL/8jV12IBnuelt9vryqm7fZU1iXQRErUocCFEkEcQZoML1WHYWBDae9WPGR4AdyfxdSPbrQPZrZWb7dwDIPgSfvEbyPwg+p6U3xWJKjrQROLKjvv9elSY7EpYbzG6vujieHlvNSsJS2guOHKlImfr5c6EwGG/a3+8X/AAGxmibEfdHVRHtyoC9nAssd4sDv3vETvCPuJ5DfHMcKVurk0ftjGFaifqKDwmFUoiBQNdh4ZKJdcs22CtRj7oufPd50Y3tBnFkuIcTK/uKMFMQAIO8ARakHa/auRsYVs3Md6eGhSieWp8hVPDRI1trFB6a92eciQCel/wDdAP7GWTN9d+v+5qhBa5SErUCD4fERE8OFXvYGOfT9mp1alBE+M5ryCbqnQGI0oBl7OUDcflW6Mc28+kmQhfCUx/4Ee9ZQVvEYQcKVPYAgykkHiLVbsRgLSLgiQRvFK8RhqB7hXziMMlw/H8KuahEnzsfOlgMG82+t9Hdm0y06gaghQHKIN/KhMQ2QaBjiH1LwroQfElGdOh+HxHzgKFUrAbfxJWAHOZ8Kf0q6bGIMgzBBBjgbHfwql7Ow3d4hxs6pKk/2mDQOW9sYibrH9qP/AFozD7Uf3qHH4E/kKEQ3U+NRlw7itDlgecDf1oFbna546BsiTEovHODFSYXto6FfbJStv8ITBA08J5c5pVh0AQSMw4H/ABeo8S3Fxw5jWgvbTLT6AtmVSJjRQ4yN19/zoHEYEpNBuYQobQBqlKdLGY16zReE7SfdfRnGmdPxdSN/tQbbdIptg9tRIiU8FQRE6GRe9Dpw7bqczSwobwNQRxGovyihXMOU2j0oLF+ypcBLBIVr3ajY8kk3Sb6GRrpSjENmdMpFiJE68Bef0rnB44oVm3j6/wAU5xTqH5tDgACV8d4CuV9dR0tQKUL8MZoIIIO4HyvTHGOoxALjZSSCQoXjNv1gxeRMWIqtL2mkAzA67qrbBxC3ycOHApzTLIkD2gc7CgvzGCUhJ4mOoA1PIbq1tXYbbrjTrvwoRGS8rvI6Jv59K52Y2thucQ53rpNhPhRG+bZjO8+XEi47GKWfPd/mgkxeMzEAQlO4AWqfA4OxUqyQCSTaw1n9ajwGzhGdRhI1J0AqTE7RC7Is2LX+/wAyNw5UFK7R9oFYheRuQ0DCQNVHQEj5DdVt2Fs39jwyg4T3rkFSZsgCYSN2a9/TdNZs/s6yhz9qygQJQgaBU/xNeFgON6hx2MKyevlNBrKFKieQ/wBUwxuNTgmwRd9YPdiJCd2c8xuG81DsfBFS78b8vXSkO39oftL5yiUp+zbCbykTeI1Jk+dApNySTJJkk3k7ybVKzhyQSBIGpjiY13XraESf1osNkCdytPLpvHOgl7PbLzvibhKSuI1OntTrCIjEpk2Mj2Me9KNm4wsOpcF0iyhxB1/3yqyoZbWpK21hQCknwm8SDpruoA8W2M17HpNZRW1WR3hnifnWUFSw2KdY+Bfh/Cq6eOm7qIpt+9WHUBSiltZsUk6HlOopAkqWcqAVqO5N/WNPOnWG7Io7vM9/E3wqAkcBHxHnprQE9ndsN/tBZSZLiSmQLSPEBPkeWlb2iiFef+aQNbKXh8S24g5kJWk8wmbzxETVs2yxCj56UAuy/iA+rX9daTbaS21tBWUn7QSqdyl+Kx4G3rTPCuwofXypX/yDh/tGXNy24nmlRt1hQoGDSb1x2iI7hCR8Slzu0SP9UHsLA4tSQfClvcXJnyAuRTLEdllOHOcQFLiAMsJA4DxGKCuBEVxikixE2gkTrGt4qfEMFCihY8Q3C8H9K4eTBgxpu6fpQW/EJC0pWLpUJT0Nx+nlSXGsBKVKOgE0sa2o63IbVCSfhgETyBmPKg8dj3XbLVIF4AAE9BQB4bGuNrzoUpKuIPH51ddhdrEPw2/CHNEqFkqPA/hPseVUhcGu8Js513+GhSugt66UHpWIwBSfOu8EwpSoTc6npxJNgKQbB2LjSQgvlCYukkKISN8GUgedWd3aCWWy02SeKiBKlDeYAHlumgrjPYBTrilvvtthSirKklRuZ1jKPerDtF1eHQhsWaCQlBBkKyiBcbx0HSlasUpWpJPOmz2Acdw2VCSo94kjkYIVrb6FAiU4Vn9NKY4bBJSO8WYQOOp4ADieFdubOVh0hTiFX0ESCf6tBSvHYu+Z1QEfCkaAck/RoJsZjFPHTI0nRE26nifoVLgsHmGdchoabis8OSefpQ2ziHBmIIaGk6rj/wCvH0qXG48qsNNw9o4UE20Np5jbQWAHDhQDLOZQ+VaaaKrbqcNBGGb714kJ+6kfEsjcPzO6gg21jDhsPkTZx4RzCLBR5T8I8+FVFlBBkGI51PtLaKnnFOqBBVrclMDcJ3DhQredxYbaGZSum7fJ0HOgKRiAAZvpbd52mu0uSb+pp5gezzKAC5Lrm+TCQd4ASRI6k0xTgGFIWlDLYUUqggeLNBKbzPxRQVQAKB3GLczw5Wm/KgMUwNT8qNavM6x6Vt5i9xpaBGv+6C67BdGJw7azBWkZFRfxJgX4SIPnWqoDG1HWCe5cU3m+LKYmJifU1qgs/wC9AkQkADgAAPlQru0jSJeOqH9rJMJkk7hc+goGzuL51Y2cQnEMIWJm6Ff1JsfWx86qKOz+Lc+5kB3rIHtr7VZuzeBODSod53mYyUkeCeIEhWaLT5RQQN4UlQA1+VONqYZAaaQsAuJOe8eEEECeZn26VI92hyzlCEE6lIJVwkKUSB5DzpK/jisnWSbkmSeZJuepoJHsUZEH0qbCIUVA7tf1qDAbOU4RAN+VQ9o+1CcNDOHhTuilQCEg7he6/legUdr3AMUQIkJSFcc2WT7RSMv0ywnZTEvkrc8EmSp0nMZ1MfETzPrTnDdmcM18RU6ocbJn+ka+ZNBVm0qWcqAVn+UT8qaYXss8ofaKS0kwSCZV6CwPUirIMUEjKhIQngkQPaoVKUrWgFY7O4ZvUKcP85t6Jges0c5i4ASgRuASIF+AFaSwYndTLZOCDY75eseAcAbZz+X+qDsK7hop/wCoq6z7hI5C/U0jcck8t1T4t8qV625yffdUPdHU+tAfsjA964hA1UY+ugpzt3aBT4ESlKbADhcDrU/ZvA90yp02WsAI4pT+I/1adJ41xiQl0yQRJkxqPxC5jhagh7PtrcXkUlRaWIWJOXKd87oveapidntnEKbKgVIWpKhefASDrfdXpGy4aQbqS0mVKmDCYkkxaIG/0vXj7O1//mLfM5XFrUrotRPtPtQWjFvnQaDQDS35VAwyVGmGFwiHoKVApO8GR87edaxe22MKCluHntIHwA/zEa9B5kUBjjiMK2XXoJjwJmFLO62oHM/OqVtfa68QvOuJ0yiQlI3ASTbf1obF41bi1OLVKzJJPy5DgKk2XspT5CjKWhqrjG4c59KDNnYBb6oTKUj4lxIHIcTyq04PDoYTlQNdVHVXMn8qxLgQkJQISkQBwqIqKjag6L5J1qwbEaSlPeKUZSZVbw5QJN51EH1pbg9kKVFpm/1y5112kxqWme4bPjX8R35BJPQE2HnQVxRiYjKTKYIMAmQOR41A8o2SkEqJgJAuTugCpAFLIQgZlEGBOsankafbL2YnDjOuFPqGu5ANoTz4n8tQk2NsxOHbhYSXVGVmAY4JB5X8ya1UTrxUZrKALC9lcO2ZWtTpjQjKmd+hmKYDFobENoQgfyCPLST50tzE6VOjBKO7y/xQdu49RoRx8nj500w+wnFCySem6jMPsVAPiVmI3IMm247k+ZFAjZwqlkdd2vpTjBbDAAU4cgOmbUx+FIuo0aXktzASidQPEsf9xsPIUvxO2eAM8VElXqT7WoGOOTKMqVlhF5ICS6ocLyEA9CaT4RnDYf8AgtgL/Gq6v7jp5UPnWs7zRbGx1ESbJ1JNgPP9aCJ/GKWda01g1K0B/KmwwzLSQoqSsxm+JIEcZJ06UFittFXhDzTYG5C0g/3ST6UEn7qDd3FJQNfGQPS96DxG3cO1ZALh4gQPVV/Slj2IYkkvBR4kkn1OtL8TtdlI8IKzyED3oHezMY9jHwgZGWx4lqAkhI1gm2Y6CwpvtvH5123THQ2Ht8hW8I2ljDpGXK4tIUu8kE3CZ4AH1pOpRUrz96CbDYefzmmOytlF50JiG0kZ1DQDWBb4j/ndXDTJCBlEqUYSOJUYHv8AVqfohhAZTujMofeURCzMTvsdBAoCMZifERuEiL/DoLcB7RS39mST+JRIAAIJPSSDHM1G5is3OdxIBB5cDNH7ORCHFxKrJuLgKmSJ3yBfhNBDtPAlbDjPfoaCgUkoBWSDreUxJsYm08apOM/4yfDZW042+B91GYLj+lQg9AaaYh5eYgmfrnVh2G4oJ87cYMDdu3+lB5G8wUKyqSQQfElQgg8CNa0t3eTHKvRv+TdnhWHbxASe8LndEjVQyqyzxgogb4J8qlsjZGQFTqUlWqQb5eu7yigF2XsRTsKclLY03FX5gc6sJcAASkAAWAFhFcuOzW28KoqiDNBptJUedPdn7OSlOdwgIEklWkVGyw3h0d46YG4b1HkKUYrahxKld4pTaAk5EJEgkXAUCRr+Lda1AVj+1Ukpw6RlH31DXonh1pEyFuOgJ8TijJzHheSdwFbcVEBIJUbQJJJ3CPQeVP8AZmzhh0Z13eUL3+Ea5R+u+glwuEbwyIF1HVR1V15DcNKCdeKzXD75WaIbQltBWswkCdw8r6k7hQE4bAkjSsquYvazripVmQB8KLpgG8niTx/KsoLUnDMNGFqClT8LfjPnokeaqlGPiQEIQP5vEqLbrDyvrSU41QsIA5CKjCFq40DbEbQRosrcPAmEjh4EwAB0oDEbXURAsOAEAVpjZS1mAkk9DUmIw7GHP2zyQofcT4lzwgGEn+oigDS2pWgpg1soITneWltMgSsxPTefSlmN7aAAJwzeW11uAKXM7hJSBHImaRO45Ty8zi1KMmSdb/WlBZHe0qUHJhUFZJjOtNuHhRczzPpSHG4x57+ItS43bh0SLD0oVDyQbKiNNxmu0YlBImTe4G8UG04PMYT4uFr+lcra9qKw+CdX8LZidVeEa7yqKLT2ecI8bqUifhTmVHPcPegSvSBB3c6YdkMMlzFozXShKlkGDISkwIOutFDYTd8xUvfeEj2v70bsZ9rDvJXkSEwUqygTlUCkwdZvN6BhtPE5idZmPL9aH2dhcyh1ps7soOeJs94hWikXnffeDyMGjmMKjDoKjHeR9mm8qMa5fwjifnQZhmk98neGhP8A3rBSB5JM8pFR493OecAifXXrNcNtZG4J8UlSuJkyVe5n6gVKlK3BXMkEQeI/PjPE0DTZzOYxAJtYj89YGlzVK2/25cGMAYOVpolGW5S5fxKUmbgkCADuF6ur57rCuKsg5VRG4RBPy/uEV5AGDEgcuXSg93wfZpjEIQ8hfhIB0uAbgSdPSiW9ilEhsQonUGY87+8X31WuwXa3Dpw7TS1htxPhhRi94IUbQeE2NqvP7xZtmVINhmXabDeRJ6UFc/5AhvCtNAarJn+kQTz+KLV53kJP19bqunbDFKxDqY/hoTlFtb3PyHQCkrWy4ufrz4UCvD4QmKckow6MyrqIOVPE6DTQTEk1A/tVpmQkpU7FtSlPCcu/l6xVedfWtWdasyjYknhoAJiOWlAZiErfW44oglAJMkQBIACeOunXWh8RigEpnKQmdJBjWdN+lDpXNgCVHQDnbQU92fskNeN8JU6knKkQQnrFlKm/L5BmzNm5CXnBCj/DQTORJ1JsPEdI3DnQ+NxhWrlXWOx5Wa7wmEEZjpQaYytJLizCRqeWluZmPOq9tTapeVMFLY0TPuY3/KmTToxuKSyknuEStRTPiCRfyBsDzmrB+9kM+BpIQjglIv14nrNBWsDsd/FDvVLgGAkq1UB0i1ZVqb27nHiQlUcUpP5WrKCujtvg06NPL5koT/7e9CK7dvKsyw2j+YgqPqqEj0oTCbLAGlMW8IBuH16mgDxG0Mc6BncAT+FPgn+xIB9TQDew3T94XmbE69Rc1YhatZ6BQz2b/EtR6QP1o5jYjCdU5upJn3j2oqFcK67lVB02w0nRtI6hNSjFgfCAOgFY3s1R3eYmKmGzTv8Ac0Aq8WSbzUSnSTpR6sGlN1EJHE6epih39osJ++D/AE+L/wAQR70A3dk1EcKTXTvaBoJJSlaoF4AGpi8m3pSl/tE6s5Wm5JsNVE+QAoGDKXAsBlSw4bDIognzG6rLhcH3CTmOZ03WomSo9TeBNuk0H2Q2W+2txb4AUUDKkESBmBVpMWgedTYtRJ4z69D86CRWKKzB1N54E8CPcUfgMIkJK1ZQlMlRIskDeTGnSg9nbPKjrKbyToBvlUaRzpL2j2/3oLLMBlJ8RH/UI0P9AOg369Ai7S9pFYha0pUoMggISLJyi0kA3UTJ5UkTh5ExvgE6dPeiGMMCQJCZteY6k/Opmk5VAiCRpv6cLUEDeBCp8QERAVqZMQLRbXdainWlzCirwmNZAjdrUy8MCCQbQLRGtjpYCd++pMJhStwIkAr8IJMCToSSNP8AFAQ12hxYuHjMbwhR4akT+dhQpK3CQ64shQzeIqUOMxvvRuy9npWstOKghK7fzJ0Go1PP5Vxshx6CpKQlJMeMEWJk5bSdIjS9AteCEWV4Sm3nN+EQPlRGD2M47cnu27QojxKH8qNT1MCmGFwLbNx4l38atfIaJ+fOunsfz86CZpDTAhtPi0KjdZ6nd0FqDdxBXN+lcFtRN7EGCDr6UxZwSWklx0wkXoOMBs0arFuA1PsYrBtLvFd22gZEEeMmy7EQkbwFC503V262cSCmIbm4BIB4Akbt8fPStOLbasIta1vQUEnZ7CMYRUKIzOJKVrgJAkyLCwAIH6WrW1tkKTa3pE+Y1/zSPEvKWZG7X9ab9n9qujK2od40LZVap5pVEjoZFAuuLR8qyrRi+zAUZQUrTpabGxKSEgwoSLH3rKCt4fZpFjqLUc3sv6ilfaTaDzeLdSlQSM0xlTIzAKIuncTQiNrPwod6QYg2SCOkARQXXA9j87RcJUACRCUZjZIVJlSYEHnpWYXsnmZ70qUEhSgQlExlCFSSVpgePnoapuH2u6lOQqQtOYrh5pt2FQASC8hRTYDThUD2JT3KW1XhalpAiPGlAVukn7NO/dQXvC7BQWC+VSmVjwoU5GQBSichtY8DaTah2Qg4YPoStaSHCMjRKR3dpUoqlIJ3hJgXMVXNm4zGIT3TLa0p8RTLSPDnACila0yjMAJKSNBvovB4PHIb7uUNpAUElQbK0hwQsJVkK0pUn8KhrzNAzYadewxda7tJyOrg5l5e6klK1hQyrKUkpGUggi97V53EvKw/fl6IdDRQhOUglKlhWYAW8JETNPMBge6aKFuAyhSMyWmkrCVTmAdyd5BBI+KIJGlbZw+HbZLOUKbKw4QsIJzAQDmy5tDETFzxMhT8ckZgS4HVKE2JURO7r0p2exLisOl1pWc5UqKcqE5CqAQoqdzjKTlJyQTEWM0zw2ME5WGfFwQm/sLa0bjsfjUtELy93ACsobKgkEFIUoDPlBjeQIHKgruA7MrRm71aAhQGYJuq074i96tB7Ht4FlTjYAKcmbN8Sgq4KSTJRJykwkTMSQaRu7TcdQlBVKUA5RAEA+IiQJNzvJqR/bD7ycilSPCCcicysghAUoJClADTMTQdYXaSkqzA+KZB669Qasu2NlNtBanh3eRRBIAIUkLCM4SoyhB1vMjSYqv4HYilf70ojt5tqWe6U5ndUQVaZgknvDMaDMAQk2ANgKADtdilBtTaDkaD6mSFDxu92AVLBmO6kpgDiDyqv7PZSpQQspbClJBcKVHIJuYBuIMka2rrE7QceSguKKg2gNJtohOg0966YxvcrQ42YW2QQVAEBSTmSQIMiw138qBhtjsy5hcodV9orMSgXyo+6sqFiFeIgagJvrWxstLOLDSnkJTaXVA5AFIC0mCQRqBcjnFRN4rE4pISiVIQpSgVkZQVwVHOReSJiTebXNNgk9+MRiHgt8QYbQhCJAgSAkBVrG1xYzQA7WwDhcaQ39olxJKFAJCICiD421rTAIIMkXGld7J7HPvuBCylsQVZUgrWQkSQAmxJy2E76YO9oVeAJhCW/gShCEoTBzWQkBIuSTa++aDTtx4Ol1CocJUScovmkKBTGWCCbRF6Cx4fsk21iXG2UBx1TSnEBSpykqgJHiKQpJtMnS5NIdp49KSpsEOEKEujMNAQpIB1TmPxET4bWNaS/iHFkzBKO7MJSkBBvlCUgBIm9gL1K/gnHVlbsqUQJJAkwIk5R4jxUbnUzQDYDCHFEIQlSShslRQlSys5tcsgCAoDUCE8TBLf2SlvEqlKFICrJCjluJyzJMgmDc3BF6GR2iZwhUMyZUMqgUBwRIVdJSQLpB42pg1iXHzmacQ2hSFCUNo8QUmCmCjKCQfupEa63oO9j4ZtQcS2O9cTkBKRmyFRJzKlaUhICFZiVWnpRuE7FqWVftK0qcZdKc6AcgBFrFQCG092o5z4vF0FL9lvIwCFoZywsDMCAoGOIUCDfefLhQDnad/O4QsHvCCsLShYJBkEpWCJBJg86BtikuLdUyy0k90tDS0pMJKi4GvvEEZ16ndO4UmwGyXsT3im2QtJJQkd4E5FEpIIlQKoBCbyPEN8VFhtoYiVlLqwXFZllJKVKN9VCCRKjaYmnGxHHGEZu8DbYVJJCTfwneDJ8CbDh1oE+ztgqWdIjWbdf81K/txtvK3hikqJu6fhTr8Mj/8AaD+dZjO0ji1BLJDbepkAqXP4hBtN8oFqUNN5gU5ggXJmBMCYnnEAcYoIcHtR9jN3Tym86iVJTETxg2HlyrKh7i5kgdR+lZQO9obBaefccLiyVrKokWm8C0/6raNiYUahZJ1JcM899bXPHSuCDe+lqCUbLwqB8Bnm4q/oakRiGm/4baE9Bf1196C7u9duYaLTQFubZUbA/XSoXNoqVv5eVbZ2b+XvRn7qCYNoNAE0JkqMJABOkmdwFyetQZC6oNtI8ROpnTieAAuaMxGGHCKKwSAywViczlt0QDbzmT6UGP41LCQ00LaqJ1UeJ/TdRXZ50rcA1BmekQfbd1qtvvEq602wmILGGexA1aRbqfAPcg+VBmF2VB5Xjpuka6VvGbZwuGTchxU2Q3GvMzYdapOM2o8rDMpKye8UsndISQADAuNfWjNn9lswBcUANAlAjXio/pQGbQ7evqJ7vK0jcLKInmbT0AoBhL76iUIWskyVH1+JVvOasuE2UwzOVtMjUxJ9VSfSK6fx5I5UALfZqUpLjgQd4T4j+QHvU7WCw7V0thSh95w5j6Hw+1RKxJOuld4fC51QDrpNBI9tJSre3+KgCFKO+n2z+zYVqq0E+Q1qDEbZQ0rIy2CYzZnBwtEJP5mgGwmxFKufCkXKlQABzJ0rHcdh27NgvrmPDZNuZF/KaXY7FuPH7RZVBgJFkA8QkWoZSYToKAh/bj6vhhpMxCUif7iJ9IpWjEHOkeNyT8AWqVHyMzU2DbLzoaEAqm53RcnrANXDD7JawSfCnO4oXWrUzNraJtp6zuBHsjsin+LihlTMhobryM0a8MvrTXH7cSBlQAkRAAgW4QNBypdjtqrVrQbacxg68aCYNrdzEH4RJ6VPs7ZPeKAkCd5+VGYLZIyLWT4UIK1R8RAEwN00vxW2lZQWR3bSpTP/AFTuPiHwjpQMX8Q0wchBU5vQmJngSfh6XPIa0lxOMW6qVmwEBKbIEaWJNybmoWFBKs2UKtELGbl56VHjcdnVOUAqhNvCAYAm1uFAQwoeI5Zi5JmYuN3MgzxAod1I3RI5686tbXZFluO9U4pUAnIQlJJuRETlgEa76KX2Ow6lFKQtCxpC5BUUymcwPhk3igpJagSN5O6dOZrK207b/MfKsoP/2Q=="/>
          <p:cNvSpPr>
            <a:spLocks noChangeAspect="1" noChangeArrowheads="1"/>
          </p:cNvSpPr>
          <p:nvPr/>
        </p:nvSpPr>
        <p:spPr bwMode="auto">
          <a:xfrm>
            <a:off x="168275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1938" y="4941888"/>
            <a:ext cx="20748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AutoShape 12" descr="data:image/jpeg;base64,/9j/4AAQSkZJRgABAQAAAQABAAD/2wCEAAkGBhQSEBQUEA8UFRQQEBAUEhAQEBQQDxAPFRUVFBcWFRUXGyYeGBokGRYUHy8iIycpLCwsGB4xNTEqNSYrLSkBCQoKDQwOGA8PGDUlHiQsLCswMS4wNTIuKS0sLDUzLSkpKS4sKSkpMiw1LCkwLSwpKSwqLTUsLDApNSksKTQyNf/AABEIALoBDwMBIgACEQEDEQH/xAAcAAEAAQUBAQAAAAAAAAAAAAAABwMEBQYIAgH/xABAEAABAwIDBQYCBgkDBQAAAAABAAIDBBEFEiEGMUFRYQcTInGBkTKhFCNCcrHBCDNDUmKCkqLRwuHwY3ODk7L/xAAbAQEAAgMBAQAAAAAAAAAAAAAAAwQBAgUGB//EACgRAQACAgECBAYDAAAAAAAAAAABAgMRBCExEkFhwQVxgbHR8BMiQv/aAAwDAQACEQMRAD8AnFERAREQEREBERAREQEREBERAREQEREBERARFjca2jp6Ruapmay+5urpHfdYLk+dliZiI3LelLZLeGkbn0ZJFG9b23U7T9XTTPHNxZGD5akpRduVI4gTQzR3PxANlYPOxDvYFRxmxz5rtvhnLpG5xz++iSEVhg+OwVUfeU0zJW8Sw6tPJzTq09CAVfqVQmJidSIiIwIiICIiAiIgIiICIiAiIgIi+EoBKs6rEcu4D1X2eoWCxOotxQeqraeRu4MPQg/5VGm7Qow61Qws/wCo3xsHmN49LrWsRrFquJ1m9BPEFQ17Q5jg5rhdrmkOaRzBCqKCdhdu3UdQGSOJppXWkB1ETj+0by/iHEa7wFOoKD6iIgIiICIiDVdvdtBQQgMs6eUHu2nUNA3vcOQ4DifIqC6+tkne6SV7nvcbuc43J/26cFkNtseNVXTSXu0PLI+QiYS1tvP4vNxWCfVaLkZsk5Lej6L8N4mPhYI6f3mNzPt9FCZys5XqpNKrOWRZpVFyeQvMH2jno5mzU0pY9u+3wvb+69u5zTyP4rpbYPbSPEqUSsGWRpyTxXuY5bX05tO8H8wVym43W89l+0Rw2s7yUnuZoyyZjBmcLeJjgLgEh2nk5yu1vFOky83n41+Tu2Ou5h0uixmG7RwTsa9jyA4XHesdCSPJ4F/NZB0otcG/LkrLiTExOpe0WGr648/yWsYhWkbnEdQSCjCQEUWs24np3fH3jRvZLrp0dvHzHRb1s3tRDWxl0Js5lhJE744yd1+YNjYjQ+YIAZhERAREQEREBFTM7Rvc3+oKoCgKxxOqygDnc+yvlrO11RkczkWu9wR/kIKFTiduKwGI4nfirOrxLqsDXYl1Qe8Qr+q1mtq8x0VWpqsxsFbugsgtS1T92a4oZ8NhLjd0QdE48fqzlbfrkyqBSFNPY9ERhxJ3OqZSPIBjfxaUG8oiICIiAvE18ptvsbedl7RByVJKreSVZnbzBzR188JFm9458XIwvOZludgbebStafKuZGPU6e5vzYvWLRPd7klVHKSqZddXEMlgp4rpysmWby90EYz3P2R8+C3XYfC2VFUM4uyId44Hc4ggNaehJv5ArR2z2Pmty2ExIMbKb6ucwegB/wArWMfiyRtLblfwcS0U7z79PsmuiiD32J0GrvJZaWqG7QAbgNAAtQ2XxPNG91/tBvsL/mFcVeJdVeeWXWKVoWqYjXL1X4l1WtYhiHVBRxOt3qxwDaGSkqmTxk+E2ey9hLEfiYfPhyIB4K0nlLiqJag6fo6tssbJIzdkjGva7m1wBB9iqy0/sprC/DIwf2T5Y/5Q8kewcB6LcEBEXmR9hdAe+yxVfV9V7nrRzWExSvFkFhiNVvWvyY9LAc0Mrm9AbsPm06FVMRrlq2J1u9BKux3aAyrd3MoDKgAkNHwTAbyy+4jeW8tRfW11t5QOfSl7Bd0Bz2G8x2s+3pY/yqARVPbI2Rji1zHBzHN3tcDcEeq6J2Sx4VlHFNYBzm2kaNzZW+F4HS4uOhCCJ8Hpn1k4hjcBcFznnUMjFrm3HeABzIW2Vmw1LGzVrpHW1c+Rwv6NIAWI2wAwWd8tJlz1zC2ON7btpg1wdI4DiCSzK06DXeAAo3xTaurlN31kxPSVzWjya0gD0CDY8fwyKIkxtLemYkfO6wpqLha/NtHPufIXjlIcx/q3rLYRmnyiFjnufoI2NLn5uVgguIoXPc1jGlznuDWtG9zibADzK6K2awcUtJDBe5jYA4jc6Q+J59XErVOz7s7+jEVFUAZ7fVxghzYAdCSRoXkaaaDXfdb8gIiICIiAiL4Sghz9IBsTjTtDR9Ia17i/ce4JsGnmC4OI5WPMqEXXvqt3292g+l1s0oPhLssf/ab4W+VwL+ZK02c3KpVv4rTPk9Pk4sYMNK/611+c/jspBegV8yqXezrsZhq6SOprJJR3pc5kMZawGIGwLnEE62J0toQpIjfZSvkjHG7IxwXApqyZsNNGXyO4Dc0cXOO5rRzKklvYhXQX7uWCUEDRr3RvDh0e2xHqpmwLZqnoo+7pYGxtNs2UXe8jcXvPicfMrJqatNOdm5E36R2QxgNDU0bJGVUL47vBYXWLXeGxyuaSDuHHivtXiXVSdtXgpqaZzGfrG+OMnQd4OBPIgkevRQLXYg5rnNcC1zSWua4Wc1wNiCOBut1ZfV2JdViDNmKtnzFy9McguZIgArchezJdZHZvAH1tQyGO9ibyPtpHEPicfwHMkIJf7K6Ix4ZETvlfLJ/K5xDfcNB9VtypUtM2NjWMFmxsaxreTWiwHsFVQFjccqcjW9SfkP8AdZJa9trcQB4+w8X6BwI/HL7oMJV4l1WBr8S6qyqsT6rB12JdUFXEMQ6rAVEpcV6fPmKqOYLILItW07LdoUmH0s0UcTXve/vIy9xyscWhrvCPi0aCBcarWnBUyxBRxfaSWtf3k87pXWsL6BgPBrRYNHkFi5HKwa/LKbbs7h6XsriR6CnMAd6l/wDR8xmnYJ6ZzstTLJ3jA4ACSFrGjKx3FwIc4t5G4vY2huR680tW+ORkkTi18b2vY9vxNe03BHqg7QRYLYjaUV9BDUWAc9tpWjcyZhLXgdMwJHQhZ1AREQEREBal2obQ/RMOkINnz/Us5+MHOfRgd62W2qBO23aHvq0QNPgpGZTyMz7Of7DIPMFYmNxptS00tFo8uqO6yVY4le55VSDlWjFNHcyc+nInxT0ZLZ/B3VdVDTx/FPK1l7XytJ8TvINu70XXVFSNijZHGLMiY1jG/usaA0D2AUI/o+7O555qxzfDC3uYiR+1eAXkdQyw/wDIp0U9K6hy+Tli9tR2gREW6qLS9uOzWKuvLERFUW1fa8cthoJAOPDMNfOwA3REHOmKbDVtMSJKV7gP2kLTNGRzuy5HqAsbFQSuNmwyE8hE8n2AXTqIIJwLszrKgjPH3EfF84s638MfxE+dh1Uv7NbLw0MXdwt1dYySu1kkcOLjyHADQe98uiAiIgK3xCibNE+N/wAMjS023i/EdQdfRXCIOeNpIZaWd8Mws5uod9mRhvle3ofkbjeFgXzly6M2n2Tgr4sk7dW3McrNJYyf3Ty5g6H2US4z2R1kJPchtQzgWERyW6sefwJQaewqpnWSGx9be30Go/8AS+3vayz2DdlNZMR3zWwM4mQh8lujGnf5kINNJVtiFYI2E8To0c3c/RSH2obCR0OHxzUubPHK1k0jzmL2PDgHFvwjx5BoB8XFQzPmc67n3PM8vLggpxDXy1VR714vYL403KDy5ZCgpvDm4nd0CoPaLKoyewQZWir5oXZoJpIzzikdGfXKRdbPhvaziMNr1AlA+zURtf8A3Nyu+a0htUqoqUEuYb29nQVNF5vgl/0PH+pbXhva/h0vxTuhJ4TxuaP6m3b81z0JAV9yjgUHV1Bi0M4vBPHKOcUjZB/aSrXaLaaCii7yokyg3DWAZpJHcmN4/gOJC5cYCDdpsRuc02cPUaq+qa+SYt76aSQsbla6WR0ha297AuJsLlBvWO9tlVISKWNkDODnATTHzLvCPKx81GOJ1jpHvfI4ufI9z3uO9z3Ekk+pV1UNAWMqW33ILN5uV8/5pvTLzV3hGICCohmMYkEM0UhjdoHhjg7KfOyDqfs+2b+g4dBARZ4Znm6zv8T/ADsTl8mhbErTCcUjqYI54XXjmja9h45XC+vIjcRwIKu0BERAREQEREBERAREQEREBERAsiIgscbwhlVTywSjwTRuY628X3OHUGxHUBcjYzRGnqJYXOa4wyyR52fA/I4tzN6Gy66xmV7aeUxECQRSd3fd3uU5P7rLkevbqQ8EOBIN9HBw3363QY+6+grzZVaamdI9rI2lz5HNYxjRdznuIDQBzJICDyXr3BTyPv3bHvytzOyMc/K24GY2GguRr1UibPdhFdO4GpyUsfEvcJZrfwsYbe7gpv2R2LpsOh7umZq6xklfrNK4cXO5b7AWAubDUoOSRMqgqF11iuytJU3+k0cMpP2pImuf6OtmHoVp2K9g2HS3MQmgP/SlLm3+7KHfIhBz02oVRtQpQxT9HSdutLWxv/hnjdCf6m5wfYLTsU7KcUp9XUT3gfapy2cH+VhLvcIMRTzX9lV76yso43xvcyVjmOA+GRpY8ejhdenSIKss91ayPXx8ipXuUHl7l4Vw6HRUCgnXsK2zhFGaOeoYyWOaQwMkdlzxPAfZpOhOcyaXvqpPrK8t3aLjtriDcGxBuDyIUrbFbWytkjikeXRSgANcb924i7S3lrpbqgk6uxyQfDIR7f4WPZ2gSRH61rZG8beCT0I0Pt6rGYhW9Vq2J1u/VBNmC49DVR54H3A0c06PY7k5vA/I8LrILnDA9p5KOqbNEb2NpGXs2WK+rT+R4GxXQ+H1zJomSxm7JWNe0/wuFxfkUFwiIgIiICIiAiIgIiICoVE9gvlTUZVjKitFt6Cwxmu8DlC22mGxyvLx4ZDvcNzvvDieu9SlilaNVoGO4a1zszHW/hOrfQ8EEdPwSUbgHdQ4fnZSD2JbGukxD6RM0ZKNmZouDed92s9hnd5gLCSMy7/ktu7LNpzT1ghcfqqshlj9mbcxw8z4T5jkgnFERAREQEREGu7e7MfT6CWEAd5lzwuPCZniaL8AbZT0cVyz3Du8MbgWua5zXtcLOY5pIcCOBBBC7IWk7R9mNJUVzKuRpDrHvo2nLHUWHhL7ag7gSN4Fig58FG0DwsueJtmKx1QAOABHouncQjZGzJCxrGtFg2NoY0egsFFu2lK1wPeRg8nFuo8nb0EXGe4VMrLwbLTzTCKlhkmLtQGNvlF7eN25o6kgLa8Z7E6ungjkdNCXP0fEMw7t1iQA86P0HTXdfeg0Gmpy9waN7j7DifZb1g0X18dtzHB3kG6/kFjqDAHREju3l50Li0gW6HcB6rO0zBC0knxO323AcggyuIV/Va1WVRcVUnqsxVN0GiC0LVNPY5Xl9A6Mn9RO9rejHgSD+5z1DRCl3sWpiKWd53PqLD+Vjb/N3yQSIiIgIiICIiAiIgIiINYxXEfG4X3OI9tFgKzEuq87T1JjqZGn97MPJ3iH4rV6zEuqC5r8R6rWsQrrrxW4jfirSLxb0Fu/XevLXlpDmmxYQ4EcHN1B9wrmZoXmnpDK9sbRd0r2saObnkNHzKDpmnlzMa795rXe4uqi8RR5Who3NAA8hovaAiIgIi8yPsCeSA99lia+qSor+qw2JYkLILLEatapitQCCDx4Hcr3Ea/fqtXxKu36oNg7N9o4KSpkjlGUVRja2W/gjc0us13IEu38DbhqJQ2kws1FM9jfjtmjvp9Y3UD13eq5unOY6qduy/aI1VCBI68lO7unkm7nNABY4+bTa/EtKCJq3EiCWuuC0kFp0IcDYgjndYierLlMO3/ZmKsmelIZPbxsdpHPYcT9l/C+48eYh7EcJmpn5KiF8buT22B+67c4dQSg8RuVYzaK2a5ZDCcGmqXZaeF0h4lo8DfvPPhb6lBbwQOke1jGlz3uDWtG9zibAD1XQ+y2CCkpIoNCWNu9w3Olcczz5ZibdLLA7C9njaP62ch9QQQLaxwg7wy+9x3F3oON90QEREBERAREQEREBERBo3adgbnxCphaS6FpErQLkw78w+7r6E8lDlRiRO4rpxRrtf2QMlc6Whc2J7iS6B2kDj/AR+r8rEeSCJA66qsfZZSs2IroTZ9FMbcY2GZp9Y7r5SbJVkhsyin14uhdG3+p4A+aDGlykDso2UMk30uVto4SRDcfrJtQXDo3XX977pVzsz2QOLg+vcA0a/R4nXc7o940A6Nv5hSlBA1jQxjQ1rAA1rQA1rRuAA3BBUREQEREBY7HZ8kV+bgPkT+SyKw+1kRNK8jfHZ/o34v7SUGr1eJdVga7EeqsqrFOqwdbifVBXr8Q6rBTvLivjpy4qvpZBZlqknsSlIlqm8DHC71Dnj81HLlK3YthhbFPORpI9kbeojBLj5Xfb+UoJKVOaBrxle0OB3tcA5p9CqiIMWNlqS9/oVPfn9Hiv/8AKyMUQaAGtAA3BoAA8gF7RAREQEREBERAREQEREBERAREQEREBERAREQEREBfHNBBBFwRYg7iF9RBBO3+ASUM2gJglJMMmpA49248HD5jXnbTjKTvXT9fQRzRujmja9jxZzHi7SP89eCjPHOxMFxdRVAaD+xqLkDykbc28wT1QRe0qpmW1nsmxAG3dxHqJ22+YB+SzWEdjEpINVUMY3S7ILyPPTM4AN9nINLwDAZaydsUI1OrnkeCJnFzunTidF0HhGFspoI4YhZkTQ0X3k7y49SSSepVLBMAhpI+7p4w0faO973c3uOpP/BZZF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33375" y="79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8750" y="2990850"/>
            <a:ext cx="1457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AutoShape 15" descr="data:image/jpeg;base64,/9j/4AAQSkZJRgABAQAAAQABAAD/2wCEAAkGBhAREBITEBAVEhQVEBMTFBATFRAXFxIUFBYVFhUSEhIYGyYeFxklGxoSHzIgIykpLi0tFR4yNTAtNygrOCkBCQoKDgwOGg8PGi0kHCUtKSkvLi0pMSksLCwsNiwqLTUpLDUsLCwsNC0tNCksLzUsLTQsLzApLCwqNC0sLDQ0NP/AABEIAKIBOAMBIgACEQEDEQH/xAAcAAEAAgMBAQEAAAAAAAAAAAAABgcEBQgDAgH/xABDEAABAwIEBAMEBggEBgMAAAABAAIDBBEFEiExBgdBYRNRcSKBkaEUIzJCUnIVYmNzkqOxwYLR4fAIJUNTorIzNDX/xAAbAQEAAgMBAQAAAAAAAAAAAAAAAwUBAgQGB//EACwRAQACAgEEAQEGBwAAAAAAAAABAgMRBAUSITFRQRMUInGRsTJCYYGhwfD/2gAMAwEAAhEDEQA/ALxREQEREBERAREQEREBERAREQEREBERAREQEREBERAREQEXxNM1jS57g1oFy5xAAHmSdlHpuY2FsdlNZHfzAe5v8bWlvzWs2iPcpaYcmT+Csz+UbSRFjUGJQzsD4JWSsP343NcL+Vx17LJWyOY14kRERgREQEREBERAREQEREBERAREQEREBERAREQEREBEX4Sg/UXy2QHYg+hC+kBERAREQEREBEWFjQcaacM+14EuW2+bI61vfZJZrG5iFJ8dcYyV87mMcRTscRGwbPtp4r/MnpfYe+8MqhZfgqbLGmnuVSfivbcvqG8PHwxjxxqIZOB8VVGH1DZqd9tRnjJOSVvVjx1G+u43C6fwPF46umhqIvsSxteL7i41ae4Nwe4K5FrN10hyWa4YNT5ts05b+Xxn/wB8ys8O4jTwvU+21++E4REXQqBERAREQEREBERAREQEREBERAREQEREBERAREQfjnLDro7tudfVeWJVuR7QerSfmtZX437NroI/jrshzMcWOGzmkgj0IXrwnxo+qMlPM/66NuZrx7Pis2JIH3wSL+YIPQrRY9iNwdVFOGatzcQheP8AuEH8rmuB+RKCysUxiogOaOZ2n3XHM09iD/ay3/CPFsddG7TJLGQJY73tfZ7T1abH0sR6wLiHENCtVyyr3NxWMA6StljcPMBhePmwILxREQEREBERBzxzQ4CmoZnzwxl1I9xcHNBPgFx1jeBs2+x2tYb712+pJ2XVHMN1sMq/3Vvi5oXPtFRRmjqpCxpe2rpmtdYZmtdFVFwB6AkM/hC4skVpbxH029Lw7ZeRhiZt/N2/42xuDuCarE5wyJpEYcPFqCDkib11+862zRqewuR1JhWGx00EUEQsyKNrGjs0WuT1PUnzKh3JVlsJjPnNOf5hH9lO11UjUbUnJyTa81+kCIi3coiIgIiICIiAiIgIiICIiAiKl+POYc1RK+GlkLIGktLmGzpiNC4uGuTewG41O9hFly1xRuVh0/p+XnZOyniI9z8LhfXxB2UysDvwlzQfhe691ylUt81vODOZtTh0rGve6WlJAfC4kljfxwk/ZI3y7H5iHHye+fMLDm9FnjV3W+/7a/26RRedNUNkY17HBzHtDmuGzmuFw4diCF6LrefEREBERBo+LcPkkhzwgukju4MG72n7TR30BHpbqqprOKgQdddrdQeoI81eSo3nPWRfTmsiiY17Yg6WQCzpHP1a15G9mga7+32QR6rxZz766LW/p40sjXsaHOAOjr2s4FvTY76rVvxu1x4Tr+ROn9NVgSyOcXOfuenkBsEEwj4hdPGT0JNgd2+bSp3yh4ec+d1W4WZG1zGH8UjhZ1uzW3Hq7sVDOTODU1bVSwVOchsfjMY12UOs5rXtebZre0w6EdV0XS0rImNZGwMY0WaxoADQOgAQeqIiAiIgIi/HOsLn4oItzRdbCav8jB8ZYwqCpXH9G1Gu+Iwj+Gnn6+9TLmFzIkrS+npzlpb2JsM0+UghxJ+yy4BAHlc72FdTC2nyTTMWmPUuguS7f+TU/eSoP8+Qf2U4VA8rOaJo3xUVTl+jOeWxyWAMD5HE+2fvMLibk6i9720F/IwIiICIiAi85HG2nxUfxaplbctlcD2P9tkEkRQXC+YJZM2GsIyvcGtnFhlcdAJRtYnTMLW6jqJ0gIiICIiAi+XvA3KwpsbhYbOJHfK639EHnxNO5lFVPZo5tLM5pHQiNxBC5obU2V0c4ZaltMzw3Wpy4tnDdyTbJmP4NxbztfcKhKmfKSBt0/yVdyfx37fh7Pos/duNOXcfin9NfP8A37smonuVrKlpLgBuV+Pq/JZGHvFy477D+6xFeyNt8mb71kim/C/OUfF1O+ip6SSYCpia5nhv0ztD3FnhE6PszKLDXTaysRcn2B1/2FNeFOcNXSkR1INVCNLk/XMH6rzo/wBHfxBdODLN/EwpOq9PpxZi1be/p9V9otRgHFlHWxGSmma4AXe0+y+P94w6t9dvIleb+N8NDspr6YO8vGi/rey6VI3aLT4zxbR0sImmnblcLsDCHOl/dtH2vXYdSFT/ABfzRqavMyImmgNxlafrJB+u8bD9VunmSgsHi7mlTUmaOC1ROLjK0+xGf2jx1/VGvnZUZxJjc1TUPnncC99r5QABlAaGgDoAAsGorwBZuixKSmnqpWxU8TpZHH2WMBJPfsPMnQdUH1JOvCV4I03UlxXlTjMFr0bpAQDeAtktcfZIacwI22t5ErFHL7FIonVEtDK2Ngu4uDcwHV3h3z2HU20QZHL7iH9F1jah0ZlaY3RvYDZwa8tJcy+hcMo0Oh11G66VwPHqethbNTSCRh003aerHtOrXDyK5TZICFs+HuI6mgmE1LJlOmdhuWStH3ZG9RvruL6EIOqUUU4I5iU2JMs36qdou+mcde7oz99ncajqApWgIi+ZZWtBc4hrQCS4kAADcknYIPpRPmdjbKfDageI1kksZjjaSMzs5DXZRubNLjfoo9xbzhYzNFh4Er9jUOH1bf3bfvnvt+ZVFi+Lvme6SeR00jt3vN/cPIdhoEGMyossSaS5WO6p7rxNVrog+Zmkm1vcupuXnE0VZQ09pmvmZBE2dl/bbI1oDi5p1sSDrsei5joiNXHc6e5bCkqJIpGyQSOjkafZewlrh6Ef0RmImZ1DrRFUfCXOgjLHiTb9PpUbfnLEP6t/hVq0VfFNG2SGRsjHC4ewgg+8LSt629Snz8XLgnWSunuvOokyscfIErxbicBdkE0Zd+EPZf8AhvdYNNj9LVGoiilDvD9mQjb2gRdp6gG4v5hbd0I4xXmJmInUe/6Pb9JtAUZxzEwbrUYhjRic6N51ad+jh0cOxUYxTiPyN1lG13EtTmNldfBGIOnw+lkebuMQa4ndxYSwuPc5b+9UJZ88rWsaXPe4Na0bknYBdD8P4UKWlhgvfw42tJHV27iPV1z70GwREQF+OdYXX6sXFJC2F7h0F/cCCfldB6GxCi+OyDVfsuOabqM4vjAN9UGHj3F5MJil9v2cmuoe3azu6jPBnKeSvm8WUmOjDr31zyWOscZ8uhf7tTtgYtUZ3nXQK/OD4nNw+ka7cU0V+3sDRazWJ9paZb0iYrPiUZfyPwcvzCGQD8Amly/M5vms3EeU2FSwCFtMIMt8k0WkgJ6uebmT0fdTFFnthiMt4ne5c4cY8ta7Dw54H0inH/XjBuwftY9Sz1Fx3CiMc4K69VacxOVVFJDPVwN+jzRxvlc2MDw5sjS4h0ewcbH2m231usVrFfTbNnvmmJvO5iNKXhi8tyLH08j22XlUCy/W1Ftl4Sy3K2Qvumq2taRbUHT0P+qxaqvJ6rHqbgq9OTvLmj+iQV00fjTSZnMEliyINe5rSxmxcQA7Mb2vpZBBuCeUFbiGWWe9LTmxzuH1kg/ZRnYH8TtPIOV88M8IUeHxeHSwhl7Z5DrJIR1kkOp9Nh0AW5RAREQVXzA5OMmzVGHBscurn02jY5T1MfSN/b7J7ak0zIx8b3Ryscx7XFrmPBDmuG4c06grrpRPjnlzTYmy7vqqhosypaNezJB99nbcdCNbhznDK9j2yRPcx7XBzXsJDmuGxaRsVZVJzwrWQMa+CKSYaOmJcA8dCYmgWd52NvIBQXGOHKihndDVNDXgAtLTdsjDcCRh8jY72OhuFjSubl7oLLwzn3LmtU0bHA7Ohe5pBtpdr73F+/xUY4s47qq4nx35Ir3bTRkhvYv6vPc+4BQqaS2oXkal8jg1oLnOIAa0Ekk7BoGpPZBl1WI9BoF6YBw7WYjL4dJEXnTM/ZkYPWSQ6N9Nz0BVgcEcippss2Jkws0Ipmn61w/aO/6Y7C7vylXbhWEwUsTYqeJsUbdmMFh3J8yepOpQVzw/yDoY4CK1zqiZ41exz42xfugDcnu69/IL5b/w84dmv9Iqi38GaD4ZvDurTRBWuO8i6CSECjLqWVrbB+Z8jZP3rXG59Wke+1lUmO8K1uHSZauItBNmTN9qKT8r/PsbHsupV41dJHKx0crGyMcLOY8BzXDyLToVrevdWYT8fN9jlrk1vXlyq2QOWfSSyMY9jJHta+xexrnBrrbZmg2PvU75g8qYKWJ9ZSPLGMLS+mddw9pwbeJ+4AJBsb9dRsq7FVbZVGXHbHbT6J0/l4uXi+0mPU68/LxqBZZOHcVS00gkiOUgWc3o9p3a7sdPSw8lgTS3WqqTqt8VN6lyc7lRWLVj1PiYWXgdNUY1NaG7Gtt4khvaIHzP3iegG/bW0pPJGTN/95uXzMJzfDxLKbcvqCOLDKMRxtjzUsMjg0Wu98bXPe7zJPmpCrWPTwN9d06RrhXgGloPbZeSW1vGfa4B3DGjRo+fdSVEWWoiIgL5ewEEEXBFiD1B3C+kQVJxjhlVQuc5rHSU51bK0E5B+GW32SPxbH10ECqsYdJ1sPVdMLFGFQB2cQxh34sjL/G10FNcEcATVcjJJ2OZTghxLgQZrfcYDrlPV21r212u4Cy/UQEREBfL2BwIIuCCCDsQdwV9Ig5h5h8FTYZUO9lxpnuJhmsSLHURPPR4213AuOtoc6oPRdRc1v8A8iqv5RD+dGue4MOi+gySljfEFcIw7W4Z4BeWgbWzWO3RB8cHcHVOKVAihaQwEeLOR7MLepJ2LrbN3PpcjqvDcPjp4Y4YhlZFG2Ng8msAAuepsFEuTMYGC0ulruqD6/Xyi/yHwU2QEREBERARF8OfrZBU3N3hCqqq2CSmjztMAje7M0CMse4gvub2If0v9kqGYzy8lhju2ohkcBcxjxGn/CXtF/kr8xMANVd8UFpBQUbJMLEOFnAkEKdcicHfLiomA9inike53TNI0xMbfzOZ5/wFQ/HaM+NdovmNgBvcf6WU74FlmpKVzo3GOQSkl7fvey32XjZ4HkfNB0Ii0HBnFTa+n8SwbIx2SVg2Dx1b1ykaj3jot+gIiICIiDDxjDGVNPLBJ9mSNzCRuMwtmHcGx9y5d4lwiehqHwVDS1zT7LtcsjekkZ6tPy2OoK6uWuxvh6lrI/DqoGTN3AeNWnzY4atPcEKLJji7u4nNvxtxX1Lkd1Uei3vA/Bs2J1TY2AiMEGebpGzrr+M6gDz7A2vFnJPBg7N9HeR+AzTZf/a/zUwwzCoKaMRU8TIoxsxjQ0X6k23Pc6rFcWkubnTf17ZEMLWNa1oAa1oa1o2AAsAPcvtEUysEREBERAREQEREBERAREQERfjnAC507oInzVP/ACmo7mEfzo1RsTB+i3aDXEX/APjTxf5qbcwuYRq89NTgCnzC7yLulLTcOH4W3At1Ntd7KuZiQ3KCQ25dlvpcgAm3nYDXsq3LnibTFfye14PS74+PW2asb3NtT71Majf7r+5RNtg1H6Sn4zylTFUrym5ltiMWH1IDWElkEw0s5ziRHKO5JAd5kA73F1LvpaJjcPJcnFbFkmthERbucREQFosSxLJM5p8mkelh/e63qjPGmCSysEtOM0rBYx/9xm9m/rA3I87nsg12J43cbqCcRYjdpsVrMQ4ifcscHNcDZzHAhzT5OadQVqHTPkJ3doSQLmwGpJ7DzQZ/DuFsnmcJS4NbGXHKQLm7QASQdNT8Ft8bmZHHkjAa0CwaP96+q09FiDYWGxu51rkeQ2A+fxWJPWPkOtzc2AGtydgB1KCe8lZHfSKpv3TCxx/MHkN+RcrcUO5Z8Kvo6dz5hlmmLXOad2MbfIw99XE+tuimKAiIgIiICIiAiIgIiICIiAiIgIiICIiAiIgIiICjXMatdFhdU5psSxrL9pHtY75OKkq1nE2DCrpJ6e9vEjIaTsHj2mOPYODT7lreJmsxCfj3rTNS1vUTEz+rmttTZYNRLdfmIMkhkfFM0skY4tew7tI6f69VgOrNVVUxTEvfcjqFbV8S8qh5zaaEdfLuuuOGq509FSzP+1JTQyO/M+Nrj8yVytw9gM2IVUdPCLue7V1tI2fekd2A1+A3IXWtFSNijZGwWbGxrGjyawBoHwAVjijUPGc+8WtHy9kRFMrRERAREQYVfgtNP/8APTxS22MkbHEehI0X3RYVBCCIYY4gdxGxjb+thqspEEXxHlphkzi404Y4m5MTnxg/4WnL8lmYLwTQ0jg6CnaHjaRxc9w/K5xOX3WW8RAREQEREBERAREQEREBERAREQEREBERAREQEREBERAREQRji/l1Q4lYzsLZQLCoiIa8D8JJBDh2cDbpZQiP/h2p893V0pZf7IjjDrfnuR8lbyLE1iUlct6xqJaPhbgyjw6MspYspdbPK45pJLbZn+XYWHZbxEWWkzMzuRERG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498475" y="1603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1900" y="4160838"/>
            <a:ext cx="19224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6838" y="5210175"/>
            <a:ext cx="165258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ixaDeTexto 2"/>
          <p:cNvSpPr txBox="1">
            <a:spLocks noChangeArrowheads="1"/>
          </p:cNvSpPr>
          <p:nvPr/>
        </p:nvSpPr>
        <p:spPr bwMode="auto">
          <a:xfrm>
            <a:off x="1754188" y="193675"/>
            <a:ext cx="531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Pré-Tratamento: Hidrotérmico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8038" y="1533525"/>
            <a:ext cx="2641600" cy="4140200"/>
            <a:chOff x="583986" y="2076450"/>
            <a:chExt cx="1476376" cy="2705100"/>
          </a:xfrm>
        </p:grpSpPr>
        <p:pic>
          <p:nvPicPr>
            <p:cNvPr id="3277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3986" y="2076450"/>
              <a:ext cx="1476375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82765" y="3274453"/>
              <a:ext cx="577597" cy="333989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89413" y="2298700"/>
            <a:ext cx="1647825" cy="1579563"/>
            <a:chOff x="3929477" y="2298880"/>
            <a:chExt cx="1519881" cy="1578934"/>
          </a:xfrm>
        </p:grpSpPr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4004318" y="2298880"/>
              <a:ext cx="137019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b="1">
                  <a:latin typeface="Times New Roman" pitchFamily="18" charset="0"/>
                  <a:cs typeface="Times New Roman" pitchFamily="18" charset="0"/>
                </a:rPr>
                <a:t>Temperatura</a:t>
              </a:r>
            </a:p>
            <a:p>
              <a:pPr algn="ctr"/>
              <a:r>
                <a:rPr lang="pt-BR" b="1">
                  <a:latin typeface="Times New Roman" pitchFamily="18" charset="0"/>
                  <a:cs typeface="Times New Roman" pitchFamily="18" charset="0"/>
                </a:rPr>
                <a:t>Pressão</a:t>
              </a:r>
            </a:p>
            <a:p>
              <a:pPr algn="ctr"/>
              <a:r>
                <a:rPr lang="pt-BR" b="1">
                  <a:latin typeface="Times New Roman" pitchFamily="18" charset="0"/>
                  <a:cs typeface="Times New Roman" pitchFamily="18" charset="0"/>
                </a:rPr>
                <a:t>Explosão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929477" y="3460467"/>
              <a:ext cx="1519881" cy="41734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150" y="1862138"/>
            <a:ext cx="31575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CaixaDeTexto 1"/>
          <p:cNvSpPr txBox="1">
            <a:spLocks noChangeArrowheads="1"/>
          </p:cNvSpPr>
          <p:nvPr/>
        </p:nvSpPr>
        <p:spPr bwMode="auto">
          <a:xfrm>
            <a:off x="3435350" y="600075"/>
            <a:ext cx="22971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Pré-Tratamento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 descr="http://www.nature.com/scitable/content/ne0000/ne0000/ne0000/ne0000/14464273/rubin_nature07190-f2.2_1_2.jpg"/>
          <p:cNvSpPr>
            <a:spLocks noChangeAspect="1" noChangeArrowheads="1"/>
          </p:cNvSpPr>
          <p:nvPr/>
        </p:nvSpPr>
        <p:spPr bwMode="auto">
          <a:xfrm>
            <a:off x="168275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794" name="CaixaDeTexto 2"/>
          <p:cNvSpPr txBox="1">
            <a:spLocks noChangeArrowheads="1"/>
          </p:cNvSpPr>
          <p:nvPr/>
        </p:nvSpPr>
        <p:spPr bwMode="auto">
          <a:xfrm>
            <a:off x="2101850" y="106363"/>
            <a:ext cx="5122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Lignocelulose: Visão Química</a:t>
            </a:r>
          </a:p>
        </p:txBody>
      </p:sp>
      <p:pic>
        <p:nvPicPr>
          <p:cNvPr id="1026" name="Picture 2" descr="http://pubs.acs.org/cen/_img/86/i49/8649cov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985838"/>
            <a:ext cx="23812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700" y="4914900"/>
            <a:ext cx="3038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4" descr="data:image/jpeg;base64,/9j/4AAQSkZJRgABAQAAAQABAAD/2wCEAAkGBhQSEBISEhQWFRAVFBIUFBQUFRYWFxQUFxYVGRUVFxQZHiYeGBojGRQWHy8iIygqLiwsFR4xNTAqNSYrLikBCQoKDgwOGg8PGiwkHiQsKS4pKTQ1LCwpNSkpKjIsLCksKS01NSwsLCkpKjUqKSw1LDUpKSkqKSwpLik1NSkwKf/AABEIAMQBAgMBIgACEQEDEQH/xAAbAAEAAgMBAQAAAAAAAAAAAAAABQYBBAcCA//EAEoQAAIBAwMDAgEIBAoIBQUAAAECAwAEEQUSIQYTMSJBFAcjMjRRYXOyJEJxgRUzUlRydJGxs9MWVZKTlKHS1ENTYoLxFyU1wfD/xAAYAQEBAQEBAAAAAAAAAAAAAAAAAQIEA//EACURAQEAAgEDBAEFAAAAAAAAAAABAjERA3HBITJBQoEisdHh8P/aAAwDAQACEQMRAD8A7jSlKBSlKBSlKBSlKBVZ696vOnQRTBFcPcRQtubaFV92Wzg+NtWaqP8AK509LeWUUUKByt1BI6llX5tQ4c+ojP0hwOaD3/8AUqI6ilqhjeA2rXDTpIG2MrspQhcjhV3ec8+KkIPlFsXExExxDF323RyKWh5+djDKDKnHlMjkfbXN9R+Sxluv0aIR201hLCzAjid3bAKZ3Y27OcY/fWpY9AXPauEe2K3C2b2ySG6aXusQQAisdsUZwDhtuCcAecB0uL5VNOZSyzk4VXC9qbc6ndzGmzdIF2Nu2g7dpzjFZ/09iN5FCjxPBLam6EgaQttDMMgbO3tAU5y+4EH08Vz+y6LuhPbOY/Sulm1c714n9XoxnJHI58ffUdpvyd3h7EckexRp09ozbkbZK80zAYB5GHByMjn7aDrmkdfWVy7pDMCyIZDuV0DRqWVpIy4AkQFSCy5FaN58pVr2Lp4H7ksFu9wsbrJF3UUMQ8bOo7iEj6SZHI+2qpoug3cltJYXFvHEFs3tVnD9xnfaEVkx9CLagJDc5I44qC0/oC57U8b25W4Wzlto5DdNJ3WKsoEasdsUZABw23BbxjOAt2nfLFGZG+IQRQLZ2t00il3IaftApsC5IDS4yPsz9tWLqLryC2SQK264W0lu44yHAeNA3l8YGSpGPP3VyU/JxeSLNGUCb9PtIFLMpHehMLMhwSRzGRu8c+9bGpdP6hcyhnte2V06a0A7yOTI28jJyAoJfjyMYyc8UHR7X5UbQW1vLcP25JoEnMapJKVQrlnOxSQgORuOBxUlqPXdnCsTPLuEydyMRJJKzR4z3NsakhMEeojFcus+k7217c6QCUvYRWksZlWMxSIgG4k8OgKjODnzj7axdfJ7cR2VoEieSaGN4+9b3Hw8qFmaTaN42vFvc8HDe+Bk4Dqd51zZxxRTGXdHMrNF2kklLqoBdgsak4XcM5HGecVK6dqcVxEk0LrJE4DKynIIP/8AYx7EEVxnU+ir50s7mRTcTRwSW86pMbd33MzqyyDbuxv2tkjO0HBycdI+T7R/hrOOLaEwD6FZmVSWZiAz+puWPJ/uxQWilKUClKUClKUClKUClKUClKUClKUClKUClKUClKUCsGhqn9QPLPffCLcy2kS2huO5D2w0jmUoQWdT6UChiB57oyRxkLhtFNoqhx3M13Pb2vxrrH8CtybmzEafFSGQxnaWVwqqFBIX3lGduAKzZ9W3Yst6xpcNG98HuZGEMLQ20jKJCyKwDOuCoA2kKx3cche9optFc8XXLyXU4mto1+c0q1na3uZpI1iMk0h8KjZkHCklR9H91THyXXLyaTaPIzO5WTczsXJPdkHLMcnwBz9lBa9optFZpQYCD7KxsH2V6pQY2j7KbRWaUGNooBWaUClKUClKUClKUClKUClKUClKUClKUClKUClKUClKo2qfKN8PdahBIP4iKF4NkE8m5nhZ2ErRhgo3BcZ28Z8+QF5qA6u0i1mjjN1bpOBLDGu8DKmaWOLIbyBlwSPfb+ytzpzUWuLO2nfAeWCCVguQoZ41YhQSTjLHHJ/bUB1HJJdRo6SNFbrd2ao0YQmY/FQr3MurL2wTlcD1FQTxwQm9U6TtLmOOOe3ieOMYjUoMRjAGEx9EYA4HHA+yozqTo5rhLeK3nFrBCxfspbxPE7Agx7ozhcKcsBjG7B8qKkRok389uf8AYs/+3p/Ac389uf8AYs/+3oNePXLSGaOGa5tzqBjSNmYxpLJjJ5A+iC25tmcAtxU3a2iRqEjVUQeFRQqjnPCjgck/21zm+sLlLa+074Weee5luJIrsiERHuHdFLLLkdt49oAG3PzS7QMqB0DTb0SJxkMh2SK3DI4AyrD7eQcgkEEEEggkNylR2va2lpAZ5AxRWiUhAC2ZJEjXgkfrOP3ZrC64nxhs8N3RALjOBt2GRowM5zu3KeMePegkqUpQKUpQKUpQKUpQKUpQKUpQKUpQKUpQKUpQKUpQKUpQKUpQKrOoaRHHcSkbydSZbeX1KBGsdpclWjG3yQmDknzn2wbNVR+US5eOO1dI5JCt1lkhYLK0Xw113e2f5Qj3HAwxxgEEggNrTNODxJaoW+Ct1W3JYjfOYlCFCQANg24bGNxBGAoO6sdRdVypdahbGG4ligWxmgNtCjCF0XvfOsSPSXjQ454VgMVeOn9VguIVe1KmFcxgKpTtlODG0ZAKEcekgY44p/o7D3LmTad90iJMdzepURkXAz6fS58YoPPSl881hZzSEGSS2t5HIAALvEjMQBwOSfFSta+nWCQQxwxjEcSJGgJJwiKFUZPJ4Ar7mgzUfqGnkt3oSFnUY54WVeT25Mc4ySQ3lSSRkFlbVm6qiSK9lIfbZM6zYUZJSJJTs559Mg845zUwr5AP2gGgrHVWnnUtPlt4wBIZIBJHKduwxzQySI+3POxTgjIO5SCQQajukOkoob6W6tYY4LVoJLYorHcZobuVWfGMbSsa+/3Yr3ruvvJdiHTFWS+QlJ5X3i2hjUZMc7qPnHy42oh3KS2SoLBp7pQfo7Z8/E32ceM/F3FBM0pSgUpSgUpSgUpSgUpSgUpSgUpSgUpSgUpSgUpSgVg1msE0FUvflDgiivnfAezkkjMRkQPLsjjfKKTnB34H3qass99Gm3e6JuO1dzBdzfYMnk/cKpmpfJnHNFqW9YGuLqWV4ZnhVnhDRxoo3kbhgox9J/WrS+UtLV5kgnjZpJYdrTmCadbaHe2WhVEYC4Y5AIxgKCxIVVYJ3UetyksiRWlxPFBIkdxNEEIjZghwse7uSlRICwVeK+WsdXASvss5rhLNy000ZiAhfsktsV3DSuIpWyoHG776XPTF2k05s7pIYbmZZpd0JeaNgsSuYXLbPWsYGHUhfavOo9J3W+6FrcQpb3jM0wlhaR42aJIneJhIASyoDhhgEDHvQedU0t0cappmHeREeeAHEd9ERlWU+FmCnKv7+DkGpOz6xhns5rmAljDG7PE4aOSN1Qv25EIyh488j7MipfTtPWCGKGPiOKNI0BJOFRQqgk8ngCqz1v0lHJHcXSSSwXAtpld4GVe8gQkJKGVgwGODwQDjNBbIZMqp+0A/2ivRqq2/RspRT/CV/wDRX9e2+z8Cvp/oZL/rPUP9u1/7egqfVfQcLvftNFAZ7r4qWC4kdlECR20IUucYADh2J5wPt8CXiv7jVNqWrNb6YAge6w6T3PAJW2zgxx4wDIRk7vT4OWo9Dxvd2kd1PcXkR77iO5aIoHVVw2I40z9I8HI+6r0qY8eB4FBpaNosVrCsECBIlzgDkknyzMeWYnkk8mtTQTse5tz5SZ5QPcx3DvKrfeO4ZV8f+GRzgkzVQuqfNXNvP4Vz8NJ7D1nMLMfciQbFznm4IH0jQTVKUoFKUoFKUoFKUoFKUoFKUoFKUoFKUoFKUoFKxmmaDNKxms0GMVnFKUGMUxWaUCqz1p1DFb9iC4Kpb3fxEEkzOE7Q7DsCMggkkBefdh58VZqitV0ITXFnOWx8M8z7dud/cheLGc8Y359/FBrdKdSpeLOYSrRQT9hJEfeJVWKJ9+QMeZCMD+TU6ai9H0UW73TBt3xFwZ8bcbMxRR7fPP8AFZzx9LxUpmgqeqa1I98YrW2Wea1jV5GknMKr392I1Gxt7lY85OFH2g1qWfyrWrSwiV44IZbNLlZJZNp3mV43hwQASpjb1A8+3HNSWqdJSNcPc2t01tJKsSTgRRyrIse/YwD8pIA5GckYA9NY0PoWO0nSSNjsSzjtAjAEnbK8plZ/5TM5yAoGf7KDe6P6gN9ZQ3RQJ3Qx2htwGHZeGwM/Rz4963NXsO9DJH4LL6W/kOOUcEcgqwVgRyCOK1elNA+CtIrYP3BGGG8rtzudm+jk4+ljz7VL0Gjot/3oIpDwxUb1OMpIPTIjY8MrhlI9ipFb1QunHtXc8J8S/pMX3gBI5h9xDbDzjImGM4bE1QKUrGaDNKxupmgzSlKBSlKBSlKBSlYzQZpWAazQKUpQYqHkEklzLGszRokcJARYzkuZckl1b2Qf86mKjLT65cfhW35ripW8NW/7cSMakAAkkgDJOMn7+OP7K90pVYKVA9WdVLYrbvIF7ctzFA7u+xYldZGMhOCDjZ448+a+fTfWUd7cXccJR4rf4cLNHIHWQyozN4GBtK48n91BYqUpQKUpQaV5Zu7ZWZ4xjGFWIg/f60Y//FY0S4aS2gkc5d4YnY+MsyKSce3JrdNR3Tf1O1/q8H+GtT5b3ikqUrBqsM0qg6f8rUMsVmV7Ruri5ige2E4Lwh5GQuRtycBQcED6Xmr6poIbqL5sRXQ/8BwX/BfCTH/2qe5wCT29o+lUyDUf1BqEUFrNJPzCEIZRyX3ekIoyMsxYKBnksBUV091Ad8dpPBPBMId0ZnaF+9HHsVm3wsV7g3AsuBjIPuKCzV5NZFDQQWg2bPDDM00xZlR2G8bSSASNuPH3VOiozpn6nb/hR/lFSlSaenUv6qUpSq8ylKUClKUCozUbSTDutxIgCkhQsJAwPtZCfb7fepOvhffxUn9B/wC41K1jeK8aZMXhidvpNGjH9pUE/wDM1tVpaL9Wg/Bi/ItbtWJlulKUojFRlp9cuPwrb81xUnUZafXLj8K2/NcVK3jq9vMSlKUqsIfqHQBdG1Jfb2LqK4xt3b9iyLs8jGe5558eK1umtLTuz30bEpepaSKhTaUVIcDOCckhs+2PvqX1C+WJdzZ5ICqBlnYnhFHux/8A1k4AJFb6T1C5FhZhbUMvw1vhu+gyO0mDjbxQW6sE1D/wld/zQf8AEJ/01WOq7kSXFumpp2NOKT783B7TzgxGISsm3AA3kbjjcF98AhfwazVV+T2YNDcCNt9qlzIlqxcv+jhIioDMS20MXC5/VC4yu0m1UGDUd039Ttf6vB/hrUiajum/qdr/AFeD/DWp8tfW/hJVg1mvLtgEngDkk+KrKk2PRqLFa2AlJkspra8MnaA7ima4ZU+lxkowJycYH28XcCqja6jNJf3D20cbRm2s8NNI8e9e7e4dAqNlT6sE4yACMgipf4i+/wDJtf8AiJf8ig+nUuiC7tZbdm27wpVwM7HRleNtuRuw6KcZ5xj3qF6d064nuFvLqWFmhF1bRJBE8ag90JM7F3YkloMAeMAH3qVM99/5Vt/xEv8AkVp9HakDG8TjZP375ivq2t+lz7jG5ADqCcHHIyMgZGQstYNBWq+qxASsZECw57xLDEWFDnef1fQQ3Psc0Gv0x9Tt/wAKP8oqTqG0C7RNPhldlWJYEdnJwoQICWLeAMc5qROoR7403rvkDNGuRl1XbuKj3A3Ln+kKk031Pfe6K67P/wBr1DHn4O7/AMF6qmm/GDU9L+La3Km1ve18Osq8bLbPc7jHJxtxjHvXRLiRVUs5AQAli2AAoHJJPAGKrena7cSvOUtt8aTbIy7rEwTtRNyhBIzuzzg4IyARgVhaKwTUP/CV3/NB/wAQn/TUH1jrt1HbqTH8LG09tHLcrNGxgheZFkkGVwuFONxyBmgumazVH6evhFqbWcVw9xbtaCc92c3DRTCXbtWQkkBkJbaSfoZGBnN4oFfC+/ipP6D/ANxr718L7+Kk/oP/AHGi47j46L9Wg/Bi/ItbtaWi/VoPwYvyLW7Ui5bpSlKrLFRlp9cuPwrb81xUnUZafXLj8K2/NcVK3jq9vMVrr4z/AB+ki2aMTmS8297eY/qzbtwQhj6c4wfOKdB3jxpqb3bJ3F1CUSGIPs3di1AEatlzkkALySTgeRVk6oYrZXTqSrrb3DIw4ZWETYKsOQfvFavT8q3aRXmQ0bjfAikEICMb3x5mIyD/ACOVH6xasIzWNd+DFtd3aqGmuI4CHkCpZxyK7E7hlWYdsBjkZ9iFAz9+ieoYZmmtLdlkgs0tIknWRZO6DF77QACuzBxnJz48Vu9WaSkq28ksqxRWtxHdOzgFSsayAqxJAUevO7nGPFQmgazYpLqN8lxmNlgeWMwyxNCkEZTfsYB3VsnkLjIIGSDgLzWGUEYIyPsNar6nGJkgLfPOjyKuDyiFFc5xgYMi8E55/bUXrXWMNpdQQ3DxxRyxTyd2WQIA0bRAJhuCSJCfP6ng+wbt9pGWEsWI7hQAHxw6jxHJjlk5P9HyMHz607U95McgEdwoy0e7OR/LjOBvjP8AKwOeCAQRWv0x1Ct7A0yAbO9cRKVfeHWKRkWQNgcMFDfv8mvrr/ZWFpZ3ESxAuJsgNCR+srEHn2xyGB2kEHBDF91BFFJ2m7rSBVciK3nmwrF1UkxIwGTG/k/q1SdG6yuorC3vHjt/4NxBEVDSi4VDIkHeJI2H1c9vAwD9LjmV6L1w3dxcTEHZ2LNY5O20SzoJb3EyROzOikkgbjk7c+DXjp7oWM21runuGt8QTi1Lp2BL6ZPATcU3+rYWK5xxwMT5a+q32GoxzJvidXTJG5DkZHkce9RwPxbN/NEbGPa5YYzk+8SnjH65Bz6R6q5Z6zG97c6fI/a3TyPhsr8UCAO1C/6wUL68c8gDjcavSxgAAAADAAHAAHgAVWVXg6nsxqUqfEJ3XSC2C7XC96KS4Jj7pHbMhM4GwNuyp4qVl6ptlhknMmIopjA7bX9MolEJXG3J+cYLkDHOc45rn0NvIdOg08ds27XUSx6h8TD2pVF33V7cYYu0zbCuzxnd6jjn66j8nsz212w+I+IfUZJo4BckQPEb5ZA5h39v+Ky3POQOM4oLz1f1CLGzkuSocI0QILbBiSWOMsWwcYD7vHtVf0TWre5uXsYJEmRUmvRdQyKTHLLdSnYoXIDKJPOfUCQVwxFWLqnQPjbV7ffs3PC27bu/i5o5cbcjOe3jz715j6cC6gb0MBm2Fv2wgA4lMm/dn78Yx7eaD3b6g0TCG4PqJxFNjCy/YGI9Mcvtg4DeV91SjdQ9PzONaKz3EZmMvYt0EW27xYwg7Q0Zd8kFDsI+j9tdIurZZEZHUMjAhgfBFUrT9eSTU4bWOVrhYDPmbacI3bK9hpcBZXA5yOfSwbkZIbL2jv060SKzStpjIqAEsXNvgKAOSc8YrS03RZY9RsZDcT3KRwXkcplEW22cpakRkxxrtLA+GyfSMe+bZ0yv6Hb/AIUf5RVf0y6jnv7+zeQDtzCV4eQ06vDAB54MQIwwGckgNheHk031Pfe7Z17UWNrdXYAaC3hlmt0bOyeSOMusrjgtGGUbRwDjfz6CIrp3rWOW+jhgbeLoXFxPvgniMbpFbKioZAA4JDknn28e9z1fTFuLea3ckJNFJExXGQsiFSRkEZwfeqzJrGnm/tUNz+k2wmtkXB2M8vbRo2k2bO7mJQEDA5J4qsLnXiWMMMEAg8EEZBH7Ki5erLZYZpzJiGCVoZW2v6ZVcRsuNuT62AyARz5xW/e6hHCjSSusca43O7BVGSAMk8DkgfvFBpp03bpF2ookhTdvXsIkRSQeJF2gAN+7kcHIJBzp9+wfsz4EwGVYcLMo8ug9iONy/q5HkEE7Zv4+72d697YZO3uG/thtpfb527iBn7a839gsqbWyMEMrKcMjjw6n2Iyf25IOQSCGb7UooU3yuqJkDcxAGT4H7apGs9Z3LR3txbpbmxtGnikEryLNM0aDuGMqCiDLYXIbdgfRzxtXnU8bXVtZPIrXkd1GW7YJUqEkO5iuRExH6jEHIONwwa9az0O5W7WG6aG0ue9JcQCGN2Z5ExL25m5jD45yG+k2NvGCzae6Z1GKa2iMThwscStg+DsXg/Yalq0tF+rwfhRcf+xa3aF2UpSiMVV9U6kjtLuXesskkkUHbigieWV9pn3kIo8AHJJwP38VZLm2WRGR1VkYYZWAZSPsIPBFUifp14NSa4sIYMx2yxPAT2EdJXZtysiEBw0K5yCCBjzgiVvHV7eYkdc6mgm0y6cSBN1vdpsl+akWRY3V0aN8MGDcEfs8gg1q6h09LZO15pwYgsXubHce3OCBveFfEc3pzxw3g+1SnTPTpjSZ7hYzPcXEly6r60jLhFCIzKCcJGmTjk5PAwBP7arCr6lOuqabutGDEvDIob0+uGaORoZPeM5Tacg4z4PvAa3aXOpR3ci2zQstneWSRPJEzyzO8RPKsUVV7WAS3JZvAALTeudLSRSvfacdl0SGmty2ILwAch18JKR4kHuOeCTWnoPUd0Fnxplw2bm4JxNaDBLnKnMw5Hj7KDZ0/o9rfUoZke4lhFrcxu1xcPPsdpLcoqiRiRkI+cDHpGfapbVdOQXMd7K4CQwTxFSm4HuvCd2RyMdrGMHO72xWp/pPd/6ruf8Af2X+dUV1R1DdvaTL/Bs0eVADyTWpRTuGC4SUttzjO0ZxQSTXUOk2shlfdvuLiSONF+clknmZ1gijBJdsuF4/acCtS16amvZhdajuSNHzb6eHDRptPpluNuVllzyByq/fzW5oPRmyb4y8cXOoEYEpXakC4x24I8kIOWy30juPjJFWeghI5olmmujNH2StvbE7hhJYprhSpPgHfOqY85BH2VsaA4WytixAAt4SSTgAdtckk+K5/d9LXRtLlhJc86m8i2gSPY0Z1JWEmO33Cuz5zIbHGfFWTqBC3T8wUEk6ccADJPzA8D3qfLf1veNq46XinjuILkL87PJNEVbEifQ2yxt5V1IHI+7OQcVp6Z1DPaTRWepbTvOy2vgcJcMCcRyrj5mYrggZIY5wc8HV0/TbtNVszc3C3C/CXu0pbCAR+q14JDtuJ484xtPnPFv1bSIrqF4J0DwyDDKf+RH2MDyCOQQD7VWHKNG6euFttMQyXRlivbSaWzaNQkETXFxiU/NhwPm2PLnGeeCK7Eo4rndlo+o299cRWs8M0YhtSrXwmeRYzJdlI+4hBfDd31NzgqPapfZrX8rTf9i7/wCqgt9aVzrEMcTytKgiTO99w2rgZIJ+3Ht5qk9T2msvaTI5s2jK/OJbJc954wQZEj3EgsyBlx554IODWnpuhafeajbyWlmvw0EVx3i1rJDCZiYhCNjoqvKoMhzg4DA5OBgJRnuNX4Ae10k7dxYNHc3i4yVXn5qBsqCfpMAcYBrc6hsjY20UtnAvbs4rlhEp2YHZbBHB3HcMn3Oc8mrcK8uoIweQeCD4IPkUHPNDu7q2j0tlme5F3GA1u4hQR/o5lDROqgqgKlcNuzuXkY9UrddHtcpJK/6Nei4ee1mjYO8BMcSYJ4Do3bO5PBB+2vt0T0nawRRTxQIszxJufkkZHIXcT2wc8hcDgfYMWqpNNZ+6q50x1O0zPa3SiHUYQDJED6JU8C4gJ+lE39qnhufNXPTl38E2k9n098v8YJotoha7M4kMOe53MZXbjGR9Orf1R0ut2qMrmG7hJe2uUHrif3H/AKo28Mh4YfuNVzTNevlu5e9pzvcC3tkfsTW+xtst3iVDJIrbHySAeRg59iayiNT+Tud7XUWHxHxEl/NNFAtzthkia5R1cw7+3kplvVzlR74q2/KXYyTaXcxxKzyN2tqopZjieIkgDOcAE/ur6f6T3f8Aqu5/39l/nVhuprvH/wCKuf8Af2X+dQRGkaZJFq5ne4luLcWM0ZuJhHsjkS6UPFvjRVBGxiQeRtP2V9ptcn1QmKwZorHcqy3/AKkd1wS6WiFQc42jungbiVBwDWhoXTc+oLIb1jFYC5vCtnGxDysbqUuLuRWKsqtuARDtPkngZ6JFEFAVQAoAAA4AA4AA9gB7UFXg0i2ge3sbchJEYXjKwdnlQMUeR5SDucvIPpHP7hUxDqkdxbPLC2+MiZQ2GHKM6OMMAeGRh+6q/rvST3Oqxylp47dbJ4+7bzmFu6Z0YRkowcjbk+McD3rY6M0iS10sQSgrIpvCQzB22tPO6EsCckqynz7880q47ie0X6tB+DF+Ra3a0tF+rQfgxfkWt2pFy3SlKVWWKjLT65cfhW35ripOoy0+uXH4Vt+a4qVvHV7eYlKUpVYaOtaoltBLcS57cSM77Rk7R5wPetSwlSCf4YljJObm6X04AUSR7lJz5BlX9v3VjrPSXudPureLHclhdE3HA3EcZPtUTpHQMVpqEVxbRiOL4a4jkzJI5Lu8DJgOzcYR/GPNBcKgestQgjtmW4mESyYVTtaRmIIJCxJ6nIHJwOBkngGp6q31DazJd293DCbgRRXETxK6I/zphKyIZCFJBiwQSOGJzxghvW3VNtILcpKGFwXWHAb1MiM7qePQyqrZDYIII88VuWeoxzGVY23GGQxScEbZAqPt5HPpkU5GRzVAl6LuJ5reSRZYVkvru6lEMwSS2R7QRRr3UbJZmjG7ZkfOMOR6jY+iNAe0+NR+4Ve8aSJ5ZO68kZgt13M5JJ9SMOefT+ygshWo/pv6na/1eD/DWpE1HdN/U7X+rwf4a1Plue2/hI4oazWDVYVKy6lhLR34Ldi9+EtIRsO4Sia7GWHgKTJ5z7VbQa5bpXyTGKDT3EaC+hvIZp370hUxLK7NtBO0nbs4Cj3rqSjigEU21mlArBFZrBoIzpj6nb/hR/lFSlRfTP1O3/Cj/KKlKk031Pfe7DVU7PqOElb8FuxctbWUY2EMJlubmPLDwFLSYzn2zVsNcw035J+3DZydtRfR30c8r92Qr2lumkOFzsJ7e3jaOc1WHTxWGFZFaHUEcrWlwsBxOYJhEfskKMEPIP62KD4dOLsjkRiNwuLxyAykqsl1O6E7ScZVgcHn7cEGpIXC4U7hhvo8j1cZ4+3jniuY6THatLZCwt2iuIVkF63w0sJVDbSK0c7uoDyGXZjJY5R8EZO7z0/pl2sWgNLOskG+HbCLbttD+hT43S7zuwPTyoyTnjxQdUr4Xo+ak/oN/ca2K+F9/FSf0H/uNFx3Hx0X6tB+DF+Ra3a0tF+rQfgxfkWt2pFy3SlKVWWDUXan9MuPwrb++4qVxWjc6NG7mQ9wOQFJSaWPIXcRkIwBxub+2pW8bJzK3c1mvMceAAM4AA5JJ4+0nk/tNeqrBSlKBSlKBSlKDwxqt2/UcdrZ2IkDs0kMSosab2JESk+kc+KmbrSkdizGUHj6M8yDj/0o4X/lUD1L0wZBAIYYZFjjkhCTZ9CsqhXRzu5UovkEn2IrGXMnMdPQnTyymOd9P6vlZrWfeivhl3KG2sNrDIzhl9iPcV9q1NMtjHDFGzl3REVnOcuVUAscknJIz5PmtsVtz3jn0KUpRClKUCsGs0xQRXTTfodv+FH+UVKA1Gw9OxKAFMqgeFFxcBR9wXuYA+7xUlipNN52XK2M0pSqwVgis0oPO2m2vVKDAFfC+Pzcn9B/7jWxUfd6MkjMWMvPkLPOi+McIrhR+4VK1jxz6tBOoYLa2te85XfCm3CO+dqJu4RT43D+2puKUMoYeCAR7cHkcGqf1b087yRNDCXKwvDEyytG1vJwYpcbgCoIGfJ48HxVutVYIoc5cKoY/a2OT+85rONvNle/Vx6cwxyxvreedft/L7UpStuYpSlApSlApSlApSlApSlBg0pSqVgV6pSok0UpSilKUoFKUoFKUoFKUoFKUoFKUoFYpSgVilKD1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888" y="1519238"/>
            <a:ext cx="29114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8" descr="data:image/jpeg;base64,/9j/4AAQSkZJRgABAQAAAQABAAD/2wCEAAkGBhISERITBxIWEBIVGBoWFBgWGRccGhobGxwhFhkYGBoaHDEqFxojGx4dJDIsIygrOC0sGh4yNjAqNSYrOCkBCQoKBQUFDQUFDSkYEhgpKSkpKSkpKSkpKSkpKSkpKSkpKSkpKSkpKSkpKSkpKSkpKSkpKSkpKSkpKSkpKSkpKf/AABEIAG0AoAMBIgACEQEDEQH/xAAcAAEAAwEAAwEAAAAAAAAAAAAABAUGBwECAwj/xAA8EAACAQMDAgMGBAMGBwEAAAABAgMABBEFEiEGMRNBUQcUImFxgSMyQqEVYpEkMzVSkrEXJURjc3SyFv/EABQBAQAAAAAAAAAAAAAAAAAAAAD/xAAUEQEAAAAAAAAAAAAAAAAAAAAA/9oADAMBAAIRAxEAPwDuNKUoFKUoFKUoPlc3Cxo7zHCopZj8gMn9qyNneavcQi6smtoVdd8VtJG7MVIyokmDjYxGOykDNay/tBLFJGxwJEZCfTcCuf3rJadrd9b2628+nyzXMSCNHjKeBJtG1X3lsxrjGQRkc43UHtF134p0p4NsUV4JDKHIyhRAdufUNkVYX3UZF/ZW9m6PHMlw0mCCQY/D2YIPH52/pWcXoIqNHgvohdJCZmuSQCm91zkg+RfOKs5ekY4dSsJdGtUijWO5EzRqqjLeF4e7Hfs2PvQbKlKUClKUClKUClKUClKUClKUClKUClKUCs3q0h/iunAE4MF4SM8EgwYJHnjJ/qa0lZnV/wDFtN/8F5/vb0GmpSlApSlApSlApSlApSlApSlApWFuOpvdtXu1uEuZkNvblVhillCndJuJVAdmeOfPHyqqu+tZQ+rTacs0bCOyjgS4SSPZJK0se/w3GQMlcnHO35UHT6Vh9Z6PNtayXGlXVz73CjS+JJPIyyMo3ESRMSgVvRVGPLFXZe8uFhk0+WG3ikjV23RtJJllDfCd4VcZ8w2flQXtVWodV2UD7NRvLeF++2SWNTj1wTwOKip0grHOrXNxdnOQHk2IPUbIQoZfk+6vGrdF20lpJbWMUduCMxlEUbHB3IwAHkwBoL6OUMAYiGB7EHIqk1/SZmmt7rS9jS26yp4b5CyLLs3AOPyMCi4JBHfjzGa6MsLa9gZ4UfTr2JmjultnMRSbsztGvwSZ7gsrftWh9w1GHHudzHdqAfhuE2OeOB4sWAvPcmM/Sgm6N1DFcblUNFMn95DKNsieWSv6lyDhlJU44Jq0rGazdeIB/wDoLO5tpEx4dxbfi7GPJZHiBdVB7+JGAfMEZr56d7QI4zs1eeKeMf8AURYGzP5RdRZ3W5I/URtOD+XgUG3pXqkgYBoyCpGQQcgj1B9Kq7/qu0hYpPOhkHPhp8cnyPhplsfagtqVnx1Bcyj/AJTYyYIBDXLCBfmNuGkBHzQfWvI0i9lz/Eb3whnhbWNU48gXl3kn1IC/ag+HUeoXD3UFlpMnu5lR5ZptoZkRCFCxg8b2Zu5zgL2OeI0M1zZXltBe3D3ltdb0RpVQSRyoviAFkADIyBv08Fe/NSNa0CdJbe60HEk0KPE0czsBLG5DEGTBKurDIJBHJHpiN7rcT3lrP1AqWkUBb3eJXLvJM6ld0hAAUKm4ADOdx57Cg2FKUoFKUoKe00IpfXF0XBE0UUQXHI8Muc5887/2qHf9GJPJfm/bdFeRQxbRwy+F4nxA+uXGPTbWkpQY676Z1G4iNtq17CbZhtkaKFlnkTzUsZCqlhwSE8zjFa6KIKoWIYVQAAPIDgCour6xFbR+JfEhN6JwCfidgi8D+YivOp6pHbqrXZIDSRxDAz8UjCNPtuIoJlKo9V6wggl8EiWeYLvZII3kKKexfaMLnBxnvg1O0bW4bqIS6a+9MkHggqw4KsrDKsD3BFBzzra5bSNTh1KBSbS6xDfADOCv93Jgc7sZ9fykeYrp0MyuqtCQysAVI5BB5BB8xVZ1T08l9aTW112kUgH/ACt3Vh8wcGub+xLrCRTJpOvjZPb5EIbvtU4aM+Xw8Ec8g8duQ69Vbq3TdrdDGq28U47jeinB7ZBI4NWVKDL2Ps4s4gEg8fwQcrCZ5jGp7H4d/wAQPoxI+VX2n6VDAoTT4khUcAIoUfsKlVD1LWbe3Xfqc0cC+sjqo+nJ70Eylc51j29aVDkWjyXTDyjQgf6nwD9q9dC9vWmT4F6z2jnj8RSV/wBSZA++KDpFQtY0tbiF4pCU3D4WGNyMDuR1z+pWAI+lfWy1CKZQ9hIkyHkMjBgfoQakUFV05qrTxf2wBbiI+FcKp4WRQCcfysCGXP6WFWtZrXW90uEvVIEDgQ3mc4C5/Cm+QRiQ38r5JAStLQKUpQKUpQZD2qKTp+IjtY3Ftg4zg+OmDjzqB1bp96iWx1C7WaP3yzyohVSf7QmPiB45rbX1hHMuy9QSJlWwwyMqQyn6ggH7V5u7KOUBbpQ4VlcA+TIQyt9QwB+1Bl+i5lSfU47ohbj3ppH3EZaNlXwWHqmwbfqrV8en7k++6vNpEZniLQKArKFeZFcT7CTjcB4YJ7ZGM5BrRat0zaXRVtUt45mXhWYfEAe4DDnB9Km2dlHEix2SLFGowqoAqgegA7UFM/WCxgHVba6tu2cxNKAT5brfeK4x7ZjFHeQan0tcIZNwWUxshaOVRlC698suQdw/Rg9+f0NUDUdBtrgbdSt4ph6SIrf7igxVl7c9LNtFLfzbJmXLxKjsysOGHAwBntk8iqef25y3BKdHadNdNkruYHaD5cKD/QkVrbb2R6RHIZI7GMsfJy7pz/23Yr+1auC2RBtt1VFHYKAB+1ByCPS+qb85v500yI/pXYDg98BNzH6O4qfp/sBtiQ/UVzPeyYAJLFRx8+Wx966pSgotF6G0+0GNLtIo+ME7dzEehd8kj6muf23sa0w3E9pexPG4zNbyLK/4kTHlSGJG6JvhPHKlDkkmuu1S9Uaa7ok+mqDdW5MkPON4xh4Sf8si8eeCFOMqKDm//AWa2bxOlNSkgbz3DuR2yUI4HPcGplnf9T2PGo28OqxgfmjdVcegBwpP+g/Wum2OoJLHG8OQJFDqGBVsEZ5U8g/I1IzQYUe06ykVoep4J7HfmN1uIn8M7uCDIoKgHPmRVl0PrKur2rTC4e3C7JAVbxYGz4Mu5ThjgFW/mUnADCtNIitxIAfkcGsi+i29vq9mdLhjgMsF2ZfDULvKtAVLbR8RG5u/qaDY0pSgUpSgUpSgUpSgUpSgUpSgUpSgVA1+/aC1uJoRlo43dR8wpI/ep9ek0KurLMAysCrA9iDwQftQYvTvZ5bTWqPeGR7qWMO1z4knih2AbcjBvgUH9K4XjtVJp/VEzvodzNFLcySWlzvWILkn8EF8MwGPv51o4+i7pIzbWmoyJaY2qpjQzInbw0mP6ccZZS381WUXSkcc9nJZHw47SGWFIwO4k8PBznjGz75oM/BrMk+tWni289qBa3HEu0bvij5AVjnHz9audV/xbTv/AF7z/wCrep1zoIe9gu9+DFFJFtx38Qq2c+WNv71R6r1BZ/xO1eS8gQwJPDIrPzvmMRRc4wD+GeCQeRgGg2VKjyX8ayRxu4EkgZo182CY3EfIbh/UUkv41lSJ3AldWZE8yq43ED0GR/WgkUpSgUpSgUpSgUpSgUpSgUpSgUpSgUpSgga9I62twbTPiCJymO+7acY+eaqemdMtDpcCIkbWzwAvnBVgy5kZj5kkkknzzWlrMSezmyJbasiRMSWgSaVYGJ75hVtvP0oMVoNzeMvT7WSxyTm1useO7qCn4GCWVWO7GPKr6F7w61Zfx1IEPu1zs8CSR8/FFndvjXHl2z51sH0WIywS7cPAjxxbeFVZNoYbRx+hcemK8zaRE1xHcSA+LEjxocnAVyCwx5/lF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800" name="CaixaDeTexto 1"/>
          <p:cNvSpPr txBox="1">
            <a:spLocks noChangeArrowheads="1"/>
          </p:cNvSpPr>
          <p:nvPr/>
        </p:nvSpPr>
        <p:spPr bwMode="auto">
          <a:xfrm>
            <a:off x="3595688" y="588963"/>
            <a:ext cx="197802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Lignocelulose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742238" y="4708525"/>
            <a:ext cx="1997075" cy="1906588"/>
            <a:chOff x="7979261" y="4915540"/>
            <a:chExt cx="1524000" cy="1525271"/>
          </a:xfrm>
        </p:grpSpPr>
        <p:pic>
          <p:nvPicPr>
            <p:cNvPr id="3381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79261" y="4915540"/>
              <a:ext cx="1524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TextBox 6"/>
            <p:cNvSpPr txBox="1">
              <a:spLocks noChangeArrowheads="1"/>
            </p:cNvSpPr>
            <p:nvPr/>
          </p:nvSpPr>
          <p:spPr bwMode="auto">
            <a:xfrm>
              <a:off x="8396753" y="5924122"/>
              <a:ext cx="689018" cy="51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Glicose</a:t>
              </a: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40%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02475" y="1901825"/>
            <a:ext cx="2636838" cy="1697038"/>
            <a:chOff x="7102433" y="1901230"/>
            <a:chExt cx="2637267" cy="1696910"/>
          </a:xfrm>
        </p:grpSpPr>
        <p:pic>
          <p:nvPicPr>
            <p:cNvPr id="33809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02433" y="1901230"/>
              <a:ext cx="2637267" cy="104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TextBox 7"/>
            <p:cNvSpPr txBox="1">
              <a:spLocks noChangeArrowheads="1"/>
            </p:cNvSpPr>
            <p:nvPr/>
          </p:nvSpPr>
          <p:spPr bwMode="auto">
            <a:xfrm>
              <a:off x="8027368" y="2951809"/>
              <a:ext cx="7873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Xilose</a:t>
              </a: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25%</a:t>
              </a:r>
            </a:p>
          </p:txBody>
        </p:sp>
      </p:grpSp>
      <p:sp>
        <p:nvSpPr>
          <p:cNvPr id="9" name="Down Arrow 8"/>
          <p:cNvSpPr/>
          <p:nvPr/>
        </p:nvSpPr>
        <p:spPr>
          <a:xfrm rot="16200000">
            <a:off x="3398044" y="5350669"/>
            <a:ext cx="931862" cy="635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3398837" y="2308226"/>
            <a:ext cx="930275" cy="635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5" name="AutoShape 12" descr="data:image/jpeg;base64,/9j/4AAQSkZJRgABAQAAAQABAAD/2wCEAAkGBxIHBhUUEhMWFhIWGB4bGRgWFRwXIBgXHxUXGBweFBgYHSggGB8mHBgbITEhJSorLi4wGh8zODMsNyktLisBCgoKDQwNGg8MFzceHCMrLC8rKzcrKysrKywsNywrLCsrKysrKyssNyssLCwsKysrKysrKyssNysrKysrKysrK//AABEIAOEA4QMBIgACEQEDEQH/xAAcAAEAAwEBAQEBAAAAAAAAAAAABgcIBQMEAQL/xABOEAABAwICBQYKBwYCCAcAAAABAAIDBBEFBgcSITFBEyJRYXGBCBYjMkJSgpGhsRQVcnOSosEkYqOywuHR8BclM1Njg7PDGCY0NTY3Q//EABYBAQEBAAAAAAAAAAAAAAAAAAABAv/EABoRAQEAAgMAAAAAAAAAAAAAAAABAiERQVH/2gAMAwEAAhEDEQA/ALxREQEREBERAREQeNZUtoqN8jzZjGlzj0NaCT8AqC0faU6yvz9G2rmvTzuMYZZobGXG8erYC9nWbc8HFWrpZrPoOjusd0x6n43Nj+TlnGTLrociw17Cdbl3NcRfmizdQgjdZzXbelwQa8RcLI2PDMuVIKn0ns59tlpG814t0awNuqy7qAiIgIiICoPHNLNRRaUCGy/6vil5J0YaLFg5kj72uSHazhboA6b3DnXGxl3KtRUXAdHGdS/GQ81g/GQsuOy645DNe65c6p5MEn0OTcXO67vIHcg18DcIo9o9xE4rkiklJu4wtDieLmjUcT3tKkKAiIgIiICIiAiIgIiICIiAiIgIiICIiCAadHW0bT9bov8ArMP6KMZBwhuOaIm07rWlEoB6Hcs8tPc4A9ylWnCPX0aVNuBjP8eNcTQ3Jr5AhHqvkH8Rzv1QcXweMadS1tTh8uxwJkY08HNIZK3t8026nK8VnLPDTkjSlBXRi0cjhIbDefMnA6y1xPa9aKhlbPCHNN2uAII4gi4I7kH9oiICIiCmvCNxvk8Op6Nh50ruUeBv1W81gI63En2F+57wMYNocFPYa0LIi63+8MrTIfe5y4Dj486difOgp392pB8w6X+dTzSw7WyNVn91v/UYqnb20Ezcro3hHqPkb/Ec7+pWCq30Af8A16376T5hWQooiIgIiICIiAiIgIiICIiAiIgIiICIiCL6T6b6Vo/rW9ELnfg5/wDSq+0EVPK5SkYT5k5t2FjD87q4MSpRX4dJEd0jHMPY5pafmqD0AVJjq6uE7CQx9jw1S5rtntN+CCWaYcE+t8nPe0eUpzyo+yBZ47NXnewF1dBeYPrnJDY3G8lMeSN/U3xns1eb7BUhkYJYy1wu0ixB4g7CFTejWpOR9LEtE82imcYhc7yefA49ZBDf+Yg0OiIgLhZ4xsZdynUVF+cyM6n3juYz87gu6qZ8I7Giygp6NhOtI4yPA9VvNYCON3En2EHh4PuEmHC6msffWkdybSfVaNZxB43c4D2V2tL0nJ6P6jrMY98zFJssYQMvZSp6fixg1vtnnvP4iVCNOdTyOTGt9edg9zXu/pVZx9SLQRFyejiE+s+Q/wARzf6VYSiWiel+iaO6Ntt8et+Nzn/1KWqNCIiAiIgIiICIiAiIgIiICIiAiIgIiICzvlxni9pyqITsbI+Vo+y8cuwfBoWiFn7TMw5f0o0tYNjXCN5I4mN+q8fg1feguBVDpzwp1NUU9fFdr2kMc4cHAl8bv5hfqCt0EOFxuXIzdgwzBluanO97Ob1SDnMP4gO66okeU8abmLLcFS23lWAkDg/c8dzgR3LrKlfBzx08jUUMlw5h5VgO8A2ZI2x3WcGm3S5yupQFnlzvHrTrfa6Cnf1WEcHzDpf51dOecb8XcpVFRezmRnU+8dzWfmIVYeDzg3J4dUVbhzpHcm0n1W85xHa4geykTK8RadY68luhU34QNXq01JF0ue89wY0fzO9yt6R2vISqU0oM+u9KNJS72+SjI6NeUlx/C5vcFSTiL4y1Q/VmXaeH/dwxs72saD8l0kRRRERAREQEREBERAREQEREBERAREQEREBVL4RmFfSsrw1AF3QS2J6GSNsfzNYO9W0uFnnCPr3KFTBa5fEdX7becz8zQgjWj/EvrbJlNJe7uTDHE+szyZv2lt+9SFVVoDxTlcKnpydsbw9v2Xixt2Fn5laqopLMT/EHS9HVC4glcJHWBtqPuyYbN5B1nW62rRrXBzbjaCqf004H9Z5U5ZovJTO1uvkzZrx/K72VJ9DOYPr7IsWsbyQeRf7IGoeu7C3b0gqCI+EfjJbQ01GwnWkcZXgdDeYwEDeC5zj2sCn2U8IGXcowQWs5kY1vvHc55/E4qo3O8etOpO+Cnf3cnB8w6X+dXhWu2Ad6sYy3ZHyKncoN+v8AT1JJvbE+R3dGzkW/m1SrYxatGG4XLM7dFG559lpd+irfwb6AzVlZVP2mzYw48S4l7/kz3qNrzREQEREBERAREQEREBERAREQEREBERAREQEREGdMHj8TNNssB2RTPcwbLDUltJEB02dqN7irqVWeERhjqLFKSuj2O/2Zd0PYeUjPbtd+FWPg2INxbCYp2+bKxr+y4BI7js7kHvVU7aumdG8XY9pa4Hi0ggj3FURlLML9GuO4hTvJ2xvazZvmbcwu2bgQ4n2gr8VKaecE5HEIato5sg5N/wBtu1pPWW3HsIO/4PGCclh09W4c6RwiYf3W2c+x6C4tHsK0ah2tMfcuPo6giosg0giILeRa4kcXu5z/AM5cO5dNVibtqE6YcS+r8jSgGzpnNjHYTrO/K0jvXW0F4V9WaPo3EWdO90p7zqN/Ixp71XmnWsdWYpSUce121+qOLnu1GDt5rver5wigbheFRQt82KNrB2NaG/oo2+tERAREQEREBERAREQEREBERAREQEREBERAREQRHStgf1/kSojAvIxvKs2XOsznWHWW6zfaUD0GYv8ATMsPpyedA82H7jyXD8+v8FdJFws6YCzxF0xyUx5sMrjG3gNSSz4bdNiWtv8AaQXWuBnvBPGDKs0IF36utH943nN99tXvXfRUVfoIx81GCy0bjtidrsH7jjzrdj9p+2FaCo6t/wDIel8P82nmdc9HJSmzr9TX3PshW7mjFBgmXZ5zbycZIud7zsYO9xA70FW4JH43adtbzooJC7sbAA1pHUZQ0+0VodUp4N+E/s1VVu2lzhE0nfsGu/bxuXM9yutQEREBERAREQEREBERAREQEREBERAREQEREBERAVIeEXgxhlpq+O4c08k5w4EEyRn36+3sV3rg57wEZlynUU9uc9hLOqRvOZt4c4AHqJQcTBsfjr8rMrHODYzFrvPqloOuO4hw7lWVRpVrq/FGtpoYYopCREai/lLEja/WDWknZbcDx4r5tG1RJjGTa/DQbTajnxNJsdtg5u3cNYN/GVC3yRUFMIn8pY7J6eRpa+KUbOUhcRYG3A2O9pBFigmefK7xyyqZ3Q8lWUEupUR3vZjzq3bxtrtGw7udt4nyzdnH610XUket5Z79SXiSIQNp+0XRu9642UM0U+EUVb9JEs7qlgiDRYXYGuF3uJNthaBa+4rlZCwXxhzhTU5F2ukBeP8Aht57/e1pCDTmjPBvqLI1LERZ/J67779d55Qg9mtq9yk6AWCICIiAiIgIiICIiAiIgIiICIiAiIgIiICIiAiIgIiIMu57p5dHekaV1I8t12mRhIDrNkBDgQ4WNnh1r380XUcqo6rMFVy1TKXOI855ubcNUDYB1bFMPCEmFRn9rW7SynY0gdOtI/5OCi2AVPLUmqd7Pkd36oPOfC46Whebazg07T+gVk+DdgnKVtRWOGxjREz7TrPf3gBv4ioTUx8rTub0gj4KwfBrxQcjV0x3gtlaOkEaj/dZnvQXciIgIiICIiAiIgIiICIiAiIgIiICIiAiIgIiICIiAhNgig2mPMwy5kyQNdaaoBijsbEaw57hbaNVt9vSWoKFzBifjJpAqKgbWGQ6p33Y0CNnvaAVxof9W41b0XbO47vcV92AU3I0msd7vlwXlmODWha/iDY9h/v80HYX85LxrxP0gRTE2hcdWT7t+w3+y6zvZC8cOqPpNG13G1j2jevnxqk+k0tx5zdo6xxCDXQNxsX6qw0HZ1GPYEKWV37TTtsLnbJCLBrust2NPsnirPQEREBERAREQEREBERAREQEREBERAREQEUQ0h5+p8k0ILxylQ8eTiBsTw1nn0W9fHhxtQeOaQMWzDd76l0MJ3NiJhaOoavPf3lyDVaLE8uITPkuZpHHpL3fqV7wY/V055lVO37Mzx8ig2RiNdFhlE+WZ7WRMF3OcbAD/PDist53zK/P+bDJtbTx82Np9GMHef3nnae4bdVcCbFqrG7R1FXK9gNwJpXvF9ouA4kX2/FdujpW0kOq3vPSetB7AaosNy42PF088cTBdzjsA4knVaB8V2V9Oi/DPGDSfFcXZCTKeyO2r/E1fegj2DB1FWywSDVexxBB4OadVw+HwXYXU004T9Q6ROWaLR1AEnVreZIB13GsftrloOYHzZexZtVSuLXsOts4dNxxaRsI6yrgwzT1Ruw4GogmbP6TYg1zSelrnPBAPQd3Sd6qutq20cOs7uHSV5ZbyTXZ1mLqeBrYgbGR3MYD0a1rvPTqg242QWdW+EBC3/Y0UjvvJWs+DWuXN/8AEBNr/wDoY7dHLOv79X9F60Pg/Pczy1c0HojhLh+Jzx8l8uM6BqmkhLqSqZM4bmOaYieprtZwv22QSbANO1HWyhtVDJTk+kDyrR9qwDh3NKtOirI6+lbJE9r43i7XNIII6iFjyphdS1zqesjMcrTYkjVc08NbpFiDfoN+tSvRpnOXIuYBFM4mjlcNcbw2+wSMHAj0ukDiQEGn0X41wc24NwdxC/UBERAREQEREBERAREQF8+I1rMOoJJZDZkbHPcehrQSfgF9CrnT1ihw/R+5gveeRkezgNsh7iI7e0gobFMVfmrME1ZUnmk31b3DW+ixvUBs6+9dXImTp9IWNHaY6WO3KPt5o4MjG4vPuG88AYzUH6PgzG8XkuPZw/Raq0cZfblrJ0EIADy0PlPTK4Auv022NHU0IPXL2SaDLsAbBTRgje9zQ957Xu29w2dS61VhkFZFqyQxvaeD2NcPcQvrRBWWd9DtFjNG51GxtNUgXbq7I3noezc2+7Wbu6DuVGULpcOr3U1Q0tkYS2zt7XDe09I6D/ZbAWfvCJwUUOP09YwWMzS19uL49XVJ6y0gewEERqZeRp3O6AT8FYHg14V5KrqiN5bE09g13/OP3KscamvhVx6Vv8f0WgtCVD9B0c0/TIXyHvkcB+UNQcPwiMG+mZTjqAOdTyC5/wCHJZp/OI/iqhwqbl6Bp42se7YtLZ+oRiOSqyM8YHkX9ZrS5v5gFlvLsn7I8dBv8P7IOjlbAznTPEdPciIEl5Hoxt2vI6CTzQelwWq6Gjjw+jbFEwMjYA1rWiwAHAKi/BrpxJitZIfPbGxoPU5zyfiwK+0BERBXGmnJLMxZedURs/a6dpcCBtkjG1zDbztl3N69g84rO5d9Nwjb58R97T/n4LZxFwshVlCMOzZV04FmNfKwD90PIHwQaC0K46ccyHFrG8kBMLuxoBZ+RzRfqKnio3wZ6k/tsd+b5JwHQfKg+/m+5XkgIiICIiAiIgIiICIiAqh8JK/izTdHL/8Abd/dW8q+054OcWyBI5ou6B7ZgB6ou1/cGPc72UGdZwHz0od5pDL9lxdbKGwLFk55fC2Hiwlp7DtH+C1tkXHm5kypBUNNy5gDx0SN5rwfaB7iDxQd5ERAVO+Eo8DAKUekZnEdgj2/MK4lmzTlmBuYc6Mp43Ax0wLC4buUJBlIPQ0Na09bHIIZimzBYwd/N2eytOaK9b/R5RawseSGzqudU94se9Z2ylgD885ujgYCIG7ZHD0YgRrHtd5o6yOgrV8ELaeBrGANa0BrQNwAFgB3IPDF6P6xwmWG+rykbmaw4azS2/xWR6CJ+E4rLTTN1ZGuLSDwc0kEf4H/ABWw1TWnbIZrIvrGmb5Vg8u1o2uYBskFuLQLHqAPooI54PWJDD84T0ziBy0fNvxfG4mw9kvPctELGNHislFiUdVCdWaJzXe0DsJHFp3Edo4rU+Q860+c8KD4iGzNA5WInnRu/qaeDuPUQQAk6IiAshYrXivzjWVDTdhkleCOLS86vvFle+mLPseWsFfTxPBrJm6oAO2JhFi91vNNvN69u4LN7AWU4jaCZJCNgFza/NaAN5JO7sQXP4NFG4RVspHNJjYD0kCRzvcHN96u9RbRplnxUyhFC4eVPlJfvHWuNm/VADb/ALqlKAiIgIiICIiAiIgIiIC/iaJs8Ra4AtcCCDtBBFiD3L+0QZT0iZOkyPjrm2LqOYnk3dLb31HH12dPGwPEgNHOfpcjV5AHK0khGuy9tu7Xjv5rwN4O+wHQRp3G8Hgx3DXQVEYkidvB6eBaRtaRwI2qg856FKrC5HPoT9Ih36hsJGjotuk7RY9SC4MF0j4XjEILKuJhPoTOETgeiz7A9xIX11ueMMoo7vrqfsbK157msJJ9yyNPTGjqCyaOSN43tILSO1rhdekTKfi6TssP7oLhz7pr+kwOgwwOBdsM7m2NiP8A8Gbwf3nWI22G4in6Skkq6wQxNMk8p1bN2kknzQfmf7r68OppcXrBBQwOdI71RdxHG53Mb0m9utaI0W6No8nU/Kzasla8WLhtEbT6Md/i7ju3bw6WjPJTMl4CGGxqZLOmeOLuDWn1W3IHTtPFS9EQF+EXC/UQZ60t6MXYHK6soWXpjcyxNF+R6S0cY+kej2bq0wyR8NU2SmldFM3dqvLT7Dhv7D8Vs8i4VT550KwYxM6Whc2nlO0xkeScerV2x9wI6gggNFpZxvD49V5bLbjJCCffHq37144tpbxmug1ddsAO8xx6hPY55JHdYr6f9D+NiTVvHq+ty+z5a3wXdwXQHLLIHVtW0Di2EF5I+8eBY+yUFOs5XEK/ZrzTPd1vc9x95cVfuibRWcEnbWVwBqd8cW/kj6zzuc/oG5vWfNneVclUOVI/2aEB9rGR3Oe7tedw6hYdSkKAiIgIiICIiAiIgIiICIiAiIgIiIKo8IP/AONN+0PmFnNEQX74Nn/tNV943+QK5kRAREQEREBERAREQEREBERAREQEREBER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57738" y="3816350"/>
            <a:ext cx="2344737" cy="1071563"/>
            <a:chOff x="4757647" y="3815884"/>
            <a:chExt cx="2344786" cy="1071324"/>
          </a:xfrm>
        </p:grpSpPr>
        <p:pic>
          <p:nvPicPr>
            <p:cNvPr id="33807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6031109" y="3815884"/>
              <a:ext cx="1071324" cy="107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Box 13"/>
            <p:cNvSpPr txBox="1">
              <a:spLocks noChangeArrowheads="1"/>
            </p:cNvSpPr>
            <p:nvPr/>
          </p:nvSpPr>
          <p:spPr bwMode="auto">
            <a:xfrm>
              <a:off x="4757647" y="4166880"/>
              <a:ext cx="10310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Enzimas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4" descr="data:image/jpeg;base64,/9j/4AAQSkZJRgABAQAAAQABAAD/2wCEAAkGBhQSERUUExQVFRQWGRUaGRgXGB4YFRYVGRUVHRgXFxgXHiYeHRkjHBUVITAiJCcpLC0sGB8yNzEqNSYrLCkBCQoKBQUFDQUFDSkYEhgpKSkpKSkpKSkpKSkpKSkpKSkpKSkpKSkpKSkpKSkpKSkpKSkpKSkpKSkpKSkpKSkpKf/AABEIAJ4BPwMBIgACEQEDEQH/xAAcAAEAAgMBAQEAAAAAAAAAAAAABAUDBgcCAQj/xABKEAACAQMDAgMEBAkICQQDAAABAgMABBEFEiETMQYiQQcyUWEUI3GBFjNCUnN0kbO0FSQ0VGJyodMINVOSk7Gy0dJDlKKjFxiC/8QAFAEBAAAAAAAAAAAAAAAAAAAAAP/EABQRAQAAAAAAAAAAAAAAAAAAAAD/2gAMAwEAAhEDEQA/AO40pSgUpSgUpSgUpSgUpSgUpUDX4ZHtZ1hyJWilEeG2nqGNgmGyMHdjnPFBpms+26xgmeNUnnEZw8kKBolI7jcWGcfEcVZ6z7ULS3sIr4dSaCVwi9MDcGIckMHZcY6bAjvmtU9kHiKxg0jpzyRROjT9dJWAZjuPPTY7mHT2LjHdSMfGh9o93Zy+H4HsIjDAbxcKU2HeI5wxOSd3YDdk9sZ4wA3TSfbXb3E8UK2l6rSuiBmjUKpZgAWIfhRnmtl8NeM4r2W6ijSRWtJTE5cKAzBnGU2sTjyHvjuK0/wr9LW7iM+u2tzHkgwq0e6QsrBQuOc7ipwPhUL2Y6zBBf6z1poot14+OpIqZxLcZxuIz3FBvniLxpFZ3FpBIkjPeSGNCgXarBoxl9zA4+tXsD2NetZ8YxW13a2rpIZLosEKhdi7cZ35YH19Aa0P2q6hGb3RLgSIbdblyZQwMQAkts5ceX8h/X8k/A188W6zDc69pCwSJMY+ozdMh1UN2yy5H5DEjPAGT3FBvnh7xlFeXF3bxpIr2bhHLBdrEmQAptYnH1Z7gdxWfxR4st9Ph61y+xCdowCzM2CcAD5KflXO/Z1rEEGq631poot1wm3qOqbsPc5xuIzjI7fEV99qGoQm+0i6dlksVmcM6sHiEm5NpJU442kn5Ie+MUF5oHtrsbqZYSs9u8hUR9ZABIWOAFKFsc+pwPnVx4r9oEFjJFCUmnnl5WG3TfLt585UkcZUj4nB+Bxovto161urW3htZY5rppojCIXDOuQwByp8uSQB8yO3ep3jrSobrUYFgvms9UijG3KOFljJ3AB+FbvLwC2fMCODgNo032kWs9pcXKdT+aqxmhZQs8ZVSSpUnGfKwHOMqeeDWtJ7f7VhkWl8QfURoQfvElU8Him5a11fT7zoyT29rKxnhxtfMYBV8KMuC/JwOdwI45q/B0d79Cg6eu2ttHt4hcx74xk+U7uc/b8aDu9pcCSNHAIDqrYPcBgDg/PmsteY3BAIIIPII5BB7EGvVApSlApSlApSlApSlApSlApSlApSlApSsF7eLFG8rnCRqzscZwqgknA5PANBnpVDB4jaVIxFGBNL1jskJAjWFwj9Qge+C6KVGfMxwSAWr1d+IGtxF9JEUYeUxlzIBGB0JZA4LY7mMJhsck9+MheUqr0rX47iSVYmjkSMR+eNw4JYMSPLwCMD19azajqDIyRxqGlk3FQx2oFTG5mIBOBuUYAJJI7DJATqVQXHikQ4WcJGwkRJGL4iVXSRlkV2A4OzGGwQc9+C0nS/EUdxNJHC8ciRpC2+Nw43SNOCp25AIESnv+V+0LalKUClKUGq6v7LtNuZerNaIZPUqXj3H4ssbKGPzINT9X8FWdzbpbSwKYIypSNS0aqVVgMdMqezNx86u6UGnaf7IdLglSaK12yRsro3VmOGUgqcNIQeQO4r5fex/S5pXlktdzyMzsetMMszEscCQAZJPAGK3KlBQfgJZfQ1sjbq1sm4qjFm2lixLK7MXDZduQcjPFY/Dvs8sLFzJbWyxuRjcWZ2A9QpkZiufljNWusaxHbR9STOMgAKMszHJwOwHAJJJAABJIAJrBPqzs5S3jWUpjeWk2KpKhgoIVsttZW7YAYc80FHqPsj0ueV5pbbdJIzM7dWYZZjknCyADn4Cra18F2cdqLQW6G3BJEb5kAYkknMhJzljzn1qVbawGlMZUoRHFJ58A/WNKu0jPcdI55I5rNpeoCaPeBgbpF75/FyumePjsz99BSaF7NdOs36kFqivxhmLSMpHYqZWbafmMenwqT4k8D2V/t+lQLIV7NlkcDny74yrbeScZxnmpd3qrhykMfVZMF8vsCg9gCQcuRyBwMdyuRnza+II5JAq8Axl8njBWQoyEHkMGBB+ygi6d4FsoLaS2it1SGVWWQAtudSCCGkJ3nhjjzcZ4xVJ/8AhLSP6p/90/8Am1t2magJkLgYAeZO+c9KaSMnj0OzP31LoMdvAERUUYVQFA74AGAMnnsKyUpQKUpQKUpQKUqm8UeIPokSvt3Fm2/2UVY5JHdvUhUjc4UFicAA5oLmlUw1SeQs0EcbRIzp5mKyO0bssmwY2jzKyjcRkjPAINYZvGUEb3CSywxPCwCq8qqzgwRSA4YgjmQrxn3aC/pUfT7nqRRyEYLojY+G5Qcf41XyaxId7xRq0MRdXLNtkYoSH6YxjgggbiNxB7DDELilUMXjK33usk0MQHTKdSRUZ0eNHDbXIIHmI+6rHRr/AK9vDMRtMscb4ByBvRWxn1xmgm0pSgV5kjDAggEEEEHkEHuCPhXqlBVz6IF6Zt9sTxB1XKbk2SFS6sgZSclEbIIOVHOCwPz+SZGMLSyhmjlMnlTauDBLFsUbiQPrN2SzHIPYEY8+Jz9Sn6xZfxlvVsKDXPEMhtepOswRpTEihk3DKiTALFgFU5yWPYKcZJFWd3YNII5FZUmQHa2C8eHC71K5BKnaDwQRgc9wbGlBTL4fJZJHkBlEiSOwXarBI5EVFXcdoHUJySx7/LE2LT9txJNu9+OJNuO3Teds5zznrYxjjb8+JlKBSlKBSlKBSlKBSlKCLqOmRzrskXcM54JUg4IOCpBGQzKeeQxB4JFQXsZoZHa3WJ1lKsyyO0e1ljRAVZUfKlY0G3A5Gc84q4qqupSL2BcnaYrkkZOCQ9tgkdiRubH2n40GH8G1knMlwsM2YoUG6MHDI8zOQrZ2g9ReMn3eahWc7WkkNqrW/maVumDtcRvPKwZRkBVUFQFCsWOQNoUtW0V5MQJyQMjsccj76CruLKVJXkg6bGXaHWRioUqMK6lVYnjupxnjzLzmJD4Qj6imRY5lWNx9YgY9R5jI7AEEKCWPA+Q9K2GlBXaFpf0eIxgKB1J2UKMKFknldVAwMYVwPuqxpSgUpSgUpSgUpSgV4lhVhhgCAQRkZwVIIIz6ggEH5V7pQU38mSozJBOiRszOVMe+VDK7M5Rt4ABYuw3q2CT3ACiRDpO36R5/x7bu3u/URRY78/is+nvY9M1gtf8AWE/6vafvb6rig1zSeolyIN8pjiiVTuhKxMwRAOlIExnuTmQ98AcEiXLosgLrFKEhkLM6lNzguSX6b7gF3Ek+ZWwSccYAuMUoK/TdIELSFT5XMeF58oSJEAySc8J3rJo9h0LeKHdu6UcabsY3bEC5xk4zjOMmplKBSlKBSlRLDUOqZBjHTkZO+c4CnP8A8qCB4tmCwKzHAE9oT9i3cDMfuVSfsBr2PFtp/t0/x/7VhuZurM0mVENqrkMxxGZ8MGLN+bGoYH0BkbPKcTdAvWmt0d8bjuyVGEbDsN0eSd0ZABVvylKtgZwAwfhbaf7dP8f+1ek8VWrEATKSSABzyT2HarWlBrdvqs3ThumYGOYwDo7QNizvGqEP3LAyIWzwfNjHFbIKpX0HYCUZ3VPNFA5Xoq68pghd+AewZiq8YA2rix069WaJZF4DDse6nsyMO4ZSCpB5BBB5FBJpVZe6+kUpjZJCFRXd1UMqKzOq7gDv7xtkhSBwSQKsIpQwBUgg8gg5BHxBFB7pSlApSlApSvLtgE/Dmg9VQ6texxXtu0rpGvSuhl2CjO+14yxHPB4+VW1heCWJJVyFkVXAPfDKCM4zzzVF9IZkmvFVZDjZArEKhiVuH3MQDvYs2cgMojx+cQsvwntP61b/APFT/wAqfhPaf1q3/wCKn/lUixKSRo4VSHVWHlxwyg9jyO/Y1n+jr+av7BQVdz4pgCkxSxSvlFVEkUktJIiLnaSQu51ycHA5we1e7O9lWUQzlGZ0d0aNSgwhjDKyszHI6iENnnJ4XHmlXulpKhQjGdpBXAZWVgysDjurKpHpkDvVXOj25W4nZZdvkZgvTWKBsbnC5bJ3rEXYsAEUkAbTuC/pSqQa7IJZ8xboYnVCY8tKCYYpC5T8pfrcYXLcDAbJ2hd0rFbXSyKHRgynsRWWgUpSgUpSgUqFrN+YIHlADFRnBOAeQO/31nu7pYkaRzhUBZj3wAMk4HJ4FBRS6okN/NuEpzb2v4uGSXtLe9+kjY7+uM8/A1M/CeL8y5/9pc/5VV04njiEgDCeeVWdFQuwTssIYBlQhVQF28pO/G3cNuz4oKn8J4vzLn/2lz/lVHu9e6hiii6sZlfYXeGSMqvSlkJTroAzfVY9cZyQexvsVgvbFJV2uOMggg4ZWHZlYchh8RQQdLuHWaW3dzJsSKQO2A5EjTLtbYApwYSQQBw2McZPzVnLzxQFmSORJmYoxR2aMw7Yw6kFciR28pDfV98bqxyQ/RGRwSYWO2VmJeTe5RY5GdssVGNp5wAwPZSRZ3tiky7ZBkZB7kEEdiCCCD8waDWZ9QmjlSKPfKI7oIoL4Z0NjNJsd297a2Dlsnyrkk8mz0e9le5uBKpj2pBhN4cDPWywxwM4H+6KlaZbwPDC8ajYPrIyQcgujAuc87iJHyTydxzzUxLZQ7OANzBQx9SF3bQfs3N+2gy1rUF8YkuigBka5ZI1PZpGWMLkDnaPeOOyqx9K2WtS0t0SW8upXVYYJZgrZ4HliMzsfkUCAdxsbvuAUNj02wEMSxgk7Ryx95ieWZsYG4kknGOTUqvhNV9vrsbuFAcBvccqRHKcZ+rbs3AJH5wBIyOaCxpUAa1EYllydjMiDg53PKsa8d/fYf8AOp9AqnB+j3OO0NwePglxg5HyEirn0G9T3Mgq4qqYi6E8TqV6UiKGU85EcUqOuRwwLjjkeX1zig8wf0+X9Xt/3tzX2XSGjJe1IQnkxEnoP9wB6Z7ncg5PLBqr/D180t3LvGJUggSQAEASLNc5wD+SRhhyfK6nJyCdmoIVjqgkJRlMcoGTG2N2M43KQSrL25UnGcHByBNr4a1aG6k+jRXvUfqSdAtGWJiCyvGDGE7Arv8AeGGyvPBKkNqpSlArHce432H/AJVkrHOPK32H/lQa3bSlrCzgQ4eeGJcjukQiUyuPmF8oP5zp6VsLWSFBGUUoABtIBXAxjg/DArXPBRBggmkIHUigigDHBKJECdoPq7K74HJVY88rhdnnnVFLOQqqCSScAAdySfSg90qvi16Fkd9xVYxlw6OjKPQlHUMAecHHODjtUtrpQ6xk+dgzAfFVKhj9xdf20GWvMkYYEEAgggg8gg9wR8K9UNBU6PIYmNs5JKAmJieZIcjH3x7kQ88+VuN4FedE/HXv6dP4OzrzK/0m3iuIQVlAEkYbGc/lRtglcMMoTzjO4cgVi8K3gla6kXO15oyMjBGbKz4IPYg5BHoQRQTLnR8MZIG6Uh5OPxch7/WJ2yePOMP88cVI0+7dwRJGY3XGedyN/aRx3Xg9wrD1UZGZdQdbaQW0xhz1RHJ08AE9TY2zAPBO7HegnUrV7eOBZrc2mzc7N1SnLPD0pPNOe7N1Ol5n82WPPmbO0UClKUFR4t/oc390f9Qr5f8A19wkI9yIrLIe43KQYo/t3Yk+I2Lx58jz4zlC2Fwx7KhY9hwuCeSQBwPUgfEivukyrE4gdgbmVZJ3wCQfOit5iOy70Rc4O1RxxQXNKiX+oiIAbWd2OERcbnIGTjcQAAOSSQB94zGXX08oZHSQuiGM7d6F87WOGIKHafMpI4I7ggBaUqNHfqZniwdyJG5P5JEjSgAc5z9S2ePUfdJoPE8CupVgGVhggjIIPcEGq3RJ2XdbyEtJDtwzHJkiP4uQn1bhlbPO5CezAnPrt+YLaaZdpMccjgNwpKqTgkenFQ/EEgSNbsd4AznHJeAgGWNcdyQqso4y6JzjNB78I/0G2/Qxf9Aq3qo8IH+YWvf8TF3GD7g7g8g/KregVy/Vp2F3PBdZ/k+9laDerFWguwqlCTycOAgGMLlfMPeLdQrWotGju4b23mG6OSaRWHr7kWCD6EEAg/ECgvLizDQtECQGQpkkscFcZJY5J+081SiKWQRWzx7Ok0Ls5dCriF0YdNQ285ZVzuVcZ9SBmD4D1aVC+n3jbrq2C7ZDn+c25A2TLvOWI91++DjnJq6l/wBYJ+ry/vYaCni8JsLeL8b1Vngcr9IkMYVbxHY9PqdLAQE4A9OBmtuFfaUEW6vwkkSEEmVmUH0G2Nn5/wB3H31X6/qVvp9vcXjIo4DSFAA8rDCoCeMschRn4171f+k2f6SX+HlrlPtP1F9V1SDSITiNHVpWHcPtJc/DCRk//wBMRQW/sRa4ke6ubgnN0I5lXnCqZbhSVB7KSvHyUH4E9Wqh0qzSG7aONQqJa2yqo9FWW5AH7BV9QKgJokQl6oU7slsbm2Bz3cRk7A5yfMF3cnnk1PpQR70Sbfqim4EHDglWA7rlSCpPbdhsd9p7VgsdWV26bAxzAZMbd8DALIezpkjzD4gHB4qfUe9sElXa4zg5BBKsrDsysMFTyeQfU/GgkVjnPlb7D/yqs+mS2/E26WL/AGyrl1/TIg5/vIuO+QoGTYNMrxllIZSpIIOQRjuCKDl/gW4aaa3tbovDLabZ7Xbyk9q8O3AJHJTO3cTuwzL+dXRtdtGeNdg3FJIpNuQCwjcMVGeNxxxkgZxyO9afrXhR7nTrKe1wt9axQSQNwN2I13RMce4wzwcDOM4BNbJ4N8WR6hbLMgKsCVkjJBaKVeGVsftGcZBBwKCu123e6SV4o5FAt5ogGRkkkeRoSNqOA2F6Z5I7vx2NT4dHeO9ifqTSr0rhSZCpVSXtioG1Rydrf7pqRon428/WB/C2tW9AqMl6rSvFzuRY2PwxIZAuD8fqm/wqTVPbH+f3H6C1/eXlBrntE8SR6PphSHIkcNHApdmYMeS+5yWwgJPfvtHGRjN7KLSWK0aOf8arQhhjBUCxs9qtk+8q7VPbkGtD0+b+X9e6hBNlY8rg5V8MdhJxgGRl3fNY8emR1rRPx17+nT+Ds6C3pXiaZUUsxCqoJJJwAB3JJ4ArFBqEbx9VJEaPBO9WBTAzk7gcYGD+yg9xWqKWKqqluWIABY88kjv3Pf41h1C1kYAxS9N1zjK7o2zjh1yCR9jKc/sr3bajFIxWORHZQjEKwYhXBKMQDwGAJB9ccVIJoK201jLiKZelMc4UnKSYBOYnwA+AMkYDD1GOTZVBM0FyuzdHKroj4DBsxsTskGD2JU7WHqvB4qPult+++eH4gbp4x8wOZVA+AMnbhySQHnxeM2U3934A/lD0PB+w8Vpvs+bp3bWl8FN/aIUim9bi0cgqwLHczLtI/shiO+6tt8R3aS2ErowZSo5H94cfI/Kq7x/4ZkmWO6tTtvbQmSI84lUA77dgCPK/A/wyATQXuqWTlo5Y8F4t+EY7VcOMMNwB2ngEHBHp65FPNon0vMjiJt0sIkjzvjVIGkypJXzPuds8AcAem5p3hDxOl/aJOgKk+WRDnMcq43xnIGcH19Rivvh2ZQsgLAFri6wCeTiZ84HrQfdL8Ppb3MrxRxxxyRwLhAFy6PcliQBjtKnPyPwq5pXkyDO3IyQTjPOBjJx8OR+2gh2d4JjMrIMRyGPB5DDYjZII/t4xz2rlftx8Uk9HSrYAyTNFvCnspbEUWAOCzbT8go48wreZNcSzh1C4k92KZ2xnGT0YAqg/FmIUfMiue+xjRJb27n1e7GWYkREjCljw7IPzUUbB37t6rQdO8CwFNNs1LFiIIQSTnnYM4OBx8Plir2qjwj/Qbb9DF/0Cregj3OoxRsiySIjSHCBmCl2yBhQTljyOB8RWHTrVY2lAcMzuZSOMqHAA4z2+rbn1wfhVVJcxxTXIucfXFRGGG7qw9GNTCgx5j1Ot9WOfrAceaoWk6fc9YAy9ORbOxWQsgl3SB7vd5iRyDnPfvQZPGvh5rlI7q0Ki8tizwsMHqDDB4CTxtfkZPY/fWLRPEEWoSRzRBW3WsyvGx9yXqQ74ZMjuCcHjkHIyCKufCSEWkYbuN+cjGT1H5x6Z74rmftJ9nNzLfh9NkaOSZJJJlEpiTIaJd649WyM/NQaDqPh2xaC3SN8bl3djkAFmKjgKOAQPKqr8ABgDz4m/osnETcA4mfpw4yMmRse6O+08NjBxnNcIX2BanOWeaaAOccySPIzYAAJYK3oAOT6V6/8A1xvv6xa/tk/y6De/GnjqG0s7eRLiKaeJWUBZlmYytbSIGYrgsNxyWIXOPQkCvnsM8MNHbPfTlmnvCW3N73SySGOeSXYsxJ7jb9+qv/o8iKe3V7zesjkMBDtO1UZyAeoeSEIz6Zzz2ru0ECoqooCqoCqBwAoGAAPgBQVkH+sJf1e3/e3NffFszJYXTKxVlgnIYEgqwicggjkEEZyKrofEUHluAV60pt4DF1VyAbkoDjGcjrMxGPTHHetkkjDKVYAqQQQRkEEcgg9xQaL7NxNHp0mUkAA6kJcYZ98COQI84VVkLKNoAbG7GWJOLwXYSCewnLTuJdOZn3szRrK7WbnGezuzSuSSWOT6KAOgJGFAAAAAAAHAAHYAVjtLNIlCRoqIMkKoAUFmJOAOOSSfvoI95dyhZunCxdFzHkoFlcqSFXz5GDgHdt+RxzXP9H+kRJZlxOJTqd1GxkxukgkF0zFljJUqdiHPYFMrxgnp1YZLNGdXZFLpu2MQCy7gA20+mQADigzVUXOilNzWzdMnO6M/iHyMcrg7D3O5MZPLBqt6UEPRrMxW8MbY3RxxoccjKoAcfLIrSPEVu2lX38ox5NpcbUvYwGYo2TtugBntwpGPXsS3HQ6w3lmksbRyKro4KsrDKsD3BBoNWuUeSO96G4u1whQxvtxm1tfNuEiZXHzYcg7XxtO2x5wM98c+vP21+fb/AMIa3b3E8GmzXMltE6qrCVE/9GIhSC45VGRc4wdvp2GCD2X+IGUMZpFJ9GuzuH27WI/xoO46+sxkt+ksp+sXeySKqJHvTdvRmG/K7lwA2AWI8wWude2bxg1oZoYjia6htk47rFvvOoRn1O4KP7xORgZ1OT2LazOQk8ylM5zJO0iqcHnbgnPpwPWrfwF7FZbfU1a5lhdbdY5tse47nZpBH7yrja0RY/YvxyA6R7MvB406wjjIHWcb5TjBMjfk/Yowv3E8Zq10T8de/p0/g7SreqwalDHHcTgYWMyNKQvmLRIFY49TtjUD+6KCJ48gZ9MvFRSzNbzAKoJYko2AAOSa1vVNCuY9FvYsAO/WdEjdpGWNyryIZGVXlYnrHJG5g4Bye/QqUGseHNEEV9eTxooguUtWRlI+scG5aRjzn/1U5PoQBwMCfrNjPPbyx/VqWbGNzYeDI3KzbcqzLuU4Bxng55FxSg0Pwzp8sU2mROAJLexlWcKchdxtliDEcEkxS4xkZVscDNb5SlBTat4aSYPsZoWfG/Zysgzk70PlLHHvjD/2scVc0pQc61uEaPffTk4s7tlS7UABYZe0dwAq5wcsG+bZ5JGLeKy6ibi0aJFeXEru5xtVJ2Y9xjBAOckYwG524rZr+xSaJ4pVDRyKVZT2ZSMEcc1+fX/0f7iWSU288IhWWVEEhfqAI7L5tqEZ47g8/LtQdz/DCy/rdt/x4/8AyrXdW8WWS3sMrXlksaqxOHDTM22RRlkONgDnAPHLHGcFdET/AEZ2wM34z64tyRn7eqKk2f8Ao0oG+tvWZcdkhCHORzlnYYxnjFBR+ONcOrXy6dZSBo5bgyFwT03JhjwTjkrGqOT888cAnvOiaOlrbxW8QISJVUZ7nHqcepOSfma0f2ZezWDT57mRHeR1YwqXAGF2xuTwO5LD/dro1BA0GxaG2hifG6ONFOORlVAOCQOKn0pQKUpQKqJf9YJ+ry/vYat6q5IG+nI+DtEEg3Y43GWIgZ+OAf2UFpSlKCo1f+k2f6SX+Hlq3qgvtQjeeFvOI4nfMu0GEuyPHs37sjBb3sFcjbkHOLCXW41imlO7bB1N/HP1a7mwPXigr08LgW8cfk3pJDIX2cnp3KSkfHJCkffV+KUoFKUoFKUoFKUoFKUoKjRPx15+sD+Ftat6qdFQiW7yCMzgj5j6LajI+IyD+yragVUWv9Pn/QWv7y8q2ZgBknAHcnsBVHpt9G91NIr8NFCACjoWWN5yzoXUB0+uTzJkcj4jIXtahqHhIyW94MSdWU3RRRPIqNvDdPKLII+cjOR9vrWyrqcZWJg3E2OmcHzZRnHpx5VY847VKoPgr7SlApSlApSlApSlAqo8Ne5L+sXX756t6rdDtWjSQOMFpp2HY5VpWKnj4gigsqUqPfXyxLubJyQqqOWdz2VR8T88AdyQATQQNB9+7/WG/cwVb1r1tqa24naSORJGbqmMlSSD048xspwQCFyM5BYZ4K5t31ACZIcHLpI4PoBG0KkH1yesv7DQSqUpQKUqr1vxNb2m3ruVL52qqPI7AY3EJErNtGRk4wNw+IoLSlU+n+LrWcwiKUMZxL0wA2T0tvUDAjyMu9cq2Dz2qfJqMazLCW+sdHdVweUQoHOcY4MicZzz9tBJpVDpvjmzuJhDFOGkYMUyrqsgXG7pOyhJMZB8hPHPavln47spZREk4ZmO1TtcRu35qSlem7d+FYnyt8DgMDaZN9Hay6fkYOvXyuwRuWz5N2/qAMRtxtPB3DsI2peETLBe5D9WU3HTAmdVbdHhMqrhOTwcj7asbnxzZR3H0d5wJdyqRtYorsPKjShemrH81mB5HxFYr72gWcMrxO8m+M7XCW88gVtobG6OMrnDKe/rQbEK+0pQKUpQKUpQKUpQKUqPNqMSOEaRFdsYUsAzZOBhScnJ4oJFK8JKCSAQSvBAPIJAIBHpwQfvrz9KTDHcuEzuORhSACd3wwCDz6Ggja5Yma3liUgM6MBntkj1x6VW3Je5ePEUkYhMjt1ABuYwSxiNMHDcy5LDy+Qd88XMF7G670dGXnzKwK8d+QcV9tb2OUbo3VwDjKMGGeOMj15H7aDV9P8ADjxrp53Ts0ZTqK8hZU/msqnynjhmA4+NbdUeHUYn3bZEbZ721gdvf3sHjse/wNY7fWYJG2pNE7HsFdWJx34BzQTKUpQKUpQKUpQKUpQKUpQKg6tYGVV2kB0dZFz7pZewbHODkjjt35xgzqUGt6loUt0jmURK5jMSoGLpsZ42cuxQZz01AAXA5znPlk23hiKG6SaGKGJRFMjbEVGYu9uy+6oyB0n7n1HxOLulApSlArTfENnPDfm7ihkmElqbfMKxtLDIJWdXCyuoZTv5HxjXOc8blSg5Xp0GoRTWlzcW003TfUOIkgWURzLbdNpER1jDsyyk8k/bWx6np0t7NG/SkgV7K/hbqBd0TyvbhNwRyMkIzcHsO4rcaUGkeH3uDFb2j2DRdKEo8ztH0oyItgMGxmZyxPrs4zUS2tbp7O109rOWNoTZB5maIwbLaSJiyFZC7FhGPLtGNx58vPQqUHMdY0C6+lyi3tpV6s8bn6yOXTZo9yl5LiKXzpLgHIjHvBSCTg0vNMuUvLxgurKsk+9PoZthCy9CFdx653b8ow+GAvzrp1KBSlKBSlKBSlKBSlKBXGtemtolu0uLSKa+kupyFuEk6s0DsegbWWKN2ztESKAVAZX5BGT2WmKDnfh/xdb293dpcv0ZZpLRljYOTzY2oxnb6Nkc88c1B1OAlboujPbrq6PcKF3A262tvlmX8qNZOmzDnyq2cgEV1HFfaDlmorZTW0jWEDfRRdWTXXTiYQTQoymTpxAeYKNu/ag7c5xUzTUtZp5n06MrbGznjla0j6JacshiWIkIpnCmUg+m9cnBFdHpQcX8HpEGlSFI5QllOGmit3tZYsg7YbxB9VLIcYBHmBjbvnNS/ZZc2+60VX07qiFQVjsnS7yIfMGnLYLjnccebntmuu4r5ig+0pSgUpSgUpSgVr/j7UZYNOuZYciRYyQwBJQZAZwB6qpZs9htyeBWwV5dAwIIBBGCDyCD3BFBzPUriK1lVIp78tNbXW12n6tvORbNJuxLK0iMmzIKKuCwGcGrt9Rb8H2kEjdUacX37z1A/wBEzv3Z3bt3Oe+avbXwlZxFmjtLdCwKsViRSysMMCQOxBORXy08IWUW/p2lunURo32xIu+NsbkbA5U4GQeDig1FT9KvHhubmaGOKytZIwkzwbi4k6s7OrDcVIVecrzyODUm3C3VwkMl5NJCtnBLG6TGA3DtJKskrGEqW2hYhgHA6vmBJUja9Q8OWs4UTW8MoQYUSRq+0fBdw4H2V61HQLa4VVnghlVfdEkauFwMDAYccGg5zLqNxLZRItyWAvbqJN07QSXsEUkvTRbpAfN5R5htDbcZz3wS6lJJZW6RtcysNQkhaI3XSkXbbzsYPpkZ+sRWAYOTk8KeRXT7jRIJIui8MTQ8fVsimPg5HkIxwflWKfw1avCsD20DQocpGY1MannlUIwD5m7D1PxoIHgqF1hcPFJEd58sl2bskbV5EjE7R6bfln1rYah6Zo0FspS3hjhUnJWNAilsAZIUDnAHPyqZ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3633788" y="600075"/>
            <a:ext cx="19081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Fermentação</a:t>
            </a:r>
          </a:p>
        </p:txBody>
      </p:sp>
      <p:sp>
        <p:nvSpPr>
          <p:cNvPr id="34819" name="AutoShape 7" descr="data:image/jpeg;base64,/9j/4AAQSkZJRgABAQAAAQABAAD/2wCEAAkGBhQSERUUExQVFRQVGBwaGRgYGRkYGhgYHBcaGhgXGBgdGyYfFxwkHxgYHy8gIycpLCwsHB8xNTAqNSYrLCkBCQoKBQUFDQUFDSkYEhgpKSkpKSkpKSkpKSkpKSkpKSkpKSkpKSkpKSkpKSkpKSkpKSkpKSkpKSkpKSkpKSkpKf/AABEIANcA6gMBIgACEQEDEQH/xAAcAAABBQEBAQAAAAAAAAAAAAAEAgMFBgcBAAj/xABBEAABAgMFBgMFBQcEAgMAAAABAAIDESEEBTFBUQYSYXGB8BORoQciMrHBQlLR4fEUIyRicnOCM5KishVDNFNj/8QAFAEBAAAAAAAAAAAAAAAAAAAAAP/EABQRAQAAAAAAAAAAAAAAAAAAAAD/2gAMAwEAAhEDEQA/AIbblkRpbFZFihrxlEeBPzVS/wDIxc4sT/e/8VfWsFosz4TsWibeiz18ORI0QPutj5fG/wD3O+pTZtDvvO8zy1SA2f6KQuq4o9pduwmbxGJwA4k4IAhEdqfNLZCiPMmhzuUz+i0e49gYFnk61uD4n3QfdHA6qVtG0UKF7sKGxoGg70QZR/4ePj4cTyPRBxWOBk4OHOY+a1OJtY6dJcscarkW3wbS3diwmHiJAg6goMpE9SuknVW6/dhSxpiQJvbiWn4hn1zVTLCDggbbPj5pR+S6AubqDjTqU5CKk7j2VtNrMoEF7xm4UYObzJvqr/dHsWkAbVHAObIQmR/m7DyKDMi1eIlyW2t9nt2soYLncXxX9ZycAi4VwXdDAMOzQCRgZb5/5E+aCp3R7MbOYMN1ojRREc0Pcxm6AA4TDZkEzlKZ1T14ezWzRWfwkRzIjcGvcXNfwJlNh41HBSV9Xi4unhXlTvJR9ktLmneYZEYjTrogzi8bA+DEdDisLHtxa6hH0IpiKIPdWyXzd8G8oQbElDjNH7uKJGR+66WLTp1CyG32N0GI+E+jmOLSMpj6figZd3VLhxZHRDl3eKSes+8kD9vdMAoNru59U7Gd7o4Z/mmIcNzjIAkmgABJJ4AVJ5IHZ0z9PxXAVZrB7MrwiyPgGGDnFc1noTveimoXsatRl++swOYm+mOe7VBQi5da5X2N7GLWBSJZ3HTecPm1Qtv9mlvhVMAuAzhkPHpX0QV4Gc5Vovq+6T+4hf22f9QvlkXe9kwQWuGRBBGlMQvqW5D/AA0H+0z/AKBBVLPsTZGmbC9vAOmPWclG2z2SWF+9J8drnZh4Mj/SWyKTZ7dWZfP69VMw74bKsvOqDPY/sdjQ4v8AqNiQMS5tHgcWH5gnkpaJekOzQtyzgNGuJPMq7Qb3b0Vd2s2NFpaYtmIEXEswbE5fdd6HPVBSLVfZdn5fJRca2oW07zXFrgWuBILTQgg4EaoZ0RAW6MV2HbC3PBAeIveJogst2329pBn51lw4Jray5mRGi0QRUmT2idTOUwEPs9c0a1xRDhNmRLecfhYPvOOXLE6LX7luuBYWbrTvxKbzzUk8Bg0Y0CDJrh9ldstMnFggQz9qLNplqIfxHrJXy5vZfYrPJ0Um0vH3pCHP+gfF/kSpi8dpRkfr3goa1304mhrxp5ILJar23WhrQGtFAB7oAGQAyUBbtod0kGZnkKDnNV+23g44vnPiaZ8M0E+3ymcSdZfTuiCbO0DjITlwMyCD8uaYN6HIyBy6ZeirvjkmdPLuf0Sv2rAcPqgni8RKEyPGmOXzQMeBEhnekSNcpY/mgGWhwOPWiPst6uGI7wqgnbqvGHFI3juPFM910sD/ACmorgqb7SbiiQrSYxAMONIsc0gjeDQC08c+KtVkvKzAgvghzspky6ik8sVPxbZAttndBjt9xx+yQC0/ZLaUKDBJ9/quSrKvfBaDtL7KHw2mJZHmOwCZY6QiAatlSJykDzUbsXsaIp8a0jdgA0aaGI6lAJfDqgRs17PI1saHlzYEE/bdif6GZ8yZK/Xbd1lu/wD+PDDn5xXSLzrX7IyogLz2oAcGQwAxtNAAMAAB0UTar7JwJ6ckFhte1sQmU5d4JmFfxNd8/hPqqsLZOhrlqlMtUsOzxFZoLvZ9oiAPenpXvipKz7RnMTGo9FnTbZqT8vnijYFtlL6oL3eFks9sYWxmgzFHYPbxBVtsA8OFDYK7jGtnrIAT9FlFltpAocMZaSlOS1KwvnCZ/Q3XQIMXZe7uwi4V4EZ8+FcFXQ5EMj69+aCz2e8yMCeWmWHkpm7r4lXDP8VRGWkomy3iWmYn6ZhBa9r9l2W6GYsIAWloywiAD4XcdCsgcZGo5/ULXbivoTHTD56Kl+0q5RBtPiMAEO0DfHB9N8cMj1KCpl6mdltmYlujbkM7rWyMSIcGNPDNxyChrFZHRYjYcMTe9wa0akra4FkZd9nZAh1dKbnfefm4/IaCSAiyMg2KD4NnbJo+Jxq57vvOOp9FC228p4kD59Tkg7ffBkK60pOahI9sm6tePnyyQSVqvEeRUbFvDQV6c0JEtBw76pkxa5T7CB19ommnPTLovz80h0TvVA4YnfYXGxMMkwYle+S416AsR+PeFJdE621Go18kCH1p3+CW1/VAW6Me5y+eqlLnthJ3J44TOeXqoYPmMMfxmlQSWkSy/UckGhXNfpa6s8ZcZ50xmFDbf3g5loEne69gc0ZCpDpdRPqibtd+0bjmyERgO+ycjEIwe0nE5EHgVW/aHaCY8IOaWyggSM50e6ZIymghja8deyu/tNFHCJ39E616A4ROPfJLY6qDa/vFLa5Ae16fh2iXKajjF774pwP7/VBKwbeQZjPj0qFs91RZwIRljDZkPujisKbFnRbZcj/4aD/aZp9wIMLERLbEQk0tsTvJAX4h79EsP7Pmg2xvw9U5v0pkglLLbC2UjKSldrH/ALRdxd9qCQ/pg8eRn0wVYEeSmbLbGmE9jjJpY4Hy+aBHsqsTREjWl4n4DZMn99061zlTqpq8r0c8Oc6cyZDkO/RR2y7RBu5266ZfHrSXwtEhjOQx6oW32nKkh15zOc0DVptVf17zQcSLqSkOi+X5od8SSB7xeE0yYnffRMh3VcLu5IHHO774pBicvmkk9+qSXD6oFl3fquBNOXmlA/vd94roMsP1TIOnf4ZpQdI9/ggJbEl+vHij7AwOcBMSHoJ+QxUQTKn06IiyxSBTl36INEuttlqWscN0VeHGdDKe6aSqqBt3Eift0XxeAZoYUvcIPnPjNSVzXu6G+YNeIFZ0II01Vov/AGegXhAZGc4wYkMBk2tBbJxkA5s8N7MGdUGTiJWveSehuXLzsJgRnwnEEscQSMNQRWiaaUBrHJwOn3+WqFbxTjHd+qAjfTgiIVpSx32UBkKLp3otsuOP/DQK/wDqZn/IOCwyE9bRcUb+Fgf2ma/cCDEw6v6Ls03NLYUHSlQ4kj0TbiktQFjWaV4x3X/0n1CHae/omrTE9x/9MkE7c9o/gmgGu+8kV1A+g80zaoueq5ckQCyMlL7YMjmXZy6ISK44HI/PVBx7++iZc7v1XimygUDNeySQe/1XnOQdnJI3l53eCSR6IPOC6x0qpO9rguglApdBKSVwP4+qBwjLT6pxhoOf0Q5fTvmnYL5zzI/WaAqzPqrvd9s3bGWk+9Ee0NBl9lzSTXiZKlWRg3qmTRXiQKyaBiTgBxRzr1JOG54TCQ2fwAT3AdXEu3jyAQBbc2dn7T4sP4Y4MTkd4tPSk1ANKk9o4w3oTB/64QBnqSXcswVFtKAkPolsKZh4p5svz9OqBc0reTYS2oHoa1y4ov8ACwP7TP8AoFkMM1w7+i1K44w/ZoH9pn/QIMrK8MO8+qU7Dspst0Qe3lwP9EhwXaoFB1Um8n7sE/zUHnxS4EAk0rVRl82vedutM2spzOZCCx7KsESzvaPiZvGWvwuHOk/JMPie87vA6KN2TvXwLQ0kya47rp5TNCeE6ciVPXvd+5EIAlKoA04II4mWKSD39EopDs0HgNV4lJNF0oPJtxXXpvfkg7NdB6pBdVenLvvigcn07/Vdn33im96SS+INUCw7vBJESRmMUjxO/wA1NbJ7JxLbEkDuwmSMSJiGg4Bo+045DqaYgPYY1ojOEOBD3ohr+7YS4DWpLWDiZKzXL7NbWKvMJhJaTOJN1DMg7rSJ4Zq7QI8Kyw/Cs8MMY3T4nH7z3Sm53E9EBH2ie41I3cqIKhe/swt7nPiBsOJvGcocQTlkJPDZ0GVVWrZcEeB/rQYkPi9jmjo7D1Wq2PaIg4k9fz5qbsu0INDhmJzBpgRggwVrCEsLS9sthYbmOtNkbItrEhNFJZuhgYEYlvMjQ5yR1QJBp0S2mS8G994LrQgXBbXv8VptzP8A4eD/AG2Zn7oWawW1WhXS/wDcQsf9NmR+6EFBiwE06GdEW/auA74rKQf5Yhl5OaUgbQWYj4IrerXD6HRAH4ZKeFjIqRQa5cSckqJtRDaP3UIz1NMfM6YSUFbre+KfeNPuie6PXFATbr0kN2G6epGHGWvNRG7Q8UpxyqvNZqg4GcFcLpvPx4O693vw5AEmspS8pjz5qoJ2z2hzHTaZEdkFBZbXCkSCJOFCJSkefr1QsRvVOwr1bFa0H3XgSk7MDCTs8cDouPgkZGneKBnekkuevPomj5aoFOckFJdFXA5Aonv0XklIc7RAtzkgpDnzKREjSz5DvmgIgQXOc1oE3OIaBq4mQHUyWywmwrHZ22dmDAd4j7b6b7zzMwOAAWcezix79qdGfVtmhmIM/fJ3IXkST0Vkvu3kvkOXPsGVUHLZeJeZzMhhwBwOmiCiWmZx9PKUkIY1cu81zen30QSUGKPw+cuNFIwLSecsu6fqoOC7h6fMDBHWc6k19NTn5ILtct5EFtetMVUdu9lGwYgiwRJkVxm0YMfiQP5TUgZVykpC74h4ilOHpqpi/bB+12R7B8Tm7zOERnvN86t6oMqdY5Y0XhBKjYl4x4RI3nDga/NOQ9qIoyhu5s9aSQS1ns0jX8zP9FdruhO8GH7rvgbl/KFn8Lbi0A08NvEMb9VarDtXHMJhL6ljTg3QcEGfPhprwx33JEO8kl5QMhiXuLxXQUCTABpLr3imI0GWVNUX39E9uggg5oIkr2iciwt0yOXySd3SaDhNMD8kTZrxezAkgZGZy5UQxalBvY5IJI3u13xtIOoMx5ZLxLDg7oafPkosBOwYBOAp6IDmwJ4AEcDP6r25LRSez2w1ptlYLPcnIxXHdYP8j8Rxo0Eq9WD2KMEjGtTjLFsNgaOQc8k9d1BmBZqm4j2yrXl+JW4WXYK7oA96Cx5/nc6I48yTujHIBctlw3ZGG46yw2T+0wCG4ZTBbL1QYPFj5D80w5s1pl++x+I0F9kiCO3HcdJsTkD8L/Q8FQY12vbE8NzHteDIsLXB09N01mgtGwr9yz2o5l0IdB4hknIsYE8PzU9svsG+FZyYkVsOLGAd4Tmu9xoDg0PIrvHemRKmGKjr62WjWYeId18ImW+yZEzgHCQLZ8acUEaDr3klg94ptsiltCAiCfTr6I6zurjn8+8UDCbNSNkhz9fyQSllwpXPVWm6KMGe64HoqxZm09M9ealr2tBhWCO4UJbuiWrpMp5lBTrz2dh2pr/BlvtnuHJzZzA65FZ3aIDmOLXCRaSCJYK83Tb9xzTOQBE+GXkm/aHdgIZaWj4vdfLX7LuoQUmEa/grZYIh8KH/AEN+QVTbirFZokmNH8o+SCOfRNGff5p15mUgoEbq63qlEK5XF7LbRHaHxC2zsNQHgl5Gu4JbvUjkgprXEYGS8HLVoXslssvetEdx1aIbR6h3zTEb2RQT/pWtwd/O1jh/xIl6oMstgnI80JLirltL7OrXZm7xZ4sNtS+FNwHFzZbzfIgaqollJyogbC6SeC9giLHA3zXAYoHbvu0vIoTMyDRMlxyAAWqbMey9kMCLbZHMQAaD+44Y/wBIpqSndhbhFmY21RW/vXtnDaf/AFQzgZZvf6DmUXet+lxlOk+c/XFBOR76DYTnMAa1smMAAAaJVlpkFWo20jpmprOs++CCtluJhSNADPnMKHdaOXfM8EEs++TMGfP6pz9p36tMjoDjwCr8eLl3hwXINsLTMT9OaC5XbersMZcT9VPPvx3hh0p0lOocKagLPoVtrPA495Kcu3aGR3XSLSKzpyQRV8X28RKE40rynX0R1w38HEw4oDoUT3XNOBB76KJ2kswAa8YGn6qKs0aRGs+9EBe0dwmxxi2c4bhvQ3HNs8DnvDA9DmgW995q72z+Mu9zZziwf3jdSG0cOrZ9QFSYMN2hPLy7KB+EJGv170UrZIU5adjjqhLLZd4j3ehmrBdt2OJAAx/OpOSAm77Hhpqo32iXkGsg2cGRd+9fwHwsHX3j0Cmb2vWz2Fs40QOifZhM+InKY+yP5nLLryvN9oivixPieZnQCXutHAAABA9Z4lVY4Y8awx4ZrJhOVC0TCq9mfgFZLqeQI06B0N0/9pQZs34qKagu90ch8lDSqpSG6g5cEDUVLsdmc97WMaXPeQ1rRiScAO9U08Ga0T2TXWAI1pcPeb+7YTlMTe4cZFo80Fg2X2KhWICJF3YlolPeNWwzpD1IzfjpIIi8toayB75oO+75JBkZDelPWWMqqp2i3EmtfrkUE/ab8frIfnWqabfxmCD3nmqzGtBOJTQtB17l8kGiWHaN4kSaCk5jj5YKsbf7JsiQza7OwMc0TjQ2iQInWM0D/kBiK5GcbZLzc0ivTgrJcl9Ce7iBSR+6fskZjJBkcTzV89nOy4jPMSKJwYMnPH33mrIfEU3jwkPtKvbS3Q2zWuLDb8AIcz+hwDm85T3ei0+54P7LdsNmESI3xHf1RDvCf9LN0dEBF73kXzJdiZk6CVAqfa7w3nHdwmf144J68rd9kYCnOdeiid/uuKAi12smQy780I53f0SXPSQ+qB15pr3+aSH998Egnv0Sd5ASHp5sQjv8kEHS76UToORQS932jeIhuE2OoRoZY8K1UXEs5a45iaIs0aRHQ9cR6qdfdjYu8QB9kj/OWvElAvZm2CFN7iAwNc50/uhs3TwpISVTs20lmI99sSGdJCIOhEj5hd2j2jDPHs0KHrDdEc4kmRG/uslIAlspkmiqMQ1QaHA2vsTBPfing2Eegm50kHentIduGHZWmEDjEcQYp5S91nMTPEKjtSmNnggf8UkzM5mpJqSZ5mpJ4lEsrJCNajbMNUD7MgrBDtG5DiHLwjppLmVBQ2TP6ou+bT4dmDc4hlxkMfogqczOqkWOoOSjGFHtwQceVp+xLty65jF8WJ9BlyCymI+S0zYu1B92BrcYcZ4d/kA4GnAjsTQC3taZvlXdAplLjzULaI1T+aMvA+8e9D9FGRjVAgvn36FeERNb6SXFAU2JnPv6Imy2ndMx2NFHNdJPQCcuaCavmzttNvsQNRF3GPGPutfvGdc2ud6qzX9efiPIFJTkfXkAN7HgqrckYG8YBNfBhPeZ1lusimhP9TU/arSSGk4u97POh+SAWJFqTWZ+WqDc/v8AVdtUWZJp3RIae8UCS+v5pQPc0259T+egXgaenLNA6Une0TZdouscgd8T1SwdU01LFEBTXhWnZ61SLQcHNlPjObfVVNrTLOvrWWSm7qiScw4AS9eaCtbdXd4VujaPd4jeLYnvehLm9FW3jqr97WWfvLO7MwSD/i8y/wCyoTzMIEgJbPPkkkJyCyZogdhtr3+CLY2QHFNMFcUXY7I6IRIU9KVQGWCBM8DnwUHf95eLFO7PcbRo4BSl53i1jDDYfeNCRUAaKIskFrakTOiBux3dEiVax0vTzKlxs5F0H+4KTgXyQ0AyoKA19EUL5dkWy5D8EFGiFXf2Y22Zj2YmsRoeyebmTDgOJa7X7KpEQd/NdsdsfBiNiQzuvY4OaeI14ZHgSgvl62XdeQeemf5KFtDazV0e5l4WdtpgyafhiMJluRJVB4HI8iqvabE4EgghwyNJeaCLK53WieiMySBNAkNmjrBDnOc5S/NDQ4BJrIKUEYWaE6K4YUYCPiiOAI6ATP6yIMbPxP42O6f+nAfPLKGx0vMo60jde6tKgchUc1FbBjfiWqdXOs7iSZVJitcfkjrXEznWs/lj5II+MuB4zAwSy6XeneCHfjp14oFuOa5vd9Vyp4+a5JB1p7wXd7vqub1P0XmHkgfhtS5d05JDSltM6oH4bdfXyUxdjZuHmZcqYclE2ds6moHYU3cLJFzj8IYZ41JnISQD+1Foc2yvnV3igZe7+7I9ZrPzBOYPfFW72mRD40Bv3YM+W88/RoVQs1qc00Jp1CBbYJPwo2BZQ0VInoMuaaF8NOI+g9Eh98gYMlzQHCGM8O/RItt7brSyGcpEjADQS+aho1ue7UA94rjBQdzQOsOZqnWxCm2AjVKaUB8EmSLBUdBRU0EbGgEYgjnRMuHVX2zwrXbHFsIHdHJrG8XOOfmUza/Z47em6PDGbpNiODf8pNafNBVbkvyLZXl8J0t4Sc0ibXtx3XtzGeoyIV+sG0cG2ANmIcX/AOuIaE//AJRD8U9DXgVXXbP2duBiRJZkhgP+IE5dUFartYMG7g5epmZlBZrxuGKw1Y7PLeAx0qFHC63n7M/koqFb7VDpDtEVo4RHt9JhKffVtdQ2iLz3wD5t971QT1oskOx+/aXtDgJsgtIMV1Ke79gcXSHyVNve9n2h+86QAnutFQ0E15nVxxkMAJB11gJJLjMmpOM+ZNSkPu+eUuVf0QHbDWrctjARSI1zCBKswCP+vqp28YG69wFQDjqJzBCqFhtDrPGhxJTMN7XSGciCR1Ewr9fkEbwcDNr2zaci0gOY7qDggrsVnffVNbveCMiw/PlOdP1CYll3qgaDaVXN1OuHBJI7qgQZy70SprpXWccEHWg8e68kQwd+qbaap5s+vYQEQIeZ77Cn7BAnD3Ri4tJGNJ0EuWSiLDZpynhMdaq1WJ7YEJ9of8MMF9cz9lo5kAS4oM926toiW6NIzYzdhDlDAaf+W8oOHZwcDXivPiFxJJmSSTxJMz6leY7z8kDdvu8gbwHunHhqgx3T6qz2KK1w3HihoeShr1u4wYrmGssDqDUEIBIbJp4MSYQ4J9rNEHtxeDO/kuS4LwKAhhkigSg4ZRbXIL5b74LGiFCG40ZCkzWpM5lRUa1vdIucSNJzlrKa8vII+NaSTSQ4+nSiBM9T8sl5eQJkZYleLV5eQcDBknJGVZH6Lq8gHtkEFp1FVY9nbQYthaDjAibn+DvebLi0kjkvLyAWM3HKX4oSJr3RdXkDYAyXAFxeQdIXGry8gdgBFsMsMdV5eQS93QC5zWgyJOMsEN7Sbw3RCszZhoHiPP3nEkM6NAJ5kaLy8gozCl7y8vICbM7vsovaFu9DhvzE2dBUfNeXkEGwCaenivLyDzYU04yyk6Ly8gJhXc7h30Rout2rfM/gvLy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grpSp>
        <p:nvGrpSpPr>
          <p:cNvPr id="2049" name="Group 2048"/>
          <p:cNvGrpSpPr>
            <a:grpSpLocks/>
          </p:cNvGrpSpPr>
          <p:nvPr/>
        </p:nvGrpSpPr>
        <p:grpSpPr bwMode="auto">
          <a:xfrm>
            <a:off x="3473450" y="2405063"/>
            <a:ext cx="2228850" cy="2522537"/>
            <a:chOff x="3473354" y="2405063"/>
            <a:chExt cx="2228850" cy="2523224"/>
          </a:xfrm>
        </p:grpSpPr>
        <p:pic>
          <p:nvPicPr>
            <p:cNvPr id="3483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3354" y="2405063"/>
              <a:ext cx="222885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8" name="TextBox 3"/>
            <p:cNvSpPr txBox="1">
              <a:spLocks noChangeArrowheads="1"/>
            </p:cNvSpPr>
            <p:nvPr/>
          </p:nvSpPr>
          <p:spPr bwMode="auto">
            <a:xfrm>
              <a:off x="3976073" y="4558955"/>
              <a:ext cx="1223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Leveduras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1273175"/>
            <a:ext cx="1997075" cy="1906588"/>
            <a:chOff x="7979258" y="4915536"/>
            <a:chExt cx="1523999" cy="1525275"/>
          </a:xfrm>
        </p:grpSpPr>
        <p:pic>
          <p:nvPicPr>
            <p:cNvPr id="3483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79258" y="4915536"/>
              <a:ext cx="1523999" cy="103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6" name="TextBox 10"/>
            <p:cNvSpPr txBox="1">
              <a:spLocks noChangeArrowheads="1"/>
            </p:cNvSpPr>
            <p:nvPr/>
          </p:nvSpPr>
          <p:spPr bwMode="auto">
            <a:xfrm>
              <a:off x="8396753" y="5924122"/>
              <a:ext cx="689018" cy="51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Glicose</a:t>
              </a: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40%</a:t>
              </a:r>
            </a:p>
          </p:txBody>
        </p:sp>
      </p:grpSp>
      <p:cxnSp>
        <p:nvCxnSpPr>
          <p:cNvPr id="7" name="Elbow Connector 6"/>
          <p:cNvCxnSpPr>
            <a:stCxn id="10" idx="3"/>
            <a:endCxn id="2056" idx="1"/>
          </p:cNvCxnSpPr>
          <p:nvPr/>
        </p:nvCxnSpPr>
        <p:spPr>
          <a:xfrm>
            <a:off x="2225675" y="1922463"/>
            <a:ext cx="1247775" cy="150653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2051"/>
          <p:cNvGrpSpPr>
            <a:grpSpLocks/>
          </p:cNvGrpSpPr>
          <p:nvPr/>
        </p:nvGrpSpPr>
        <p:grpSpPr bwMode="auto">
          <a:xfrm>
            <a:off x="7246938" y="2967038"/>
            <a:ext cx="1458912" cy="1349375"/>
            <a:chOff x="7247603" y="2967226"/>
            <a:chExt cx="1457733" cy="1349785"/>
          </a:xfrm>
        </p:grpSpPr>
        <p:pic>
          <p:nvPicPr>
            <p:cNvPr id="3483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47603" y="2967226"/>
              <a:ext cx="1457733" cy="923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TextBox 7"/>
            <p:cNvSpPr txBox="1">
              <a:spLocks noChangeArrowheads="1"/>
            </p:cNvSpPr>
            <p:nvPr/>
          </p:nvSpPr>
          <p:spPr bwMode="auto">
            <a:xfrm>
              <a:off x="7557123" y="3947679"/>
              <a:ext cx="838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Etanol</a:t>
              </a:r>
            </a:p>
          </p:txBody>
        </p:sp>
      </p:grpSp>
      <p:cxnSp>
        <p:nvCxnSpPr>
          <p:cNvPr id="13" name="Straight Arrow Connector 12"/>
          <p:cNvCxnSpPr>
            <a:stCxn id="2056" idx="3"/>
            <a:endCxn id="14" idx="1"/>
          </p:cNvCxnSpPr>
          <p:nvPr/>
        </p:nvCxnSpPr>
        <p:spPr>
          <a:xfrm flipV="1">
            <a:off x="5702300" y="3429000"/>
            <a:ext cx="15446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9225" y="4743450"/>
            <a:ext cx="2636838" cy="1697038"/>
            <a:chOff x="7102433" y="1901230"/>
            <a:chExt cx="2637267" cy="1696910"/>
          </a:xfrm>
        </p:grpSpPr>
        <p:pic>
          <p:nvPicPr>
            <p:cNvPr id="3483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02433" y="1901230"/>
              <a:ext cx="2637267" cy="104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TextBox 20"/>
            <p:cNvSpPr txBox="1">
              <a:spLocks noChangeArrowheads="1"/>
            </p:cNvSpPr>
            <p:nvPr/>
          </p:nvSpPr>
          <p:spPr bwMode="auto">
            <a:xfrm>
              <a:off x="8027368" y="2951809"/>
              <a:ext cx="7873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Xilose</a:t>
              </a: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25%</a:t>
              </a:r>
            </a:p>
          </p:txBody>
        </p:sp>
      </p:grpSp>
      <p:cxnSp>
        <p:nvCxnSpPr>
          <p:cNvPr id="22" name="Elbow Connector 21"/>
          <p:cNvCxnSpPr>
            <a:stCxn id="20" idx="3"/>
            <a:endCxn id="2056" idx="1"/>
          </p:cNvCxnSpPr>
          <p:nvPr/>
        </p:nvCxnSpPr>
        <p:spPr>
          <a:xfrm flipV="1">
            <a:off x="2786063" y="3429000"/>
            <a:ext cx="687387" cy="1835150"/>
          </a:xfrm>
          <a:prstGeom prst="bentConnector3">
            <a:avLst>
              <a:gd name="adj1" fmla="val 903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ultiply 27"/>
          <p:cNvSpPr/>
          <p:nvPr/>
        </p:nvSpPr>
        <p:spPr>
          <a:xfrm>
            <a:off x="2535238" y="4146550"/>
            <a:ext cx="628650" cy="6127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83413" y="1736725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20.400 litros/ha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983413" y="5080000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12.750 litros/ha</a:t>
            </a:r>
          </a:p>
        </p:txBody>
      </p:sp>
      <p:sp>
        <p:nvSpPr>
          <p:cNvPr id="40" name="Multiply 39"/>
          <p:cNvSpPr/>
          <p:nvPr/>
        </p:nvSpPr>
        <p:spPr>
          <a:xfrm>
            <a:off x="6983413" y="4759325"/>
            <a:ext cx="1704975" cy="10207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87625" y="238125"/>
            <a:ext cx="468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Ambiente da Fermentação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4421188"/>
            <a:ext cx="48577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8925" y="2185988"/>
            <a:ext cx="3509963" cy="2852737"/>
            <a:chOff x="266218" y="2186557"/>
            <a:chExt cx="3240912" cy="2852270"/>
          </a:xfrm>
        </p:grpSpPr>
        <p:pic>
          <p:nvPicPr>
            <p:cNvPr id="37896" name="Imagem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218" y="2718103"/>
              <a:ext cx="3240912" cy="2320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1052952" y="2186557"/>
              <a:ext cx="1436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latin typeface="Calibri" pitchFamily="34" charset="0"/>
                </a:rPr>
                <a:t>Contaminação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68838" y="1157288"/>
            <a:ext cx="4857750" cy="3270250"/>
            <a:chOff x="4309521" y="1157464"/>
            <a:chExt cx="4484264" cy="3269806"/>
          </a:xfrm>
        </p:grpSpPr>
        <p:pic>
          <p:nvPicPr>
            <p:cNvPr id="378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09521" y="1583792"/>
              <a:ext cx="4484264" cy="284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5972537" y="1157464"/>
              <a:ext cx="1221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latin typeface="Calibri" pitchFamily="34" charset="0"/>
                </a:rPr>
                <a:t>Competição</a:t>
              </a:r>
            </a:p>
          </p:txBody>
        </p:sp>
      </p:grpSp>
      <p:sp>
        <p:nvSpPr>
          <p:cNvPr id="37893" name="CaixaDeTexto 1"/>
          <p:cNvSpPr txBox="1">
            <a:spLocks noChangeArrowheads="1"/>
          </p:cNvSpPr>
          <p:nvPr/>
        </p:nvSpPr>
        <p:spPr bwMode="auto">
          <a:xfrm>
            <a:off x="2992438" y="600075"/>
            <a:ext cx="317341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Fermentação no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95650" y="231775"/>
            <a:ext cx="346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Levedura BioCelere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530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508125"/>
            <a:ext cx="71659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998788" y="609600"/>
            <a:ext cx="31781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Leveduras sob Medida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1524000"/>
            <a:ext cx="7632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03625" y="604838"/>
            <a:ext cx="19446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BioEconomia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800" y="1758950"/>
            <a:ext cx="19256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Biomassa de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Alta Produtividade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800" y="3427413"/>
            <a:ext cx="17240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Universidades e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ICTs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13138" y="5278438"/>
            <a:ext cx="17176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Biodiversidade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Brasileira</a:t>
            </a:r>
          </a:p>
        </p:txBody>
      </p:sp>
      <p:cxnSp>
        <p:nvCxnSpPr>
          <p:cNvPr id="7" name="Elbow Connector 6"/>
          <p:cNvCxnSpPr>
            <a:stCxn id="4" idx="3"/>
            <a:endCxn id="3" idx="1"/>
          </p:cNvCxnSpPr>
          <p:nvPr/>
        </p:nvCxnSpPr>
        <p:spPr>
          <a:xfrm flipV="1">
            <a:off x="1901825" y="2081213"/>
            <a:ext cx="1323975" cy="16700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2971800" y="407988"/>
            <a:ext cx="32051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GranBio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Empreendendo o Setor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92475" y="3424238"/>
            <a:ext cx="21590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Desenvolvimento de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Processos</a:t>
            </a:r>
          </a:p>
        </p:txBody>
      </p:sp>
      <p:cxnSp>
        <p:nvCxnSpPr>
          <p:cNvPr id="15" name="Straight Arrow Connector 14"/>
          <p:cNvCxnSpPr>
            <a:stCxn id="5" idx="0"/>
            <a:endCxn id="9" idx="2"/>
          </p:cNvCxnSpPr>
          <p:nvPr/>
        </p:nvCxnSpPr>
        <p:spPr>
          <a:xfrm flipV="1">
            <a:off x="4371975" y="4070350"/>
            <a:ext cx="0" cy="1208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28925" y="4519613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Genes e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Microorganismos</a:t>
            </a:r>
          </a:p>
        </p:txBody>
      </p:sp>
      <p:cxnSp>
        <p:nvCxnSpPr>
          <p:cNvPr id="20" name="Elbow Connector 19"/>
          <p:cNvCxnSpPr>
            <a:stCxn id="3" idx="3"/>
            <a:endCxn id="9" idx="1"/>
          </p:cNvCxnSpPr>
          <p:nvPr/>
        </p:nvCxnSpPr>
        <p:spPr>
          <a:xfrm flipH="1">
            <a:off x="3292475" y="2081213"/>
            <a:ext cx="1858963" cy="1666875"/>
          </a:xfrm>
          <a:prstGeom prst="bentConnector5">
            <a:avLst>
              <a:gd name="adj1" fmla="val -12302"/>
              <a:gd name="adj2" fmla="val 50000"/>
              <a:gd name="adj3" fmla="val 11230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81775" y="3332163"/>
            <a:ext cx="30099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Indústria de Segunda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Geração</a:t>
            </a:r>
          </a:p>
        </p:txBody>
      </p:sp>
      <p:cxnSp>
        <p:nvCxnSpPr>
          <p:cNvPr id="29" name="Straight Arrow Connector 28"/>
          <p:cNvCxnSpPr>
            <a:stCxn id="9" idx="3"/>
            <a:endCxn id="25" idx="1"/>
          </p:cNvCxnSpPr>
          <p:nvPr/>
        </p:nvCxnSpPr>
        <p:spPr>
          <a:xfrm>
            <a:off x="5451475" y="3748088"/>
            <a:ext cx="1130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76850" y="4319588"/>
            <a:ext cx="1550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8" grpId="0"/>
      <p:bldP spid="25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450" y="2057400"/>
            <a:ext cx="504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68738" y="452438"/>
            <a:ext cx="1476375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BioCelere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Plano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Gc e reuni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850" y="4267200"/>
            <a:ext cx="28717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IMG_6505.JPG"/>
          <p:cNvPicPr>
            <a:picLocks noChangeAspect="1"/>
          </p:cNvPicPr>
          <p:nvPr/>
        </p:nvPicPr>
        <p:blipFill>
          <a:blip r:embed="rId3"/>
          <a:srcRect l="10434"/>
          <a:stretch>
            <a:fillRect/>
          </a:stretch>
        </p:blipFill>
        <p:spPr bwMode="auto">
          <a:xfrm>
            <a:off x="1566863" y="1728788"/>
            <a:ext cx="289877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Offi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3113" y="4262438"/>
            <a:ext cx="28765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Lab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3113" y="1728788"/>
            <a:ext cx="28765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graalbio.com/graalbio/wp-content/uploads/2012/05/bio_celer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04825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460625" y="428625"/>
            <a:ext cx="422116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ESTAÇÃO EXPERIMENTAL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Plano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7975" y="1479550"/>
            <a:ext cx="3910013" cy="2165350"/>
          </a:xfrm>
        </p:spPr>
      </p:pic>
      <p:pic>
        <p:nvPicPr>
          <p:cNvPr id="45058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6063" y="1598613"/>
            <a:ext cx="37798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8439" y="3887833"/>
            <a:ext cx="3921362" cy="27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2689" y="3994926"/>
            <a:ext cx="3883256" cy="268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2667000" y="236538"/>
            <a:ext cx="4219575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ESTAÇÃO EXPERIMENTAL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Realidade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Goncalo\Documents\GrallBio\Fotos Diversas\YZ7J1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43125"/>
            <a:ext cx="44148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C:\Users\Goncalo\Documents\GrallBio\Fotos Diversas\GranBio_ad_we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95538"/>
            <a:ext cx="3659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2593975" y="603250"/>
            <a:ext cx="3983038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Enquanto a Cana não vem…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4103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Ricardo Martins\Desktop\GRAN ENERGIA\REGISTRO FOTOGRÁFICO BIOFLEX1\DSC01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726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038227" y="5642628"/>
            <a:ext cx="15087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16/04/2013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3179763" y="603250"/>
            <a:ext cx="2817812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ea typeface="ＭＳ Ｐゴシック"/>
                <a:cs typeface="Times New Roman" pitchFamily="18" charset="0"/>
              </a:rPr>
              <a:t>Vista aérea da obra </a:t>
            </a:r>
            <a:endParaRPr lang="en-US" sz="2400">
              <a:latin typeface="Calibri" pitchFamily="34" charset="0"/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upont agricultural facility in Loudon, Ten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88" y="1341438"/>
            <a:ext cx="74072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Dupont Tra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88" y="4221163"/>
            <a:ext cx="32004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371850" y="588963"/>
            <a:ext cx="24098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Arial" charset="0"/>
              </a:rPr>
              <a:t>Petroquímica???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502025" y="603250"/>
            <a:ext cx="217011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Oportunidades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52400" y="29972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4238" y="2335213"/>
            <a:ext cx="7954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Desenvolvimento Nacional baseado na aplicação da nossa capacidade científica sob a nossa Biodiversidade aproveitando as vantagens da natureza brasileira; </a:t>
            </a:r>
          </a:p>
          <a:p>
            <a:pPr marL="457200" indent="-457200" algn="just">
              <a:buFontTx/>
              <a:buAutoNum type="arabicPeriod"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Liderar mundialmente o processo de desenvolvimento de Biorefinarias, uma indústria emergente e fundamental para o mundo.</a:t>
            </a:r>
          </a:p>
          <a:p>
            <a:pPr marL="457200" indent="-457200" algn="just">
              <a:buFontTx/>
              <a:buAutoNum type="arabicPeriod"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1"/>
          <p:cNvSpPr txBox="1">
            <a:spLocks noChangeArrowheads="1"/>
          </p:cNvSpPr>
          <p:nvPr/>
        </p:nvSpPr>
        <p:spPr bwMode="auto">
          <a:xfrm>
            <a:off x="2855913" y="601663"/>
            <a:ext cx="3441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A Lógica dos Renováveis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60338" y="1362075"/>
            <a:ext cx="177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Calibri" pitchFamily="34" charset="0"/>
              </a:rPr>
              <a:t>Fotossíntese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459288" y="1408113"/>
            <a:ext cx="833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Açúcar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81025" y="2543175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Combustão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994025" y="2543175"/>
            <a:ext cx="163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Energia Elétrica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81025" y="355123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Gaseificação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360988" y="3551238"/>
            <a:ext cx="912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Catálise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238500" y="35512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SynGas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81025" y="5049838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Fermentação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7304088" y="4067175"/>
            <a:ext cx="2343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b="1">
                <a:latin typeface="Calibri" pitchFamily="34" charset="0"/>
              </a:rPr>
              <a:t>Produtos </a:t>
            </a:r>
          </a:p>
          <a:p>
            <a:pPr algn="ctr"/>
            <a:r>
              <a:rPr lang="pt-BR" sz="3600" b="1">
                <a:latin typeface="Calibri" pitchFamily="34" charset="0"/>
              </a:rPr>
              <a:t>Renováveis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90788" y="5407025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Microrganismos Naturais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490788" y="4532313"/>
            <a:ext cx="323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Microrganismos Geneticamente </a:t>
            </a:r>
          </a:p>
          <a:p>
            <a:r>
              <a:rPr lang="pt-BR">
                <a:latin typeface="Calibri" pitchFamily="34" charset="0"/>
              </a:rPr>
              <a:t>Modificados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165350" y="1592263"/>
            <a:ext cx="22939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/>
          <p:nvPr/>
        </p:nvCxnSpPr>
        <p:spPr>
          <a:xfrm rot="5400000">
            <a:off x="2343944" y="134144"/>
            <a:ext cx="830262" cy="4356100"/>
          </a:xfrm>
          <a:prstGeom prst="bentConnector4">
            <a:avLst>
              <a:gd name="adj1" fmla="val 31446"/>
              <a:gd name="adj2" fmla="val 10568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5" idx="3"/>
            <a:endCxn id="6" idx="1"/>
          </p:cNvCxnSpPr>
          <p:nvPr/>
        </p:nvCxnSpPr>
        <p:spPr>
          <a:xfrm>
            <a:off x="1833563" y="2727325"/>
            <a:ext cx="1160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/>
          <p:nvPr/>
        </p:nvCxnSpPr>
        <p:spPr>
          <a:xfrm rot="5400000">
            <a:off x="1839912" y="638176"/>
            <a:ext cx="1838325" cy="4356100"/>
          </a:xfrm>
          <a:prstGeom prst="bentConnector4">
            <a:avLst>
              <a:gd name="adj1" fmla="val 14056"/>
              <a:gd name="adj2" fmla="val 10568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/>
          <p:nvPr/>
        </p:nvCxnSpPr>
        <p:spPr>
          <a:xfrm rot="5400000">
            <a:off x="1090612" y="1387476"/>
            <a:ext cx="3336925" cy="4356100"/>
          </a:xfrm>
          <a:prstGeom prst="bentConnector4">
            <a:avLst>
              <a:gd name="adj1" fmla="val 7612"/>
              <a:gd name="adj2" fmla="val 10568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7" idx="3"/>
            <a:endCxn id="9" idx="1"/>
          </p:cNvCxnSpPr>
          <p:nvPr/>
        </p:nvCxnSpPr>
        <p:spPr>
          <a:xfrm>
            <a:off x="1938338" y="3735388"/>
            <a:ext cx="13001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9" idx="3"/>
            <a:endCxn id="8" idx="1"/>
          </p:cNvCxnSpPr>
          <p:nvPr/>
        </p:nvCxnSpPr>
        <p:spPr>
          <a:xfrm>
            <a:off x="4098925" y="3735388"/>
            <a:ext cx="12620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>
            <a:stCxn id="10" idx="2"/>
            <a:endCxn id="12" idx="1"/>
          </p:cNvCxnSpPr>
          <p:nvPr/>
        </p:nvCxnSpPr>
        <p:spPr>
          <a:xfrm rot="16200000" flipH="1">
            <a:off x="1804194" y="4904581"/>
            <a:ext cx="171450" cy="120173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49"/>
          <p:cNvCxnSpPr>
            <a:stCxn id="10" idx="0"/>
            <a:endCxn id="13" idx="1"/>
          </p:cNvCxnSpPr>
          <p:nvPr/>
        </p:nvCxnSpPr>
        <p:spPr>
          <a:xfrm rot="5400000" flipH="1" flipV="1">
            <a:off x="1793081" y="4352132"/>
            <a:ext cx="193675" cy="120173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9" idx="2"/>
            <a:endCxn id="13" idx="0"/>
          </p:cNvCxnSpPr>
          <p:nvPr/>
        </p:nvCxnSpPr>
        <p:spPr>
          <a:xfrm rot="16200000" flipH="1">
            <a:off x="3582194" y="4007644"/>
            <a:ext cx="611188" cy="43815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>
            <a:spLocks noChangeArrowheads="1"/>
          </p:cNvSpPr>
          <p:nvPr/>
        </p:nvSpPr>
        <p:spPr bwMode="auto">
          <a:xfrm>
            <a:off x="6345238" y="1408113"/>
            <a:ext cx="912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Lipídios</a:t>
            </a:r>
          </a:p>
        </p:txBody>
      </p:sp>
      <p:cxnSp>
        <p:nvCxnSpPr>
          <p:cNvPr id="59" name="Conector de seta reta 58"/>
          <p:cNvCxnSpPr>
            <a:stCxn id="4" idx="3"/>
            <a:endCxn id="57" idx="1"/>
          </p:cNvCxnSpPr>
          <p:nvPr/>
        </p:nvCxnSpPr>
        <p:spPr>
          <a:xfrm>
            <a:off x="5292725" y="1592263"/>
            <a:ext cx="10525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57" idx="2"/>
            <a:endCxn id="8" idx="0"/>
          </p:cNvCxnSpPr>
          <p:nvPr/>
        </p:nvCxnSpPr>
        <p:spPr>
          <a:xfrm rot="5400000">
            <a:off x="5421312" y="2171701"/>
            <a:ext cx="1774825" cy="98425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stCxn id="8" idx="3"/>
            <a:endCxn id="11" idx="0"/>
          </p:cNvCxnSpPr>
          <p:nvPr/>
        </p:nvCxnSpPr>
        <p:spPr>
          <a:xfrm>
            <a:off x="6273800" y="3735388"/>
            <a:ext cx="2201863" cy="33178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68"/>
          <p:cNvCxnSpPr>
            <a:stCxn id="12" idx="3"/>
            <a:endCxn id="11" idx="2"/>
          </p:cNvCxnSpPr>
          <p:nvPr/>
        </p:nvCxnSpPr>
        <p:spPr>
          <a:xfrm flipV="1">
            <a:off x="5011738" y="5267325"/>
            <a:ext cx="3463925" cy="3238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do 71"/>
          <p:cNvCxnSpPr>
            <a:stCxn id="13" idx="3"/>
            <a:endCxn id="11" idx="1"/>
          </p:cNvCxnSpPr>
          <p:nvPr/>
        </p:nvCxnSpPr>
        <p:spPr>
          <a:xfrm flipV="1">
            <a:off x="5722938" y="4667250"/>
            <a:ext cx="1581150" cy="18891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7621588" y="1455738"/>
            <a:ext cx="1703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b="1">
                <a:latin typeface="Calibri" pitchFamily="34" charset="0"/>
              </a:rPr>
              <a:t>Matéria</a:t>
            </a:r>
          </a:p>
          <a:p>
            <a:pPr algn="ctr"/>
            <a:r>
              <a:rPr lang="pt-BR" sz="3600" b="1">
                <a:latin typeface="Calibri" pitchFamily="34" charset="0"/>
              </a:rPr>
              <a:t>Prima</a:t>
            </a:r>
          </a:p>
        </p:txBody>
      </p:sp>
      <p:grpSp>
        <p:nvGrpSpPr>
          <p:cNvPr id="28" name="Grupo 27"/>
          <p:cNvGrpSpPr>
            <a:grpSpLocks/>
          </p:cNvGrpSpPr>
          <p:nvPr/>
        </p:nvGrpSpPr>
        <p:grpSpPr bwMode="auto">
          <a:xfrm>
            <a:off x="8472488" y="2655888"/>
            <a:ext cx="617537" cy="1411287"/>
            <a:chOff x="7808937" y="2655350"/>
            <a:chExt cx="569458" cy="1411509"/>
          </a:xfrm>
        </p:grpSpPr>
        <p:cxnSp>
          <p:nvCxnSpPr>
            <p:cNvPr id="24" name="Conector de seta reta 23"/>
            <p:cNvCxnSpPr>
              <a:stCxn id="11" idx="0"/>
              <a:endCxn id="22" idx="2"/>
            </p:cNvCxnSpPr>
            <p:nvPr/>
          </p:nvCxnSpPr>
          <p:spPr>
            <a:xfrm flipH="1" flipV="1">
              <a:off x="7808937" y="2655350"/>
              <a:ext cx="2928" cy="14115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42" name="CaixaDeTexto 26"/>
            <p:cNvSpPr txBox="1">
              <a:spLocks noChangeArrowheads="1"/>
            </p:cNvSpPr>
            <p:nvPr/>
          </p:nvSpPr>
          <p:spPr bwMode="auto">
            <a:xfrm>
              <a:off x="7919393" y="2668124"/>
              <a:ext cx="4590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800">
                  <a:latin typeface="Calibri" pitchFamily="34" charset="0"/>
                </a:rPr>
                <a:t>$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7404100" y="1216025"/>
            <a:ext cx="2084388" cy="1455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581025" y="5049838"/>
            <a:ext cx="1584325" cy="379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7" grpId="0"/>
      <p:bldP spid="22" grpId="0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3187700" y="595313"/>
            <a:ext cx="27749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Riscos Regulatórios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549275" y="2514600"/>
            <a:ext cx="89757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Dificuldade de acesso a Biodiversidade Brasileira – Organismos e Genes -  para fins de pesquisa e desenvolvimento da indústria biotecnológica nacional;</a:t>
            </a:r>
          </a:p>
          <a:p>
            <a:pPr marL="342900" indent="-342900" algn="just">
              <a:buFontTx/>
              <a:buAutoNum type="arabicPeriod"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Dificuldade – Tempo e Excesso de Exigências – para regulamentação de microorganismos GRASS modificados geneticamente com genes de metabolismo básico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5475" y="1481138"/>
            <a:ext cx="9101138" cy="4972050"/>
            <a:chOff x="626183" y="1481137"/>
            <a:chExt cx="9101138" cy="4972050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6183" y="1481137"/>
              <a:ext cx="9101138" cy="497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5124" y="5838825"/>
              <a:ext cx="7666831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2970213" y="604838"/>
            <a:ext cx="32146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Peso da Matéria Prima</a:t>
            </a:r>
          </a:p>
        </p:txBody>
      </p:sp>
      <p:sp>
        <p:nvSpPr>
          <p:cNvPr id="2" name="Oval 1"/>
          <p:cNvSpPr/>
          <p:nvPr/>
        </p:nvSpPr>
        <p:spPr>
          <a:xfrm>
            <a:off x="5727700" y="5334000"/>
            <a:ext cx="1143000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6200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071813" y="609600"/>
            <a:ext cx="2997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Diferencial Brasileiro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2141538"/>
            <a:ext cx="50641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873375" y="596900"/>
            <a:ext cx="3397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Sem Dilema Food x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ixaDeTexto 1"/>
          <p:cNvSpPr txBox="1">
            <a:spLocks noChangeArrowheads="1"/>
          </p:cNvSpPr>
          <p:nvPr/>
        </p:nvSpPr>
        <p:spPr bwMode="auto">
          <a:xfrm>
            <a:off x="2116138" y="596900"/>
            <a:ext cx="49307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Processo Fundamental: Fotossíntese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1785938"/>
            <a:ext cx="380206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781675" y="1204913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latin typeface="Calibri" pitchFamily="34" charset="0"/>
              </a:rPr>
              <a:t>CO</a:t>
            </a:r>
            <a:r>
              <a:rPr lang="pt-BR" sz="2800" baseline="-25000">
                <a:latin typeface="Calibri" pitchFamily="34" charset="0"/>
              </a:rPr>
              <a:t>2</a:t>
            </a:r>
            <a:r>
              <a:rPr lang="pt-BR" sz="2800">
                <a:latin typeface="Calibri" pitchFamily="34" charset="0"/>
              </a:rPr>
              <a:t> + H</a:t>
            </a:r>
            <a:r>
              <a:rPr lang="pt-BR" sz="2800" baseline="-25000">
                <a:latin typeface="Calibri" pitchFamily="34" charset="0"/>
              </a:rPr>
              <a:t>2</a:t>
            </a:r>
            <a:r>
              <a:rPr lang="pt-BR" sz="2800">
                <a:latin typeface="Calibri" pitchFamily="34" charset="0"/>
              </a:rPr>
              <a:t>O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93663" y="1600200"/>
            <a:ext cx="4511675" cy="4335463"/>
            <a:chOff x="222078" y="1600339"/>
            <a:chExt cx="4164570" cy="4335592"/>
          </a:xfrm>
        </p:grpSpPr>
        <p:pic>
          <p:nvPicPr>
            <p:cNvPr id="21512" name="Picture 2" descr="http://www.sugarcanecrops.com/sites/sugarcanes/_media/mediabank/309_mb_file_ea5f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078" y="2366299"/>
              <a:ext cx="4164570" cy="356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CaixaDeTexto 4"/>
            <p:cNvSpPr txBox="1">
              <a:spLocks noChangeArrowheads="1"/>
            </p:cNvSpPr>
            <p:nvPr/>
          </p:nvSpPr>
          <p:spPr bwMode="auto">
            <a:xfrm>
              <a:off x="555454" y="1600339"/>
              <a:ext cx="31393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>
                  <a:latin typeface="Calibri" pitchFamily="34" charset="0"/>
                </a:rPr>
                <a:t>Arquitetura de Coleta</a:t>
              </a:r>
            </a:p>
          </p:txBody>
        </p:sp>
      </p:grpSp>
      <p:pic>
        <p:nvPicPr>
          <p:cNvPr id="4098" name="Picture 2" descr="http://0.tqn.com/d/chemistry/1/0/y/w/Glucose-2D-skelet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75" y="4664075"/>
            <a:ext cx="253523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8263" y="4583113"/>
            <a:ext cx="201771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765184" y="4837234"/>
            <a:ext cx="673605" cy="4695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scene3d>
            <a:camera prst="perspectiveFront" fov="4800000"/>
            <a:lightRig rig="morning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ixaDeTexto 6"/>
          <p:cNvSpPr txBox="1">
            <a:spLocks noChangeArrowheads="1"/>
          </p:cNvSpPr>
          <p:nvPr/>
        </p:nvSpPr>
        <p:spPr bwMode="auto">
          <a:xfrm>
            <a:off x="2484438" y="625475"/>
            <a:ext cx="42100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Açúcar Solúvel: Remobilizável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484188" y="1790700"/>
            <a:ext cx="2808287" cy="1633538"/>
            <a:chOff x="855151" y="1457327"/>
            <a:chExt cx="2591542" cy="1633233"/>
          </a:xfrm>
        </p:grpSpPr>
        <p:pic>
          <p:nvPicPr>
            <p:cNvPr id="23560" name="Picture 2" descr="http://images.google.com/images?q=tbn:ANd9GcRLcQjnwX9wryv4SlwrWppSQNkstB3oM-d5mJOZkIfP_N24Mt6A61WoC9EQ:www.mrteverett.com/pictures/science/structural/sucros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5151" y="1457327"/>
              <a:ext cx="2591542" cy="118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CaixaDeTexto 5"/>
            <p:cNvSpPr txBox="1">
              <a:spLocks noChangeArrowheads="1"/>
            </p:cNvSpPr>
            <p:nvPr/>
          </p:nvSpPr>
          <p:spPr bwMode="auto">
            <a:xfrm>
              <a:off x="1628984" y="2721228"/>
              <a:ext cx="933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Sacarose</a:t>
              </a:r>
            </a:p>
          </p:txBody>
        </p:sp>
      </p:grpSp>
      <p:pic>
        <p:nvPicPr>
          <p:cNvPr id="1028" name="Picture 4" descr="http://images.google.com/images?q=tbn:ANd9GcQGwkDSZs-1fumKTst4p3Rhq1NZ0bzl9Cm3-uKmIrGka5XZyoc-gRAvjj0:conversademenina.files.wordpress.com/2009/12/acu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3792538"/>
            <a:ext cx="15128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uic.edu/classes/bios/bios100/lectf03am/phloemwater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57325"/>
            <a:ext cx="40179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www.nichegardens.com/images/plants/saccharum_arundinace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020888"/>
            <a:ext cx="412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0306838">
            <a:off x="2676525" y="3471863"/>
            <a:ext cx="3498850" cy="7778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" y="1400175"/>
            <a:ext cx="7699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606425" y="1401763"/>
            <a:ext cx="4273550" cy="2473325"/>
            <a:chOff x="4433670" y="1152268"/>
            <a:chExt cx="3944210" cy="2472811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0322" y="1152268"/>
              <a:ext cx="2807558" cy="247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CaixaDeTexto 7"/>
            <p:cNvSpPr txBox="1">
              <a:spLocks noChangeArrowheads="1"/>
            </p:cNvSpPr>
            <p:nvPr/>
          </p:nvSpPr>
          <p:spPr bwMode="auto">
            <a:xfrm>
              <a:off x="4433670" y="2204007"/>
              <a:ext cx="902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Celulose</a:t>
              </a: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4060825"/>
            <a:ext cx="31686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6"/>
          <p:cNvSpPr txBox="1">
            <a:spLocks noChangeArrowheads="1"/>
          </p:cNvSpPr>
          <p:nvPr/>
        </p:nvSpPr>
        <p:spPr bwMode="auto">
          <a:xfrm>
            <a:off x="2636838" y="595313"/>
            <a:ext cx="388937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Açúcar Insolúvel: Poupança</a:t>
            </a:r>
          </a:p>
        </p:txBody>
      </p:sp>
      <p:pic>
        <p:nvPicPr>
          <p:cNvPr id="5122" name="Picture 2" descr="http://api.ning.com/files/i6zqUkY5ncBNeWQpqqPD06HYIFUYp01vK2pPAeBzsrJBUglVC6oyGZ3UlEI1caoVPG0Is7nCSNHE3hsNSn*Hm32N1HjuhuYH/eucalip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638425"/>
            <a:ext cx="45672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" y="1400175"/>
            <a:ext cx="7699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319</Words>
  <Application>Microsoft Office PowerPoint</Application>
  <PresentationFormat>Papel A4 (210 x 297 mm)</PresentationFormat>
  <Paragraphs>135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ＭＳ Ｐゴシック</vt:lpstr>
      <vt:lpstr>Tema do Office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Goncalo</dc:creator>
  <cp:lastModifiedBy>lairton</cp:lastModifiedBy>
  <cp:revision>67</cp:revision>
  <dcterms:created xsi:type="dcterms:W3CDTF">2010-03-11T22:46:17Z</dcterms:created>
  <dcterms:modified xsi:type="dcterms:W3CDTF">2013-05-20T23:45:10Z</dcterms:modified>
</cp:coreProperties>
</file>