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0" r:id="rId1"/>
  </p:sldMasterIdLst>
  <p:sldIdLst>
    <p:sldId id="256" r:id="rId2"/>
    <p:sldId id="261" r:id="rId3"/>
    <p:sldId id="282" r:id="rId4"/>
    <p:sldId id="274" r:id="rId5"/>
    <p:sldId id="262" r:id="rId6"/>
    <p:sldId id="263" r:id="rId7"/>
    <p:sldId id="275" r:id="rId8"/>
    <p:sldId id="270" r:id="rId9"/>
    <p:sldId id="285" r:id="rId10"/>
    <p:sldId id="271" r:id="rId11"/>
    <p:sldId id="272" r:id="rId12"/>
    <p:sldId id="265" r:id="rId13"/>
    <p:sldId id="266" r:id="rId14"/>
    <p:sldId id="267" r:id="rId15"/>
    <p:sldId id="268" r:id="rId16"/>
    <p:sldId id="286" r:id="rId17"/>
    <p:sldId id="283" r:id="rId18"/>
    <p:sldId id="277" r:id="rId19"/>
    <p:sldId id="280" r:id="rId20"/>
    <p:sldId id="281" r:id="rId21"/>
    <p:sldId id="284" r:id="rId22"/>
    <p:sldId id="287" r:id="rId23"/>
    <p:sldId id="288" r:id="rId24"/>
    <p:sldId id="289" r:id="rId25"/>
    <p:sldId id="290" r:id="rId26"/>
    <p:sldId id="291" r:id="rId27"/>
    <p:sldId id="292" r:id="rId28"/>
    <p:sldId id="299" r:id="rId29"/>
    <p:sldId id="296" r:id="rId30"/>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2" d="100"/>
          <a:sy n="92" d="100"/>
        </p:scale>
        <p:origin x="49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pt-BR" smtClean="0"/>
              <a:t>Clique para editar o título mestre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p>
            <a:fld id="{1ED9DB61-7149-4051-975F-18213E4EC963}" type="datetimeFigureOut">
              <a:rPr lang="pt-BR" smtClean="0"/>
              <a:t>25/04/2018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438939B9-0E1A-488B-94C3-EC972B6C5566}" type="slidenum">
              <a:rPr lang="pt-BR" smtClean="0"/>
              <a:t>‹nº›</a:t>
            </a:fld>
            <a:endParaRPr lang="pt-BR"/>
          </a:p>
        </p:txBody>
      </p:sp>
    </p:spTree>
    <p:extLst>
      <p:ext uri="{BB962C8B-B14F-4D97-AF65-F5344CB8AC3E}">
        <p14:creationId xmlns:p14="http://schemas.microsoft.com/office/powerpoint/2010/main" val="23226817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1ED9DB61-7149-4051-975F-18213E4EC963}" type="datetimeFigureOut">
              <a:rPr lang="pt-BR" smtClean="0"/>
              <a:t>25/04/2018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438939B9-0E1A-488B-94C3-EC972B6C5566}" type="slidenum">
              <a:rPr lang="pt-BR" smtClean="0"/>
              <a:t>‹nº›</a:t>
            </a:fld>
            <a:endParaRPr lang="pt-BR"/>
          </a:p>
        </p:txBody>
      </p:sp>
    </p:spTree>
    <p:extLst>
      <p:ext uri="{BB962C8B-B14F-4D97-AF65-F5344CB8AC3E}">
        <p14:creationId xmlns:p14="http://schemas.microsoft.com/office/powerpoint/2010/main" val="389141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pt-BR" smtClean="0"/>
              <a:t>Clique para editar o título mestre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BR" smtClean="0"/>
              <a:t>Editar estilos de texto Mestre</a:t>
            </a:r>
          </a:p>
        </p:txBody>
      </p:sp>
      <p:sp>
        <p:nvSpPr>
          <p:cNvPr id="4" name="Date Placeholder 3"/>
          <p:cNvSpPr>
            <a:spLocks noGrp="1"/>
          </p:cNvSpPr>
          <p:nvPr>
            <p:ph type="dt" sz="half" idx="10"/>
          </p:nvPr>
        </p:nvSpPr>
        <p:spPr/>
        <p:txBody>
          <a:bodyPr/>
          <a:lstStyle/>
          <a:p>
            <a:fld id="{1ED9DB61-7149-4051-975F-18213E4EC963}" type="datetimeFigureOut">
              <a:rPr lang="pt-BR" smtClean="0"/>
              <a:t>25/04/2018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438939B9-0E1A-488B-94C3-EC972B6C5566}" type="slidenum">
              <a:rPr lang="pt-BR" smtClean="0"/>
              <a:t>‹nº›</a:t>
            </a:fld>
            <a:endParaRPr lang="pt-BR"/>
          </a:p>
        </p:txBody>
      </p:sp>
    </p:spTree>
    <p:extLst>
      <p:ext uri="{BB962C8B-B14F-4D97-AF65-F5344CB8AC3E}">
        <p14:creationId xmlns:p14="http://schemas.microsoft.com/office/powerpoint/2010/main" val="2074436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4"/>
          <p:cNvSpPr>
            <a:spLocks noGrp="1"/>
          </p:cNvSpPr>
          <p:nvPr>
            <p:ph type="dt" sz="half" idx="10"/>
          </p:nvPr>
        </p:nvSpPr>
        <p:spPr/>
        <p:txBody>
          <a:bodyPr/>
          <a:lstStyle/>
          <a:p>
            <a:fld id="{1ED9DB61-7149-4051-975F-18213E4EC963}" type="datetimeFigureOut">
              <a:rPr lang="pt-BR" smtClean="0"/>
              <a:t>25/04/2018</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438939B9-0E1A-488B-94C3-EC972B6C5566}" type="slidenum">
              <a:rPr lang="pt-BR" smtClean="0"/>
              <a:t>‹nº›</a:t>
            </a:fld>
            <a:endParaRPr lang="pt-BR"/>
          </a:p>
        </p:txBody>
      </p:sp>
    </p:spTree>
    <p:extLst>
      <p:ext uri="{BB962C8B-B14F-4D97-AF65-F5344CB8AC3E}">
        <p14:creationId xmlns:p14="http://schemas.microsoft.com/office/powerpoint/2010/main" val="3218049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pt-BR" smtClean="0"/>
              <a:t>Clique para editar o título mestre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Content Placeholder 3"/>
          <p:cNvSpPr>
            <a:spLocks noGrp="1"/>
          </p:cNvSpPr>
          <p:nvPr>
            <p:ph sz="half" idx="2"/>
          </p:nvPr>
        </p:nvSpPr>
        <p:spPr>
          <a:xfrm>
            <a:off x="913795" y="2912232"/>
            <a:ext cx="5107208" cy="2878968"/>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Content Placeholder 5"/>
          <p:cNvSpPr>
            <a:spLocks noGrp="1"/>
          </p:cNvSpPr>
          <p:nvPr>
            <p:ph sz="quarter" idx="4"/>
          </p:nvPr>
        </p:nvSpPr>
        <p:spPr>
          <a:xfrm>
            <a:off x="6172200" y="2912232"/>
            <a:ext cx="5095357" cy="2878968"/>
          </a:xfrm>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6"/>
          <p:cNvSpPr>
            <a:spLocks noGrp="1"/>
          </p:cNvSpPr>
          <p:nvPr>
            <p:ph type="dt" sz="half" idx="10"/>
          </p:nvPr>
        </p:nvSpPr>
        <p:spPr/>
        <p:txBody>
          <a:bodyPr/>
          <a:lstStyle/>
          <a:p>
            <a:fld id="{1ED9DB61-7149-4051-975F-18213E4EC963}" type="datetimeFigureOut">
              <a:rPr lang="pt-BR" smtClean="0"/>
              <a:t>25/04/2018</a:t>
            </a:fld>
            <a:endParaRPr lang="pt-BR"/>
          </a:p>
        </p:txBody>
      </p:sp>
      <p:sp>
        <p:nvSpPr>
          <p:cNvPr id="8" name="Footer Placeholder 7"/>
          <p:cNvSpPr>
            <a:spLocks noGrp="1"/>
          </p:cNvSpPr>
          <p:nvPr>
            <p:ph type="ftr" sz="quarter" idx="11"/>
          </p:nvPr>
        </p:nvSpPr>
        <p:spPr/>
        <p:txBody>
          <a:bodyPr/>
          <a:lstStyle/>
          <a:p>
            <a:endParaRPr lang="pt-BR"/>
          </a:p>
        </p:txBody>
      </p:sp>
      <p:sp>
        <p:nvSpPr>
          <p:cNvPr id="9" name="Slide Number Placeholder 8"/>
          <p:cNvSpPr>
            <a:spLocks noGrp="1"/>
          </p:cNvSpPr>
          <p:nvPr>
            <p:ph type="sldNum" sz="quarter" idx="12"/>
          </p:nvPr>
        </p:nvSpPr>
        <p:spPr/>
        <p:txBody>
          <a:bodyPr/>
          <a:lstStyle/>
          <a:p>
            <a:fld id="{438939B9-0E1A-488B-94C3-EC972B6C5566}" type="slidenum">
              <a:rPr lang="pt-BR" smtClean="0"/>
              <a:t>‹nº›</a:t>
            </a:fld>
            <a:endParaRPr lang="pt-BR"/>
          </a:p>
        </p:txBody>
      </p:sp>
    </p:spTree>
    <p:extLst>
      <p:ext uri="{BB962C8B-B14F-4D97-AF65-F5344CB8AC3E}">
        <p14:creationId xmlns:p14="http://schemas.microsoft.com/office/powerpoint/2010/main" val="1781121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2"/>
          <p:cNvSpPr>
            <a:spLocks noGrp="1"/>
          </p:cNvSpPr>
          <p:nvPr>
            <p:ph type="dt" sz="half" idx="10"/>
          </p:nvPr>
        </p:nvSpPr>
        <p:spPr/>
        <p:txBody>
          <a:bodyPr/>
          <a:lstStyle/>
          <a:p>
            <a:fld id="{1ED9DB61-7149-4051-975F-18213E4EC963}" type="datetimeFigureOut">
              <a:rPr lang="pt-BR" smtClean="0"/>
              <a:t>25/04/2018</a:t>
            </a:fld>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438939B9-0E1A-488B-94C3-EC972B6C5566}" type="slidenum">
              <a:rPr lang="pt-BR" smtClean="0"/>
              <a:t>‹nº›</a:t>
            </a:fld>
            <a:endParaRPr lang="pt-BR"/>
          </a:p>
        </p:txBody>
      </p:sp>
    </p:spTree>
    <p:extLst>
      <p:ext uri="{BB962C8B-B14F-4D97-AF65-F5344CB8AC3E}">
        <p14:creationId xmlns:p14="http://schemas.microsoft.com/office/powerpoint/2010/main" val="1602732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D9DB61-7149-4051-975F-18213E4EC963}" type="datetimeFigureOut">
              <a:rPr lang="pt-BR" smtClean="0"/>
              <a:t>25/04/2018</a:t>
            </a:fld>
            <a:endParaRPr lang="pt-BR"/>
          </a:p>
        </p:txBody>
      </p:sp>
      <p:sp>
        <p:nvSpPr>
          <p:cNvPr id="3" name="Footer Placeholder 2"/>
          <p:cNvSpPr>
            <a:spLocks noGrp="1"/>
          </p:cNvSpPr>
          <p:nvPr>
            <p:ph type="ftr" sz="quarter" idx="11"/>
          </p:nvPr>
        </p:nvSpPr>
        <p:spPr/>
        <p:txBody>
          <a:bodyPr/>
          <a:lstStyle/>
          <a:p>
            <a:endParaRPr lang="pt-BR"/>
          </a:p>
        </p:txBody>
      </p:sp>
      <p:sp>
        <p:nvSpPr>
          <p:cNvPr id="4" name="Slide Number Placeholder 3"/>
          <p:cNvSpPr>
            <a:spLocks noGrp="1"/>
          </p:cNvSpPr>
          <p:nvPr>
            <p:ph type="sldNum" sz="quarter" idx="12"/>
          </p:nvPr>
        </p:nvSpPr>
        <p:spPr/>
        <p:txBody>
          <a:bodyPr/>
          <a:lstStyle/>
          <a:p>
            <a:fld id="{438939B9-0E1A-488B-94C3-EC972B6C5566}" type="slidenum">
              <a:rPr lang="pt-BR" smtClean="0"/>
              <a:t>‹nº›</a:t>
            </a:fld>
            <a:endParaRPr lang="pt-BR"/>
          </a:p>
        </p:txBody>
      </p:sp>
    </p:spTree>
    <p:extLst>
      <p:ext uri="{BB962C8B-B14F-4D97-AF65-F5344CB8AC3E}">
        <p14:creationId xmlns:p14="http://schemas.microsoft.com/office/powerpoint/2010/main" val="1703302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pt-BR" smtClean="0"/>
              <a:t>Clique para editar o título mestre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1ED9DB61-7149-4051-975F-18213E4EC963}" type="datetimeFigureOut">
              <a:rPr lang="pt-BR" smtClean="0"/>
              <a:t>25/04/2018</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438939B9-0E1A-488B-94C3-EC972B6C5566}" type="slidenum">
              <a:rPr lang="pt-BR" smtClean="0"/>
              <a:t>‹nº›</a:t>
            </a:fld>
            <a:endParaRPr lang="pt-BR"/>
          </a:p>
        </p:txBody>
      </p:sp>
    </p:spTree>
    <p:extLst>
      <p:ext uri="{BB962C8B-B14F-4D97-AF65-F5344CB8AC3E}">
        <p14:creationId xmlns:p14="http://schemas.microsoft.com/office/powerpoint/2010/main" val="1824180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1ED9DB61-7149-4051-975F-18213E4EC963}" type="datetimeFigureOut">
              <a:rPr lang="pt-BR" smtClean="0"/>
              <a:t>25/04/2018</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438939B9-0E1A-488B-94C3-EC972B6C5566}" type="slidenum">
              <a:rPr lang="pt-BR" smtClean="0"/>
              <a:t>‹nº›</a:t>
            </a:fld>
            <a:endParaRPr lang="pt-BR"/>
          </a:p>
        </p:txBody>
      </p:sp>
    </p:spTree>
    <p:extLst>
      <p:ext uri="{BB962C8B-B14F-4D97-AF65-F5344CB8AC3E}">
        <p14:creationId xmlns:p14="http://schemas.microsoft.com/office/powerpoint/2010/main" val="37229965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1ED9DB61-7149-4051-975F-18213E4EC963}" type="datetimeFigureOut">
              <a:rPr lang="pt-BR" smtClean="0"/>
              <a:t>25/04/2018</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438939B9-0E1A-488B-94C3-EC972B6C5566}" type="slidenum">
              <a:rPr lang="pt-BR" smtClean="0"/>
              <a:t>‹nº›</a:t>
            </a:fld>
            <a:endParaRPr lang="pt-BR"/>
          </a:p>
        </p:txBody>
      </p:sp>
    </p:spTree>
    <p:extLst>
      <p:ext uri="{BB962C8B-B14F-4D97-AF65-F5344CB8AC3E}">
        <p14:creationId xmlns:p14="http://schemas.microsoft.com/office/powerpoint/2010/main" val="37539820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1ED9DB61-7149-4051-975F-18213E4EC963}" type="datetimeFigureOut">
              <a:rPr lang="pt-BR" smtClean="0"/>
              <a:t>25/04/2018</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438939B9-0E1A-488B-94C3-EC972B6C5566}" type="slidenum">
              <a:rPr lang="pt-BR" smtClean="0"/>
              <a:t>‹nº›</a:t>
            </a:fld>
            <a:endParaRPr lang="pt-BR"/>
          </a:p>
        </p:txBody>
      </p:sp>
    </p:spTree>
    <p:extLst>
      <p:ext uri="{BB962C8B-B14F-4D97-AF65-F5344CB8AC3E}">
        <p14:creationId xmlns:p14="http://schemas.microsoft.com/office/powerpoint/2010/main" val="34275092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pt-BR" smtClean="0"/>
              <a:t>Clique para editar o título mestre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1ED9DB61-7149-4051-975F-18213E4EC963}" type="datetimeFigureOut">
              <a:rPr lang="pt-BR" smtClean="0"/>
              <a:t>25/04/2018</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438939B9-0E1A-488B-94C3-EC972B6C5566}" type="slidenum">
              <a:rPr lang="pt-BR" smtClean="0"/>
              <a:t>‹nº›</a:t>
            </a:fld>
            <a:endParaRPr lang="pt-BR"/>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2299577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Editar estilos de texto Mestre</a:t>
            </a:r>
          </a:p>
        </p:txBody>
      </p:sp>
      <p:sp>
        <p:nvSpPr>
          <p:cNvPr id="5" name="Date Placeholder 4"/>
          <p:cNvSpPr>
            <a:spLocks noGrp="1"/>
          </p:cNvSpPr>
          <p:nvPr>
            <p:ph type="dt" sz="half" idx="10"/>
          </p:nvPr>
        </p:nvSpPr>
        <p:spPr/>
        <p:txBody>
          <a:bodyPr/>
          <a:lstStyle/>
          <a:p>
            <a:fld id="{1ED9DB61-7149-4051-975F-18213E4EC963}" type="datetimeFigureOut">
              <a:rPr lang="pt-BR" smtClean="0"/>
              <a:t>25/04/2018</a:t>
            </a:fld>
            <a:endParaRPr lang="pt-BR"/>
          </a:p>
        </p:txBody>
      </p:sp>
      <p:sp>
        <p:nvSpPr>
          <p:cNvPr id="6" name="Footer Placeholder 5"/>
          <p:cNvSpPr>
            <a:spLocks noGrp="1"/>
          </p:cNvSpPr>
          <p:nvPr>
            <p:ph type="ftr" sz="quarter" idx="11"/>
          </p:nvPr>
        </p:nvSpPr>
        <p:spPr/>
        <p:txBody>
          <a:bodyPr/>
          <a:lstStyle/>
          <a:p>
            <a:endParaRPr lang="pt-BR"/>
          </a:p>
        </p:txBody>
      </p:sp>
      <p:sp>
        <p:nvSpPr>
          <p:cNvPr id="7" name="Slide Number Placeholder 6"/>
          <p:cNvSpPr>
            <a:spLocks noGrp="1"/>
          </p:cNvSpPr>
          <p:nvPr>
            <p:ph type="sldNum" sz="quarter" idx="12"/>
          </p:nvPr>
        </p:nvSpPr>
        <p:spPr/>
        <p:txBody>
          <a:bodyPr/>
          <a:lstStyle/>
          <a:p>
            <a:fld id="{438939B9-0E1A-488B-94C3-EC972B6C5566}" type="slidenum">
              <a:rPr lang="pt-BR" smtClean="0"/>
              <a:t>‹nº›</a:t>
            </a:fld>
            <a:endParaRPr lang="pt-BR"/>
          </a:p>
        </p:txBody>
      </p:sp>
    </p:spTree>
    <p:extLst>
      <p:ext uri="{BB962C8B-B14F-4D97-AF65-F5344CB8AC3E}">
        <p14:creationId xmlns:p14="http://schemas.microsoft.com/office/powerpoint/2010/main" val="558512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pt-BR" smtClean="0"/>
              <a:t>Clique para editar o título mestre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3" name="Date Placeholder 2"/>
          <p:cNvSpPr>
            <a:spLocks noGrp="1"/>
          </p:cNvSpPr>
          <p:nvPr>
            <p:ph type="dt" sz="half" idx="10"/>
          </p:nvPr>
        </p:nvSpPr>
        <p:spPr/>
        <p:txBody>
          <a:bodyPr/>
          <a:lstStyle/>
          <a:p>
            <a:fld id="{1ED9DB61-7149-4051-975F-18213E4EC963}" type="datetimeFigureOut">
              <a:rPr lang="pt-BR" smtClean="0"/>
              <a:t>25/04/2018</a:t>
            </a:fld>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438939B9-0E1A-488B-94C3-EC972B6C5566}" type="slidenum">
              <a:rPr lang="pt-BR" smtClean="0"/>
              <a:t>‹nº›</a:t>
            </a:fld>
            <a:endParaRPr lang="pt-BR"/>
          </a:p>
        </p:txBody>
      </p:sp>
    </p:spTree>
    <p:extLst>
      <p:ext uri="{BB962C8B-B14F-4D97-AF65-F5344CB8AC3E}">
        <p14:creationId xmlns:p14="http://schemas.microsoft.com/office/powerpoint/2010/main" val="27037315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pt-BR" smtClean="0"/>
              <a:t>Clique para editar o título mestre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smtClean="0"/>
              <a:t>Clique no ícone para adicionar uma imagem</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smtClean="0"/>
              <a:t>Clique no ícone para adicionar uma imagem</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smtClean="0"/>
              <a:t>Clique no ícone para adicionar uma imagem</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3" name="Date Placeholder 2"/>
          <p:cNvSpPr>
            <a:spLocks noGrp="1"/>
          </p:cNvSpPr>
          <p:nvPr>
            <p:ph type="dt" sz="half" idx="10"/>
          </p:nvPr>
        </p:nvSpPr>
        <p:spPr/>
        <p:txBody>
          <a:bodyPr/>
          <a:lstStyle/>
          <a:p>
            <a:fld id="{1ED9DB61-7149-4051-975F-18213E4EC963}" type="datetimeFigureOut">
              <a:rPr lang="pt-BR" smtClean="0"/>
              <a:t>25/04/2018</a:t>
            </a:fld>
            <a:endParaRPr lang="pt-BR"/>
          </a:p>
        </p:txBody>
      </p:sp>
      <p:sp>
        <p:nvSpPr>
          <p:cNvPr id="4" name="Footer Placeholder 3"/>
          <p:cNvSpPr>
            <a:spLocks noGrp="1"/>
          </p:cNvSpPr>
          <p:nvPr>
            <p:ph type="ftr" sz="quarter" idx="11"/>
          </p:nvPr>
        </p:nvSpPr>
        <p:spPr/>
        <p:txBody>
          <a:bodyPr/>
          <a:lstStyle/>
          <a:p>
            <a:endParaRPr lang="pt-BR"/>
          </a:p>
        </p:txBody>
      </p:sp>
      <p:sp>
        <p:nvSpPr>
          <p:cNvPr id="5" name="Slide Number Placeholder 4"/>
          <p:cNvSpPr>
            <a:spLocks noGrp="1"/>
          </p:cNvSpPr>
          <p:nvPr>
            <p:ph type="sldNum" sz="quarter" idx="12"/>
          </p:nvPr>
        </p:nvSpPr>
        <p:spPr/>
        <p:txBody>
          <a:bodyPr/>
          <a:lstStyle/>
          <a:p>
            <a:fld id="{438939B9-0E1A-488B-94C3-EC972B6C5566}" type="slidenum">
              <a:rPr lang="pt-BR" smtClean="0"/>
              <a:t>‹nº›</a:t>
            </a:fld>
            <a:endParaRPr lang="pt-BR"/>
          </a:p>
        </p:txBody>
      </p:sp>
    </p:spTree>
    <p:extLst>
      <p:ext uri="{BB962C8B-B14F-4D97-AF65-F5344CB8AC3E}">
        <p14:creationId xmlns:p14="http://schemas.microsoft.com/office/powerpoint/2010/main" val="27926396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1ED9DB61-7149-4051-975F-18213E4EC963}" type="datetimeFigureOut">
              <a:rPr lang="pt-BR" smtClean="0"/>
              <a:t>25/04/2018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438939B9-0E1A-488B-94C3-EC972B6C5566}" type="slidenum">
              <a:rPr lang="pt-BR" smtClean="0"/>
              <a:t>‹nº›</a:t>
            </a:fld>
            <a:endParaRPr lang="pt-BR"/>
          </a:p>
        </p:txBody>
      </p:sp>
    </p:spTree>
    <p:extLst>
      <p:ext uri="{BB962C8B-B14F-4D97-AF65-F5344CB8AC3E}">
        <p14:creationId xmlns:p14="http://schemas.microsoft.com/office/powerpoint/2010/main" val="25296867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1ED9DB61-7149-4051-975F-18213E4EC963}" type="datetimeFigureOut">
              <a:rPr lang="pt-BR" smtClean="0"/>
              <a:t>25/04/2018</a:t>
            </a:fld>
            <a:endParaRPr lang="pt-BR"/>
          </a:p>
        </p:txBody>
      </p:sp>
      <p:sp>
        <p:nvSpPr>
          <p:cNvPr id="5" name="Footer Placeholder 4"/>
          <p:cNvSpPr>
            <a:spLocks noGrp="1"/>
          </p:cNvSpPr>
          <p:nvPr>
            <p:ph type="ftr" sz="quarter" idx="11"/>
          </p:nvPr>
        </p:nvSpPr>
        <p:spPr/>
        <p:txBody>
          <a:bodyPr/>
          <a:lstStyle/>
          <a:p>
            <a:endParaRPr lang="pt-BR"/>
          </a:p>
        </p:txBody>
      </p:sp>
      <p:sp>
        <p:nvSpPr>
          <p:cNvPr id="6" name="Slide Number Placeholder 5"/>
          <p:cNvSpPr>
            <a:spLocks noGrp="1"/>
          </p:cNvSpPr>
          <p:nvPr>
            <p:ph type="sldNum" sz="quarter" idx="12"/>
          </p:nvPr>
        </p:nvSpPr>
        <p:spPr/>
        <p:txBody>
          <a:bodyPr/>
          <a:lstStyle/>
          <a:p>
            <a:fld id="{438939B9-0E1A-488B-94C3-EC972B6C5566}" type="slidenum">
              <a:rPr lang="pt-BR" smtClean="0"/>
              <a:t>‹nº›</a:t>
            </a:fld>
            <a:endParaRPr lang="pt-BR"/>
          </a:p>
        </p:txBody>
      </p:sp>
    </p:spTree>
    <p:extLst>
      <p:ext uri="{BB962C8B-B14F-4D97-AF65-F5344CB8AC3E}">
        <p14:creationId xmlns:p14="http://schemas.microsoft.com/office/powerpoint/2010/main" val="3699263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1ED9DB61-7149-4051-975F-18213E4EC963}" type="datetimeFigureOut">
              <a:rPr lang="pt-BR" smtClean="0"/>
              <a:t>25/04/2018</a:t>
            </a:fld>
            <a:endParaRPr lang="pt-BR"/>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pt-BR"/>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438939B9-0E1A-488B-94C3-EC972B6C5566}" type="slidenum">
              <a:rPr lang="pt-BR" smtClean="0"/>
              <a:t>‹nº›</a:t>
            </a:fld>
            <a:endParaRPr lang="pt-BR"/>
          </a:p>
        </p:txBody>
      </p:sp>
    </p:spTree>
    <p:extLst>
      <p:ext uri="{BB962C8B-B14F-4D97-AF65-F5344CB8AC3E}">
        <p14:creationId xmlns:p14="http://schemas.microsoft.com/office/powerpoint/2010/main" val="2883636260"/>
      </p:ext>
    </p:extLst>
  </p:cSld>
  <p:clrMap bg1="dk1" tx1="lt1" bg2="dk2" tx2="lt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 id="2147483912" r:id="rId12"/>
    <p:sldLayoutId id="2147483913" r:id="rId13"/>
    <p:sldLayoutId id="2147483914" r:id="rId14"/>
    <p:sldLayoutId id="2147483915" r:id="rId15"/>
    <p:sldLayoutId id="2147483916" r:id="rId16"/>
    <p:sldLayoutId id="214748391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 Id="rId4" Type="http://schemas.microsoft.com/office/2007/relationships/hdphoto" Target="../media/hdphoto1.wdp"/></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3.png"/><Relationship Id="rId3" Type="http://schemas.microsoft.com/office/2007/relationships/hdphoto" Target="../media/hdphoto3.wdp"/><Relationship Id="rId7" Type="http://schemas.openxmlformats.org/officeDocument/2006/relationships/image" Target="../media/image22.jpe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1.jpeg"/><Relationship Id="rId5" Type="http://schemas.microsoft.com/office/2007/relationships/hdphoto" Target="../media/hdphoto4.wdp"/><Relationship Id="rId4" Type="http://schemas.openxmlformats.org/officeDocument/2006/relationships/image" Target="../media/image20.png"/><Relationship Id="rId9" Type="http://schemas.microsoft.com/office/2007/relationships/hdphoto" Target="../media/hdphoto2.wdp"/></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5" Type="http://schemas.openxmlformats.org/officeDocument/2006/relationships/image" Target="../media/image26.jpg"/><Relationship Id="rId4" Type="http://schemas.microsoft.com/office/2007/relationships/hdphoto" Target="../media/hdphoto5.wdp"/></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34.jpg"/><Relationship Id="rId3" Type="http://schemas.microsoft.com/office/2007/relationships/hdphoto" Target="../media/hdphoto7.wdp"/><Relationship Id="rId7" Type="http://schemas.openxmlformats.org/officeDocument/2006/relationships/image" Target="../media/image33.jpeg"/><Relationship Id="rId2"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microsoft.com/office/2007/relationships/hdphoto" Target="../media/hdphoto8.wdp"/><Relationship Id="rId7" Type="http://schemas.openxmlformats.org/officeDocument/2006/relationships/image" Target="../media/image39.jpeg"/><Relationship Id="rId2" Type="http://schemas.openxmlformats.org/officeDocument/2006/relationships/image" Target="../media/image36.png"/><Relationship Id="rId1" Type="http://schemas.openxmlformats.org/officeDocument/2006/relationships/slideLayout" Target="../slideLayouts/slideLayout2.xml"/><Relationship Id="rId6" Type="http://schemas.microsoft.com/office/2007/relationships/hdphoto" Target="../media/hdphoto9.wdp"/><Relationship Id="rId5" Type="http://schemas.openxmlformats.org/officeDocument/2006/relationships/image" Target="../media/image38.png"/><Relationship Id="rId4" Type="http://schemas.openxmlformats.org/officeDocument/2006/relationships/image" Target="../media/image37.jpeg"/></Relationships>
</file>

<file path=ppt/slides/_rels/slide24.xml.rels><?xml version="1.0" encoding="UTF-8" standalone="yes"?>
<Relationships xmlns="http://schemas.openxmlformats.org/package/2006/relationships"><Relationship Id="rId8" Type="http://schemas.openxmlformats.org/officeDocument/2006/relationships/image" Target="../media/image45.jpeg"/><Relationship Id="rId3" Type="http://schemas.microsoft.com/office/2007/relationships/hdphoto" Target="../media/hdphoto10.wdp"/><Relationship Id="rId7" Type="http://schemas.openxmlformats.org/officeDocument/2006/relationships/image" Target="../media/image44.jpeg"/><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25.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48.png"/><Relationship Id="rId1" Type="http://schemas.openxmlformats.org/officeDocument/2006/relationships/slideLayout" Target="../slideLayouts/slideLayout2.xml"/><Relationship Id="rId5" Type="http://schemas.microsoft.com/office/2007/relationships/hdphoto" Target="../media/hdphoto12.wdp"/><Relationship Id="rId4" Type="http://schemas.openxmlformats.org/officeDocument/2006/relationships/image" Target="../media/image49.png"/></Relationships>
</file>

<file path=ppt/slides/_rels/slide27.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54.jpeg"/><Relationship Id="rId2" Type="http://schemas.openxmlformats.org/officeDocument/2006/relationships/image" Target="../media/image50.jpeg"/><Relationship Id="rId1" Type="http://schemas.openxmlformats.org/officeDocument/2006/relationships/slideLayout" Target="../slideLayouts/slideLayout2.xml"/><Relationship Id="rId6" Type="http://schemas.openxmlformats.org/officeDocument/2006/relationships/image" Target="../media/image53.jpeg"/><Relationship Id="rId5" Type="http://schemas.openxmlformats.org/officeDocument/2006/relationships/image" Target="../media/image52.jpeg"/><Relationship Id="rId4" Type="http://schemas.microsoft.com/office/2007/relationships/hdphoto" Target="../media/hdphoto13.wdp"/></Relationships>
</file>

<file path=ppt/slides/_rels/slide2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742816"/>
            <a:ext cx="12202605" cy="5481638"/>
          </a:xfrm>
          <a:prstGeom prst="rect">
            <a:avLst/>
          </a:prstGeom>
        </p:spPr>
      </p:pic>
      <p:sp>
        <p:nvSpPr>
          <p:cNvPr id="5" name="CaixaDeTexto 4"/>
          <p:cNvSpPr txBox="1"/>
          <p:nvPr/>
        </p:nvSpPr>
        <p:spPr>
          <a:xfrm>
            <a:off x="1018904" y="3526980"/>
            <a:ext cx="10337872" cy="584775"/>
          </a:xfrm>
          <a:prstGeom prst="rect">
            <a:avLst/>
          </a:prstGeom>
          <a:noFill/>
          <a:ln>
            <a:noFill/>
          </a:ln>
        </p:spPr>
        <p:txBody>
          <a:bodyPr wrap="square" rtlCol="0">
            <a:spAutoFit/>
          </a:bodyPr>
          <a:lstStyle/>
          <a:p>
            <a:r>
              <a:rPr lang="pt-BR" sz="3200" dirty="0" smtClean="0">
                <a:solidFill>
                  <a:srgbClr val="FFFF00"/>
                </a:solidFill>
                <a:effectLst>
                  <a:outerShdw blurRad="38100" dist="38100" dir="2700000" algn="tl">
                    <a:srgbClr val="000000">
                      <a:alpha val="43137"/>
                    </a:srgbClr>
                  </a:outerShdw>
                </a:effectLst>
                <a:latin typeface="Arial Black" panose="020B0A04020102020204" pitchFamily="34" charset="0"/>
              </a:rPr>
              <a:t>Malha Ferroviária Brasileira e seus desafios</a:t>
            </a:r>
            <a:endParaRPr lang="pt-BR" sz="3200" dirty="0">
              <a:solidFill>
                <a:srgbClr val="FFFF00"/>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41461772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496391"/>
            <a:ext cx="12192000" cy="1201784"/>
          </a:xfrm>
        </p:spPr>
        <p:txBody>
          <a:bodyPr>
            <a:noAutofit/>
          </a:bodyPr>
          <a:lstStyle/>
          <a:p>
            <a:pPr algn="ctr"/>
            <a:r>
              <a:rPr lang="pt-BR" sz="3200" b="0" dirty="0" smtClean="0">
                <a:solidFill>
                  <a:srgbClr val="FFFF00"/>
                </a:solidFill>
                <a:effectLst/>
                <a:latin typeface="Arial" panose="020B0604020202020204" pitchFamily="34" charset="0"/>
                <a:cs typeface="Arial" panose="020B0604020202020204" pitchFamily="34" charset="0"/>
              </a:rPr>
              <a:t>Justificativa para novos projetos ferroviários</a:t>
            </a:r>
            <a:endParaRPr lang="pt-BR" sz="3200" b="0" dirty="0">
              <a:solidFill>
                <a:srgbClr val="FFFF00"/>
              </a:solidFill>
              <a:effectLst/>
              <a:latin typeface="Arial" panose="020B0604020202020204" pitchFamily="34" charset="0"/>
              <a:cs typeface="Arial" panose="020B0604020202020204" pitchFamily="34" charset="0"/>
            </a:endParaRPr>
          </a:p>
        </p:txBody>
      </p:sp>
      <p:sp>
        <p:nvSpPr>
          <p:cNvPr id="3" name="Espaço Reservado para Conteúdo 2"/>
          <p:cNvSpPr>
            <a:spLocks noGrp="1"/>
          </p:cNvSpPr>
          <p:nvPr>
            <p:ph idx="1"/>
          </p:nvPr>
        </p:nvSpPr>
        <p:spPr>
          <a:xfrm>
            <a:off x="838200" y="1828801"/>
            <a:ext cx="10515600" cy="3853541"/>
          </a:xfrm>
        </p:spPr>
        <p:txBody>
          <a:bodyPr>
            <a:normAutofit/>
          </a:bodyPr>
          <a:lstStyle/>
          <a:p>
            <a:r>
              <a:rPr lang="pt-BR" sz="2400" dirty="0">
                <a:latin typeface="Arial" panose="020B0604020202020204" pitchFamily="34" charset="0"/>
                <a:cs typeface="Arial" panose="020B0604020202020204" pitchFamily="34" charset="0"/>
              </a:rPr>
              <a:t>Maior Competitividade no </a:t>
            </a:r>
            <a:r>
              <a:rPr lang="pt-BR" sz="2400" dirty="0" smtClean="0">
                <a:latin typeface="Arial" panose="020B0604020202020204" pitchFamily="34" charset="0"/>
                <a:cs typeface="Arial" panose="020B0604020202020204" pitchFamily="34" charset="0"/>
              </a:rPr>
              <a:t>mercado internacional;</a:t>
            </a:r>
            <a:endParaRPr lang="pt-BR" sz="2400" dirty="0">
              <a:latin typeface="Arial" panose="020B0604020202020204" pitchFamily="34" charset="0"/>
              <a:cs typeface="Arial" panose="020B0604020202020204" pitchFamily="34" charset="0"/>
            </a:endParaRPr>
          </a:p>
          <a:p>
            <a:r>
              <a:rPr lang="pt-BR" sz="2400" dirty="0">
                <a:latin typeface="Arial" panose="020B0604020202020204" pitchFamily="34" charset="0"/>
                <a:cs typeface="Arial" panose="020B0604020202020204" pitchFamily="34" charset="0"/>
              </a:rPr>
              <a:t>Menor custo de frete;</a:t>
            </a:r>
          </a:p>
          <a:p>
            <a:r>
              <a:rPr lang="pt-BR" sz="2400" dirty="0">
                <a:latin typeface="Arial" panose="020B0604020202020204" pitchFamily="34" charset="0"/>
                <a:cs typeface="Arial" panose="020B0604020202020204" pitchFamily="34" charset="0"/>
              </a:rPr>
              <a:t>Modernização e revitalização da infraestrutura;</a:t>
            </a:r>
          </a:p>
          <a:p>
            <a:r>
              <a:rPr lang="pt-BR" sz="2400" dirty="0" smtClean="0">
                <a:latin typeface="Arial" panose="020B0604020202020204" pitchFamily="34" charset="0"/>
                <a:cs typeface="Arial" panose="020B0604020202020204" pitchFamily="34" charset="0"/>
              </a:rPr>
              <a:t>Desenvolvimento econômico regional</a:t>
            </a:r>
            <a:r>
              <a:rPr lang="pt-BR" sz="2400" dirty="0">
                <a:latin typeface="Arial" panose="020B0604020202020204" pitchFamily="34" charset="0"/>
                <a:cs typeface="Arial" panose="020B0604020202020204" pitchFamily="34" charset="0"/>
              </a:rPr>
              <a:t>;</a:t>
            </a:r>
          </a:p>
          <a:p>
            <a:r>
              <a:rPr lang="pt-BR" sz="2400" dirty="0" smtClean="0">
                <a:latin typeface="Arial" panose="020B0604020202020204" pitchFamily="34" charset="0"/>
                <a:cs typeface="Arial" panose="020B0604020202020204" pitchFamily="34" charset="0"/>
              </a:rPr>
              <a:t>Ampliação </a:t>
            </a:r>
            <a:r>
              <a:rPr lang="pt-BR" sz="2400" dirty="0">
                <a:latin typeface="Arial" panose="020B0604020202020204" pitchFamily="34" charset="0"/>
                <a:cs typeface="Arial" panose="020B0604020202020204" pitchFamily="34" charset="0"/>
              </a:rPr>
              <a:t>da </a:t>
            </a:r>
            <a:r>
              <a:rPr lang="pt-BR" sz="2400" dirty="0" smtClean="0">
                <a:latin typeface="Arial" panose="020B0604020202020204" pitchFamily="34" charset="0"/>
                <a:cs typeface="Arial" panose="020B0604020202020204" pitchFamily="34" charset="0"/>
              </a:rPr>
              <a:t>produção em áreas sub utilizadas;</a:t>
            </a:r>
            <a:endParaRPr lang="pt-BR" sz="2400" dirty="0">
              <a:latin typeface="Arial" panose="020B0604020202020204" pitchFamily="34" charset="0"/>
              <a:cs typeface="Arial" panose="020B0604020202020204" pitchFamily="34" charset="0"/>
            </a:endParaRPr>
          </a:p>
          <a:p>
            <a:pPr marL="0" indent="0">
              <a:buNone/>
            </a:pPr>
            <a:endParaRPr lang="pt-BR" dirty="0"/>
          </a:p>
        </p:txBody>
      </p:sp>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26231" y="2488732"/>
            <a:ext cx="4138399" cy="4138399"/>
          </a:xfrm>
          <a:prstGeom prst="roundRect">
            <a:avLst>
              <a:gd name="adj" fmla="val 34003"/>
            </a:avLst>
          </a:prstGeom>
        </p:spPr>
      </p:pic>
    </p:spTree>
    <p:extLst>
      <p:ext uri="{BB962C8B-B14F-4D97-AF65-F5344CB8AC3E}">
        <p14:creationId xmlns:p14="http://schemas.microsoft.com/office/powerpoint/2010/main" val="23537560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18199"/>
            <a:ext cx="10353761" cy="1326321"/>
          </a:xfrm>
        </p:spPr>
        <p:txBody>
          <a:bodyPr/>
          <a:lstStyle/>
          <a:p>
            <a:pPr algn="l"/>
            <a:r>
              <a:rPr lang="pt-BR" b="0" dirty="0" err="1" smtClean="0">
                <a:solidFill>
                  <a:srgbClr val="FFFF00"/>
                </a:solidFill>
                <a:effectLst/>
                <a:latin typeface="Arial" panose="020B0604020202020204" pitchFamily="34" charset="0"/>
                <a:cs typeface="Arial" panose="020B0604020202020204" pitchFamily="34" charset="0"/>
              </a:rPr>
              <a:t>Ferrogrão</a:t>
            </a:r>
            <a:r>
              <a:rPr lang="pt-BR" b="0" dirty="0" smtClean="0">
                <a:solidFill>
                  <a:srgbClr val="FFFF00"/>
                </a:solidFill>
                <a:effectLst/>
                <a:latin typeface="Arial" panose="020B0604020202020204" pitchFamily="34" charset="0"/>
                <a:cs typeface="Arial" panose="020B0604020202020204" pitchFamily="34" charset="0"/>
              </a:rPr>
              <a:t> – ef170</a:t>
            </a:r>
            <a:endParaRPr lang="pt-BR" b="0" dirty="0">
              <a:solidFill>
                <a:srgbClr val="FFFF00"/>
              </a:solidFill>
              <a:effectLst/>
              <a:latin typeface="Arial" panose="020B0604020202020204" pitchFamily="34" charset="0"/>
              <a:cs typeface="Arial" panose="020B0604020202020204" pitchFamily="34" charset="0"/>
            </a:endParaRPr>
          </a:p>
        </p:txBody>
      </p:sp>
      <p:sp>
        <p:nvSpPr>
          <p:cNvPr id="3" name="Espaço Reservado para Conteúdo 2"/>
          <p:cNvSpPr>
            <a:spLocks noGrp="1"/>
          </p:cNvSpPr>
          <p:nvPr>
            <p:ph idx="1"/>
          </p:nvPr>
        </p:nvSpPr>
        <p:spPr>
          <a:xfrm>
            <a:off x="449765" y="1058834"/>
            <a:ext cx="6264927" cy="5314670"/>
          </a:xfrm>
        </p:spPr>
        <p:txBody>
          <a:bodyPr>
            <a:noAutofit/>
          </a:bodyPr>
          <a:lstStyle/>
          <a:p>
            <a:pPr marL="0" indent="0" algn="just">
              <a:buNone/>
            </a:pPr>
            <a:r>
              <a:rPr lang="pt-BR" sz="2400" dirty="0">
                <a:effectLst/>
                <a:latin typeface="Arial" panose="020B0604020202020204" pitchFamily="34" charset="0"/>
                <a:cs typeface="Arial" panose="020B0604020202020204" pitchFamily="34" charset="0"/>
              </a:rPr>
              <a:t>A EF-170, também chamada de </a:t>
            </a:r>
            <a:r>
              <a:rPr lang="pt-BR" sz="2400" dirty="0" err="1">
                <a:effectLst/>
                <a:latin typeface="Arial" panose="020B0604020202020204" pitchFamily="34" charset="0"/>
                <a:cs typeface="Arial" panose="020B0604020202020204" pitchFamily="34" charset="0"/>
              </a:rPr>
              <a:t>Ferrogrão</a:t>
            </a:r>
            <a:r>
              <a:rPr lang="pt-BR" sz="2400" dirty="0">
                <a:effectLst/>
                <a:latin typeface="Arial" panose="020B0604020202020204" pitchFamily="34" charset="0"/>
                <a:cs typeface="Arial" panose="020B0604020202020204" pitchFamily="34" charset="0"/>
              </a:rPr>
              <a:t>, foi qualificada no Programa de Parcerias de Investimentos (PPI) </a:t>
            </a:r>
            <a:r>
              <a:rPr lang="pt-BR" sz="2400" dirty="0" smtClean="0">
                <a:effectLst/>
                <a:latin typeface="Arial" panose="020B0604020202020204" pitchFamily="34" charset="0"/>
                <a:cs typeface="Arial" panose="020B0604020202020204" pitchFamily="34" charset="0"/>
              </a:rPr>
              <a:t>em </a:t>
            </a:r>
            <a:r>
              <a:rPr lang="pt-BR" sz="2400" dirty="0">
                <a:effectLst/>
                <a:latin typeface="Arial" panose="020B0604020202020204" pitchFamily="34" charset="0"/>
                <a:cs typeface="Arial" panose="020B0604020202020204" pitchFamily="34" charset="0"/>
              </a:rPr>
              <a:t>13 de setembro de 2016. O projeto visa consolidar o novo corredor ferroviário de exportação do Brasil pelo Arco Norte. A ferrovia conta com uma extensão de 933 km, conectando a região produtora de grãos do Centro-Oeste ao Estado do Pará, desembocando no Porto de </a:t>
            </a:r>
            <a:r>
              <a:rPr lang="pt-BR" sz="2400" dirty="0" err="1">
                <a:effectLst/>
                <a:latin typeface="Arial" panose="020B0604020202020204" pitchFamily="34" charset="0"/>
                <a:cs typeface="Arial" panose="020B0604020202020204" pitchFamily="34" charset="0"/>
              </a:rPr>
              <a:t>Miritituba</a:t>
            </a:r>
            <a:r>
              <a:rPr lang="pt-BR" sz="2400" dirty="0">
                <a:effectLst/>
                <a:latin typeface="Arial" panose="020B0604020202020204" pitchFamily="34" charset="0"/>
                <a:cs typeface="Arial" panose="020B0604020202020204" pitchFamily="34" charset="0"/>
              </a:rPr>
              <a:t>. </a:t>
            </a:r>
            <a:r>
              <a:rPr lang="pt-BR" sz="2400" dirty="0" smtClean="0">
                <a:effectLst/>
                <a:latin typeface="Arial" panose="020B0604020202020204" pitchFamily="34" charset="0"/>
                <a:cs typeface="Arial" panose="020B0604020202020204" pitchFamily="34" charset="0"/>
              </a:rPr>
              <a:t>O investimento </a:t>
            </a:r>
            <a:r>
              <a:rPr lang="pt-BR" sz="2400" dirty="0">
                <a:effectLst/>
                <a:latin typeface="Arial" panose="020B0604020202020204" pitchFamily="34" charset="0"/>
                <a:cs typeface="Arial" panose="020B0604020202020204" pitchFamily="34" charset="0"/>
              </a:rPr>
              <a:t>previsto </a:t>
            </a:r>
            <a:r>
              <a:rPr lang="pt-BR" sz="2400" dirty="0" smtClean="0">
                <a:effectLst/>
                <a:latin typeface="Arial" panose="020B0604020202020204" pitchFamily="34" charset="0"/>
                <a:cs typeface="Arial" panose="020B0604020202020204" pitchFamily="34" charset="0"/>
              </a:rPr>
              <a:t>é </a:t>
            </a:r>
            <a:r>
              <a:rPr lang="pt-BR" sz="2400" dirty="0">
                <a:effectLst/>
                <a:latin typeface="Arial" panose="020B0604020202020204" pitchFamily="34" charset="0"/>
                <a:cs typeface="Arial" panose="020B0604020202020204" pitchFamily="34" charset="0"/>
              </a:rPr>
              <a:t>de </a:t>
            </a:r>
            <a:r>
              <a:rPr lang="pt-BR" sz="2400" b="1" dirty="0">
                <a:solidFill>
                  <a:srgbClr val="FFFF00"/>
                </a:solidFill>
                <a:effectLst/>
                <a:latin typeface="Arial" panose="020B0604020202020204" pitchFamily="34" charset="0"/>
                <a:cs typeface="Arial" panose="020B0604020202020204" pitchFamily="34" charset="0"/>
              </a:rPr>
              <a:t>R$ </a:t>
            </a:r>
            <a:r>
              <a:rPr lang="pt-BR" sz="2400" b="1" dirty="0" smtClean="0">
                <a:solidFill>
                  <a:srgbClr val="FFFF00"/>
                </a:solidFill>
                <a:effectLst/>
                <a:latin typeface="Arial" panose="020B0604020202020204" pitchFamily="34" charset="0"/>
                <a:cs typeface="Arial" panose="020B0604020202020204" pitchFamily="34" charset="0"/>
              </a:rPr>
              <a:t>7,4 </a:t>
            </a:r>
            <a:r>
              <a:rPr lang="pt-BR" sz="2400" b="1" dirty="0">
                <a:solidFill>
                  <a:srgbClr val="FFFF00"/>
                </a:solidFill>
                <a:effectLst/>
                <a:latin typeface="Arial" panose="020B0604020202020204" pitchFamily="34" charset="0"/>
                <a:cs typeface="Arial" panose="020B0604020202020204" pitchFamily="34" charset="0"/>
              </a:rPr>
              <a:t>bilhões. </a:t>
            </a:r>
          </a:p>
          <a:p>
            <a:pPr marL="0" indent="0" algn="just">
              <a:buNone/>
            </a:pPr>
            <a:endParaRPr lang="pt-BR" dirty="0">
              <a:latin typeface="Arial" panose="020B0604020202020204" pitchFamily="34" charset="0"/>
              <a:cs typeface="Arial" panose="020B0604020202020204" pitchFamily="34" charset="0"/>
            </a:endParaRPr>
          </a:p>
        </p:txBody>
      </p:sp>
      <p:pic>
        <p:nvPicPr>
          <p:cNvPr id="4" name="Imagem 3"/>
          <p:cNvPicPr>
            <a:picLocks noChangeAspect="1"/>
          </p:cNvPicPr>
          <p:nvPr/>
        </p:nvPicPr>
        <p:blipFill rotWithShape="1">
          <a:blip r:embed="rId2">
            <a:extLst>
              <a:ext uri="{28A0092B-C50C-407E-A947-70E740481C1C}">
                <a14:useLocalDpi xmlns:a14="http://schemas.microsoft.com/office/drawing/2010/main" val="0"/>
              </a:ext>
            </a:extLst>
          </a:blip>
          <a:srcRect l="45431" t="6304" r="21297" b="39348"/>
          <a:stretch/>
        </p:blipFill>
        <p:spPr>
          <a:xfrm>
            <a:off x="6978556" y="936473"/>
            <a:ext cx="4913194" cy="5095837"/>
          </a:xfrm>
          <a:prstGeom prst="rect">
            <a:avLst/>
          </a:prstGeom>
        </p:spPr>
      </p:pic>
      <p:sp>
        <p:nvSpPr>
          <p:cNvPr id="5" name="Forma Livre 4"/>
          <p:cNvSpPr/>
          <p:nvPr/>
        </p:nvSpPr>
        <p:spPr>
          <a:xfrm>
            <a:off x="9662615" y="2810704"/>
            <a:ext cx="245660" cy="1856830"/>
          </a:xfrm>
          <a:custGeom>
            <a:avLst/>
            <a:gdLst>
              <a:gd name="connsiteX0" fmla="*/ 40943 w 245660"/>
              <a:gd name="connsiteY0" fmla="*/ 1856830 h 1856830"/>
              <a:gd name="connsiteX1" fmla="*/ 27295 w 245660"/>
              <a:gd name="connsiteY1" fmla="*/ 1720353 h 1856830"/>
              <a:gd name="connsiteX2" fmla="*/ 0 w 245660"/>
              <a:gd name="connsiteY2" fmla="*/ 1447397 h 1856830"/>
              <a:gd name="connsiteX3" fmla="*/ 13648 w 245660"/>
              <a:gd name="connsiteY3" fmla="*/ 1119851 h 1856830"/>
              <a:gd name="connsiteX4" fmla="*/ 40943 w 245660"/>
              <a:gd name="connsiteY4" fmla="*/ 1037965 h 1856830"/>
              <a:gd name="connsiteX5" fmla="*/ 68239 w 245660"/>
              <a:gd name="connsiteY5" fmla="*/ 997021 h 1856830"/>
              <a:gd name="connsiteX6" fmla="*/ 95534 w 245660"/>
              <a:gd name="connsiteY6" fmla="*/ 751362 h 1856830"/>
              <a:gd name="connsiteX7" fmla="*/ 122830 w 245660"/>
              <a:gd name="connsiteY7" fmla="*/ 669475 h 1856830"/>
              <a:gd name="connsiteX8" fmla="*/ 136478 w 245660"/>
              <a:gd name="connsiteY8" fmla="*/ 628532 h 1856830"/>
              <a:gd name="connsiteX9" fmla="*/ 177421 w 245660"/>
              <a:gd name="connsiteY9" fmla="*/ 601236 h 1856830"/>
              <a:gd name="connsiteX10" fmla="*/ 218364 w 245660"/>
              <a:gd name="connsiteY10" fmla="*/ 396520 h 1856830"/>
              <a:gd name="connsiteX11" fmla="*/ 245660 w 245660"/>
              <a:gd name="connsiteY11" fmla="*/ 314633 h 1856830"/>
              <a:gd name="connsiteX12" fmla="*/ 232012 w 245660"/>
              <a:gd name="connsiteY12" fmla="*/ 123565 h 1856830"/>
              <a:gd name="connsiteX13" fmla="*/ 150125 w 245660"/>
              <a:gd name="connsiteY13" fmla="*/ 41678 h 1856830"/>
              <a:gd name="connsiteX14" fmla="*/ 68239 w 245660"/>
              <a:gd name="connsiteY14" fmla="*/ 735 h 1856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5660" h="1856830">
                <a:moveTo>
                  <a:pt x="40943" y="1856830"/>
                </a:moveTo>
                <a:cubicBezTo>
                  <a:pt x="36394" y="1811338"/>
                  <a:pt x="30672" y="1765947"/>
                  <a:pt x="27295" y="1720353"/>
                </a:cubicBezTo>
                <a:cubicBezTo>
                  <a:pt x="7972" y="1459485"/>
                  <a:pt x="39044" y="1564528"/>
                  <a:pt x="0" y="1447397"/>
                </a:cubicBezTo>
                <a:cubicBezTo>
                  <a:pt x="4549" y="1338215"/>
                  <a:pt x="2775" y="1228585"/>
                  <a:pt x="13648" y="1119851"/>
                </a:cubicBezTo>
                <a:cubicBezTo>
                  <a:pt x="16511" y="1091222"/>
                  <a:pt x="24983" y="1061905"/>
                  <a:pt x="40943" y="1037965"/>
                </a:cubicBezTo>
                <a:lnTo>
                  <a:pt x="68239" y="997021"/>
                </a:lnTo>
                <a:cubicBezTo>
                  <a:pt x="109656" y="872762"/>
                  <a:pt x="51718" y="1058070"/>
                  <a:pt x="95534" y="751362"/>
                </a:cubicBezTo>
                <a:cubicBezTo>
                  <a:pt x="99603" y="722879"/>
                  <a:pt x="113731" y="696771"/>
                  <a:pt x="122830" y="669475"/>
                </a:cubicBezTo>
                <a:cubicBezTo>
                  <a:pt x="127379" y="655827"/>
                  <a:pt x="124508" y="636512"/>
                  <a:pt x="136478" y="628532"/>
                </a:cubicBezTo>
                <a:lnTo>
                  <a:pt x="177421" y="601236"/>
                </a:lnTo>
                <a:cubicBezTo>
                  <a:pt x="241246" y="409758"/>
                  <a:pt x="167887" y="648903"/>
                  <a:pt x="218364" y="396520"/>
                </a:cubicBezTo>
                <a:cubicBezTo>
                  <a:pt x="224007" y="368307"/>
                  <a:pt x="245660" y="314633"/>
                  <a:pt x="245660" y="314633"/>
                </a:cubicBezTo>
                <a:cubicBezTo>
                  <a:pt x="241111" y="250944"/>
                  <a:pt x="253106" y="183832"/>
                  <a:pt x="232012" y="123565"/>
                </a:cubicBezTo>
                <a:cubicBezTo>
                  <a:pt x="219260" y="87130"/>
                  <a:pt x="177421" y="68974"/>
                  <a:pt x="150125" y="41678"/>
                </a:cubicBezTo>
                <a:cubicBezTo>
                  <a:pt x="99532" y="-8915"/>
                  <a:pt x="128483" y="735"/>
                  <a:pt x="68239" y="735"/>
                </a:cubicBezTo>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7958828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9715" y="274320"/>
            <a:ext cx="4461708" cy="6309360"/>
          </a:xfrm>
          <a:prstGeom prst="rect">
            <a:avLst/>
          </a:prstGeom>
        </p:spPr>
      </p:pic>
      <p:pic>
        <p:nvPicPr>
          <p:cNvPr id="5" name="Imagem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695457" y="274320"/>
            <a:ext cx="4461708" cy="6309360"/>
          </a:xfrm>
          <a:prstGeom prst="rect">
            <a:avLst/>
          </a:prstGeom>
        </p:spPr>
      </p:pic>
    </p:spTree>
    <p:extLst>
      <p:ext uri="{BB962C8B-B14F-4D97-AF65-F5344CB8AC3E}">
        <p14:creationId xmlns:p14="http://schemas.microsoft.com/office/powerpoint/2010/main" val="8310048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838200" y="1546772"/>
            <a:ext cx="10515600" cy="4945468"/>
          </a:xfrm>
        </p:spPr>
        <p:txBody>
          <a:bodyPr>
            <a:normAutofit fontScale="47500" lnSpcReduction="20000"/>
          </a:bodyPr>
          <a:lstStyle/>
          <a:p>
            <a:pPr marL="0" indent="0">
              <a:buNone/>
            </a:pPr>
            <a:r>
              <a:rPr lang="pt-BR" sz="6000" dirty="0" smtClean="0">
                <a:latin typeface="Arial" panose="020B0604020202020204" pitchFamily="34" charset="0"/>
                <a:cs typeface="Arial" panose="020B0604020202020204" pitchFamily="34" charset="0"/>
              </a:rPr>
              <a:t>Questionamentos:</a:t>
            </a:r>
          </a:p>
          <a:p>
            <a:pPr marL="0" indent="0">
              <a:buNone/>
            </a:pPr>
            <a:endParaRPr lang="pt-BR" sz="6000" dirty="0" smtClean="0">
              <a:latin typeface="Arial" panose="020B0604020202020204" pitchFamily="34" charset="0"/>
              <a:cs typeface="Arial" panose="020B0604020202020204" pitchFamily="34" charset="0"/>
            </a:endParaRPr>
          </a:p>
          <a:p>
            <a:pPr>
              <a:buFont typeface="Wingdings" panose="05000000000000000000" pitchFamily="2" charset="2"/>
              <a:buChar char="§"/>
            </a:pPr>
            <a:r>
              <a:rPr lang="pt-BR" sz="6000" dirty="0" smtClean="0">
                <a:latin typeface="Arial" panose="020B0604020202020204" pitchFamily="34" charset="0"/>
                <a:cs typeface="Arial" panose="020B0604020202020204" pitchFamily="34" charset="0"/>
              </a:rPr>
              <a:t>Projeção de produção em áreas protegidas;</a:t>
            </a:r>
          </a:p>
          <a:p>
            <a:pPr>
              <a:buFont typeface="Wingdings" panose="05000000000000000000" pitchFamily="2" charset="2"/>
              <a:buChar char="§"/>
            </a:pPr>
            <a:r>
              <a:rPr lang="pt-BR" sz="6000" dirty="0">
                <a:latin typeface="Arial" panose="020B0604020202020204" pitchFamily="34" charset="0"/>
                <a:cs typeface="Arial" panose="020B0604020202020204" pitchFamily="34" charset="0"/>
              </a:rPr>
              <a:t>Sazonalidade da hidrovia Rio Tapajós;</a:t>
            </a:r>
          </a:p>
          <a:p>
            <a:pPr>
              <a:buFont typeface="Wingdings" panose="05000000000000000000" pitchFamily="2" charset="2"/>
              <a:buChar char="§"/>
            </a:pPr>
            <a:r>
              <a:rPr lang="pt-BR" sz="6000" dirty="0" smtClean="0">
                <a:latin typeface="Arial" panose="020B0604020202020204" pitchFamily="34" charset="0"/>
                <a:cs typeface="Arial" panose="020B0604020202020204" pitchFamily="34" charset="0"/>
              </a:rPr>
              <a:t>Ociosidade do traçado na entre safra;</a:t>
            </a:r>
          </a:p>
          <a:p>
            <a:pPr>
              <a:buFont typeface="Wingdings" panose="05000000000000000000" pitchFamily="2" charset="2"/>
              <a:buChar char="§"/>
            </a:pPr>
            <a:r>
              <a:rPr lang="pt-BR" sz="6000" dirty="0">
                <a:latin typeface="Arial" panose="020B0604020202020204" pitchFamily="34" charset="0"/>
                <a:cs typeface="Arial" panose="020B0604020202020204" pitchFamily="34" charset="0"/>
              </a:rPr>
              <a:t>Carga de retorno;</a:t>
            </a:r>
          </a:p>
          <a:p>
            <a:pPr marL="0" indent="0">
              <a:buNone/>
            </a:pPr>
            <a:endParaRPr lang="pt-BR" sz="3000" dirty="0" smtClean="0">
              <a:latin typeface="Arial" panose="020B0604020202020204" pitchFamily="34" charset="0"/>
              <a:cs typeface="Arial" panose="020B0604020202020204" pitchFamily="34" charset="0"/>
            </a:endParaRPr>
          </a:p>
          <a:p>
            <a:pPr marL="0" indent="0">
              <a:buNone/>
            </a:pPr>
            <a:endParaRPr lang="pt-BR" dirty="0" smtClean="0"/>
          </a:p>
          <a:p>
            <a:pPr marL="0" indent="0">
              <a:buNone/>
            </a:pPr>
            <a:endParaRPr lang="pt-BR" dirty="0" smtClean="0"/>
          </a:p>
          <a:p>
            <a:pPr marL="0" indent="0">
              <a:buNone/>
            </a:pPr>
            <a:r>
              <a:rPr lang="pt-BR" dirty="0"/>
              <a:t> </a:t>
            </a:r>
            <a:r>
              <a:rPr lang="pt-BR" dirty="0" smtClean="0"/>
              <a:t>                    </a:t>
            </a:r>
          </a:p>
          <a:p>
            <a:pPr marL="0" indent="0">
              <a:buNone/>
            </a:pPr>
            <a:endParaRPr lang="pt-BR" dirty="0"/>
          </a:p>
        </p:txBody>
      </p:sp>
      <p:pic>
        <p:nvPicPr>
          <p:cNvPr id="5" name="Imagem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12726" y="640945"/>
            <a:ext cx="3675831" cy="5851295"/>
          </a:xfrm>
          <a:prstGeom prst="roundRect">
            <a:avLst>
              <a:gd name="adj" fmla="val 36832"/>
            </a:avLst>
          </a:prstGeom>
        </p:spPr>
      </p:pic>
    </p:spTree>
    <p:extLst>
      <p:ext uri="{BB962C8B-B14F-4D97-AF65-F5344CB8AC3E}">
        <p14:creationId xmlns:p14="http://schemas.microsoft.com/office/powerpoint/2010/main" val="24591141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 y="-252879"/>
            <a:ext cx="12192000" cy="1328643"/>
          </a:xfrm>
        </p:spPr>
        <p:txBody>
          <a:bodyPr>
            <a:normAutofit/>
          </a:bodyPr>
          <a:lstStyle/>
          <a:p>
            <a:pPr algn="ctr"/>
            <a:r>
              <a:rPr lang="pt-BR" sz="3200" b="0" dirty="0" smtClean="0">
                <a:solidFill>
                  <a:srgbClr val="FFFF00"/>
                </a:solidFill>
                <a:effectLst/>
                <a:latin typeface="Arial" panose="020B0604020202020204" pitchFamily="34" charset="0"/>
                <a:cs typeface="Arial" panose="020B0604020202020204" pitchFamily="34" charset="0"/>
              </a:rPr>
              <a:t>PROJEÇÃO DE PRODUÇÃO</a:t>
            </a:r>
            <a:endParaRPr lang="pt-BR" sz="3200" b="0" dirty="0">
              <a:solidFill>
                <a:srgbClr val="FFFF00"/>
              </a:solidFill>
              <a:effectLst/>
              <a:latin typeface="Arial" panose="020B0604020202020204" pitchFamily="34" charset="0"/>
              <a:cs typeface="Arial" panose="020B0604020202020204" pitchFamily="34" charset="0"/>
            </a:endParaRPr>
          </a:p>
        </p:txBody>
      </p:sp>
      <p:pic>
        <p:nvPicPr>
          <p:cNvPr id="5" name="Imagem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96110" y="717601"/>
            <a:ext cx="3700098" cy="5621804"/>
          </a:xfrm>
          <a:prstGeom prst="rect">
            <a:avLst/>
          </a:prstGeom>
        </p:spPr>
      </p:pic>
      <p:pic>
        <p:nvPicPr>
          <p:cNvPr id="6" name="Imagem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31317" y="678412"/>
            <a:ext cx="1926419" cy="2926937"/>
          </a:xfrm>
          <a:prstGeom prst="rect">
            <a:avLst/>
          </a:prstGeom>
        </p:spPr>
      </p:pic>
      <p:pic>
        <p:nvPicPr>
          <p:cNvPr id="7" name="Imagem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488" y="682921"/>
            <a:ext cx="3698342" cy="5619135"/>
          </a:xfrm>
          <a:prstGeom prst="rect">
            <a:avLst/>
          </a:prstGeom>
        </p:spPr>
      </p:pic>
      <p:sp>
        <p:nvSpPr>
          <p:cNvPr id="8" name="CaixaDeTexto 7"/>
          <p:cNvSpPr txBox="1"/>
          <p:nvPr/>
        </p:nvSpPr>
        <p:spPr>
          <a:xfrm>
            <a:off x="5824223" y="854835"/>
            <a:ext cx="2476094" cy="1200329"/>
          </a:xfrm>
          <a:prstGeom prst="rect">
            <a:avLst/>
          </a:prstGeom>
          <a:noFill/>
        </p:spPr>
        <p:txBody>
          <a:bodyPr wrap="square" rtlCol="0">
            <a:spAutoFit/>
          </a:bodyPr>
          <a:lstStyle/>
          <a:p>
            <a:pPr algn="ctr"/>
            <a:r>
              <a:rPr lang="pt-BR" sz="1200" b="1" dirty="0">
                <a:latin typeface="Arial" panose="020B0604020202020204" pitchFamily="34" charset="0"/>
                <a:cs typeface="Arial" panose="020B0604020202020204" pitchFamily="34" charset="0"/>
              </a:rPr>
              <a:t>RELATÓRIO </a:t>
            </a:r>
            <a:r>
              <a:rPr lang="pt-BR" sz="1200" b="1" dirty="0" smtClean="0">
                <a:latin typeface="Arial" panose="020B0604020202020204" pitchFamily="34" charset="0"/>
                <a:cs typeface="Arial" panose="020B0604020202020204" pitchFamily="34" charset="0"/>
              </a:rPr>
              <a:t>I ESTUDOS PRELIMINARES DE ENGENHARIA VOLUME 1</a:t>
            </a:r>
            <a:endParaRPr lang="pt-BR" sz="1200" dirty="0">
              <a:latin typeface="Arial" panose="020B0604020202020204" pitchFamily="34" charset="0"/>
              <a:cs typeface="Arial" panose="020B0604020202020204" pitchFamily="34" charset="0"/>
            </a:endParaRPr>
          </a:p>
          <a:p>
            <a:pPr algn="ctr"/>
            <a:r>
              <a:rPr lang="pt-BR" sz="1200" b="1" dirty="0">
                <a:latin typeface="Arial" panose="020B0604020202020204" pitchFamily="34" charset="0"/>
                <a:cs typeface="Arial" panose="020B0604020202020204" pitchFamily="34" charset="0"/>
              </a:rPr>
              <a:t>ESTUDO </a:t>
            </a:r>
            <a:r>
              <a:rPr lang="pt-BR" sz="1200" b="1" dirty="0" smtClean="0">
                <a:latin typeface="Arial" panose="020B0604020202020204" pitchFamily="34" charset="0"/>
                <a:cs typeface="Arial" panose="020B0604020202020204" pitchFamily="34" charset="0"/>
              </a:rPr>
              <a:t>DE ALTERNATIVAS DE TRAÇADO</a:t>
            </a:r>
          </a:p>
          <a:p>
            <a:pPr algn="ctr"/>
            <a:r>
              <a:rPr lang="pt-BR" sz="1200" b="1" dirty="0" smtClean="0">
                <a:latin typeface="Arial" panose="020B0604020202020204" pitchFamily="34" charset="0"/>
                <a:cs typeface="Arial" panose="020B0604020202020204" pitchFamily="34" charset="0"/>
              </a:rPr>
              <a:t>Pag. 18 , 20, 21, 22, 23</a:t>
            </a:r>
            <a:endParaRPr lang="pt-BR" sz="1200" dirty="0">
              <a:latin typeface="Arial" panose="020B0604020202020204" pitchFamily="34" charset="0"/>
              <a:cs typeface="Arial" panose="020B0604020202020204" pitchFamily="34" charset="0"/>
            </a:endParaRPr>
          </a:p>
        </p:txBody>
      </p:sp>
      <p:sp>
        <p:nvSpPr>
          <p:cNvPr id="3" name="CaixaDeTexto 2"/>
          <p:cNvSpPr txBox="1"/>
          <p:nvPr/>
        </p:nvSpPr>
        <p:spPr>
          <a:xfrm>
            <a:off x="3764830" y="3592278"/>
            <a:ext cx="4631279" cy="2862322"/>
          </a:xfrm>
          <a:prstGeom prst="rect">
            <a:avLst/>
          </a:prstGeom>
          <a:noFill/>
        </p:spPr>
        <p:txBody>
          <a:bodyPr wrap="square" rtlCol="0">
            <a:spAutoFit/>
          </a:bodyPr>
          <a:lstStyle/>
          <a:p>
            <a:pPr algn="just"/>
            <a:r>
              <a:rPr lang="pt-BR" i="1" dirty="0" smtClean="0">
                <a:latin typeface="Arial" panose="020B0604020202020204" pitchFamily="34" charset="0"/>
                <a:cs typeface="Arial" panose="020B0604020202020204" pitchFamily="34" charset="0"/>
              </a:rPr>
              <a:t>“...admitiu-se que a EF-170 em questão deverá transportar cerca de 15 milhões de toneladas úteis no sentido exportação numa primeira fase, podendo atingir cerca de 30 milhões em linha singela em um futuro próximo, com base em projeções de crescimento da área plantada e principalmente do aumento da produtividade da área de influência da </a:t>
            </a:r>
          </a:p>
          <a:p>
            <a:pPr algn="just"/>
            <a:r>
              <a:rPr lang="pt-BR" i="1" dirty="0" smtClean="0">
                <a:latin typeface="Arial" panose="020B0604020202020204" pitchFamily="34" charset="0"/>
                <a:cs typeface="Arial" panose="020B0604020202020204" pitchFamily="34" charset="0"/>
              </a:rPr>
              <a:t>EF-170 entre Sinop e </a:t>
            </a:r>
            <a:r>
              <a:rPr lang="pt-BR" i="1" dirty="0" err="1" smtClean="0">
                <a:latin typeface="Arial" panose="020B0604020202020204" pitchFamily="34" charset="0"/>
                <a:cs typeface="Arial" panose="020B0604020202020204" pitchFamily="34" charset="0"/>
              </a:rPr>
              <a:t>Miritituba</a:t>
            </a:r>
            <a:r>
              <a:rPr lang="pt-BR" i="1" dirty="0" smtClean="0">
                <a:latin typeface="Arial" panose="020B0604020202020204" pitchFamily="34" charset="0"/>
                <a:cs typeface="Arial" panose="020B0604020202020204" pitchFamily="34" charset="0"/>
              </a:rPr>
              <a:t>.”</a:t>
            </a:r>
            <a:endParaRPr lang="pt-BR"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27387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p:nvPr/>
        </p:nvPicPr>
        <p:blipFill>
          <a:blip r:embed="rId2" cstate="print">
            <a:extLst>
              <a:ext uri="{28A0092B-C50C-407E-A947-70E740481C1C}">
                <a14:useLocalDpi xmlns:a14="http://schemas.microsoft.com/office/drawing/2010/main" val="0"/>
              </a:ext>
            </a:extLst>
          </a:blip>
          <a:stretch>
            <a:fillRect/>
          </a:stretch>
        </p:blipFill>
        <p:spPr>
          <a:xfrm>
            <a:off x="1302205" y="183721"/>
            <a:ext cx="9051163" cy="6401239"/>
          </a:xfrm>
          <a:prstGeom prst="rect">
            <a:avLst/>
          </a:prstGeom>
        </p:spPr>
      </p:pic>
      <p:pic>
        <p:nvPicPr>
          <p:cNvPr id="5" name="Imagem 4"/>
          <p:cNvPicPr>
            <a:picLocks noChangeAspect="1"/>
          </p:cNvPicPr>
          <p:nvPr/>
        </p:nvPicPr>
        <p:blipFill>
          <a:blip r:embed="rId3">
            <a:extLst>
              <a:ext uri="{BEBA8EAE-BF5A-486C-A8C5-ECC9F3942E4B}">
                <a14:imgProps xmlns:a14="http://schemas.microsoft.com/office/drawing/2010/main">
                  <a14:imgLayer r:embed="rId4">
                    <a14:imgEffect>
                      <a14:backgroundRemoval t="0" b="100000" l="9953" r="89969"/>
                    </a14:imgEffect>
                    <a14:imgEffect>
                      <a14:artisticGlowEdges/>
                    </a14:imgEffect>
                  </a14:imgLayer>
                </a14:imgProps>
              </a:ext>
            </a:extLst>
          </a:blip>
          <a:stretch>
            <a:fillRect/>
          </a:stretch>
        </p:blipFill>
        <p:spPr>
          <a:xfrm>
            <a:off x="1471462" y="2831697"/>
            <a:ext cx="4087032" cy="3835803"/>
          </a:xfrm>
          <a:prstGeom prst="rect">
            <a:avLst/>
          </a:prstGeom>
          <a:ln>
            <a:noFill/>
          </a:ln>
          <a:effectLst>
            <a:glow>
              <a:schemeClr val="accent1">
                <a:alpha val="0"/>
              </a:schemeClr>
            </a:glow>
            <a:reflection endPos="0" dir="5400000" sy="-100000" algn="bl" rotWithShape="0"/>
            <a:softEdge rad="0"/>
          </a:effectLst>
        </p:spPr>
      </p:pic>
    </p:spTree>
    <p:extLst>
      <p:ext uri="{BB962C8B-B14F-4D97-AF65-F5344CB8AC3E}">
        <p14:creationId xmlns:p14="http://schemas.microsoft.com/office/powerpoint/2010/main" val="120146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18301" y="12424"/>
            <a:ext cx="10735499" cy="1325563"/>
          </a:xfrm>
        </p:spPr>
        <p:txBody>
          <a:bodyPr>
            <a:normAutofit/>
          </a:bodyPr>
          <a:lstStyle/>
          <a:p>
            <a:r>
              <a:rPr lang="pt-BR" sz="3600" b="0" dirty="0">
                <a:solidFill>
                  <a:srgbClr val="FFFF00"/>
                </a:solidFill>
                <a:effectLst/>
                <a:latin typeface="Arial" panose="020B0604020202020204" pitchFamily="34" charset="0"/>
                <a:cs typeface="Arial" panose="020B0604020202020204" pitchFamily="34" charset="0"/>
              </a:rPr>
              <a:t>Sazonalidade da hidrovia Rio Tapajós</a:t>
            </a:r>
            <a:endParaRPr lang="pt-BR" sz="3600" b="0" dirty="0">
              <a:solidFill>
                <a:srgbClr val="FFFF00"/>
              </a:solidFill>
              <a:effectLst/>
            </a:endParaRPr>
          </a:p>
        </p:txBody>
      </p:sp>
      <p:sp>
        <p:nvSpPr>
          <p:cNvPr id="3" name="Espaço Reservado para Conteúdo 2"/>
          <p:cNvSpPr>
            <a:spLocks noGrp="1"/>
          </p:cNvSpPr>
          <p:nvPr>
            <p:ph idx="1"/>
          </p:nvPr>
        </p:nvSpPr>
        <p:spPr>
          <a:xfrm>
            <a:off x="574767" y="1263915"/>
            <a:ext cx="11051176" cy="2850035"/>
          </a:xfrm>
        </p:spPr>
        <p:txBody>
          <a:bodyPr>
            <a:normAutofit/>
          </a:bodyPr>
          <a:lstStyle/>
          <a:p>
            <a:pPr marL="0" indent="0" algn="just">
              <a:buNone/>
            </a:pPr>
            <a:r>
              <a:rPr lang="pt-BR" sz="2400" dirty="0">
                <a:latin typeface="Arial" panose="020B0604020202020204" pitchFamily="34" charset="0"/>
                <a:cs typeface="Arial" panose="020B0604020202020204" pitchFamily="34" charset="0"/>
              </a:rPr>
              <a:t>Outro aspecto que deve ser levado em consideração é a variação de calado entre cheia e seca do Rio </a:t>
            </a:r>
            <a:r>
              <a:rPr lang="pt-BR" sz="2400" dirty="0" smtClean="0">
                <a:latin typeface="Arial" panose="020B0604020202020204" pitchFamily="34" charset="0"/>
                <a:cs typeface="Arial" panose="020B0604020202020204" pitchFamily="34" charset="0"/>
              </a:rPr>
              <a:t>Tapajós, </a:t>
            </a:r>
            <a:r>
              <a:rPr lang="pt-BR" sz="2400" dirty="0">
                <a:latin typeface="Arial" panose="020B0604020202020204" pitchFamily="34" charset="0"/>
                <a:cs typeface="Arial" panose="020B0604020202020204" pitchFamily="34" charset="0"/>
              </a:rPr>
              <a:t>isso impacta na análise de viabilidade econômica e se faz necessário um aprofundamento dos estudos em função de que essa variação de profundidade tem prejudicado o transporte fluvial de cargas que saem pelo porto </a:t>
            </a:r>
            <a:r>
              <a:rPr lang="pt-BR" sz="2400" dirty="0" err="1">
                <a:latin typeface="Arial" panose="020B0604020202020204" pitchFamily="34" charset="0"/>
                <a:cs typeface="Arial" panose="020B0604020202020204" pitchFamily="34" charset="0"/>
              </a:rPr>
              <a:t>Miritituba</a:t>
            </a:r>
            <a:r>
              <a:rPr lang="pt-BR" sz="2400" dirty="0">
                <a:latin typeface="Arial" panose="020B0604020202020204" pitchFamily="34" charset="0"/>
                <a:cs typeface="Arial" panose="020B0604020202020204" pitchFamily="34" charset="0"/>
              </a:rPr>
              <a:t> no período de seca.</a:t>
            </a:r>
          </a:p>
        </p:txBody>
      </p:sp>
      <p:pic>
        <p:nvPicPr>
          <p:cNvPr id="4" name="Espaço Reservado para Conteúdo 3"/>
          <p:cNvPicPr/>
          <p:nvPr/>
        </p:nvPicPr>
        <p:blipFill rotWithShape="1">
          <a:blip r:embed="rId2">
            <a:extLst>
              <a:ext uri="{BEBA8EAE-BF5A-486C-A8C5-ECC9F3942E4B}">
                <a14:imgProps xmlns:a14="http://schemas.microsoft.com/office/drawing/2010/main">
                  <a14:imgLayer r:embed="rId3">
                    <a14:imgEffect>
                      <a14:sharpenSoften amount="62000"/>
                    </a14:imgEffect>
                    <a14:imgEffect>
                      <a14:brightnessContrast bright="23000"/>
                    </a14:imgEffect>
                  </a14:imgLayer>
                </a14:imgProps>
              </a:ext>
            </a:extLst>
          </a:blip>
          <a:srcRect l="29379" t="36343" r="11007" b="24136"/>
          <a:stretch/>
        </p:blipFill>
        <p:spPr bwMode="auto">
          <a:xfrm>
            <a:off x="3743530" y="3540233"/>
            <a:ext cx="7960791" cy="2976245"/>
          </a:xfrm>
          <a:prstGeom prst="rect">
            <a:avLst/>
          </a:prstGeom>
          <a:ln>
            <a:noFill/>
          </a:ln>
          <a:effectLst/>
          <a:extLst>
            <a:ext uri="{53640926-AAD7-44D8-BBD7-CCE9431645EC}">
              <a14:shadowObscured xmlns:a14="http://schemas.microsoft.com/office/drawing/2010/main"/>
            </a:ext>
          </a:extLst>
        </p:spPr>
      </p:pic>
      <p:sp>
        <p:nvSpPr>
          <p:cNvPr id="5" name="Retângulo 4"/>
          <p:cNvSpPr/>
          <p:nvPr/>
        </p:nvSpPr>
        <p:spPr>
          <a:xfrm>
            <a:off x="618301" y="4113951"/>
            <a:ext cx="3287497" cy="1390509"/>
          </a:xfrm>
          <a:prstGeom prst="rect">
            <a:avLst/>
          </a:prstGeom>
        </p:spPr>
        <p:txBody>
          <a:bodyPr wrap="square">
            <a:spAutoFit/>
          </a:bodyPr>
          <a:lstStyle/>
          <a:p>
            <a:pPr algn="just">
              <a:lnSpc>
                <a:spcPct val="107000"/>
              </a:lnSpc>
              <a:spcAft>
                <a:spcPts val="0"/>
              </a:spcAft>
            </a:pPr>
            <a:r>
              <a:rPr lang="pt-BR" sz="1600" i="1" dirty="0">
                <a:latin typeface="Arial" panose="020B0604020202020204" pitchFamily="34" charset="0"/>
                <a:ea typeface="Calibri" panose="020F0502020204030204" pitchFamily="34" charset="0"/>
                <a:cs typeface="Arial" panose="020B0604020202020204" pitchFamily="34" charset="0"/>
              </a:rPr>
              <a:t>Relatório de Impacto Ambiental </a:t>
            </a:r>
            <a:endParaRPr lang="pt-BR" sz="1600" i="1" dirty="0" smtClean="0">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0"/>
              </a:spcAft>
            </a:pPr>
            <a:r>
              <a:rPr lang="pt-BR" sz="1600" i="1" dirty="0" smtClean="0">
                <a:latin typeface="Arial" panose="020B0604020202020204" pitchFamily="34" charset="0"/>
                <a:ea typeface="Calibri" panose="020F0502020204030204" pitchFamily="34" charset="0"/>
                <a:cs typeface="Arial" panose="020B0604020202020204" pitchFamily="34" charset="0"/>
              </a:rPr>
              <a:t>Dados </a:t>
            </a:r>
            <a:r>
              <a:rPr lang="pt-BR" sz="1600" i="1" dirty="0">
                <a:latin typeface="Arial" panose="020B0604020202020204" pitchFamily="34" charset="0"/>
                <a:ea typeface="Calibri" panose="020F0502020204030204" pitchFamily="34" charset="0"/>
                <a:cs typeface="Arial" panose="020B0604020202020204" pitchFamily="34" charset="0"/>
              </a:rPr>
              <a:t>oficiais da Estação de </a:t>
            </a:r>
          </a:p>
          <a:p>
            <a:pPr algn="just">
              <a:lnSpc>
                <a:spcPct val="107000"/>
              </a:lnSpc>
              <a:spcAft>
                <a:spcPts val="0"/>
              </a:spcAft>
            </a:pPr>
            <a:r>
              <a:rPr lang="pt-BR" sz="1600" i="1" dirty="0">
                <a:latin typeface="Arial" panose="020B0604020202020204" pitchFamily="34" charset="0"/>
                <a:ea typeface="Calibri" panose="020F0502020204030204" pitchFamily="34" charset="0"/>
                <a:cs typeface="Arial" panose="020B0604020202020204" pitchFamily="34" charset="0"/>
              </a:rPr>
              <a:t>Transbordo de Carga - Cargill </a:t>
            </a:r>
          </a:p>
          <a:p>
            <a:pPr algn="just">
              <a:lnSpc>
                <a:spcPct val="107000"/>
              </a:lnSpc>
              <a:spcAft>
                <a:spcPts val="0"/>
              </a:spcAft>
            </a:pPr>
            <a:r>
              <a:rPr lang="pt-BR" sz="1600" i="1" dirty="0">
                <a:latin typeface="Arial" panose="020B0604020202020204" pitchFamily="34" charset="0"/>
                <a:ea typeface="Calibri" panose="020F0502020204030204" pitchFamily="34" charset="0"/>
                <a:cs typeface="Arial" panose="020B0604020202020204" pitchFamily="34" charset="0"/>
              </a:rPr>
              <a:t>MAIO / 2013 </a:t>
            </a:r>
            <a:r>
              <a:rPr lang="pt-BR" sz="1600" i="1" dirty="0" err="1">
                <a:latin typeface="Arial" panose="020B0604020202020204" pitchFamily="34" charset="0"/>
                <a:ea typeface="Calibri" panose="020F0502020204030204" pitchFamily="34" charset="0"/>
                <a:cs typeface="Arial" panose="020B0604020202020204" pitchFamily="34" charset="0"/>
              </a:rPr>
              <a:t>Miritituba</a:t>
            </a:r>
            <a:r>
              <a:rPr lang="pt-BR" sz="1600" i="1" dirty="0">
                <a:latin typeface="Arial" panose="020B0604020202020204" pitchFamily="34" charset="0"/>
                <a:ea typeface="Calibri" panose="020F0502020204030204" pitchFamily="34" charset="0"/>
                <a:cs typeface="Arial" panose="020B0604020202020204" pitchFamily="34" charset="0"/>
              </a:rPr>
              <a:t> </a:t>
            </a:r>
            <a:endParaRPr lang="pt-BR" sz="1600" dirty="0">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0"/>
              </a:spcAft>
            </a:pPr>
            <a:r>
              <a:rPr lang="pt-BR" sz="1600" i="1" dirty="0" smtClean="0">
                <a:latin typeface="Arial" panose="020B0604020202020204" pitchFamily="34" charset="0"/>
                <a:ea typeface="Calibri" panose="020F0502020204030204" pitchFamily="34" charset="0"/>
                <a:cs typeface="Arial" panose="020B0604020202020204" pitchFamily="34" charset="0"/>
              </a:rPr>
              <a:t>Pg</a:t>
            </a:r>
            <a:r>
              <a:rPr lang="pt-BR" sz="1600" i="1" dirty="0">
                <a:latin typeface="Arial" panose="020B0604020202020204" pitchFamily="34" charset="0"/>
                <a:ea typeface="Calibri" panose="020F0502020204030204" pitchFamily="34" charset="0"/>
                <a:cs typeface="Arial" panose="020B0604020202020204" pitchFamily="34" charset="0"/>
              </a:rPr>
              <a:t>. 29 </a:t>
            </a:r>
            <a:endParaRPr lang="pt-BR" sz="1600" i="1" dirty="0" smtClean="0">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9690229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519899" y="534551"/>
            <a:ext cx="7104790" cy="4431345"/>
          </a:xfrm>
        </p:spPr>
        <p:txBody>
          <a:bodyPr>
            <a:normAutofit/>
          </a:bodyPr>
          <a:lstStyle/>
          <a:p>
            <a:pPr marL="0" indent="0" algn="just">
              <a:buNone/>
            </a:pPr>
            <a:r>
              <a:rPr lang="pt-BR" sz="2200" dirty="0" smtClean="0">
                <a:latin typeface="Arial" panose="020B0604020202020204" pitchFamily="34" charset="0"/>
                <a:cs typeface="Arial" panose="020B0604020202020204" pitchFamily="34" charset="0"/>
              </a:rPr>
              <a:t>“O </a:t>
            </a:r>
            <a:r>
              <a:rPr lang="pt-BR" sz="2200" dirty="0">
                <a:latin typeface="Arial" panose="020B0604020202020204" pitchFamily="34" charset="0"/>
                <a:cs typeface="Arial" panose="020B0604020202020204" pitchFamily="34" charset="0"/>
              </a:rPr>
              <a:t>transporte de carga no rio Tapajós e Teles Pires totalizará </a:t>
            </a:r>
            <a:r>
              <a:rPr lang="pt-BR" sz="2200" dirty="0">
                <a:solidFill>
                  <a:srgbClr val="FFFF00"/>
                </a:solidFill>
                <a:latin typeface="Arial" panose="020B0604020202020204" pitchFamily="34" charset="0"/>
                <a:cs typeface="Arial" panose="020B0604020202020204" pitchFamily="34" charset="0"/>
              </a:rPr>
              <a:t>9,7 milhões de toneladas em 2031</a:t>
            </a:r>
            <a:r>
              <a:rPr lang="pt-BR" sz="2200" dirty="0">
                <a:latin typeface="Arial" panose="020B0604020202020204" pitchFamily="34" charset="0"/>
                <a:cs typeface="Arial" panose="020B0604020202020204" pitchFamily="34" charset="0"/>
              </a:rPr>
              <a:t>, sendo soja, farelo de soja e milho as commodities exportadas, e fertilizantes a carga importada. Esses fluxos estão relacionados à produção e exportação agrícola das regiões do norte do Mato Grosso</a:t>
            </a:r>
            <a:r>
              <a:rPr lang="pt-BR" sz="2200" dirty="0" smtClean="0">
                <a:latin typeface="Arial" panose="020B0604020202020204" pitchFamily="34" charset="0"/>
                <a:cs typeface="Arial" panose="020B0604020202020204" pitchFamily="34" charset="0"/>
              </a:rPr>
              <a:t>.”</a:t>
            </a:r>
            <a:endParaRPr lang="pt-BR" sz="2200" dirty="0">
              <a:latin typeface="Arial" panose="020B0604020202020204" pitchFamily="34" charset="0"/>
              <a:cs typeface="Arial" panose="020B0604020202020204" pitchFamily="34" charset="0"/>
            </a:endParaRPr>
          </a:p>
        </p:txBody>
      </p:sp>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2382" y="534551"/>
            <a:ext cx="4277685" cy="6049130"/>
          </a:xfrm>
          <a:prstGeom prst="rect">
            <a:avLst/>
          </a:prstGeom>
        </p:spPr>
      </p:pic>
      <p:pic>
        <p:nvPicPr>
          <p:cNvPr id="5" name="Imagem 4"/>
          <p:cNvPicPr>
            <a:picLocks noChangeAspect="1"/>
          </p:cNvPicPr>
          <p:nvPr/>
        </p:nvPicPr>
        <p:blipFill rotWithShape="1">
          <a:blip r:embed="rId3" cstate="print">
            <a:extLst>
              <a:ext uri="{28A0092B-C50C-407E-A947-70E740481C1C}">
                <a14:useLocalDpi xmlns:a14="http://schemas.microsoft.com/office/drawing/2010/main" val="0"/>
              </a:ext>
            </a:extLst>
          </a:blip>
          <a:srcRect l="4469" t="27487" r="2013" b="41082"/>
          <a:stretch/>
        </p:blipFill>
        <p:spPr>
          <a:xfrm>
            <a:off x="519899" y="3034900"/>
            <a:ext cx="6098819" cy="3548781"/>
          </a:xfrm>
          <a:prstGeom prst="rect">
            <a:avLst/>
          </a:prstGeom>
        </p:spPr>
      </p:pic>
    </p:spTree>
    <p:extLst>
      <p:ext uri="{BB962C8B-B14F-4D97-AF65-F5344CB8AC3E}">
        <p14:creationId xmlns:p14="http://schemas.microsoft.com/office/powerpoint/2010/main" val="22837000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p:nvPr/>
        </p:nvPicPr>
        <p:blipFill rotWithShape="1">
          <a:blip r:embed="rId2"/>
          <a:srcRect l="7208" t="4486" r="32374" b="5787"/>
          <a:stretch/>
        </p:blipFill>
        <p:spPr bwMode="auto">
          <a:xfrm>
            <a:off x="182880" y="435567"/>
            <a:ext cx="4820194" cy="3579993"/>
          </a:xfrm>
          <a:prstGeom prst="rect">
            <a:avLst/>
          </a:prstGeom>
          <a:ln>
            <a:noFill/>
          </a:ln>
          <a:extLst>
            <a:ext uri="{53640926-AAD7-44D8-BBD7-CCE9431645EC}">
              <a14:shadowObscured xmlns:a14="http://schemas.microsoft.com/office/drawing/2010/main"/>
            </a:ext>
          </a:extLst>
        </p:spPr>
      </p:pic>
      <p:sp>
        <p:nvSpPr>
          <p:cNvPr id="5" name="Retângulo 4"/>
          <p:cNvSpPr/>
          <p:nvPr/>
        </p:nvSpPr>
        <p:spPr>
          <a:xfrm>
            <a:off x="5159829" y="278811"/>
            <a:ext cx="6844936" cy="6118278"/>
          </a:xfrm>
          <a:prstGeom prst="rect">
            <a:avLst/>
          </a:prstGeom>
        </p:spPr>
        <p:txBody>
          <a:bodyPr wrap="square">
            <a:spAutoFit/>
          </a:bodyPr>
          <a:lstStyle/>
          <a:p>
            <a:pPr algn="just" fontAlgn="base">
              <a:spcAft>
                <a:spcPts val="1125"/>
              </a:spcAft>
            </a:pPr>
            <a:r>
              <a:rPr lang="pt-BR" sz="2400" i="1" dirty="0">
                <a:latin typeface="Arial" panose="020B0604020202020204" pitchFamily="34" charset="0"/>
                <a:ea typeface="Times New Roman" panose="02020603050405020304" pitchFamily="18" charset="0"/>
                <a:cs typeface="Arial" panose="020B0604020202020204" pitchFamily="34" charset="0"/>
              </a:rPr>
              <a:t>“ Motoristas que dependem das balsas que transportam grãos estão preocupados com a baixa do rio, eles estão parados a </a:t>
            </a:r>
            <a:r>
              <a:rPr lang="pt-BR" sz="2400" i="1" dirty="0">
                <a:solidFill>
                  <a:srgbClr val="FFFF00"/>
                </a:solidFill>
                <a:latin typeface="Arial" panose="020B0604020202020204" pitchFamily="34" charset="0"/>
                <a:ea typeface="Times New Roman" panose="02020603050405020304" pitchFamily="18" charset="0"/>
                <a:cs typeface="Arial" panose="020B0604020202020204" pitchFamily="34" charset="0"/>
              </a:rPr>
              <a:t>mais de 10 dias</a:t>
            </a:r>
            <a:r>
              <a:rPr lang="pt-BR" sz="2400" i="1" dirty="0">
                <a:latin typeface="Arial" panose="020B0604020202020204" pitchFamily="34" charset="0"/>
                <a:ea typeface="Times New Roman" panose="02020603050405020304" pitchFamily="18" charset="0"/>
                <a:cs typeface="Arial" panose="020B0604020202020204" pitchFamily="34" charset="0"/>
              </a:rPr>
              <a:t> a espera para descarregar o caminhão que transporta a safra de milho do Mato Grosso para os portos de </a:t>
            </a:r>
            <a:r>
              <a:rPr lang="pt-BR" sz="2400" i="1" dirty="0" err="1">
                <a:latin typeface="Arial" panose="020B0604020202020204" pitchFamily="34" charset="0"/>
                <a:ea typeface="Times New Roman" panose="02020603050405020304" pitchFamily="18" charset="0"/>
                <a:cs typeface="Arial" panose="020B0604020202020204" pitchFamily="34" charset="0"/>
              </a:rPr>
              <a:t>Miritituba</a:t>
            </a:r>
            <a:r>
              <a:rPr lang="pt-BR" sz="2400" i="1" dirty="0">
                <a:latin typeface="Arial" panose="020B0604020202020204" pitchFamily="34" charset="0"/>
                <a:ea typeface="Times New Roman" panose="02020603050405020304" pitchFamily="18" charset="0"/>
                <a:cs typeface="Arial" panose="020B0604020202020204" pitchFamily="34" charset="0"/>
              </a:rPr>
              <a:t> no Pará.</a:t>
            </a:r>
            <a:endParaRPr lang="pt-BR" sz="2400" dirty="0">
              <a:latin typeface="Arial" panose="020B0604020202020204" pitchFamily="34" charset="0"/>
              <a:ea typeface="Times New Roman" panose="02020603050405020304" pitchFamily="18" charset="0"/>
              <a:cs typeface="Arial" panose="020B0604020202020204" pitchFamily="34" charset="0"/>
            </a:endParaRPr>
          </a:p>
          <a:p>
            <a:pPr algn="just" fontAlgn="base">
              <a:lnSpc>
                <a:spcPct val="107000"/>
              </a:lnSpc>
              <a:spcAft>
                <a:spcPts val="1125"/>
              </a:spcAft>
            </a:pPr>
            <a:r>
              <a:rPr lang="pt-BR" sz="2400" i="1" dirty="0">
                <a:latin typeface="Arial" panose="020B0604020202020204" pitchFamily="34" charset="0"/>
                <a:ea typeface="Times New Roman" panose="02020603050405020304" pitchFamily="18" charset="0"/>
                <a:cs typeface="Arial" panose="020B0604020202020204" pitchFamily="34" charset="0"/>
              </a:rPr>
              <a:t>O serviço está ameaçado. Sem profundidade, por causa da seca, o rio oferece riscos à navegação.  Existe um canal e mesmo assim passa de uma em uma e tem risco de encalhar, relatou o empresário do setor Adelar </a:t>
            </a:r>
            <a:r>
              <a:rPr lang="pt-BR" sz="2400" i="1" dirty="0" err="1">
                <a:latin typeface="Arial" panose="020B0604020202020204" pitchFamily="34" charset="0"/>
                <a:ea typeface="Times New Roman" panose="02020603050405020304" pitchFamily="18" charset="0"/>
                <a:cs typeface="Arial" panose="020B0604020202020204" pitchFamily="34" charset="0"/>
              </a:rPr>
              <a:t>Belling</a:t>
            </a:r>
            <a:r>
              <a:rPr lang="pt-BR" sz="2400" i="1" dirty="0">
                <a:latin typeface="Arial" panose="020B0604020202020204" pitchFamily="34" charset="0"/>
                <a:ea typeface="Times New Roman" panose="02020603050405020304" pitchFamily="18" charset="0"/>
                <a:cs typeface="Arial" panose="020B0604020202020204" pitchFamily="34" charset="0"/>
              </a:rPr>
              <a:t> ao Jornal Folha do Progresso.</a:t>
            </a:r>
            <a:endParaRPr lang="pt-BR" sz="2400" dirty="0">
              <a:latin typeface="Arial" panose="020B0604020202020204" pitchFamily="34" charset="0"/>
              <a:ea typeface="Calibri" panose="020F0502020204030204" pitchFamily="34" charset="0"/>
              <a:cs typeface="Arial" panose="020B0604020202020204" pitchFamily="34" charset="0"/>
            </a:endParaRPr>
          </a:p>
          <a:p>
            <a:pPr algn="just" fontAlgn="base">
              <a:lnSpc>
                <a:spcPct val="107000"/>
              </a:lnSpc>
              <a:spcAft>
                <a:spcPts val="1125"/>
              </a:spcAft>
            </a:pPr>
            <a:r>
              <a:rPr lang="pt-BR" sz="2400" i="1" dirty="0">
                <a:latin typeface="Arial" panose="020B0604020202020204" pitchFamily="34" charset="0"/>
                <a:ea typeface="Times New Roman" panose="02020603050405020304" pitchFamily="18" charset="0"/>
                <a:cs typeface="Arial" panose="020B0604020202020204" pitchFamily="34" charset="0"/>
              </a:rPr>
              <a:t>A travessia ficou mais difícil e bem mais demorada, as balsas estão circulando com </a:t>
            </a:r>
            <a:r>
              <a:rPr lang="pt-BR" sz="2400" i="1" dirty="0">
                <a:solidFill>
                  <a:srgbClr val="FFFF00"/>
                </a:solidFill>
                <a:latin typeface="Arial" panose="020B0604020202020204" pitchFamily="34" charset="0"/>
                <a:ea typeface="Times New Roman" panose="02020603050405020304" pitchFamily="18" charset="0"/>
                <a:cs typeface="Arial" panose="020B0604020202020204" pitchFamily="34" charset="0"/>
              </a:rPr>
              <a:t>40% quando no Máximo 50% da </a:t>
            </a:r>
            <a:r>
              <a:rPr lang="pt-BR" sz="2400" i="1" dirty="0" smtClean="0">
                <a:solidFill>
                  <a:srgbClr val="FFFF00"/>
                </a:solidFill>
                <a:latin typeface="Arial" panose="020B0604020202020204" pitchFamily="34" charset="0"/>
                <a:ea typeface="Times New Roman" panose="02020603050405020304" pitchFamily="18" charset="0"/>
                <a:cs typeface="Arial" panose="020B0604020202020204" pitchFamily="34" charset="0"/>
              </a:rPr>
              <a:t>carga”. </a:t>
            </a:r>
            <a:endParaRPr lang="pt-BR" sz="2400" dirty="0">
              <a:solidFill>
                <a:srgbClr val="FFFF00"/>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6" name="Retângulo 5"/>
          <p:cNvSpPr/>
          <p:nvPr/>
        </p:nvSpPr>
        <p:spPr>
          <a:xfrm>
            <a:off x="104502" y="4107001"/>
            <a:ext cx="5094515" cy="1341393"/>
          </a:xfrm>
          <a:prstGeom prst="rect">
            <a:avLst/>
          </a:prstGeom>
        </p:spPr>
        <p:txBody>
          <a:bodyPr wrap="square">
            <a:spAutoFit/>
          </a:bodyPr>
          <a:lstStyle/>
          <a:p>
            <a:pPr algn="just" fontAlgn="base">
              <a:spcAft>
                <a:spcPts val="1125"/>
              </a:spcAft>
            </a:pPr>
            <a:r>
              <a:rPr lang="pt-BR" dirty="0">
                <a:latin typeface="Times New Roman" panose="02020603050405020304" pitchFamily="18" charset="0"/>
                <a:ea typeface="Times New Roman" panose="02020603050405020304" pitchFamily="18" charset="0"/>
              </a:rPr>
              <a:t>http://www.folhadoprogresso.com.br/caos-em-miritituba-seca-ameaca-transporte-de-balsas-no-rio-tapajos-no-municipio-de-itaituba</a:t>
            </a:r>
            <a:r>
              <a:rPr lang="pt-BR" dirty="0" smtClean="0">
                <a:latin typeface="Times New Roman" panose="02020603050405020304" pitchFamily="18" charset="0"/>
                <a:ea typeface="Times New Roman" panose="02020603050405020304" pitchFamily="18" charset="0"/>
              </a:rPr>
              <a:t>/</a:t>
            </a:r>
          </a:p>
          <a:p>
            <a:pPr algn="just" fontAlgn="base">
              <a:spcAft>
                <a:spcPts val="1125"/>
              </a:spcAft>
            </a:pPr>
            <a:endParaRPr lang="pt-BR" dirty="0">
              <a:latin typeface="Times New Roman" panose="02020603050405020304" pitchFamily="18" charset="0"/>
              <a:ea typeface="Times New Roman" panose="02020603050405020304" pitchFamily="18" charset="0"/>
            </a:endParaRPr>
          </a:p>
        </p:txBody>
      </p:sp>
      <p:sp>
        <p:nvSpPr>
          <p:cNvPr id="7" name="Retângulo 6"/>
          <p:cNvSpPr/>
          <p:nvPr/>
        </p:nvSpPr>
        <p:spPr>
          <a:xfrm>
            <a:off x="3321148" y="879957"/>
            <a:ext cx="1338828" cy="369332"/>
          </a:xfrm>
          <a:prstGeom prst="rect">
            <a:avLst/>
          </a:prstGeom>
        </p:spPr>
        <p:txBody>
          <a:bodyPr wrap="none">
            <a:spAutoFit/>
          </a:bodyPr>
          <a:lstStyle/>
          <a:p>
            <a:r>
              <a:rPr lang="pt-BR" dirty="0" smtClean="0">
                <a:latin typeface="Arial" panose="020B0604020202020204" pitchFamily="34" charset="0"/>
                <a:ea typeface="Calibri" panose="020F0502020204030204" pitchFamily="34" charset="0"/>
              </a:rPr>
              <a:t>17/10/2017</a:t>
            </a:r>
            <a:endParaRPr lang="pt-BR" dirty="0"/>
          </a:p>
        </p:txBody>
      </p:sp>
    </p:spTree>
    <p:extLst>
      <p:ext uri="{BB962C8B-B14F-4D97-AF65-F5344CB8AC3E}">
        <p14:creationId xmlns:p14="http://schemas.microsoft.com/office/powerpoint/2010/main" val="266198892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noChangeAspect="1"/>
          </p:cNvPicPr>
          <p:nvPr>
            <p:ph idx="1"/>
          </p:nvPr>
        </p:nvPicPr>
        <p:blipFill rotWithShape="1">
          <a:blip r:embed="rId2"/>
          <a:srcRect l="8713" t="3676" r="10779" b="30580"/>
          <a:stretch/>
        </p:blipFill>
        <p:spPr>
          <a:xfrm>
            <a:off x="265608" y="153431"/>
            <a:ext cx="6230982" cy="2860767"/>
          </a:xfrm>
          <a:prstGeom prst="rect">
            <a:avLst/>
          </a:prstGeom>
        </p:spPr>
      </p:pic>
      <p:sp>
        <p:nvSpPr>
          <p:cNvPr id="5" name="Retângulo 4"/>
          <p:cNvSpPr/>
          <p:nvPr/>
        </p:nvSpPr>
        <p:spPr>
          <a:xfrm>
            <a:off x="278668" y="3210339"/>
            <a:ext cx="7689676" cy="307777"/>
          </a:xfrm>
          <a:prstGeom prst="rect">
            <a:avLst/>
          </a:prstGeom>
        </p:spPr>
        <p:txBody>
          <a:bodyPr wrap="square">
            <a:spAutoFit/>
          </a:bodyPr>
          <a:lstStyle/>
          <a:p>
            <a:r>
              <a:rPr lang="pt-BR" sz="1400" dirty="0"/>
              <a:t>http://www.transportes.gov.br/ultimas-noticias/5088-come%C3%A7a-a-dragagem-o-rio-madeira.html</a:t>
            </a:r>
          </a:p>
        </p:txBody>
      </p:sp>
      <p:sp>
        <p:nvSpPr>
          <p:cNvPr id="6" name="Retângulo 5"/>
          <p:cNvSpPr/>
          <p:nvPr/>
        </p:nvSpPr>
        <p:spPr>
          <a:xfrm>
            <a:off x="6635931" y="265831"/>
            <a:ext cx="5355771" cy="2554545"/>
          </a:xfrm>
          <a:prstGeom prst="rect">
            <a:avLst/>
          </a:prstGeom>
        </p:spPr>
        <p:txBody>
          <a:bodyPr wrap="square">
            <a:spAutoFit/>
          </a:bodyPr>
          <a:lstStyle/>
          <a:p>
            <a:pPr algn="just"/>
            <a:r>
              <a:rPr lang="pt-BR" sz="2000" dirty="0" smtClean="0">
                <a:latin typeface="Arial" panose="020B0604020202020204" pitchFamily="34" charset="0"/>
                <a:cs typeface="Arial" panose="020B0604020202020204" pitchFamily="34" charset="0"/>
              </a:rPr>
              <a:t>“Nos </a:t>
            </a:r>
            <a:r>
              <a:rPr lang="pt-BR" sz="2000" dirty="0">
                <a:latin typeface="Arial" panose="020B0604020202020204" pitchFamily="34" charset="0"/>
                <a:cs typeface="Arial" panose="020B0604020202020204" pitchFamily="34" charset="0"/>
              </a:rPr>
              <a:t>próximos cinco anos, serão investidos R$ 68,7 milhões para garantir o calado </a:t>
            </a:r>
            <a:r>
              <a:rPr lang="pt-BR" sz="2000" b="1" dirty="0">
                <a:solidFill>
                  <a:srgbClr val="FFFF00"/>
                </a:solidFill>
                <a:latin typeface="Arial" panose="020B0604020202020204" pitchFamily="34" charset="0"/>
                <a:cs typeface="Arial" panose="020B0604020202020204" pitchFamily="34" charset="0"/>
              </a:rPr>
              <a:t>mínimo de 3,5 </a:t>
            </a:r>
            <a:r>
              <a:rPr lang="pt-BR" sz="2000" dirty="0">
                <a:latin typeface="Arial" panose="020B0604020202020204" pitchFamily="34" charset="0"/>
                <a:cs typeface="Arial" panose="020B0604020202020204" pitchFamily="34" charset="0"/>
              </a:rPr>
              <a:t>metros necessário para a navegação das barcaças que escoam milho e soja do oeste de Mato Grosso para os portos do Arco Norte e também para a movimentação de combustível e carga geral entre Porto Velho e Manaus</a:t>
            </a:r>
            <a:r>
              <a:rPr lang="pt-BR" sz="2000" dirty="0" smtClean="0">
                <a:latin typeface="Arial" panose="020B0604020202020204" pitchFamily="34" charset="0"/>
                <a:cs typeface="Arial" panose="020B0604020202020204" pitchFamily="34" charset="0"/>
              </a:rPr>
              <a:t>.”</a:t>
            </a:r>
            <a:endParaRPr lang="pt-BR" sz="2000" dirty="0">
              <a:latin typeface="Arial" panose="020B0604020202020204" pitchFamily="34" charset="0"/>
              <a:cs typeface="Arial" panose="020B0604020202020204" pitchFamily="34" charset="0"/>
            </a:endParaRPr>
          </a:p>
        </p:txBody>
      </p:sp>
      <p:sp>
        <p:nvSpPr>
          <p:cNvPr id="7" name="Retângulo 6"/>
          <p:cNvSpPr/>
          <p:nvPr/>
        </p:nvSpPr>
        <p:spPr>
          <a:xfrm>
            <a:off x="265608" y="3910398"/>
            <a:ext cx="8525695" cy="2739211"/>
          </a:xfrm>
          <a:prstGeom prst="rect">
            <a:avLst/>
          </a:prstGeom>
        </p:spPr>
        <p:txBody>
          <a:bodyPr wrap="square">
            <a:spAutoFit/>
          </a:bodyPr>
          <a:lstStyle/>
          <a:p>
            <a:pPr algn="just"/>
            <a:r>
              <a:rPr lang="pt-BR" sz="2800" i="1" dirty="0">
                <a:latin typeface="Arial" panose="020B0604020202020204" pitchFamily="34" charset="0"/>
                <a:cs typeface="Arial" panose="020B0604020202020204" pitchFamily="34" charset="0"/>
              </a:rPr>
              <a:t>Rio Tapajós</a:t>
            </a:r>
          </a:p>
          <a:p>
            <a:pPr algn="just"/>
            <a:r>
              <a:rPr lang="pt-BR" sz="2400" dirty="0" smtClean="0">
                <a:latin typeface="Arial" panose="020B0604020202020204" pitchFamily="34" charset="0"/>
                <a:cs typeface="Arial" panose="020B0604020202020204" pitchFamily="34" charset="0"/>
              </a:rPr>
              <a:t>O </a:t>
            </a:r>
            <a:r>
              <a:rPr lang="pt-BR" sz="2400" dirty="0">
                <a:latin typeface="Arial" panose="020B0604020202020204" pitchFamily="34" charset="0"/>
                <a:cs typeface="Arial" panose="020B0604020202020204" pitchFamily="34" charset="0"/>
              </a:rPr>
              <a:t>primeiro trecho possui boas condições de navegabilidade em uma extensão de </a:t>
            </a:r>
            <a:r>
              <a:rPr lang="pt-BR" sz="2400" dirty="0" smtClean="0">
                <a:latin typeface="Arial" panose="020B0604020202020204" pitchFamily="34" charset="0"/>
                <a:cs typeface="Arial" panose="020B0604020202020204" pitchFamily="34" charset="0"/>
              </a:rPr>
              <a:t>345 quilômetros </a:t>
            </a:r>
            <a:r>
              <a:rPr lang="pt-BR" sz="2400" dirty="0">
                <a:latin typeface="Arial" panose="020B0604020202020204" pitchFamily="34" charset="0"/>
                <a:cs typeface="Arial" panose="020B0604020202020204" pitchFamily="34" charset="0"/>
              </a:rPr>
              <a:t>a jusante de São Luís do </a:t>
            </a:r>
            <a:r>
              <a:rPr lang="pt-BR" sz="2400" dirty="0" smtClean="0">
                <a:latin typeface="Arial" panose="020B0604020202020204" pitchFamily="34" charset="0"/>
                <a:cs typeface="Arial" panose="020B0604020202020204" pitchFamily="34" charset="0"/>
              </a:rPr>
              <a:t>Tapajós </a:t>
            </a:r>
            <a:r>
              <a:rPr lang="pt-BR" sz="2400" dirty="0">
                <a:latin typeface="Arial" panose="020B0604020202020204" pitchFamily="34" charset="0"/>
                <a:cs typeface="Arial" panose="020B0604020202020204" pitchFamily="34" charset="0"/>
              </a:rPr>
              <a:t>(PA) até a foz em Santarém (PA), </a:t>
            </a:r>
            <a:r>
              <a:rPr lang="pt-BR" sz="2400" dirty="0" smtClean="0">
                <a:latin typeface="Arial" panose="020B0604020202020204" pitchFamily="34" charset="0"/>
                <a:cs typeface="Arial" panose="020B0604020202020204" pitchFamily="34" charset="0"/>
              </a:rPr>
              <a:t>com profundidade </a:t>
            </a:r>
            <a:r>
              <a:rPr lang="pt-BR" sz="2400" dirty="0">
                <a:latin typeface="Arial" panose="020B0604020202020204" pitchFamily="34" charset="0"/>
                <a:cs typeface="Arial" panose="020B0604020202020204" pitchFamily="34" charset="0"/>
              </a:rPr>
              <a:t>mínima de </a:t>
            </a:r>
            <a:r>
              <a:rPr lang="pt-BR" sz="2400" b="1" dirty="0">
                <a:solidFill>
                  <a:srgbClr val="FFFF00"/>
                </a:solidFill>
                <a:latin typeface="Arial" panose="020B0604020202020204" pitchFamily="34" charset="0"/>
                <a:cs typeface="Arial" panose="020B0604020202020204" pitchFamily="34" charset="0"/>
              </a:rPr>
              <a:t>2,5 metros</a:t>
            </a:r>
            <a:r>
              <a:rPr lang="pt-BR" sz="2400" dirty="0">
                <a:latin typeface="Arial" panose="020B0604020202020204" pitchFamily="34" charset="0"/>
                <a:cs typeface="Arial" panose="020B0604020202020204" pitchFamily="34" charset="0"/>
              </a:rPr>
              <a:t> (AHIMOR, 2011). Mesmo embarcações marítimas </a:t>
            </a:r>
            <a:r>
              <a:rPr lang="pt-BR" sz="2400" dirty="0" smtClean="0">
                <a:latin typeface="Arial" panose="020B0604020202020204" pitchFamily="34" charset="0"/>
                <a:cs typeface="Arial" panose="020B0604020202020204" pitchFamily="34" charset="0"/>
              </a:rPr>
              <a:t>de calado </a:t>
            </a:r>
            <a:r>
              <a:rPr lang="pt-BR" sz="2400" dirty="0">
                <a:latin typeface="Arial" panose="020B0604020202020204" pitchFamily="34" charset="0"/>
                <a:cs typeface="Arial" panose="020B0604020202020204" pitchFamily="34" charset="0"/>
              </a:rPr>
              <a:t>bem maior podem adentrar o trecho </a:t>
            </a:r>
            <a:r>
              <a:rPr lang="pt-BR" sz="2400" b="1" dirty="0">
                <a:solidFill>
                  <a:srgbClr val="FFFF00"/>
                </a:solidFill>
                <a:latin typeface="Arial" panose="020B0604020202020204" pitchFamily="34" charset="0"/>
                <a:cs typeface="Arial" panose="020B0604020202020204" pitchFamily="34" charset="0"/>
              </a:rPr>
              <a:t>em épocas de águas altas.</a:t>
            </a:r>
          </a:p>
        </p:txBody>
      </p:sp>
      <p:pic>
        <p:nvPicPr>
          <p:cNvPr id="9" name="Imagem 8"/>
          <p:cNvPicPr>
            <a:picLocks noChangeAspect="1"/>
          </p:cNvPicPr>
          <p:nvPr/>
        </p:nvPicPr>
        <p:blipFill rotWithShape="1">
          <a:blip r:embed="rId3"/>
          <a:srcRect l="23328" t="16696" r="46653" b="5804"/>
          <a:stretch/>
        </p:blipFill>
        <p:spPr>
          <a:xfrm>
            <a:off x="9339942" y="3083707"/>
            <a:ext cx="2492561" cy="3617963"/>
          </a:xfrm>
          <a:prstGeom prst="rect">
            <a:avLst/>
          </a:prstGeom>
        </p:spPr>
      </p:pic>
    </p:spTree>
    <p:extLst>
      <p:ext uri="{BB962C8B-B14F-4D97-AF65-F5344CB8AC3E}">
        <p14:creationId xmlns:p14="http://schemas.microsoft.com/office/powerpoint/2010/main" val="3080207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170022"/>
            <a:ext cx="12191999" cy="1325563"/>
          </a:xfrm>
        </p:spPr>
        <p:txBody>
          <a:bodyPr>
            <a:normAutofit/>
          </a:bodyPr>
          <a:lstStyle/>
          <a:p>
            <a:r>
              <a:rPr lang="pt-BR" sz="3200" b="0" dirty="0">
                <a:solidFill>
                  <a:srgbClr val="FFFF00"/>
                </a:solidFill>
                <a:effectLst/>
                <a:latin typeface="Arial" panose="020B0604020202020204" pitchFamily="34" charset="0"/>
                <a:cs typeface="Arial" panose="020B0604020202020204" pitchFamily="34" charset="0"/>
              </a:rPr>
              <a:t>Ociosidade do traçado</a:t>
            </a:r>
          </a:p>
        </p:txBody>
      </p:sp>
      <p:pic>
        <p:nvPicPr>
          <p:cNvPr id="3" name="Imagem 2"/>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2731" t="4580" r="1223" b="48293"/>
          <a:stretch/>
        </p:blipFill>
        <p:spPr>
          <a:xfrm>
            <a:off x="26601" y="892024"/>
            <a:ext cx="5998948" cy="2943487"/>
          </a:xfrm>
          <a:prstGeom prst="rect">
            <a:avLst/>
          </a:prstGeom>
        </p:spPr>
      </p:pic>
      <p:pic>
        <p:nvPicPr>
          <p:cNvPr id="4" name="Imagem 3"/>
          <p:cNvPicPr>
            <a:picLocks noChangeAspect="1"/>
          </p:cNvPicPr>
          <p:nvPr/>
        </p:nvPicPr>
        <p:blipFill rotWithShape="1">
          <a:blip r:embed="rId4" cstate="print">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l="1754" t="4355" r="834" b="48520"/>
          <a:stretch/>
        </p:blipFill>
        <p:spPr>
          <a:xfrm>
            <a:off x="6065283" y="888908"/>
            <a:ext cx="6093723" cy="2946603"/>
          </a:xfrm>
          <a:prstGeom prst="rect">
            <a:avLst/>
          </a:prstGeom>
        </p:spPr>
      </p:pic>
      <p:pic>
        <p:nvPicPr>
          <p:cNvPr id="10" name="Imagem 9"/>
          <p:cNvPicPr>
            <a:picLocks noChangeAspect="1"/>
          </p:cNvPicPr>
          <p:nvPr/>
        </p:nvPicPr>
        <p:blipFill rotWithShape="1">
          <a:blip r:embed="rId6" cstate="print">
            <a:extLst>
              <a:ext uri="{28A0092B-C50C-407E-A947-70E740481C1C}">
                <a14:useLocalDpi xmlns:a14="http://schemas.microsoft.com/office/drawing/2010/main" val="0"/>
              </a:ext>
            </a:extLst>
          </a:blip>
          <a:srcRect l="-55" t="8598" r="-7715" b="53767"/>
          <a:stretch/>
        </p:blipFill>
        <p:spPr>
          <a:xfrm>
            <a:off x="30169" y="3889023"/>
            <a:ext cx="5554134" cy="2913586"/>
          </a:xfrm>
          <a:prstGeom prst="rect">
            <a:avLst/>
          </a:prstGeom>
        </p:spPr>
      </p:pic>
      <p:pic>
        <p:nvPicPr>
          <p:cNvPr id="11" name="Imagem 10"/>
          <p:cNvPicPr>
            <a:picLocks noChangeAspect="1"/>
          </p:cNvPicPr>
          <p:nvPr/>
        </p:nvPicPr>
        <p:blipFill rotWithShape="1">
          <a:blip r:embed="rId7" cstate="print">
            <a:extLst>
              <a:ext uri="{28A0092B-C50C-407E-A947-70E740481C1C}">
                <a14:useLocalDpi xmlns:a14="http://schemas.microsoft.com/office/drawing/2010/main" val="0"/>
              </a:ext>
            </a:extLst>
          </a:blip>
          <a:srcRect l="4330" t="23011" r="12440" b="47312"/>
          <a:stretch/>
        </p:blipFill>
        <p:spPr>
          <a:xfrm>
            <a:off x="6992741" y="3901834"/>
            <a:ext cx="5147734" cy="2900775"/>
          </a:xfrm>
          <a:prstGeom prst="rect">
            <a:avLst/>
          </a:prstGeom>
        </p:spPr>
      </p:pic>
      <p:sp>
        <p:nvSpPr>
          <p:cNvPr id="12" name="Texto Explicativo 1 11"/>
          <p:cNvSpPr/>
          <p:nvPr/>
        </p:nvSpPr>
        <p:spPr>
          <a:xfrm>
            <a:off x="5222289" y="4937354"/>
            <a:ext cx="1716243" cy="829733"/>
          </a:xfrm>
          <a:prstGeom prst="borderCallout1">
            <a:avLst>
              <a:gd name="adj1" fmla="val 73226"/>
              <a:gd name="adj2" fmla="val 99574"/>
              <a:gd name="adj3" fmla="val 99148"/>
              <a:gd name="adj4" fmla="val 123963"/>
            </a:avLst>
          </a:prstGeom>
          <a:solidFill>
            <a:schemeClr val="tx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smtClean="0">
                <a:solidFill>
                  <a:schemeClr val="bg1"/>
                </a:solidFill>
                <a:latin typeface="Arial Black" panose="020B0A04020102020204" pitchFamily="34" charset="0"/>
              </a:rPr>
              <a:t>CARGA DE RETORNO</a:t>
            </a:r>
            <a:endParaRPr lang="pt-BR" dirty="0">
              <a:solidFill>
                <a:schemeClr val="bg1"/>
              </a:solidFill>
              <a:latin typeface="Arial Black" panose="020B0A04020102020204" pitchFamily="34" charset="0"/>
            </a:endParaRPr>
          </a:p>
        </p:txBody>
      </p:sp>
      <p:cxnSp>
        <p:nvCxnSpPr>
          <p:cNvPr id="14" name="Conector reto 13"/>
          <p:cNvCxnSpPr/>
          <p:nvPr/>
        </p:nvCxnSpPr>
        <p:spPr>
          <a:xfrm>
            <a:off x="6925469" y="5767087"/>
            <a:ext cx="413794" cy="83825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20" name="CaixaDeTexto 19"/>
          <p:cNvSpPr txBox="1"/>
          <p:nvPr/>
        </p:nvSpPr>
        <p:spPr>
          <a:xfrm>
            <a:off x="5142915" y="4138858"/>
            <a:ext cx="1880644" cy="430887"/>
          </a:xfrm>
          <a:prstGeom prst="rect">
            <a:avLst/>
          </a:prstGeom>
          <a:noFill/>
        </p:spPr>
        <p:txBody>
          <a:bodyPr wrap="none" rtlCol="0">
            <a:spAutoFit/>
          </a:bodyPr>
          <a:lstStyle/>
          <a:p>
            <a:pPr algn="ctr"/>
            <a:r>
              <a:rPr lang="pt-BR" sz="1100" b="1" dirty="0" smtClean="0">
                <a:latin typeface="Arial" panose="020B0604020202020204" pitchFamily="34" charset="0"/>
                <a:cs typeface="Arial" panose="020B0604020202020204" pitchFamily="34" charset="0"/>
              </a:rPr>
              <a:t> RELATÓRIO </a:t>
            </a:r>
            <a:r>
              <a:rPr lang="pt-BR" sz="1100" b="1" dirty="0">
                <a:latin typeface="Arial" panose="020B0604020202020204" pitchFamily="34" charset="0"/>
                <a:cs typeface="Arial" panose="020B0604020202020204" pitchFamily="34" charset="0"/>
              </a:rPr>
              <a:t>V</a:t>
            </a:r>
          </a:p>
          <a:p>
            <a:pPr algn="ctr"/>
            <a:r>
              <a:rPr lang="pt-BR" sz="1100" b="1" dirty="0">
                <a:latin typeface="Arial" panose="020B0604020202020204" pitchFamily="34" charset="0"/>
                <a:cs typeface="Arial" panose="020B0604020202020204" pitchFamily="34" charset="0"/>
              </a:rPr>
              <a:t>ANÁLISE DE MERCADO</a:t>
            </a:r>
            <a:endParaRPr lang="pt-BR" sz="1100" dirty="0">
              <a:latin typeface="Arial" panose="020B0604020202020204" pitchFamily="34" charset="0"/>
              <a:cs typeface="Arial" panose="020B0604020202020204" pitchFamily="34" charset="0"/>
            </a:endParaRPr>
          </a:p>
        </p:txBody>
      </p:sp>
      <p:sp>
        <p:nvSpPr>
          <p:cNvPr id="21" name="Retângulo 20"/>
          <p:cNvSpPr/>
          <p:nvPr/>
        </p:nvSpPr>
        <p:spPr>
          <a:xfrm>
            <a:off x="3581400" y="1342936"/>
            <a:ext cx="6096000" cy="461665"/>
          </a:xfrm>
          <a:prstGeom prst="rect">
            <a:avLst/>
          </a:prstGeom>
        </p:spPr>
        <p:txBody>
          <a:bodyPr>
            <a:spAutoFit/>
          </a:bodyPr>
          <a:lstStyle/>
          <a:p>
            <a:r>
              <a:rPr lang="pt-BR" sz="1200" dirty="0">
                <a:solidFill>
                  <a:schemeClr val="bg1"/>
                </a:solidFill>
                <a:latin typeface="TheSans-5RegularCaps"/>
              </a:rPr>
              <a:t>Calendário </a:t>
            </a:r>
            <a:r>
              <a:rPr lang="pt-BR" sz="1200" dirty="0" smtClean="0">
                <a:solidFill>
                  <a:schemeClr val="bg1"/>
                </a:solidFill>
                <a:latin typeface="TheSans-5RegularCaps"/>
              </a:rPr>
              <a:t>de Plantio </a:t>
            </a:r>
            <a:r>
              <a:rPr lang="pt-BR" sz="1200" dirty="0">
                <a:solidFill>
                  <a:schemeClr val="bg1"/>
                </a:solidFill>
                <a:latin typeface="TheSans-5RegularCaps"/>
              </a:rPr>
              <a:t>e Colheita</a:t>
            </a:r>
          </a:p>
          <a:p>
            <a:r>
              <a:rPr lang="pt-BR" sz="1200" dirty="0">
                <a:solidFill>
                  <a:schemeClr val="bg1"/>
                </a:solidFill>
                <a:latin typeface="TheSans-5RegularCaps"/>
              </a:rPr>
              <a:t>de Grãos no </a:t>
            </a:r>
            <a:r>
              <a:rPr lang="pt-BR" sz="1200" dirty="0" smtClean="0">
                <a:solidFill>
                  <a:schemeClr val="bg1"/>
                </a:solidFill>
                <a:latin typeface="TheSans-5RegularCaps"/>
              </a:rPr>
              <a:t>Brasil 2017 - CONAB</a:t>
            </a:r>
            <a:endParaRPr lang="pt-BR" sz="1200" dirty="0">
              <a:solidFill>
                <a:schemeClr val="bg1"/>
              </a:solidFill>
            </a:endParaRPr>
          </a:p>
        </p:txBody>
      </p:sp>
      <p:pic>
        <p:nvPicPr>
          <p:cNvPr id="13" name="Espaço Reservado para Conteúdo 3"/>
          <p:cNvPicPr/>
          <p:nvPr/>
        </p:nvPicPr>
        <p:blipFill rotWithShape="1">
          <a:blip r:embed="rId8">
            <a:extLst>
              <a:ext uri="{BEBA8EAE-BF5A-486C-A8C5-ECC9F3942E4B}">
                <a14:imgProps xmlns:a14="http://schemas.microsoft.com/office/drawing/2010/main">
                  <a14:imgLayer r:embed="rId9">
                    <a14:imgEffect>
                      <a14:sharpenSoften amount="62000"/>
                    </a14:imgEffect>
                    <a14:imgEffect>
                      <a14:brightnessContrast bright="23000"/>
                    </a14:imgEffect>
                  </a14:imgLayer>
                </a14:imgProps>
              </a:ext>
            </a:extLst>
          </a:blip>
          <a:srcRect l="30778" t="36343" r="40985" b="29395"/>
          <a:stretch/>
        </p:blipFill>
        <p:spPr bwMode="auto">
          <a:xfrm>
            <a:off x="8821476" y="4327490"/>
            <a:ext cx="3309176" cy="2264400"/>
          </a:xfrm>
          <a:prstGeom prst="rect">
            <a:avLst/>
          </a:prstGeom>
          <a:ln>
            <a:noFill/>
          </a:ln>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3137038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132177"/>
            <a:ext cx="12192000" cy="1325563"/>
          </a:xfrm>
        </p:spPr>
        <p:txBody>
          <a:bodyPr>
            <a:normAutofit/>
          </a:bodyPr>
          <a:lstStyle/>
          <a:p>
            <a:r>
              <a:rPr lang="pt-BR" sz="3200" b="0" dirty="0" smtClean="0">
                <a:solidFill>
                  <a:srgbClr val="FFFF00"/>
                </a:solidFill>
                <a:effectLst/>
                <a:latin typeface="Arial" panose="020B0604020202020204" pitchFamily="34" charset="0"/>
                <a:cs typeface="Arial" panose="020B0604020202020204" pitchFamily="34" charset="0"/>
              </a:rPr>
              <a:t>Carga de retorno</a:t>
            </a:r>
            <a:endParaRPr lang="pt-BR" sz="3200" b="0" dirty="0">
              <a:solidFill>
                <a:srgbClr val="FFFF00"/>
              </a:solidFill>
              <a:effectLst/>
              <a:latin typeface="Arial" panose="020B0604020202020204" pitchFamily="34" charset="0"/>
              <a:cs typeface="Arial" panose="020B0604020202020204" pitchFamily="34" charset="0"/>
            </a:endParaRPr>
          </a:p>
        </p:txBody>
      </p:sp>
      <p:pic>
        <p:nvPicPr>
          <p:cNvPr id="4" name="Espaço Reservado para Conteúdo 3"/>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l="2929" t="13106" r="8510" b="41998"/>
          <a:stretch/>
        </p:blipFill>
        <p:spPr>
          <a:xfrm>
            <a:off x="54643" y="1130970"/>
            <a:ext cx="12035823" cy="4355432"/>
          </a:xfrm>
          <a:solidFill>
            <a:srgbClr val="FFFF00"/>
          </a:solidFill>
        </p:spPr>
      </p:pic>
      <p:sp>
        <p:nvSpPr>
          <p:cNvPr id="5" name="Retângulo 4"/>
          <p:cNvSpPr/>
          <p:nvPr/>
        </p:nvSpPr>
        <p:spPr>
          <a:xfrm>
            <a:off x="228600" y="2374092"/>
            <a:ext cx="11861866" cy="170326"/>
          </a:xfrm>
          <a:prstGeom prst="rect">
            <a:avLst/>
          </a:prstGeom>
          <a:solidFill>
            <a:srgbClr val="FFFF00">
              <a:alpha val="3400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Retângulo 7"/>
          <p:cNvSpPr/>
          <p:nvPr/>
        </p:nvSpPr>
        <p:spPr>
          <a:xfrm>
            <a:off x="229927" y="2685521"/>
            <a:ext cx="11861866" cy="170326"/>
          </a:xfrm>
          <a:prstGeom prst="rect">
            <a:avLst/>
          </a:prstGeom>
          <a:solidFill>
            <a:srgbClr val="FFFF00">
              <a:alpha val="4000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Retângulo 8"/>
          <p:cNvSpPr/>
          <p:nvPr/>
        </p:nvSpPr>
        <p:spPr>
          <a:xfrm>
            <a:off x="237877" y="3154648"/>
            <a:ext cx="11861866" cy="170326"/>
          </a:xfrm>
          <a:prstGeom prst="rect">
            <a:avLst/>
          </a:prstGeom>
          <a:solidFill>
            <a:srgbClr val="FFFF00">
              <a:alpha val="34000"/>
            </a:srgbClr>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0" name="CaixaDeTexto 9"/>
          <p:cNvSpPr txBox="1"/>
          <p:nvPr/>
        </p:nvSpPr>
        <p:spPr>
          <a:xfrm>
            <a:off x="1989223" y="5614739"/>
            <a:ext cx="8698792" cy="523220"/>
          </a:xfrm>
          <a:prstGeom prst="rect">
            <a:avLst/>
          </a:prstGeom>
          <a:noFill/>
        </p:spPr>
        <p:txBody>
          <a:bodyPr wrap="none" rtlCol="0">
            <a:spAutoFit/>
          </a:bodyPr>
          <a:lstStyle/>
          <a:p>
            <a:r>
              <a:rPr lang="pt-BR" sz="2800" dirty="0" smtClean="0">
                <a:latin typeface="Arial" panose="020B0604020202020204" pitchFamily="34" charset="0"/>
                <a:cs typeface="Arial" panose="020B0604020202020204" pitchFamily="34" charset="0"/>
              </a:rPr>
              <a:t>Média ade 11% de carga de retorno </a:t>
            </a:r>
            <a:r>
              <a:rPr lang="pt-BR" sz="2800" dirty="0" err="1" smtClean="0">
                <a:latin typeface="Arial" panose="020B0604020202020204" pitchFamily="34" charset="0"/>
                <a:cs typeface="Arial" panose="020B0604020202020204" pitchFamily="34" charset="0"/>
              </a:rPr>
              <a:t>Miritituba</a:t>
            </a:r>
            <a:r>
              <a:rPr lang="pt-BR" sz="2800" dirty="0" smtClean="0">
                <a:latin typeface="Arial" panose="020B0604020202020204" pitchFamily="34" charset="0"/>
                <a:cs typeface="Arial" panose="020B0604020202020204" pitchFamily="34" charset="0"/>
              </a:rPr>
              <a:t> - Sinop</a:t>
            </a:r>
            <a:endParaRPr lang="pt-BR"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97763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ço Reservado para Conteúdo 3"/>
          <p:cNvPicPr>
            <a:picLocks noGrp="1" noChangeAspect="1"/>
          </p:cNvPicPr>
          <p:nvPr>
            <p:ph idx="1"/>
          </p:nvPr>
        </p:nvPicPr>
        <p:blipFill rotWithShape="1">
          <a:blip r:embed="rId2"/>
          <a:srcRect t="4412" b="11494"/>
          <a:stretch/>
        </p:blipFill>
        <p:spPr>
          <a:xfrm>
            <a:off x="478275" y="363254"/>
            <a:ext cx="11344756" cy="5363782"/>
          </a:xfrm>
          <a:prstGeom prst="rect">
            <a:avLst/>
          </a:prstGeom>
        </p:spPr>
      </p:pic>
      <p:pic>
        <p:nvPicPr>
          <p:cNvPr id="5" name="Imagem 4"/>
          <p:cNvPicPr/>
          <p:nvPr/>
        </p:nvPicPr>
        <p:blipFill>
          <a:blip r:embed="rId3" cstate="print">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7902085" y="3961078"/>
            <a:ext cx="2525279" cy="2561543"/>
          </a:xfrm>
          <a:prstGeom prst="rect">
            <a:avLst/>
          </a:prstGeom>
        </p:spPr>
      </p:pic>
      <p:pic>
        <p:nvPicPr>
          <p:cNvPr id="6" name="Imagem 5"/>
          <p:cNvPicPr/>
          <p:nvPr/>
        </p:nvPicPr>
        <p:blipFill>
          <a:blip r:embed="rId5">
            <a:extLst>
              <a:ext uri="{28A0092B-C50C-407E-A947-70E740481C1C}">
                <a14:useLocalDpi xmlns:a14="http://schemas.microsoft.com/office/drawing/2010/main" val="0"/>
              </a:ext>
            </a:extLst>
          </a:blip>
          <a:stretch>
            <a:fillRect/>
          </a:stretch>
        </p:blipFill>
        <p:spPr>
          <a:xfrm>
            <a:off x="764879" y="4074695"/>
            <a:ext cx="4019523" cy="2447926"/>
          </a:xfrm>
          <a:prstGeom prst="rect">
            <a:avLst/>
          </a:prstGeom>
        </p:spPr>
      </p:pic>
      <p:sp>
        <p:nvSpPr>
          <p:cNvPr id="8" name="Texto Explicativo 1 7"/>
          <p:cNvSpPr/>
          <p:nvPr/>
        </p:nvSpPr>
        <p:spPr>
          <a:xfrm>
            <a:off x="5055968" y="4713046"/>
            <a:ext cx="2676676" cy="392354"/>
          </a:xfrm>
          <a:prstGeom prst="borderCallout1">
            <a:avLst>
              <a:gd name="adj1" fmla="val 98863"/>
              <a:gd name="adj2" fmla="val 563"/>
              <a:gd name="adj3" fmla="val 144315"/>
              <a:gd name="adj4" fmla="val -34644"/>
            </a:avLst>
          </a:prstGeom>
          <a:solidFill>
            <a:schemeClr val="tx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07000"/>
              </a:lnSpc>
              <a:spcAft>
                <a:spcPts val="0"/>
              </a:spcAft>
            </a:pPr>
            <a:r>
              <a:rPr lang="pt-BR" dirty="0" smtClean="0">
                <a:solidFill>
                  <a:schemeClr val="bg1"/>
                </a:solidFill>
                <a:latin typeface="Arial" panose="020B0604020202020204" pitchFamily="34" charset="0"/>
                <a:ea typeface="Calibri" panose="020F0502020204030204" pitchFamily="34" charset="0"/>
                <a:cs typeface="Times New Roman" panose="02020603050405020304" pitchFamily="18" charset="0"/>
              </a:rPr>
              <a:t>11.170 km </a:t>
            </a:r>
            <a:r>
              <a:rPr lang="pt-BR" dirty="0">
                <a:solidFill>
                  <a:schemeClr val="bg1"/>
                </a:solidFill>
                <a:latin typeface="Arial" panose="020B0604020202020204" pitchFamily="34" charset="0"/>
                <a:ea typeface="Calibri" panose="020F0502020204030204" pitchFamily="34" charset="0"/>
                <a:cs typeface="Times New Roman" panose="02020603050405020304" pitchFamily="18" charset="0"/>
              </a:rPr>
              <a:t>25% </a:t>
            </a:r>
            <a:r>
              <a:rPr lang="pt-BR" dirty="0" smtClean="0">
                <a:solidFill>
                  <a:schemeClr val="bg1"/>
                </a:solidFill>
                <a:latin typeface="Arial" panose="020B0604020202020204" pitchFamily="34" charset="0"/>
                <a:ea typeface="Calibri" panose="020F0502020204030204" pitchFamily="34" charset="0"/>
                <a:cs typeface="Times New Roman" panose="02020603050405020304" pitchFamily="18" charset="0"/>
              </a:rPr>
              <a:t>retorno</a:t>
            </a:r>
            <a:endParaRPr lang="pt-BR"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o Explicativo 1 8"/>
          <p:cNvSpPr/>
          <p:nvPr/>
        </p:nvSpPr>
        <p:spPr>
          <a:xfrm flipH="1">
            <a:off x="5055968" y="5686425"/>
            <a:ext cx="2676676" cy="419099"/>
          </a:xfrm>
          <a:prstGeom prst="borderCallout1">
            <a:avLst>
              <a:gd name="adj1" fmla="val 2841"/>
              <a:gd name="adj2" fmla="val -148"/>
              <a:gd name="adj3" fmla="val -133028"/>
              <a:gd name="adj4" fmla="val -51341"/>
            </a:avLst>
          </a:prstGeom>
          <a:solidFill>
            <a:schemeClr val="tx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dirty="0">
                <a:solidFill>
                  <a:schemeClr val="bg1"/>
                </a:solidFill>
                <a:latin typeface="Arial" panose="020B0604020202020204" pitchFamily="34" charset="0"/>
                <a:cs typeface="Arial" panose="020B0604020202020204" pitchFamily="34" charset="0"/>
              </a:rPr>
              <a:t>933 Km </a:t>
            </a:r>
            <a:r>
              <a:rPr lang="pt-BR" dirty="0" smtClean="0">
                <a:solidFill>
                  <a:schemeClr val="bg1"/>
                </a:solidFill>
                <a:latin typeface="Arial" panose="020B0604020202020204" pitchFamily="34" charset="0"/>
                <a:cs typeface="Arial" panose="020B0604020202020204" pitchFamily="34" charset="0"/>
              </a:rPr>
              <a:t>11</a:t>
            </a:r>
            <a:r>
              <a:rPr lang="pt-BR" dirty="0">
                <a:solidFill>
                  <a:schemeClr val="bg1"/>
                </a:solidFill>
                <a:latin typeface="Arial" panose="020B0604020202020204" pitchFamily="34" charset="0"/>
                <a:cs typeface="Arial" panose="020B0604020202020204" pitchFamily="34" charset="0"/>
              </a:rPr>
              <a:t>% </a:t>
            </a:r>
            <a:r>
              <a:rPr lang="pt-BR" dirty="0" smtClean="0">
                <a:solidFill>
                  <a:schemeClr val="bg1"/>
                </a:solidFill>
                <a:latin typeface="Arial" panose="020B0604020202020204" pitchFamily="34" charset="0"/>
                <a:cs typeface="Arial" panose="020B0604020202020204" pitchFamily="34" charset="0"/>
              </a:rPr>
              <a:t>retorno</a:t>
            </a:r>
            <a:endParaRPr lang="pt-BR"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507949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idx="1"/>
          </p:nvPr>
        </p:nvSpPr>
        <p:spPr>
          <a:xfrm>
            <a:off x="838200" y="577516"/>
            <a:ext cx="10515600" cy="5599447"/>
          </a:xfrm>
        </p:spPr>
        <p:txBody>
          <a:bodyPr>
            <a:normAutofit/>
          </a:bodyPr>
          <a:lstStyle/>
          <a:p>
            <a:pPr marL="0" indent="0" algn="just">
              <a:buNone/>
            </a:pPr>
            <a:r>
              <a:rPr lang="pt-BR" sz="2600" i="1" dirty="0">
                <a:latin typeface="Arial" panose="020B0604020202020204" pitchFamily="34" charset="0"/>
                <a:cs typeface="Arial" panose="020B0604020202020204" pitchFamily="34" charset="0"/>
              </a:rPr>
              <a:t>“O projeto ferroviário emblemático da nova estratégia da </a:t>
            </a:r>
            <a:r>
              <a:rPr lang="pt-BR" sz="2600" i="1" dirty="0" err="1">
                <a:latin typeface="Arial" panose="020B0604020202020204" pitchFamily="34" charset="0"/>
                <a:cs typeface="Arial" panose="020B0604020202020204" pitchFamily="34" charset="0"/>
              </a:rPr>
              <a:t>Silk</a:t>
            </a:r>
            <a:r>
              <a:rPr lang="pt-BR" sz="2600" i="1" dirty="0">
                <a:latin typeface="Arial" panose="020B0604020202020204" pitchFamily="34" charset="0"/>
                <a:cs typeface="Arial" panose="020B0604020202020204" pitchFamily="34" charset="0"/>
              </a:rPr>
              <a:t> Road da China está em um início lento, já que as empresas de logística do continente </a:t>
            </a:r>
            <a:r>
              <a:rPr lang="pt-BR" sz="2600" i="1" dirty="0">
                <a:solidFill>
                  <a:srgbClr val="FFFF00"/>
                </a:solidFill>
                <a:latin typeface="Arial" panose="020B0604020202020204" pitchFamily="34" charset="0"/>
                <a:cs typeface="Arial" panose="020B0604020202020204" pitchFamily="34" charset="0"/>
              </a:rPr>
              <a:t>se esforçam para encher contêineres com carga de retorno</a:t>
            </a:r>
            <a:r>
              <a:rPr lang="pt-BR" sz="2600" i="1" dirty="0">
                <a:latin typeface="Arial" panose="020B0604020202020204" pitchFamily="34" charset="0"/>
                <a:cs typeface="Arial" panose="020B0604020202020204" pitchFamily="34" charset="0"/>
              </a:rPr>
              <a:t>. Os trens de carga vinculados à Europa tornaram-se um elemento-chave na visão de construir um Cinturão Econômico da Estrada da Seda como parte da iniciativa "</a:t>
            </a:r>
            <a:r>
              <a:rPr lang="pt-BR" sz="2600" i="1" dirty="0" err="1">
                <a:latin typeface="Arial" panose="020B0604020202020204" pitchFamily="34" charset="0"/>
                <a:cs typeface="Arial" panose="020B0604020202020204" pitchFamily="34" charset="0"/>
              </a:rPr>
              <a:t>One</a:t>
            </a:r>
            <a:r>
              <a:rPr lang="pt-BR" sz="2600" i="1" dirty="0">
                <a:latin typeface="Arial" panose="020B0604020202020204" pitchFamily="34" charset="0"/>
                <a:cs typeface="Arial" panose="020B0604020202020204" pitchFamily="34" charset="0"/>
              </a:rPr>
              <a:t> </a:t>
            </a:r>
            <a:r>
              <a:rPr lang="pt-BR" sz="2600" i="1" dirty="0" err="1">
                <a:latin typeface="Arial" panose="020B0604020202020204" pitchFamily="34" charset="0"/>
                <a:cs typeface="Arial" panose="020B0604020202020204" pitchFamily="34" charset="0"/>
              </a:rPr>
              <a:t>Belt</a:t>
            </a:r>
            <a:r>
              <a:rPr lang="pt-BR" sz="2600" i="1" dirty="0">
                <a:latin typeface="Arial" panose="020B0604020202020204" pitchFamily="34" charset="0"/>
                <a:cs typeface="Arial" panose="020B0604020202020204" pitchFamily="34" charset="0"/>
              </a:rPr>
              <a:t> </a:t>
            </a:r>
            <a:r>
              <a:rPr lang="pt-BR" sz="2600" i="1" dirty="0" err="1">
                <a:latin typeface="Arial" panose="020B0604020202020204" pitchFamily="34" charset="0"/>
                <a:cs typeface="Arial" panose="020B0604020202020204" pitchFamily="34" charset="0"/>
              </a:rPr>
              <a:t>One</a:t>
            </a:r>
            <a:r>
              <a:rPr lang="pt-BR" sz="2600" i="1" dirty="0">
                <a:latin typeface="Arial" panose="020B0604020202020204" pitchFamily="34" charset="0"/>
                <a:cs typeface="Arial" panose="020B0604020202020204" pitchFamily="34" charset="0"/>
              </a:rPr>
              <a:t> Road" para estimular o comércio ferroviário entre as cidades continentais chinesas e a Europa.</a:t>
            </a:r>
            <a:endParaRPr lang="pt-BR" sz="2600" dirty="0">
              <a:latin typeface="Arial" panose="020B0604020202020204" pitchFamily="34" charset="0"/>
              <a:cs typeface="Arial" panose="020B0604020202020204" pitchFamily="34" charset="0"/>
            </a:endParaRPr>
          </a:p>
          <a:p>
            <a:pPr marL="0" indent="0" algn="just">
              <a:buNone/>
            </a:pPr>
            <a:r>
              <a:rPr lang="pt-BR" sz="2600" i="1" dirty="0" smtClean="0">
                <a:latin typeface="Arial" panose="020B0604020202020204" pitchFamily="34" charset="0"/>
                <a:cs typeface="Arial" panose="020B0604020202020204" pitchFamily="34" charset="0"/>
              </a:rPr>
              <a:t>De </a:t>
            </a:r>
            <a:r>
              <a:rPr lang="pt-BR" sz="2600" i="1" dirty="0">
                <a:latin typeface="Arial" panose="020B0604020202020204" pitchFamily="34" charset="0"/>
                <a:cs typeface="Arial" panose="020B0604020202020204" pitchFamily="34" charset="0"/>
              </a:rPr>
              <a:t>acordo com a China Railway Corporation, no primeiro semestre de 2015 havia 50 cargas de trem de retorno, em comparação com 200 da China para a Europa. </a:t>
            </a:r>
            <a:r>
              <a:rPr lang="pt-BR" sz="2600" b="1" i="1" dirty="0">
                <a:solidFill>
                  <a:srgbClr val="FFFF00"/>
                </a:solidFill>
                <a:latin typeface="Arial" panose="020B0604020202020204" pitchFamily="34" charset="0"/>
                <a:cs typeface="Arial" panose="020B0604020202020204" pitchFamily="34" charset="0"/>
              </a:rPr>
              <a:t>25% de carga de retorno</a:t>
            </a:r>
            <a:r>
              <a:rPr lang="pt-BR" sz="2600" i="1" dirty="0">
                <a:solidFill>
                  <a:srgbClr val="FFFF00"/>
                </a:solidFill>
                <a:latin typeface="Arial" panose="020B0604020202020204" pitchFamily="34" charset="0"/>
                <a:cs typeface="Arial" panose="020B0604020202020204" pitchFamily="34" charset="0"/>
              </a:rPr>
              <a:t>.</a:t>
            </a:r>
            <a:endParaRPr lang="pt-BR" sz="2600" dirty="0">
              <a:solidFill>
                <a:srgbClr val="FFFF00"/>
              </a:solidFill>
              <a:latin typeface="Arial" panose="020B0604020202020204" pitchFamily="34" charset="0"/>
              <a:cs typeface="Arial" panose="020B0604020202020204" pitchFamily="34" charset="0"/>
            </a:endParaRPr>
          </a:p>
          <a:p>
            <a:pPr marL="0" indent="0">
              <a:buNone/>
            </a:pPr>
            <a:endParaRPr lang="pt-BR" sz="2600" dirty="0"/>
          </a:p>
        </p:txBody>
      </p:sp>
    </p:spTree>
    <p:extLst>
      <p:ext uri="{BB962C8B-B14F-4D97-AF65-F5344CB8AC3E}">
        <p14:creationId xmlns:p14="http://schemas.microsoft.com/office/powerpoint/2010/main" val="10489478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4165"/>
            <a:ext cx="12192000" cy="1325563"/>
          </a:xfrm>
        </p:spPr>
        <p:txBody>
          <a:bodyPr>
            <a:normAutofit/>
          </a:bodyPr>
          <a:lstStyle/>
          <a:p>
            <a:r>
              <a:rPr lang="pt-BR" sz="3200" b="0" dirty="0" smtClean="0">
                <a:solidFill>
                  <a:srgbClr val="FFFF00"/>
                </a:solidFill>
                <a:effectLst/>
                <a:latin typeface="Arial" panose="020B0604020202020204" pitchFamily="34" charset="0"/>
                <a:cs typeface="Arial" panose="020B0604020202020204" pitchFamily="34" charset="0"/>
              </a:rPr>
              <a:t>CONCORRENTES DIRETOS</a:t>
            </a:r>
            <a:endParaRPr lang="pt-BR" sz="3200" b="0" dirty="0">
              <a:solidFill>
                <a:srgbClr val="FFFF00"/>
              </a:solidFill>
              <a:effectLst/>
            </a:endParaRPr>
          </a:p>
        </p:txBody>
      </p:sp>
      <p:pic>
        <p:nvPicPr>
          <p:cNvPr id="3" name="Imagem 2"/>
          <p:cNvPicPr>
            <a:picLocks noChangeAspect="1"/>
          </p:cNvPicPr>
          <p:nvPr/>
        </p:nvPicPr>
        <p:blipFill rotWithShape="1">
          <a:blip r:embed="rId2">
            <a:extLst>
              <a:ext uri="{28A0092B-C50C-407E-A947-70E740481C1C}">
                <a14:useLocalDpi xmlns:a14="http://schemas.microsoft.com/office/drawing/2010/main" val="0"/>
              </a:ext>
            </a:extLst>
          </a:blip>
          <a:srcRect t="16753" b="18235"/>
          <a:stretch/>
        </p:blipFill>
        <p:spPr>
          <a:xfrm>
            <a:off x="1664447" y="1329728"/>
            <a:ext cx="8890000" cy="4128247"/>
          </a:xfrm>
          <a:prstGeom prst="roundRect">
            <a:avLst>
              <a:gd name="adj" fmla="val 28393"/>
            </a:avLst>
          </a:prstGeom>
        </p:spPr>
      </p:pic>
    </p:spTree>
    <p:extLst>
      <p:ext uri="{BB962C8B-B14F-4D97-AF65-F5344CB8AC3E}">
        <p14:creationId xmlns:p14="http://schemas.microsoft.com/office/powerpoint/2010/main" val="37638147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m 6"/>
          <p:cNvPicPr>
            <a:picLocks noChangeAspect="1"/>
          </p:cNvPicPr>
          <p:nvPr/>
        </p:nvPicPr>
        <p:blipFill rotWithShape="1">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45056" t="13805" r="1422" b="36875"/>
          <a:stretch/>
        </p:blipFill>
        <p:spPr>
          <a:xfrm>
            <a:off x="581232" y="313872"/>
            <a:ext cx="10848767" cy="6348186"/>
          </a:xfrm>
          <a:prstGeom prst="rect">
            <a:avLst/>
          </a:prstGeom>
        </p:spPr>
      </p:pic>
      <p:pic>
        <p:nvPicPr>
          <p:cNvPr id="10" name="Imagem 9"/>
          <p:cNvPicPr>
            <a:picLocks noChangeAspect="1"/>
          </p:cNvPicPr>
          <p:nvPr/>
        </p:nvPicPr>
        <p:blipFill rotWithShape="1">
          <a:blip r:embed="rId4">
            <a:extLst>
              <a:ext uri="{28A0092B-C50C-407E-A947-70E740481C1C}">
                <a14:useLocalDpi xmlns:a14="http://schemas.microsoft.com/office/drawing/2010/main" val="0"/>
              </a:ext>
            </a:extLst>
          </a:blip>
          <a:srcRect l="6717" r="73283" b="65436"/>
          <a:stretch/>
        </p:blipFill>
        <p:spPr>
          <a:xfrm>
            <a:off x="732103" y="488329"/>
            <a:ext cx="2109553" cy="2315029"/>
          </a:xfrm>
          <a:prstGeom prst="rect">
            <a:avLst/>
          </a:prstGeom>
        </p:spPr>
      </p:pic>
      <p:sp>
        <p:nvSpPr>
          <p:cNvPr id="11" name="Texto Explicativo 1 10"/>
          <p:cNvSpPr/>
          <p:nvPr/>
        </p:nvSpPr>
        <p:spPr>
          <a:xfrm flipH="1">
            <a:off x="2659936" y="2392222"/>
            <a:ext cx="1401565" cy="331677"/>
          </a:xfrm>
          <a:prstGeom prst="borderCallout1">
            <a:avLst>
              <a:gd name="adj1" fmla="val 18750"/>
              <a:gd name="adj2" fmla="val -8333"/>
              <a:gd name="adj3" fmla="val 100337"/>
              <a:gd name="adj4" fmla="val -34495"/>
            </a:avLst>
          </a:prstGeom>
          <a:solidFill>
            <a:schemeClr val="tx1"/>
          </a:solidFill>
          <a:ln w="38100">
            <a:solidFill>
              <a:schemeClr val="bg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dirty="0" err="1" smtClean="0">
                <a:solidFill>
                  <a:schemeClr val="bg1">
                    <a:lumMod val="95000"/>
                    <a:lumOff val="5000"/>
                  </a:schemeClr>
                </a:solidFill>
                <a:latin typeface="Arial" panose="020B0604020202020204" pitchFamily="34" charset="0"/>
                <a:cs typeface="Arial" panose="020B0604020202020204" pitchFamily="34" charset="0"/>
              </a:rPr>
              <a:t>Ferrogrão</a:t>
            </a:r>
            <a:endParaRPr lang="pt-BR" b="1" dirty="0">
              <a:solidFill>
                <a:schemeClr val="bg1">
                  <a:lumMod val="95000"/>
                  <a:lumOff val="5000"/>
                </a:schemeClr>
              </a:solidFill>
              <a:latin typeface="Arial" panose="020B0604020202020204" pitchFamily="34" charset="0"/>
              <a:cs typeface="Arial" panose="020B0604020202020204" pitchFamily="34" charset="0"/>
            </a:endParaRPr>
          </a:p>
        </p:txBody>
      </p:sp>
      <p:sp>
        <p:nvSpPr>
          <p:cNvPr id="12" name="Texto Explicativo 1 11"/>
          <p:cNvSpPr/>
          <p:nvPr/>
        </p:nvSpPr>
        <p:spPr>
          <a:xfrm flipH="1">
            <a:off x="640068" y="4919972"/>
            <a:ext cx="2109555" cy="575979"/>
          </a:xfrm>
          <a:prstGeom prst="borderCallout1">
            <a:avLst>
              <a:gd name="adj1" fmla="val 18750"/>
              <a:gd name="adj2" fmla="val -8333"/>
              <a:gd name="adj3" fmla="val -26478"/>
              <a:gd name="adj4" fmla="val -54356"/>
            </a:avLst>
          </a:prstGeom>
          <a:solidFill>
            <a:schemeClr val="tx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dirty="0" smtClean="0">
                <a:solidFill>
                  <a:schemeClr val="bg1">
                    <a:lumMod val="95000"/>
                    <a:lumOff val="5000"/>
                  </a:schemeClr>
                </a:solidFill>
                <a:latin typeface="Arial" panose="020B0604020202020204" pitchFamily="34" charset="0"/>
                <a:cs typeface="Arial" panose="020B0604020202020204" pitchFamily="34" charset="0"/>
              </a:rPr>
              <a:t>Transcontinental FICO</a:t>
            </a:r>
            <a:endParaRPr lang="pt-BR" b="1" dirty="0">
              <a:solidFill>
                <a:schemeClr val="bg1">
                  <a:lumMod val="95000"/>
                  <a:lumOff val="5000"/>
                </a:schemeClr>
              </a:solidFill>
              <a:latin typeface="Arial" panose="020B0604020202020204" pitchFamily="34" charset="0"/>
              <a:cs typeface="Arial" panose="020B0604020202020204" pitchFamily="34" charset="0"/>
            </a:endParaRPr>
          </a:p>
        </p:txBody>
      </p:sp>
      <p:sp>
        <p:nvSpPr>
          <p:cNvPr id="14" name="Texto Explicativo 1 13"/>
          <p:cNvSpPr/>
          <p:nvPr/>
        </p:nvSpPr>
        <p:spPr>
          <a:xfrm>
            <a:off x="7324134" y="3473345"/>
            <a:ext cx="1395663" cy="348916"/>
          </a:xfrm>
          <a:prstGeom prst="borderCallout1">
            <a:avLst>
              <a:gd name="adj1" fmla="val 18750"/>
              <a:gd name="adj2" fmla="val -8333"/>
              <a:gd name="adj3" fmla="val 90879"/>
              <a:gd name="adj4" fmla="val -52126"/>
            </a:avLst>
          </a:prstGeom>
          <a:solidFill>
            <a:schemeClr val="tx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dirty="0" smtClean="0">
                <a:solidFill>
                  <a:schemeClr val="bg1">
                    <a:lumMod val="95000"/>
                    <a:lumOff val="5000"/>
                  </a:schemeClr>
                </a:solidFill>
                <a:latin typeface="Arial" panose="020B0604020202020204" pitchFamily="34" charset="0"/>
                <a:cs typeface="Arial" panose="020B0604020202020204" pitchFamily="34" charset="0"/>
              </a:rPr>
              <a:t>Norte - Sul</a:t>
            </a:r>
            <a:endParaRPr lang="pt-BR" b="1" dirty="0">
              <a:solidFill>
                <a:schemeClr val="bg1">
                  <a:lumMod val="95000"/>
                  <a:lumOff val="5000"/>
                </a:schemeClr>
              </a:solidFill>
              <a:latin typeface="Arial" panose="020B0604020202020204" pitchFamily="34" charset="0"/>
              <a:cs typeface="Arial" panose="020B0604020202020204" pitchFamily="34" charset="0"/>
            </a:endParaRPr>
          </a:p>
        </p:txBody>
      </p:sp>
      <p:sp>
        <p:nvSpPr>
          <p:cNvPr id="19" name="Forma Livre 18"/>
          <p:cNvSpPr/>
          <p:nvPr/>
        </p:nvSpPr>
        <p:spPr>
          <a:xfrm>
            <a:off x="5643149" y="937015"/>
            <a:ext cx="1080123" cy="2769546"/>
          </a:xfrm>
          <a:custGeom>
            <a:avLst/>
            <a:gdLst>
              <a:gd name="connsiteX0" fmla="*/ 0 w 532263"/>
              <a:gd name="connsiteY0" fmla="*/ 1364777 h 1364777"/>
              <a:gd name="connsiteX1" fmla="*/ 20472 w 532263"/>
              <a:gd name="connsiteY1" fmla="*/ 1330657 h 1364777"/>
              <a:gd name="connsiteX2" fmla="*/ 27296 w 532263"/>
              <a:gd name="connsiteY2" fmla="*/ 1289714 h 1364777"/>
              <a:gd name="connsiteX3" fmla="*/ 34119 w 532263"/>
              <a:gd name="connsiteY3" fmla="*/ 1269242 h 1364777"/>
              <a:gd name="connsiteX4" fmla="*/ 47767 w 532263"/>
              <a:gd name="connsiteY4" fmla="*/ 1153236 h 1364777"/>
              <a:gd name="connsiteX5" fmla="*/ 61415 w 532263"/>
              <a:gd name="connsiteY5" fmla="*/ 1132765 h 1364777"/>
              <a:gd name="connsiteX6" fmla="*/ 109182 w 532263"/>
              <a:gd name="connsiteY6" fmla="*/ 1071350 h 1364777"/>
              <a:gd name="connsiteX7" fmla="*/ 129654 w 532263"/>
              <a:gd name="connsiteY7" fmla="*/ 1030406 h 1364777"/>
              <a:gd name="connsiteX8" fmla="*/ 150125 w 532263"/>
              <a:gd name="connsiteY8" fmla="*/ 989463 h 1364777"/>
              <a:gd name="connsiteX9" fmla="*/ 156949 w 532263"/>
              <a:gd name="connsiteY9" fmla="*/ 880281 h 1364777"/>
              <a:gd name="connsiteX10" fmla="*/ 163773 w 532263"/>
              <a:gd name="connsiteY10" fmla="*/ 859809 h 1364777"/>
              <a:gd name="connsiteX11" fmla="*/ 170597 w 532263"/>
              <a:gd name="connsiteY11" fmla="*/ 825690 h 1364777"/>
              <a:gd name="connsiteX12" fmla="*/ 163773 w 532263"/>
              <a:gd name="connsiteY12" fmla="*/ 784747 h 1364777"/>
              <a:gd name="connsiteX13" fmla="*/ 143301 w 532263"/>
              <a:gd name="connsiteY13" fmla="*/ 771099 h 1364777"/>
              <a:gd name="connsiteX14" fmla="*/ 129654 w 532263"/>
              <a:gd name="connsiteY14" fmla="*/ 730156 h 1364777"/>
              <a:gd name="connsiteX15" fmla="*/ 136478 w 532263"/>
              <a:gd name="connsiteY15" fmla="*/ 661917 h 1364777"/>
              <a:gd name="connsiteX16" fmla="*/ 143301 w 532263"/>
              <a:gd name="connsiteY16" fmla="*/ 641445 h 1364777"/>
              <a:gd name="connsiteX17" fmla="*/ 163773 w 532263"/>
              <a:gd name="connsiteY17" fmla="*/ 620974 h 1364777"/>
              <a:gd name="connsiteX18" fmla="*/ 204716 w 532263"/>
              <a:gd name="connsiteY18" fmla="*/ 607326 h 1364777"/>
              <a:gd name="connsiteX19" fmla="*/ 286603 w 532263"/>
              <a:gd name="connsiteY19" fmla="*/ 614150 h 1364777"/>
              <a:gd name="connsiteX20" fmla="*/ 300251 w 532263"/>
              <a:gd name="connsiteY20" fmla="*/ 634621 h 1364777"/>
              <a:gd name="connsiteX21" fmla="*/ 354842 w 532263"/>
              <a:gd name="connsiteY21" fmla="*/ 648269 h 1364777"/>
              <a:gd name="connsiteX22" fmla="*/ 375313 w 532263"/>
              <a:gd name="connsiteY22" fmla="*/ 641445 h 1364777"/>
              <a:gd name="connsiteX23" fmla="*/ 395785 w 532263"/>
              <a:gd name="connsiteY23" fmla="*/ 586854 h 1364777"/>
              <a:gd name="connsiteX24" fmla="*/ 416257 w 532263"/>
              <a:gd name="connsiteY24" fmla="*/ 580030 h 1364777"/>
              <a:gd name="connsiteX25" fmla="*/ 450376 w 532263"/>
              <a:gd name="connsiteY25" fmla="*/ 552735 h 1364777"/>
              <a:gd name="connsiteX26" fmla="*/ 491319 w 532263"/>
              <a:gd name="connsiteY26" fmla="*/ 525439 h 1364777"/>
              <a:gd name="connsiteX27" fmla="*/ 511791 w 532263"/>
              <a:gd name="connsiteY27" fmla="*/ 511791 h 1364777"/>
              <a:gd name="connsiteX28" fmla="*/ 532263 w 532263"/>
              <a:gd name="connsiteY28" fmla="*/ 491320 h 1364777"/>
              <a:gd name="connsiteX29" fmla="*/ 525439 w 532263"/>
              <a:gd name="connsiteY29" fmla="*/ 443553 h 1364777"/>
              <a:gd name="connsiteX30" fmla="*/ 511791 w 532263"/>
              <a:gd name="connsiteY30" fmla="*/ 423081 h 1364777"/>
              <a:gd name="connsiteX31" fmla="*/ 491319 w 532263"/>
              <a:gd name="connsiteY31" fmla="*/ 382138 h 1364777"/>
              <a:gd name="connsiteX32" fmla="*/ 477672 w 532263"/>
              <a:gd name="connsiteY32" fmla="*/ 170597 h 1364777"/>
              <a:gd name="connsiteX33" fmla="*/ 470848 w 532263"/>
              <a:gd name="connsiteY33" fmla="*/ 150126 h 1364777"/>
              <a:gd name="connsiteX34" fmla="*/ 464024 w 532263"/>
              <a:gd name="connsiteY34" fmla="*/ 20472 h 1364777"/>
              <a:gd name="connsiteX35" fmla="*/ 443552 w 532263"/>
              <a:gd name="connsiteY35" fmla="*/ 0 h 136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32263" h="1364777">
                <a:moveTo>
                  <a:pt x="0" y="1364777"/>
                </a:moveTo>
                <a:cubicBezTo>
                  <a:pt x="6824" y="1353404"/>
                  <a:pt x="15939" y="1343122"/>
                  <a:pt x="20472" y="1330657"/>
                </a:cubicBezTo>
                <a:cubicBezTo>
                  <a:pt x="25200" y="1317654"/>
                  <a:pt x="24295" y="1303220"/>
                  <a:pt x="27296" y="1289714"/>
                </a:cubicBezTo>
                <a:cubicBezTo>
                  <a:pt x="28856" y="1282692"/>
                  <a:pt x="31845" y="1276066"/>
                  <a:pt x="34119" y="1269242"/>
                </a:cubicBezTo>
                <a:cubicBezTo>
                  <a:pt x="35197" y="1254150"/>
                  <a:pt x="32257" y="1184255"/>
                  <a:pt x="47767" y="1153236"/>
                </a:cubicBezTo>
                <a:cubicBezTo>
                  <a:pt x="51435" y="1145901"/>
                  <a:pt x="56866" y="1139589"/>
                  <a:pt x="61415" y="1132765"/>
                </a:cubicBezTo>
                <a:cubicBezTo>
                  <a:pt x="80061" y="1076828"/>
                  <a:pt x="47810" y="1163409"/>
                  <a:pt x="109182" y="1071350"/>
                </a:cubicBezTo>
                <a:cubicBezTo>
                  <a:pt x="148292" y="1012685"/>
                  <a:pt x="101404" y="1086907"/>
                  <a:pt x="129654" y="1030406"/>
                </a:cubicBezTo>
                <a:cubicBezTo>
                  <a:pt x="156110" y="977493"/>
                  <a:pt x="132972" y="1040921"/>
                  <a:pt x="150125" y="989463"/>
                </a:cubicBezTo>
                <a:cubicBezTo>
                  <a:pt x="152400" y="953069"/>
                  <a:pt x="153132" y="916546"/>
                  <a:pt x="156949" y="880281"/>
                </a:cubicBezTo>
                <a:cubicBezTo>
                  <a:pt x="157702" y="873127"/>
                  <a:pt x="162028" y="866787"/>
                  <a:pt x="163773" y="859809"/>
                </a:cubicBezTo>
                <a:cubicBezTo>
                  <a:pt x="166586" y="848557"/>
                  <a:pt x="168322" y="837063"/>
                  <a:pt x="170597" y="825690"/>
                </a:cubicBezTo>
                <a:cubicBezTo>
                  <a:pt x="168322" y="812042"/>
                  <a:pt x="169961" y="797122"/>
                  <a:pt x="163773" y="784747"/>
                </a:cubicBezTo>
                <a:cubicBezTo>
                  <a:pt x="160105" y="777411"/>
                  <a:pt x="147648" y="778054"/>
                  <a:pt x="143301" y="771099"/>
                </a:cubicBezTo>
                <a:cubicBezTo>
                  <a:pt x="135677" y="758900"/>
                  <a:pt x="129654" y="730156"/>
                  <a:pt x="129654" y="730156"/>
                </a:cubicBezTo>
                <a:cubicBezTo>
                  <a:pt x="131929" y="707410"/>
                  <a:pt x="133002" y="684511"/>
                  <a:pt x="136478" y="661917"/>
                </a:cubicBezTo>
                <a:cubicBezTo>
                  <a:pt x="137572" y="654808"/>
                  <a:pt x="139311" y="647430"/>
                  <a:pt x="143301" y="641445"/>
                </a:cubicBezTo>
                <a:cubicBezTo>
                  <a:pt x="148654" y="633415"/>
                  <a:pt x="155337" y="625661"/>
                  <a:pt x="163773" y="620974"/>
                </a:cubicBezTo>
                <a:cubicBezTo>
                  <a:pt x="176349" y="613988"/>
                  <a:pt x="204716" y="607326"/>
                  <a:pt x="204716" y="607326"/>
                </a:cubicBezTo>
                <a:cubicBezTo>
                  <a:pt x="232012" y="609601"/>
                  <a:pt x="260267" y="606625"/>
                  <a:pt x="286603" y="614150"/>
                </a:cubicBezTo>
                <a:cubicBezTo>
                  <a:pt x="294489" y="616403"/>
                  <a:pt x="293847" y="629498"/>
                  <a:pt x="300251" y="634621"/>
                </a:cubicBezTo>
                <a:cubicBezTo>
                  <a:pt x="307246" y="640217"/>
                  <a:pt x="353142" y="647929"/>
                  <a:pt x="354842" y="648269"/>
                </a:cubicBezTo>
                <a:cubicBezTo>
                  <a:pt x="361666" y="645994"/>
                  <a:pt x="370820" y="647062"/>
                  <a:pt x="375313" y="641445"/>
                </a:cubicBezTo>
                <a:cubicBezTo>
                  <a:pt x="421005" y="584329"/>
                  <a:pt x="338459" y="644180"/>
                  <a:pt x="395785" y="586854"/>
                </a:cubicBezTo>
                <a:cubicBezTo>
                  <a:pt x="400871" y="581768"/>
                  <a:pt x="409433" y="582305"/>
                  <a:pt x="416257" y="580030"/>
                </a:cubicBezTo>
                <a:cubicBezTo>
                  <a:pt x="441473" y="542205"/>
                  <a:pt x="415476" y="572124"/>
                  <a:pt x="450376" y="552735"/>
                </a:cubicBezTo>
                <a:cubicBezTo>
                  <a:pt x="464714" y="544769"/>
                  <a:pt x="477671" y="534538"/>
                  <a:pt x="491319" y="525439"/>
                </a:cubicBezTo>
                <a:cubicBezTo>
                  <a:pt x="498143" y="520890"/>
                  <a:pt x="505992" y="517590"/>
                  <a:pt x="511791" y="511791"/>
                </a:cubicBezTo>
                <a:lnTo>
                  <a:pt x="532263" y="491320"/>
                </a:lnTo>
                <a:cubicBezTo>
                  <a:pt x="529988" y="475398"/>
                  <a:pt x="530061" y="458959"/>
                  <a:pt x="525439" y="443553"/>
                </a:cubicBezTo>
                <a:cubicBezTo>
                  <a:pt x="523082" y="435697"/>
                  <a:pt x="515459" y="430417"/>
                  <a:pt x="511791" y="423081"/>
                </a:cubicBezTo>
                <a:cubicBezTo>
                  <a:pt x="483541" y="366582"/>
                  <a:pt x="530428" y="440799"/>
                  <a:pt x="491319" y="382138"/>
                </a:cubicBezTo>
                <a:cubicBezTo>
                  <a:pt x="463546" y="298807"/>
                  <a:pt x="491834" y="390101"/>
                  <a:pt x="477672" y="170597"/>
                </a:cubicBezTo>
                <a:cubicBezTo>
                  <a:pt x="477209" y="163419"/>
                  <a:pt x="473123" y="156950"/>
                  <a:pt x="470848" y="150126"/>
                </a:cubicBezTo>
                <a:cubicBezTo>
                  <a:pt x="468573" y="106908"/>
                  <a:pt x="471766" y="63052"/>
                  <a:pt x="464024" y="20472"/>
                </a:cubicBezTo>
                <a:cubicBezTo>
                  <a:pt x="462298" y="10977"/>
                  <a:pt x="443552" y="0"/>
                  <a:pt x="443552" y="0"/>
                </a:cubicBezTo>
              </a:path>
            </a:pathLst>
          </a:custGeom>
          <a:noFill/>
          <a:ln w="57150">
            <a:solidFill>
              <a:srgbClr val="FF0000"/>
            </a:solidFill>
            <a:prstDash val="lgDashDot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22" name="Texto Explicativo 1 21"/>
          <p:cNvSpPr/>
          <p:nvPr/>
        </p:nvSpPr>
        <p:spPr>
          <a:xfrm>
            <a:off x="7388182" y="970547"/>
            <a:ext cx="1098887" cy="319166"/>
          </a:xfrm>
          <a:prstGeom prst="borderCallout1">
            <a:avLst>
              <a:gd name="adj1" fmla="val 18750"/>
              <a:gd name="adj2" fmla="val -8333"/>
              <a:gd name="adj3" fmla="val 197995"/>
              <a:gd name="adj4" fmla="val -70739"/>
            </a:avLst>
          </a:prstGeom>
          <a:solidFill>
            <a:schemeClr val="tx1"/>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pt-BR" b="1" dirty="0" smtClean="0">
                <a:solidFill>
                  <a:schemeClr val="bg1">
                    <a:lumMod val="95000"/>
                    <a:lumOff val="5000"/>
                  </a:schemeClr>
                </a:solidFill>
                <a:latin typeface="Arial" panose="020B0604020202020204" pitchFamily="34" charset="0"/>
                <a:cs typeface="Arial" panose="020B0604020202020204" pitchFamily="34" charset="0"/>
              </a:rPr>
              <a:t>FEPASA</a:t>
            </a:r>
            <a:endParaRPr lang="pt-BR" b="1" dirty="0">
              <a:solidFill>
                <a:schemeClr val="bg1">
                  <a:lumMod val="95000"/>
                  <a:lumOff val="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2964235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18199"/>
            <a:ext cx="10353761" cy="1326321"/>
          </a:xfrm>
        </p:spPr>
        <p:txBody>
          <a:bodyPr/>
          <a:lstStyle/>
          <a:p>
            <a:pPr algn="l"/>
            <a:r>
              <a:rPr lang="pt-BR" b="0" dirty="0" smtClean="0">
                <a:solidFill>
                  <a:srgbClr val="FFFF00"/>
                </a:solidFill>
                <a:effectLst/>
                <a:latin typeface="Arial" panose="020B0604020202020204" pitchFamily="34" charset="0"/>
                <a:cs typeface="Arial" panose="020B0604020202020204" pitchFamily="34" charset="0"/>
              </a:rPr>
              <a:t>FERROVIA NORTE - SUL</a:t>
            </a:r>
            <a:endParaRPr lang="pt-BR" b="0" dirty="0">
              <a:solidFill>
                <a:srgbClr val="FFFF00"/>
              </a:solidFill>
              <a:effectLst/>
              <a:latin typeface="Arial" panose="020B0604020202020204" pitchFamily="34" charset="0"/>
              <a:cs typeface="Arial" panose="020B0604020202020204" pitchFamily="34" charset="0"/>
            </a:endParaRPr>
          </a:p>
        </p:txBody>
      </p:sp>
      <p:sp>
        <p:nvSpPr>
          <p:cNvPr id="3" name="Espaço Reservado para Conteúdo 2"/>
          <p:cNvSpPr>
            <a:spLocks noGrp="1"/>
          </p:cNvSpPr>
          <p:nvPr>
            <p:ph idx="1"/>
          </p:nvPr>
        </p:nvSpPr>
        <p:spPr>
          <a:xfrm>
            <a:off x="449765" y="1058834"/>
            <a:ext cx="6264927" cy="5314670"/>
          </a:xfrm>
        </p:spPr>
        <p:txBody>
          <a:bodyPr>
            <a:noAutofit/>
          </a:bodyPr>
          <a:lstStyle/>
          <a:p>
            <a:pPr marL="0" indent="0" algn="just">
              <a:buNone/>
            </a:pPr>
            <a:r>
              <a:rPr lang="pt-BR" dirty="0">
                <a:effectLst/>
                <a:latin typeface="Arial" panose="020B0604020202020204" pitchFamily="34" charset="0"/>
                <a:cs typeface="Arial" panose="020B0604020202020204" pitchFamily="34" charset="0"/>
              </a:rPr>
              <a:t>A construção da FNS foi iniciada em 1987 com um traçado inicial que previa uma extensão de aproximadamente 1.550 km, de Açailândia/MA a Anápolis/GO, de modo a cortar os Estados do Maranhão, Tocantins e Goiás. Dessa forma, o traçado original </a:t>
            </a:r>
            <a:r>
              <a:rPr lang="pt-BR" dirty="0">
                <a:solidFill>
                  <a:srgbClr val="FFFF00"/>
                </a:solidFill>
                <a:effectLst/>
                <a:latin typeface="Arial" panose="020B0604020202020204" pitchFamily="34" charset="0"/>
                <a:cs typeface="Arial" panose="020B0604020202020204" pitchFamily="34" charset="0"/>
              </a:rPr>
              <a:t>está construído e em operação</a:t>
            </a:r>
            <a:r>
              <a:rPr lang="pt-BR" dirty="0" smtClean="0">
                <a:effectLst/>
                <a:latin typeface="Arial" panose="020B0604020202020204" pitchFamily="34" charset="0"/>
                <a:cs typeface="Arial" panose="020B0604020202020204" pitchFamily="34" charset="0"/>
              </a:rPr>
              <a:t>.</a:t>
            </a:r>
          </a:p>
          <a:p>
            <a:pPr marL="0" indent="0" algn="just">
              <a:buNone/>
            </a:pPr>
            <a:r>
              <a:rPr lang="pt-BR" dirty="0">
                <a:effectLst/>
                <a:latin typeface="Arial" panose="020B0604020202020204" pitchFamily="34" charset="0"/>
                <a:cs typeface="Arial" panose="020B0604020202020204" pitchFamily="34" charset="0"/>
              </a:rPr>
              <a:t>Os 855 km do trecho entre </a:t>
            </a:r>
            <a:r>
              <a:rPr lang="pt-BR" dirty="0">
                <a:solidFill>
                  <a:srgbClr val="FFFF00"/>
                </a:solidFill>
                <a:effectLst/>
                <a:latin typeface="Arial" panose="020B0604020202020204" pitchFamily="34" charset="0"/>
                <a:cs typeface="Arial" panose="020B0604020202020204" pitchFamily="34" charset="0"/>
              </a:rPr>
              <a:t>Palmas/TO e Anápolis/GO foram</a:t>
            </a:r>
            <a:r>
              <a:rPr lang="pt-BR" dirty="0">
                <a:effectLst/>
                <a:latin typeface="Arial" panose="020B0604020202020204" pitchFamily="34" charset="0"/>
                <a:cs typeface="Arial" panose="020B0604020202020204" pitchFamily="34" charset="0"/>
              </a:rPr>
              <a:t> </a:t>
            </a:r>
            <a:r>
              <a:rPr lang="pt-BR" dirty="0">
                <a:solidFill>
                  <a:srgbClr val="FFFF00"/>
                </a:solidFill>
                <a:effectLst/>
                <a:latin typeface="Arial" panose="020B0604020202020204" pitchFamily="34" charset="0"/>
                <a:cs typeface="Arial" panose="020B0604020202020204" pitchFamily="34" charset="0"/>
              </a:rPr>
              <a:t>concluídos e entregues em 22 de maio de 2014. </a:t>
            </a:r>
            <a:endParaRPr lang="pt-BR" dirty="0" smtClean="0">
              <a:solidFill>
                <a:srgbClr val="FFFF00"/>
              </a:solidFill>
              <a:effectLst/>
              <a:latin typeface="Arial" panose="020B0604020202020204" pitchFamily="34" charset="0"/>
              <a:cs typeface="Arial" panose="020B0604020202020204" pitchFamily="34" charset="0"/>
            </a:endParaRPr>
          </a:p>
          <a:p>
            <a:pPr marL="0" indent="0" algn="just">
              <a:buNone/>
            </a:pPr>
            <a:r>
              <a:rPr lang="pt-BR" dirty="0">
                <a:effectLst/>
                <a:latin typeface="Arial" panose="020B0604020202020204" pitchFamily="34" charset="0"/>
                <a:cs typeface="Arial" panose="020B0604020202020204" pitchFamily="34" charset="0"/>
              </a:rPr>
              <a:t>Em </a:t>
            </a:r>
            <a:r>
              <a:rPr lang="pt-BR" dirty="0" err="1" smtClean="0">
                <a:effectLst/>
                <a:latin typeface="Arial" panose="020B0604020202020204" pitchFamily="34" charset="0"/>
                <a:cs typeface="Arial" panose="020B0604020202020204" pitchFamily="34" charset="0"/>
              </a:rPr>
              <a:t>Campinorte</a:t>
            </a:r>
            <a:r>
              <a:rPr lang="pt-BR" dirty="0" smtClean="0">
                <a:effectLst/>
                <a:latin typeface="Arial" panose="020B0604020202020204" pitchFamily="34" charset="0"/>
                <a:cs typeface="Arial" panose="020B0604020202020204" pitchFamily="34" charset="0"/>
              </a:rPr>
              <a:t>/GO </a:t>
            </a:r>
            <a:r>
              <a:rPr lang="pt-BR" dirty="0">
                <a:effectLst/>
                <a:latin typeface="Arial" panose="020B0604020202020204" pitchFamily="34" charset="0"/>
                <a:cs typeface="Arial" panose="020B0604020202020204" pitchFamily="34" charset="0"/>
              </a:rPr>
              <a:t>se interligará à Ferrovia de Integração do Centro Oeste – FICO estabelecendo um canal com a maior região produtora de soja do país, no estado de Mato Grosso.</a:t>
            </a:r>
            <a:endParaRPr lang="pt-BR" dirty="0">
              <a:latin typeface="Arial" panose="020B0604020202020204" pitchFamily="34" charset="0"/>
              <a:cs typeface="Arial" panose="020B0604020202020204" pitchFamily="34" charset="0"/>
            </a:endParaRPr>
          </a:p>
        </p:txBody>
      </p:sp>
      <p:pic>
        <p:nvPicPr>
          <p:cNvPr id="4" name="Imagem 3"/>
          <p:cNvPicPr>
            <a:picLocks noChangeAspect="1"/>
          </p:cNvPicPr>
          <p:nvPr/>
        </p:nvPicPr>
        <p:blipFill rotWithShape="1">
          <a:blip r:embed="rId2">
            <a:extLst>
              <a:ext uri="{28A0092B-C50C-407E-A947-70E740481C1C}">
                <a14:useLocalDpi xmlns:a14="http://schemas.microsoft.com/office/drawing/2010/main" val="0"/>
              </a:ext>
            </a:extLst>
          </a:blip>
          <a:srcRect l="45431" t="6304" r="21297" b="39348"/>
          <a:stretch/>
        </p:blipFill>
        <p:spPr>
          <a:xfrm>
            <a:off x="6978556" y="936473"/>
            <a:ext cx="4913194" cy="5095837"/>
          </a:xfrm>
          <a:prstGeom prst="rect">
            <a:avLst/>
          </a:prstGeom>
        </p:spPr>
      </p:pic>
      <p:sp>
        <p:nvSpPr>
          <p:cNvPr id="6" name="Forma Livre 5"/>
          <p:cNvSpPr/>
          <p:nvPr/>
        </p:nvSpPr>
        <p:spPr>
          <a:xfrm>
            <a:off x="9662615" y="2810704"/>
            <a:ext cx="245660" cy="1856830"/>
          </a:xfrm>
          <a:custGeom>
            <a:avLst/>
            <a:gdLst>
              <a:gd name="connsiteX0" fmla="*/ 40943 w 245660"/>
              <a:gd name="connsiteY0" fmla="*/ 1856830 h 1856830"/>
              <a:gd name="connsiteX1" fmla="*/ 27295 w 245660"/>
              <a:gd name="connsiteY1" fmla="*/ 1720353 h 1856830"/>
              <a:gd name="connsiteX2" fmla="*/ 0 w 245660"/>
              <a:gd name="connsiteY2" fmla="*/ 1447397 h 1856830"/>
              <a:gd name="connsiteX3" fmla="*/ 13648 w 245660"/>
              <a:gd name="connsiteY3" fmla="*/ 1119851 h 1856830"/>
              <a:gd name="connsiteX4" fmla="*/ 40943 w 245660"/>
              <a:gd name="connsiteY4" fmla="*/ 1037965 h 1856830"/>
              <a:gd name="connsiteX5" fmla="*/ 68239 w 245660"/>
              <a:gd name="connsiteY5" fmla="*/ 997021 h 1856830"/>
              <a:gd name="connsiteX6" fmla="*/ 95534 w 245660"/>
              <a:gd name="connsiteY6" fmla="*/ 751362 h 1856830"/>
              <a:gd name="connsiteX7" fmla="*/ 122830 w 245660"/>
              <a:gd name="connsiteY7" fmla="*/ 669475 h 1856830"/>
              <a:gd name="connsiteX8" fmla="*/ 136478 w 245660"/>
              <a:gd name="connsiteY8" fmla="*/ 628532 h 1856830"/>
              <a:gd name="connsiteX9" fmla="*/ 177421 w 245660"/>
              <a:gd name="connsiteY9" fmla="*/ 601236 h 1856830"/>
              <a:gd name="connsiteX10" fmla="*/ 218364 w 245660"/>
              <a:gd name="connsiteY10" fmla="*/ 396520 h 1856830"/>
              <a:gd name="connsiteX11" fmla="*/ 245660 w 245660"/>
              <a:gd name="connsiteY11" fmla="*/ 314633 h 1856830"/>
              <a:gd name="connsiteX12" fmla="*/ 232012 w 245660"/>
              <a:gd name="connsiteY12" fmla="*/ 123565 h 1856830"/>
              <a:gd name="connsiteX13" fmla="*/ 150125 w 245660"/>
              <a:gd name="connsiteY13" fmla="*/ 41678 h 1856830"/>
              <a:gd name="connsiteX14" fmla="*/ 68239 w 245660"/>
              <a:gd name="connsiteY14" fmla="*/ 735 h 1856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5660" h="1856830">
                <a:moveTo>
                  <a:pt x="40943" y="1856830"/>
                </a:moveTo>
                <a:cubicBezTo>
                  <a:pt x="36394" y="1811338"/>
                  <a:pt x="30672" y="1765947"/>
                  <a:pt x="27295" y="1720353"/>
                </a:cubicBezTo>
                <a:cubicBezTo>
                  <a:pt x="7972" y="1459485"/>
                  <a:pt x="39044" y="1564528"/>
                  <a:pt x="0" y="1447397"/>
                </a:cubicBezTo>
                <a:cubicBezTo>
                  <a:pt x="4549" y="1338215"/>
                  <a:pt x="2775" y="1228585"/>
                  <a:pt x="13648" y="1119851"/>
                </a:cubicBezTo>
                <a:cubicBezTo>
                  <a:pt x="16511" y="1091222"/>
                  <a:pt x="24983" y="1061905"/>
                  <a:pt x="40943" y="1037965"/>
                </a:cubicBezTo>
                <a:lnTo>
                  <a:pt x="68239" y="997021"/>
                </a:lnTo>
                <a:cubicBezTo>
                  <a:pt x="109656" y="872762"/>
                  <a:pt x="51718" y="1058070"/>
                  <a:pt x="95534" y="751362"/>
                </a:cubicBezTo>
                <a:cubicBezTo>
                  <a:pt x="99603" y="722879"/>
                  <a:pt x="113731" y="696771"/>
                  <a:pt x="122830" y="669475"/>
                </a:cubicBezTo>
                <a:cubicBezTo>
                  <a:pt x="127379" y="655827"/>
                  <a:pt x="124508" y="636512"/>
                  <a:pt x="136478" y="628532"/>
                </a:cubicBezTo>
                <a:lnTo>
                  <a:pt x="177421" y="601236"/>
                </a:lnTo>
                <a:cubicBezTo>
                  <a:pt x="241246" y="409758"/>
                  <a:pt x="167887" y="648903"/>
                  <a:pt x="218364" y="396520"/>
                </a:cubicBezTo>
                <a:cubicBezTo>
                  <a:pt x="224007" y="368307"/>
                  <a:pt x="245660" y="314633"/>
                  <a:pt x="245660" y="314633"/>
                </a:cubicBezTo>
                <a:cubicBezTo>
                  <a:pt x="241111" y="250944"/>
                  <a:pt x="253106" y="183832"/>
                  <a:pt x="232012" y="123565"/>
                </a:cubicBezTo>
                <a:cubicBezTo>
                  <a:pt x="219260" y="87130"/>
                  <a:pt x="177421" y="68974"/>
                  <a:pt x="150125" y="41678"/>
                </a:cubicBezTo>
                <a:cubicBezTo>
                  <a:pt x="99532" y="-8915"/>
                  <a:pt x="128483" y="735"/>
                  <a:pt x="68239" y="735"/>
                </a:cubicBezTo>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Forma Livre 6"/>
          <p:cNvSpPr/>
          <p:nvPr/>
        </p:nvSpPr>
        <p:spPr>
          <a:xfrm>
            <a:off x="11027391" y="3029803"/>
            <a:ext cx="627797" cy="2593075"/>
          </a:xfrm>
          <a:custGeom>
            <a:avLst/>
            <a:gdLst>
              <a:gd name="connsiteX0" fmla="*/ 0 w 627797"/>
              <a:gd name="connsiteY0" fmla="*/ 2593075 h 2593075"/>
              <a:gd name="connsiteX1" fmla="*/ 13647 w 627797"/>
              <a:gd name="connsiteY1" fmla="*/ 2524836 h 2593075"/>
              <a:gd name="connsiteX2" fmla="*/ 40943 w 627797"/>
              <a:gd name="connsiteY2" fmla="*/ 1746913 h 2593075"/>
              <a:gd name="connsiteX3" fmla="*/ 54591 w 627797"/>
              <a:gd name="connsiteY3" fmla="*/ 1705970 h 2593075"/>
              <a:gd name="connsiteX4" fmla="*/ 109182 w 627797"/>
              <a:gd name="connsiteY4" fmla="*/ 1624084 h 2593075"/>
              <a:gd name="connsiteX5" fmla="*/ 150125 w 627797"/>
              <a:gd name="connsiteY5" fmla="*/ 1501254 h 2593075"/>
              <a:gd name="connsiteX6" fmla="*/ 163773 w 627797"/>
              <a:gd name="connsiteY6" fmla="*/ 1460310 h 2593075"/>
              <a:gd name="connsiteX7" fmla="*/ 204716 w 627797"/>
              <a:gd name="connsiteY7" fmla="*/ 1310185 h 2593075"/>
              <a:gd name="connsiteX8" fmla="*/ 245659 w 627797"/>
              <a:gd name="connsiteY8" fmla="*/ 1255594 h 2593075"/>
              <a:gd name="connsiteX9" fmla="*/ 286603 w 627797"/>
              <a:gd name="connsiteY9" fmla="*/ 1160060 h 2593075"/>
              <a:gd name="connsiteX10" fmla="*/ 341194 w 627797"/>
              <a:gd name="connsiteY10" fmla="*/ 1037230 h 2593075"/>
              <a:gd name="connsiteX11" fmla="*/ 354841 w 627797"/>
              <a:gd name="connsiteY11" fmla="*/ 982639 h 2593075"/>
              <a:gd name="connsiteX12" fmla="*/ 368489 w 627797"/>
              <a:gd name="connsiteY12" fmla="*/ 941696 h 2593075"/>
              <a:gd name="connsiteX13" fmla="*/ 382137 w 627797"/>
              <a:gd name="connsiteY13" fmla="*/ 873457 h 2593075"/>
              <a:gd name="connsiteX14" fmla="*/ 409432 w 627797"/>
              <a:gd name="connsiteY14" fmla="*/ 764275 h 2593075"/>
              <a:gd name="connsiteX15" fmla="*/ 436728 w 627797"/>
              <a:gd name="connsiteY15" fmla="*/ 723331 h 2593075"/>
              <a:gd name="connsiteX16" fmla="*/ 464023 w 627797"/>
              <a:gd name="connsiteY16" fmla="*/ 641445 h 2593075"/>
              <a:gd name="connsiteX17" fmla="*/ 491319 w 627797"/>
              <a:gd name="connsiteY17" fmla="*/ 559558 h 2593075"/>
              <a:gd name="connsiteX18" fmla="*/ 504967 w 627797"/>
              <a:gd name="connsiteY18" fmla="*/ 518615 h 2593075"/>
              <a:gd name="connsiteX19" fmla="*/ 532262 w 627797"/>
              <a:gd name="connsiteY19" fmla="*/ 477672 h 2593075"/>
              <a:gd name="connsiteX20" fmla="*/ 573206 w 627797"/>
              <a:gd name="connsiteY20" fmla="*/ 341194 h 2593075"/>
              <a:gd name="connsiteX21" fmla="*/ 586853 w 627797"/>
              <a:gd name="connsiteY21" fmla="*/ 286603 h 2593075"/>
              <a:gd name="connsiteX22" fmla="*/ 614149 w 627797"/>
              <a:gd name="connsiteY22" fmla="*/ 204716 h 2593075"/>
              <a:gd name="connsiteX23" fmla="*/ 627797 w 627797"/>
              <a:gd name="connsiteY23" fmla="*/ 163773 h 2593075"/>
              <a:gd name="connsiteX24" fmla="*/ 627797 w 627797"/>
              <a:gd name="connsiteY24" fmla="*/ 0 h 259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27797" h="2593075">
                <a:moveTo>
                  <a:pt x="0" y="2593075"/>
                </a:moveTo>
                <a:cubicBezTo>
                  <a:pt x="4549" y="2570329"/>
                  <a:pt x="10581" y="2547829"/>
                  <a:pt x="13647" y="2524836"/>
                </a:cubicBezTo>
                <a:cubicBezTo>
                  <a:pt x="47516" y="2270816"/>
                  <a:pt x="31281" y="1988466"/>
                  <a:pt x="40943" y="1746913"/>
                </a:cubicBezTo>
                <a:cubicBezTo>
                  <a:pt x="41518" y="1732539"/>
                  <a:pt x="47605" y="1718546"/>
                  <a:pt x="54591" y="1705970"/>
                </a:cubicBezTo>
                <a:cubicBezTo>
                  <a:pt x="70523" y="1677293"/>
                  <a:pt x="109182" y="1624084"/>
                  <a:pt x="109182" y="1624084"/>
                </a:cubicBezTo>
                <a:lnTo>
                  <a:pt x="150125" y="1501254"/>
                </a:lnTo>
                <a:cubicBezTo>
                  <a:pt x="154674" y="1487606"/>
                  <a:pt x="160952" y="1474417"/>
                  <a:pt x="163773" y="1460310"/>
                </a:cubicBezTo>
                <a:cubicBezTo>
                  <a:pt x="170373" y="1427311"/>
                  <a:pt x="185825" y="1335373"/>
                  <a:pt x="204716" y="1310185"/>
                </a:cubicBezTo>
                <a:lnTo>
                  <a:pt x="245659" y="1255594"/>
                </a:lnTo>
                <a:cubicBezTo>
                  <a:pt x="281764" y="1111177"/>
                  <a:pt x="232743" y="1281245"/>
                  <a:pt x="286603" y="1160060"/>
                </a:cubicBezTo>
                <a:cubicBezTo>
                  <a:pt x="351568" y="1013889"/>
                  <a:pt x="279420" y="1129889"/>
                  <a:pt x="341194" y="1037230"/>
                </a:cubicBezTo>
                <a:cubicBezTo>
                  <a:pt x="345743" y="1019033"/>
                  <a:pt x="349688" y="1000674"/>
                  <a:pt x="354841" y="982639"/>
                </a:cubicBezTo>
                <a:cubicBezTo>
                  <a:pt x="358793" y="968807"/>
                  <a:pt x="365000" y="955652"/>
                  <a:pt x="368489" y="941696"/>
                </a:cubicBezTo>
                <a:cubicBezTo>
                  <a:pt x="374115" y="919192"/>
                  <a:pt x="376921" y="896060"/>
                  <a:pt x="382137" y="873457"/>
                </a:cubicBezTo>
                <a:cubicBezTo>
                  <a:pt x="390572" y="836904"/>
                  <a:pt x="388623" y="795489"/>
                  <a:pt x="409432" y="764275"/>
                </a:cubicBezTo>
                <a:cubicBezTo>
                  <a:pt x="418531" y="750627"/>
                  <a:pt x="430066" y="738320"/>
                  <a:pt x="436728" y="723331"/>
                </a:cubicBezTo>
                <a:cubicBezTo>
                  <a:pt x="448413" y="697039"/>
                  <a:pt x="454925" y="668740"/>
                  <a:pt x="464023" y="641445"/>
                </a:cubicBezTo>
                <a:lnTo>
                  <a:pt x="491319" y="559558"/>
                </a:lnTo>
                <a:cubicBezTo>
                  <a:pt x="495868" y="545910"/>
                  <a:pt x="496987" y="530585"/>
                  <a:pt x="504967" y="518615"/>
                </a:cubicBezTo>
                <a:lnTo>
                  <a:pt x="532262" y="477672"/>
                </a:lnTo>
                <a:cubicBezTo>
                  <a:pt x="559217" y="342900"/>
                  <a:pt x="528315" y="475867"/>
                  <a:pt x="573206" y="341194"/>
                </a:cubicBezTo>
                <a:cubicBezTo>
                  <a:pt x="579137" y="323400"/>
                  <a:pt x="581463" y="304569"/>
                  <a:pt x="586853" y="286603"/>
                </a:cubicBezTo>
                <a:cubicBezTo>
                  <a:pt x="595121" y="259044"/>
                  <a:pt x="605050" y="232012"/>
                  <a:pt x="614149" y="204716"/>
                </a:cubicBezTo>
                <a:cubicBezTo>
                  <a:pt x="618698" y="191068"/>
                  <a:pt x="627797" y="178159"/>
                  <a:pt x="627797" y="163773"/>
                </a:cubicBezTo>
                <a:lnTo>
                  <a:pt x="627797" y="0"/>
                </a:lnTo>
              </a:path>
            </a:pathLst>
          </a:cu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21824419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18199"/>
            <a:ext cx="10353761" cy="1326321"/>
          </a:xfrm>
        </p:spPr>
        <p:txBody>
          <a:bodyPr/>
          <a:lstStyle/>
          <a:p>
            <a:pPr algn="l"/>
            <a:r>
              <a:rPr lang="pt-BR" b="0" dirty="0" smtClean="0">
                <a:solidFill>
                  <a:srgbClr val="FFFF00"/>
                </a:solidFill>
                <a:effectLst/>
                <a:latin typeface="Arial" panose="020B0604020202020204" pitchFamily="34" charset="0"/>
                <a:cs typeface="Arial" panose="020B0604020202020204" pitchFamily="34" charset="0"/>
              </a:rPr>
              <a:t>FERROVIA transcontinental</a:t>
            </a:r>
            <a:endParaRPr lang="pt-BR" b="0" dirty="0">
              <a:solidFill>
                <a:srgbClr val="FFFF00"/>
              </a:solidFill>
              <a:effectLst/>
              <a:latin typeface="Arial" panose="020B0604020202020204" pitchFamily="34" charset="0"/>
              <a:cs typeface="Arial" panose="020B0604020202020204" pitchFamily="34" charset="0"/>
            </a:endParaRPr>
          </a:p>
        </p:txBody>
      </p:sp>
      <p:sp>
        <p:nvSpPr>
          <p:cNvPr id="3" name="Espaço Reservado para Conteúdo 2"/>
          <p:cNvSpPr>
            <a:spLocks noGrp="1"/>
          </p:cNvSpPr>
          <p:nvPr>
            <p:ph idx="1"/>
          </p:nvPr>
        </p:nvSpPr>
        <p:spPr>
          <a:xfrm>
            <a:off x="449765" y="1058834"/>
            <a:ext cx="6528791" cy="5314670"/>
          </a:xfrm>
        </p:spPr>
        <p:txBody>
          <a:bodyPr>
            <a:noAutofit/>
          </a:bodyPr>
          <a:lstStyle/>
          <a:p>
            <a:pPr marL="0" indent="0">
              <a:buNone/>
            </a:pPr>
            <a:r>
              <a:rPr lang="pt-BR" dirty="0">
                <a:effectLst/>
                <a:latin typeface="Arial" panose="020B0604020202020204" pitchFamily="34" charset="0"/>
                <a:cs typeface="Arial" panose="020B0604020202020204" pitchFamily="34" charset="0"/>
              </a:rPr>
              <a:t>O Projeto Básico desse trecho, contratado pela VALEC, foi </a:t>
            </a:r>
            <a:r>
              <a:rPr lang="pt-BR" dirty="0">
                <a:solidFill>
                  <a:srgbClr val="FFFF00"/>
                </a:solidFill>
                <a:effectLst/>
                <a:latin typeface="Arial" panose="020B0604020202020204" pitchFamily="34" charset="0"/>
                <a:cs typeface="Arial" panose="020B0604020202020204" pitchFamily="34" charset="0"/>
              </a:rPr>
              <a:t>finalizado</a:t>
            </a:r>
            <a:r>
              <a:rPr lang="pt-BR" dirty="0">
                <a:effectLst/>
                <a:latin typeface="Arial" panose="020B0604020202020204" pitchFamily="34" charset="0"/>
                <a:cs typeface="Arial" panose="020B0604020202020204" pitchFamily="34" charset="0"/>
              </a:rPr>
              <a:t> em duas etapas. A primeira, em dezembro de 2010, </a:t>
            </a:r>
            <a:r>
              <a:rPr lang="pt-BR" dirty="0" smtClean="0">
                <a:effectLst/>
                <a:latin typeface="Arial" panose="020B0604020202020204" pitchFamily="34" charset="0"/>
                <a:cs typeface="Arial" panose="020B0604020202020204" pitchFamily="34" charset="0"/>
              </a:rPr>
              <a:t>entre  </a:t>
            </a:r>
            <a:r>
              <a:rPr lang="pt-BR" dirty="0" err="1">
                <a:effectLst/>
                <a:latin typeface="Arial" panose="020B0604020202020204" pitchFamily="34" charset="0"/>
                <a:cs typeface="Arial" panose="020B0604020202020204" pitchFamily="34" charset="0"/>
              </a:rPr>
              <a:t>Campinorte</a:t>
            </a:r>
            <a:r>
              <a:rPr lang="pt-BR" dirty="0">
                <a:effectLst/>
                <a:latin typeface="Arial" panose="020B0604020202020204" pitchFamily="34" charset="0"/>
                <a:cs typeface="Arial" panose="020B0604020202020204" pitchFamily="34" charset="0"/>
              </a:rPr>
              <a:t>/GO a Água Boa/MT, e a segunda, em fevereiro de 2012, </a:t>
            </a:r>
            <a:r>
              <a:rPr lang="pt-BR" dirty="0" smtClean="0">
                <a:effectLst/>
                <a:latin typeface="Arial" panose="020B0604020202020204" pitchFamily="34" charset="0"/>
                <a:cs typeface="Arial" panose="020B0604020202020204" pitchFamily="34" charset="0"/>
              </a:rPr>
              <a:t>de </a:t>
            </a:r>
            <a:r>
              <a:rPr lang="pt-BR" dirty="0">
                <a:effectLst/>
                <a:latin typeface="Arial" panose="020B0604020202020204" pitchFamily="34" charset="0"/>
                <a:cs typeface="Arial" panose="020B0604020202020204" pitchFamily="34" charset="0"/>
              </a:rPr>
              <a:t>Água Boa/MT a Lucas do Rio Verde/MT.</a:t>
            </a:r>
          </a:p>
          <a:p>
            <a:pPr marL="0" indent="0">
              <a:buNone/>
            </a:pPr>
            <a:r>
              <a:rPr lang="pt-BR" dirty="0">
                <a:effectLst/>
                <a:latin typeface="Arial" panose="020B0604020202020204" pitchFamily="34" charset="0"/>
                <a:cs typeface="Arial" panose="020B0604020202020204" pitchFamily="34" charset="0"/>
              </a:rPr>
              <a:t>O segundo trecho </a:t>
            </a:r>
            <a:r>
              <a:rPr lang="pt-BR" dirty="0" smtClean="0">
                <a:effectLst/>
                <a:latin typeface="Arial" panose="020B0604020202020204" pitchFamily="34" charset="0"/>
                <a:cs typeface="Arial" panose="020B0604020202020204" pitchFamily="34" charset="0"/>
              </a:rPr>
              <a:t>já com (EVTEA) vai  de Lucas do Rio verde/MT até Porto velho/RR tem </a:t>
            </a:r>
            <a:r>
              <a:rPr lang="pt-BR" dirty="0">
                <a:effectLst/>
                <a:latin typeface="Arial" panose="020B0604020202020204" pitchFamily="34" charset="0"/>
                <a:cs typeface="Arial" panose="020B0604020202020204" pitchFamily="34" charset="0"/>
              </a:rPr>
              <a:t>o objetivo apoiar o escoamento da produção de grãos (soja e milho) do centro norte do estado de Mato Grosso em direção aos portos do Rio Amazonas, </a:t>
            </a:r>
            <a:r>
              <a:rPr lang="pt-BR" dirty="0" smtClean="0">
                <a:effectLst/>
                <a:latin typeface="Arial" panose="020B0604020202020204" pitchFamily="34" charset="0"/>
                <a:cs typeface="Arial" panose="020B0604020202020204" pitchFamily="34" charset="0"/>
              </a:rPr>
              <a:t>através do rio Madeira.</a:t>
            </a:r>
            <a:endParaRPr lang="pt-BR" dirty="0">
              <a:effectLst/>
              <a:latin typeface="Arial" panose="020B0604020202020204" pitchFamily="34" charset="0"/>
              <a:cs typeface="Arial" panose="020B0604020202020204" pitchFamily="34" charset="0"/>
            </a:endParaRPr>
          </a:p>
          <a:p>
            <a:pPr marL="0" indent="0">
              <a:buNone/>
            </a:pPr>
            <a:r>
              <a:rPr lang="pt-BR" dirty="0" smtClean="0">
                <a:effectLst/>
                <a:latin typeface="Arial" panose="020B0604020202020204" pitchFamily="34" charset="0"/>
                <a:cs typeface="Arial" panose="020B0604020202020204" pitchFamily="34" charset="0"/>
              </a:rPr>
              <a:t>Com 1547 km o </a:t>
            </a:r>
            <a:r>
              <a:rPr lang="pt-BR" dirty="0">
                <a:effectLst/>
                <a:latin typeface="Arial" panose="020B0604020202020204" pitchFamily="34" charset="0"/>
                <a:cs typeface="Arial" panose="020B0604020202020204" pitchFamily="34" charset="0"/>
              </a:rPr>
              <a:t>investimento previsto no PAC para toda a extensão da FICO (</a:t>
            </a:r>
            <a:r>
              <a:rPr lang="pt-BR" dirty="0" err="1">
                <a:effectLst/>
                <a:latin typeface="Arial" panose="020B0604020202020204" pitchFamily="34" charset="0"/>
                <a:cs typeface="Arial" panose="020B0604020202020204" pitchFamily="34" charset="0"/>
              </a:rPr>
              <a:t>Campinorte</a:t>
            </a:r>
            <a:r>
              <a:rPr lang="pt-BR" dirty="0">
                <a:effectLst/>
                <a:latin typeface="Arial" panose="020B0604020202020204" pitchFamily="34" charset="0"/>
                <a:cs typeface="Arial" panose="020B0604020202020204" pitchFamily="34" charset="0"/>
              </a:rPr>
              <a:t>/GO a Vilhena/RO) é de </a:t>
            </a:r>
            <a:r>
              <a:rPr lang="pt-BR" dirty="0">
                <a:solidFill>
                  <a:srgbClr val="FFFF00"/>
                </a:solidFill>
                <a:effectLst/>
                <a:latin typeface="Arial" panose="020B0604020202020204" pitchFamily="34" charset="0"/>
                <a:cs typeface="Arial" panose="020B0604020202020204" pitchFamily="34" charset="0"/>
              </a:rPr>
              <a:t>R$ 6,11 bilhões.</a:t>
            </a:r>
            <a:r>
              <a:rPr lang="pt-BR" dirty="0" smtClean="0">
                <a:effectLst/>
                <a:latin typeface="Arial" panose="020B0604020202020204" pitchFamily="34" charset="0"/>
                <a:cs typeface="Arial" panose="020B0604020202020204" pitchFamily="34" charset="0"/>
              </a:rPr>
              <a:t> </a:t>
            </a:r>
            <a:endParaRPr lang="pt-BR" dirty="0">
              <a:effectLst/>
              <a:latin typeface="Arial" panose="020B0604020202020204" pitchFamily="34" charset="0"/>
              <a:cs typeface="Arial" panose="020B0604020202020204" pitchFamily="34" charset="0"/>
            </a:endParaRPr>
          </a:p>
        </p:txBody>
      </p:sp>
      <p:pic>
        <p:nvPicPr>
          <p:cNvPr id="6" name="Imagem 5"/>
          <p:cNvPicPr>
            <a:picLocks noChangeAspect="1"/>
          </p:cNvPicPr>
          <p:nvPr/>
        </p:nvPicPr>
        <p:blipFill rotWithShape="1">
          <a:blip r:embed="rId2">
            <a:extLst>
              <a:ext uri="{28A0092B-C50C-407E-A947-70E740481C1C}">
                <a14:useLocalDpi xmlns:a14="http://schemas.microsoft.com/office/drawing/2010/main" val="0"/>
              </a:ext>
            </a:extLst>
          </a:blip>
          <a:srcRect l="45431" t="6304" r="21297" b="39348"/>
          <a:stretch/>
        </p:blipFill>
        <p:spPr>
          <a:xfrm>
            <a:off x="6978556" y="936473"/>
            <a:ext cx="4913194" cy="5095837"/>
          </a:xfrm>
          <a:prstGeom prst="rect">
            <a:avLst/>
          </a:prstGeom>
        </p:spPr>
      </p:pic>
      <p:sp>
        <p:nvSpPr>
          <p:cNvPr id="7" name="Forma Livre 6"/>
          <p:cNvSpPr/>
          <p:nvPr/>
        </p:nvSpPr>
        <p:spPr>
          <a:xfrm>
            <a:off x="9662615" y="2810703"/>
            <a:ext cx="212905" cy="1891925"/>
          </a:xfrm>
          <a:custGeom>
            <a:avLst/>
            <a:gdLst>
              <a:gd name="connsiteX0" fmla="*/ 40943 w 245660"/>
              <a:gd name="connsiteY0" fmla="*/ 1856830 h 1856830"/>
              <a:gd name="connsiteX1" fmla="*/ 27295 w 245660"/>
              <a:gd name="connsiteY1" fmla="*/ 1720353 h 1856830"/>
              <a:gd name="connsiteX2" fmla="*/ 0 w 245660"/>
              <a:gd name="connsiteY2" fmla="*/ 1447397 h 1856830"/>
              <a:gd name="connsiteX3" fmla="*/ 13648 w 245660"/>
              <a:gd name="connsiteY3" fmla="*/ 1119851 h 1856830"/>
              <a:gd name="connsiteX4" fmla="*/ 40943 w 245660"/>
              <a:gd name="connsiteY4" fmla="*/ 1037965 h 1856830"/>
              <a:gd name="connsiteX5" fmla="*/ 68239 w 245660"/>
              <a:gd name="connsiteY5" fmla="*/ 997021 h 1856830"/>
              <a:gd name="connsiteX6" fmla="*/ 95534 w 245660"/>
              <a:gd name="connsiteY6" fmla="*/ 751362 h 1856830"/>
              <a:gd name="connsiteX7" fmla="*/ 122830 w 245660"/>
              <a:gd name="connsiteY7" fmla="*/ 669475 h 1856830"/>
              <a:gd name="connsiteX8" fmla="*/ 136478 w 245660"/>
              <a:gd name="connsiteY8" fmla="*/ 628532 h 1856830"/>
              <a:gd name="connsiteX9" fmla="*/ 177421 w 245660"/>
              <a:gd name="connsiteY9" fmla="*/ 601236 h 1856830"/>
              <a:gd name="connsiteX10" fmla="*/ 218364 w 245660"/>
              <a:gd name="connsiteY10" fmla="*/ 396520 h 1856830"/>
              <a:gd name="connsiteX11" fmla="*/ 245660 w 245660"/>
              <a:gd name="connsiteY11" fmla="*/ 314633 h 1856830"/>
              <a:gd name="connsiteX12" fmla="*/ 232012 w 245660"/>
              <a:gd name="connsiteY12" fmla="*/ 123565 h 1856830"/>
              <a:gd name="connsiteX13" fmla="*/ 150125 w 245660"/>
              <a:gd name="connsiteY13" fmla="*/ 41678 h 1856830"/>
              <a:gd name="connsiteX14" fmla="*/ 68239 w 245660"/>
              <a:gd name="connsiteY14" fmla="*/ 735 h 1856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5660" h="1856830">
                <a:moveTo>
                  <a:pt x="40943" y="1856830"/>
                </a:moveTo>
                <a:cubicBezTo>
                  <a:pt x="36394" y="1811338"/>
                  <a:pt x="30672" y="1765947"/>
                  <a:pt x="27295" y="1720353"/>
                </a:cubicBezTo>
                <a:cubicBezTo>
                  <a:pt x="7972" y="1459485"/>
                  <a:pt x="39044" y="1564528"/>
                  <a:pt x="0" y="1447397"/>
                </a:cubicBezTo>
                <a:cubicBezTo>
                  <a:pt x="4549" y="1338215"/>
                  <a:pt x="2775" y="1228585"/>
                  <a:pt x="13648" y="1119851"/>
                </a:cubicBezTo>
                <a:cubicBezTo>
                  <a:pt x="16511" y="1091222"/>
                  <a:pt x="24983" y="1061905"/>
                  <a:pt x="40943" y="1037965"/>
                </a:cubicBezTo>
                <a:lnTo>
                  <a:pt x="68239" y="997021"/>
                </a:lnTo>
                <a:cubicBezTo>
                  <a:pt x="109656" y="872762"/>
                  <a:pt x="51718" y="1058070"/>
                  <a:pt x="95534" y="751362"/>
                </a:cubicBezTo>
                <a:cubicBezTo>
                  <a:pt x="99603" y="722879"/>
                  <a:pt x="113731" y="696771"/>
                  <a:pt x="122830" y="669475"/>
                </a:cubicBezTo>
                <a:cubicBezTo>
                  <a:pt x="127379" y="655827"/>
                  <a:pt x="124508" y="636512"/>
                  <a:pt x="136478" y="628532"/>
                </a:cubicBezTo>
                <a:lnTo>
                  <a:pt x="177421" y="601236"/>
                </a:lnTo>
                <a:cubicBezTo>
                  <a:pt x="241246" y="409758"/>
                  <a:pt x="167887" y="648903"/>
                  <a:pt x="218364" y="396520"/>
                </a:cubicBezTo>
                <a:cubicBezTo>
                  <a:pt x="224007" y="368307"/>
                  <a:pt x="245660" y="314633"/>
                  <a:pt x="245660" y="314633"/>
                </a:cubicBezTo>
                <a:cubicBezTo>
                  <a:pt x="241111" y="250944"/>
                  <a:pt x="253106" y="183832"/>
                  <a:pt x="232012" y="123565"/>
                </a:cubicBezTo>
                <a:cubicBezTo>
                  <a:pt x="219260" y="87130"/>
                  <a:pt x="177421" y="68974"/>
                  <a:pt x="150125" y="41678"/>
                </a:cubicBezTo>
                <a:cubicBezTo>
                  <a:pt x="99532" y="-8915"/>
                  <a:pt x="128483" y="735"/>
                  <a:pt x="68239" y="735"/>
                </a:cubicBezTo>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Forma Livre 7"/>
          <p:cNvSpPr/>
          <p:nvPr/>
        </p:nvSpPr>
        <p:spPr>
          <a:xfrm>
            <a:off x="11027391" y="3029803"/>
            <a:ext cx="627797" cy="2593075"/>
          </a:xfrm>
          <a:custGeom>
            <a:avLst/>
            <a:gdLst>
              <a:gd name="connsiteX0" fmla="*/ 0 w 627797"/>
              <a:gd name="connsiteY0" fmla="*/ 2593075 h 2593075"/>
              <a:gd name="connsiteX1" fmla="*/ 13647 w 627797"/>
              <a:gd name="connsiteY1" fmla="*/ 2524836 h 2593075"/>
              <a:gd name="connsiteX2" fmla="*/ 40943 w 627797"/>
              <a:gd name="connsiteY2" fmla="*/ 1746913 h 2593075"/>
              <a:gd name="connsiteX3" fmla="*/ 54591 w 627797"/>
              <a:gd name="connsiteY3" fmla="*/ 1705970 h 2593075"/>
              <a:gd name="connsiteX4" fmla="*/ 109182 w 627797"/>
              <a:gd name="connsiteY4" fmla="*/ 1624084 h 2593075"/>
              <a:gd name="connsiteX5" fmla="*/ 150125 w 627797"/>
              <a:gd name="connsiteY5" fmla="*/ 1501254 h 2593075"/>
              <a:gd name="connsiteX6" fmla="*/ 163773 w 627797"/>
              <a:gd name="connsiteY6" fmla="*/ 1460310 h 2593075"/>
              <a:gd name="connsiteX7" fmla="*/ 204716 w 627797"/>
              <a:gd name="connsiteY7" fmla="*/ 1310185 h 2593075"/>
              <a:gd name="connsiteX8" fmla="*/ 245659 w 627797"/>
              <a:gd name="connsiteY8" fmla="*/ 1255594 h 2593075"/>
              <a:gd name="connsiteX9" fmla="*/ 286603 w 627797"/>
              <a:gd name="connsiteY9" fmla="*/ 1160060 h 2593075"/>
              <a:gd name="connsiteX10" fmla="*/ 341194 w 627797"/>
              <a:gd name="connsiteY10" fmla="*/ 1037230 h 2593075"/>
              <a:gd name="connsiteX11" fmla="*/ 354841 w 627797"/>
              <a:gd name="connsiteY11" fmla="*/ 982639 h 2593075"/>
              <a:gd name="connsiteX12" fmla="*/ 368489 w 627797"/>
              <a:gd name="connsiteY12" fmla="*/ 941696 h 2593075"/>
              <a:gd name="connsiteX13" fmla="*/ 382137 w 627797"/>
              <a:gd name="connsiteY13" fmla="*/ 873457 h 2593075"/>
              <a:gd name="connsiteX14" fmla="*/ 409432 w 627797"/>
              <a:gd name="connsiteY14" fmla="*/ 764275 h 2593075"/>
              <a:gd name="connsiteX15" fmla="*/ 436728 w 627797"/>
              <a:gd name="connsiteY15" fmla="*/ 723331 h 2593075"/>
              <a:gd name="connsiteX16" fmla="*/ 464023 w 627797"/>
              <a:gd name="connsiteY16" fmla="*/ 641445 h 2593075"/>
              <a:gd name="connsiteX17" fmla="*/ 491319 w 627797"/>
              <a:gd name="connsiteY17" fmla="*/ 559558 h 2593075"/>
              <a:gd name="connsiteX18" fmla="*/ 504967 w 627797"/>
              <a:gd name="connsiteY18" fmla="*/ 518615 h 2593075"/>
              <a:gd name="connsiteX19" fmla="*/ 532262 w 627797"/>
              <a:gd name="connsiteY19" fmla="*/ 477672 h 2593075"/>
              <a:gd name="connsiteX20" fmla="*/ 573206 w 627797"/>
              <a:gd name="connsiteY20" fmla="*/ 341194 h 2593075"/>
              <a:gd name="connsiteX21" fmla="*/ 586853 w 627797"/>
              <a:gd name="connsiteY21" fmla="*/ 286603 h 2593075"/>
              <a:gd name="connsiteX22" fmla="*/ 614149 w 627797"/>
              <a:gd name="connsiteY22" fmla="*/ 204716 h 2593075"/>
              <a:gd name="connsiteX23" fmla="*/ 627797 w 627797"/>
              <a:gd name="connsiteY23" fmla="*/ 163773 h 2593075"/>
              <a:gd name="connsiteX24" fmla="*/ 627797 w 627797"/>
              <a:gd name="connsiteY24" fmla="*/ 0 h 259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27797" h="2593075">
                <a:moveTo>
                  <a:pt x="0" y="2593075"/>
                </a:moveTo>
                <a:cubicBezTo>
                  <a:pt x="4549" y="2570329"/>
                  <a:pt x="10581" y="2547829"/>
                  <a:pt x="13647" y="2524836"/>
                </a:cubicBezTo>
                <a:cubicBezTo>
                  <a:pt x="47516" y="2270816"/>
                  <a:pt x="31281" y="1988466"/>
                  <a:pt x="40943" y="1746913"/>
                </a:cubicBezTo>
                <a:cubicBezTo>
                  <a:pt x="41518" y="1732539"/>
                  <a:pt x="47605" y="1718546"/>
                  <a:pt x="54591" y="1705970"/>
                </a:cubicBezTo>
                <a:cubicBezTo>
                  <a:pt x="70523" y="1677293"/>
                  <a:pt x="109182" y="1624084"/>
                  <a:pt x="109182" y="1624084"/>
                </a:cubicBezTo>
                <a:lnTo>
                  <a:pt x="150125" y="1501254"/>
                </a:lnTo>
                <a:cubicBezTo>
                  <a:pt x="154674" y="1487606"/>
                  <a:pt x="160952" y="1474417"/>
                  <a:pt x="163773" y="1460310"/>
                </a:cubicBezTo>
                <a:cubicBezTo>
                  <a:pt x="170373" y="1427311"/>
                  <a:pt x="185825" y="1335373"/>
                  <a:pt x="204716" y="1310185"/>
                </a:cubicBezTo>
                <a:lnTo>
                  <a:pt x="245659" y="1255594"/>
                </a:lnTo>
                <a:cubicBezTo>
                  <a:pt x="281764" y="1111177"/>
                  <a:pt x="232743" y="1281245"/>
                  <a:pt x="286603" y="1160060"/>
                </a:cubicBezTo>
                <a:cubicBezTo>
                  <a:pt x="351568" y="1013889"/>
                  <a:pt x="279420" y="1129889"/>
                  <a:pt x="341194" y="1037230"/>
                </a:cubicBezTo>
                <a:cubicBezTo>
                  <a:pt x="345743" y="1019033"/>
                  <a:pt x="349688" y="1000674"/>
                  <a:pt x="354841" y="982639"/>
                </a:cubicBezTo>
                <a:cubicBezTo>
                  <a:pt x="358793" y="968807"/>
                  <a:pt x="365000" y="955652"/>
                  <a:pt x="368489" y="941696"/>
                </a:cubicBezTo>
                <a:cubicBezTo>
                  <a:pt x="374115" y="919192"/>
                  <a:pt x="376921" y="896060"/>
                  <a:pt x="382137" y="873457"/>
                </a:cubicBezTo>
                <a:cubicBezTo>
                  <a:pt x="390572" y="836904"/>
                  <a:pt x="388623" y="795489"/>
                  <a:pt x="409432" y="764275"/>
                </a:cubicBezTo>
                <a:cubicBezTo>
                  <a:pt x="418531" y="750627"/>
                  <a:pt x="430066" y="738320"/>
                  <a:pt x="436728" y="723331"/>
                </a:cubicBezTo>
                <a:cubicBezTo>
                  <a:pt x="448413" y="697039"/>
                  <a:pt x="454925" y="668740"/>
                  <a:pt x="464023" y="641445"/>
                </a:cubicBezTo>
                <a:lnTo>
                  <a:pt x="491319" y="559558"/>
                </a:lnTo>
                <a:cubicBezTo>
                  <a:pt x="495868" y="545910"/>
                  <a:pt x="496987" y="530585"/>
                  <a:pt x="504967" y="518615"/>
                </a:cubicBezTo>
                <a:lnTo>
                  <a:pt x="532262" y="477672"/>
                </a:lnTo>
                <a:cubicBezTo>
                  <a:pt x="559217" y="342900"/>
                  <a:pt x="528315" y="475867"/>
                  <a:pt x="573206" y="341194"/>
                </a:cubicBezTo>
                <a:cubicBezTo>
                  <a:pt x="579137" y="323400"/>
                  <a:pt x="581463" y="304569"/>
                  <a:pt x="586853" y="286603"/>
                </a:cubicBezTo>
                <a:cubicBezTo>
                  <a:pt x="595121" y="259044"/>
                  <a:pt x="605050" y="232012"/>
                  <a:pt x="614149" y="204716"/>
                </a:cubicBezTo>
                <a:cubicBezTo>
                  <a:pt x="618698" y="191068"/>
                  <a:pt x="627797" y="178159"/>
                  <a:pt x="627797" y="163773"/>
                </a:cubicBezTo>
                <a:lnTo>
                  <a:pt x="627797" y="0"/>
                </a:lnTo>
              </a:path>
            </a:pathLst>
          </a:cu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1" name="Forma Livre 10"/>
          <p:cNvSpPr/>
          <p:nvPr/>
        </p:nvSpPr>
        <p:spPr>
          <a:xfrm>
            <a:off x="7014754" y="3958046"/>
            <a:ext cx="4036423" cy="1136468"/>
          </a:xfrm>
          <a:custGeom>
            <a:avLst/>
            <a:gdLst>
              <a:gd name="connsiteX0" fmla="*/ 0 w 4036423"/>
              <a:gd name="connsiteY0" fmla="*/ 169817 h 1136468"/>
              <a:gd name="connsiteX1" fmla="*/ 78377 w 4036423"/>
              <a:gd name="connsiteY1" fmla="*/ 156754 h 1136468"/>
              <a:gd name="connsiteX2" fmla="*/ 222069 w 4036423"/>
              <a:gd name="connsiteY2" fmla="*/ 130628 h 1136468"/>
              <a:gd name="connsiteX3" fmla="*/ 300446 w 4036423"/>
              <a:gd name="connsiteY3" fmla="*/ 104503 h 1136468"/>
              <a:gd name="connsiteX4" fmla="*/ 378823 w 4036423"/>
              <a:gd name="connsiteY4" fmla="*/ 52251 h 1136468"/>
              <a:gd name="connsiteX5" fmla="*/ 483326 w 4036423"/>
              <a:gd name="connsiteY5" fmla="*/ 26125 h 1136468"/>
              <a:gd name="connsiteX6" fmla="*/ 574766 w 4036423"/>
              <a:gd name="connsiteY6" fmla="*/ 0 h 1136468"/>
              <a:gd name="connsiteX7" fmla="*/ 692332 w 4036423"/>
              <a:gd name="connsiteY7" fmla="*/ 13063 h 1136468"/>
              <a:gd name="connsiteX8" fmla="*/ 705395 w 4036423"/>
              <a:gd name="connsiteY8" fmla="*/ 65314 h 1136468"/>
              <a:gd name="connsiteX9" fmla="*/ 757646 w 4036423"/>
              <a:gd name="connsiteY9" fmla="*/ 91440 h 1136468"/>
              <a:gd name="connsiteX10" fmla="*/ 796835 w 4036423"/>
              <a:gd name="connsiteY10" fmla="*/ 117565 h 1136468"/>
              <a:gd name="connsiteX11" fmla="*/ 888275 w 4036423"/>
              <a:gd name="connsiteY11" fmla="*/ 156754 h 1136468"/>
              <a:gd name="connsiteX12" fmla="*/ 927463 w 4036423"/>
              <a:gd name="connsiteY12" fmla="*/ 182880 h 1136468"/>
              <a:gd name="connsiteX13" fmla="*/ 1018903 w 4036423"/>
              <a:gd name="connsiteY13" fmla="*/ 195943 h 1136468"/>
              <a:gd name="connsiteX14" fmla="*/ 1097280 w 4036423"/>
              <a:gd name="connsiteY14" fmla="*/ 222068 h 1136468"/>
              <a:gd name="connsiteX15" fmla="*/ 1175657 w 4036423"/>
              <a:gd name="connsiteY15" fmla="*/ 261257 h 1136468"/>
              <a:gd name="connsiteX16" fmla="*/ 1227909 w 4036423"/>
              <a:gd name="connsiteY16" fmla="*/ 339634 h 1136468"/>
              <a:gd name="connsiteX17" fmla="*/ 1267097 w 4036423"/>
              <a:gd name="connsiteY17" fmla="*/ 378823 h 1136468"/>
              <a:gd name="connsiteX18" fmla="*/ 1306286 w 4036423"/>
              <a:gd name="connsiteY18" fmla="*/ 404948 h 1136468"/>
              <a:gd name="connsiteX19" fmla="*/ 1358537 w 4036423"/>
              <a:gd name="connsiteY19" fmla="*/ 444137 h 1136468"/>
              <a:gd name="connsiteX20" fmla="*/ 1371600 w 4036423"/>
              <a:gd name="connsiteY20" fmla="*/ 483325 h 1136468"/>
              <a:gd name="connsiteX21" fmla="*/ 1449977 w 4036423"/>
              <a:gd name="connsiteY21" fmla="*/ 548640 h 1136468"/>
              <a:gd name="connsiteX22" fmla="*/ 1528355 w 4036423"/>
              <a:gd name="connsiteY22" fmla="*/ 600891 h 1136468"/>
              <a:gd name="connsiteX23" fmla="*/ 1645920 w 4036423"/>
              <a:gd name="connsiteY23" fmla="*/ 653143 h 1136468"/>
              <a:gd name="connsiteX24" fmla="*/ 1711235 w 4036423"/>
              <a:gd name="connsiteY24" fmla="*/ 679268 h 1136468"/>
              <a:gd name="connsiteX25" fmla="*/ 1750423 w 4036423"/>
              <a:gd name="connsiteY25" fmla="*/ 718457 h 1136468"/>
              <a:gd name="connsiteX26" fmla="*/ 1802675 w 4036423"/>
              <a:gd name="connsiteY26" fmla="*/ 731520 h 1136468"/>
              <a:gd name="connsiteX27" fmla="*/ 1841863 w 4036423"/>
              <a:gd name="connsiteY27" fmla="*/ 744583 h 1136468"/>
              <a:gd name="connsiteX28" fmla="*/ 1920240 w 4036423"/>
              <a:gd name="connsiteY28" fmla="*/ 822960 h 1136468"/>
              <a:gd name="connsiteX29" fmla="*/ 2063932 w 4036423"/>
              <a:gd name="connsiteY29" fmla="*/ 862148 h 1136468"/>
              <a:gd name="connsiteX30" fmla="*/ 2103120 w 4036423"/>
              <a:gd name="connsiteY30" fmla="*/ 875211 h 1136468"/>
              <a:gd name="connsiteX31" fmla="*/ 2299063 w 4036423"/>
              <a:gd name="connsiteY31" fmla="*/ 901337 h 1136468"/>
              <a:gd name="connsiteX32" fmla="*/ 2429692 w 4036423"/>
              <a:gd name="connsiteY32" fmla="*/ 927463 h 1136468"/>
              <a:gd name="connsiteX33" fmla="*/ 2521132 w 4036423"/>
              <a:gd name="connsiteY33" fmla="*/ 940525 h 1136468"/>
              <a:gd name="connsiteX34" fmla="*/ 2599509 w 4036423"/>
              <a:gd name="connsiteY34" fmla="*/ 953588 h 1136468"/>
              <a:gd name="connsiteX35" fmla="*/ 2664823 w 4036423"/>
              <a:gd name="connsiteY35" fmla="*/ 1018903 h 1136468"/>
              <a:gd name="connsiteX36" fmla="*/ 2730137 w 4036423"/>
              <a:gd name="connsiteY36" fmla="*/ 1031965 h 1136468"/>
              <a:gd name="connsiteX37" fmla="*/ 2782389 w 4036423"/>
              <a:gd name="connsiteY37" fmla="*/ 1045028 h 1136468"/>
              <a:gd name="connsiteX38" fmla="*/ 3043646 w 4036423"/>
              <a:gd name="connsiteY38" fmla="*/ 1005840 h 1136468"/>
              <a:gd name="connsiteX39" fmla="*/ 3108960 w 4036423"/>
              <a:gd name="connsiteY39" fmla="*/ 992777 h 1136468"/>
              <a:gd name="connsiteX40" fmla="*/ 3148149 w 4036423"/>
              <a:gd name="connsiteY40" fmla="*/ 979714 h 1136468"/>
              <a:gd name="connsiteX41" fmla="*/ 3226526 w 4036423"/>
              <a:gd name="connsiteY41" fmla="*/ 966651 h 1136468"/>
              <a:gd name="connsiteX42" fmla="*/ 3553097 w 4036423"/>
              <a:gd name="connsiteY42" fmla="*/ 979714 h 1136468"/>
              <a:gd name="connsiteX43" fmla="*/ 3696789 w 4036423"/>
              <a:gd name="connsiteY43" fmla="*/ 1005840 h 1136468"/>
              <a:gd name="connsiteX44" fmla="*/ 3735977 w 4036423"/>
              <a:gd name="connsiteY44" fmla="*/ 1018903 h 1136468"/>
              <a:gd name="connsiteX45" fmla="*/ 3866606 w 4036423"/>
              <a:gd name="connsiteY45" fmla="*/ 1031965 h 1136468"/>
              <a:gd name="connsiteX46" fmla="*/ 3918857 w 4036423"/>
              <a:gd name="connsiteY46" fmla="*/ 1045028 h 1136468"/>
              <a:gd name="connsiteX47" fmla="*/ 3997235 w 4036423"/>
              <a:gd name="connsiteY47" fmla="*/ 1071154 h 1136468"/>
              <a:gd name="connsiteX48" fmla="*/ 4036423 w 4036423"/>
              <a:gd name="connsiteY48" fmla="*/ 1136468 h 1136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4036423" h="1136468">
                <a:moveTo>
                  <a:pt x="0" y="169817"/>
                </a:moveTo>
                <a:lnTo>
                  <a:pt x="78377" y="156754"/>
                </a:lnTo>
                <a:cubicBezTo>
                  <a:pt x="147624" y="146101"/>
                  <a:pt x="163251" y="148273"/>
                  <a:pt x="222069" y="130628"/>
                </a:cubicBezTo>
                <a:cubicBezTo>
                  <a:pt x="248446" y="122715"/>
                  <a:pt x="300446" y="104503"/>
                  <a:pt x="300446" y="104503"/>
                </a:cubicBezTo>
                <a:cubicBezTo>
                  <a:pt x="326572" y="87086"/>
                  <a:pt x="349035" y="62180"/>
                  <a:pt x="378823" y="52251"/>
                </a:cubicBezTo>
                <a:cubicBezTo>
                  <a:pt x="448847" y="28910"/>
                  <a:pt x="388753" y="47141"/>
                  <a:pt x="483326" y="26125"/>
                </a:cubicBezTo>
                <a:cubicBezTo>
                  <a:pt x="532540" y="15189"/>
                  <a:pt x="531121" y="14548"/>
                  <a:pt x="574766" y="0"/>
                </a:cubicBezTo>
                <a:cubicBezTo>
                  <a:pt x="613955" y="4354"/>
                  <a:pt x="657065" y="-4570"/>
                  <a:pt x="692332" y="13063"/>
                </a:cubicBezTo>
                <a:cubicBezTo>
                  <a:pt x="708390" y="21092"/>
                  <a:pt x="693902" y="51522"/>
                  <a:pt x="705395" y="65314"/>
                </a:cubicBezTo>
                <a:cubicBezTo>
                  <a:pt x="717861" y="80273"/>
                  <a:pt x="740739" y="81779"/>
                  <a:pt x="757646" y="91440"/>
                </a:cubicBezTo>
                <a:cubicBezTo>
                  <a:pt x="771277" y="99229"/>
                  <a:pt x="782793" y="110544"/>
                  <a:pt x="796835" y="117565"/>
                </a:cubicBezTo>
                <a:cubicBezTo>
                  <a:pt x="943354" y="190824"/>
                  <a:pt x="698041" y="48048"/>
                  <a:pt x="888275" y="156754"/>
                </a:cubicBezTo>
                <a:cubicBezTo>
                  <a:pt x="901906" y="164543"/>
                  <a:pt x="912426" y="178369"/>
                  <a:pt x="927463" y="182880"/>
                </a:cubicBezTo>
                <a:cubicBezTo>
                  <a:pt x="956954" y="191727"/>
                  <a:pt x="988423" y="191589"/>
                  <a:pt x="1018903" y="195943"/>
                </a:cubicBezTo>
                <a:cubicBezTo>
                  <a:pt x="1045029" y="204651"/>
                  <a:pt x="1074366" y="206792"/>
                  <a:pt x="1097280" y="222068"/>
                </a:cubicBezTo>
                <a:cubicBezTo>
                  <a:pt x="1147926" y="255832"/>
                  <a:pt x="1121575" y="243229"/>
                  <a:pt x="1175657" y="261257"/>
                </a:cubicBezTo>
                <a:cubicBezTo>
                  <a:pt x="1193074" y="287383"/>
                  <a:pt x="1205707" y="317431"/>
                  <a:pt x="1227909" y="339634"/>
                </a:cubicBezTo>
                <a:cubicBezTo>
                  <a:pt x="1240972" y="352697"/>
                  <a:pt x="1252905" y="366996"/>
                  <a:pt x="1267097" y="378823"/>
                </a:cubicBezTo>
                <a:cubicBezTo>
                  <a:pt x="1279158" y="388874"/>
                  <a:pt x="1293511" y="395823"/>
                  <a:pt x="1306286" y="404948"/>
                </a:cubicBezTo>
                <a:cubicBezTo>
                  <a:pt x="1324002" y="417602"/>
                  <a:pt x="1341120" y="431074"/>
                  <a:pt x="1358537" y="444137"/>
                </a:cubicBezTo>
                <a:cubicBezTo>
                  <a:pt x="1362891" y="457200"/>
                  <a:pt x="1363962" y="471868"/>
                  <a:pt x="1371600" y="483325"/>
                </a:cubicBezTo>
                <a:cubicBezTo>
                  <a:pt x="1391716" y="513499"/>
                  <a:pt x="1421061" y="529362"/>
                  <a:pt x="1449977" y="548640"/>
                </a:cubicBezTo>
                <a:cubicBezTo>
                  <a:pt x="1506490" y="633408"/>
                  <a:pt x="1437511" y="548980"/>
                  <a:pt x="1528355" y="600891"/>
                </a:cubicBezTo>
                <a:cubicBezTo>
                  <a:pt x="1647596" y="669030"/>
                  <a:pt x="1461397" y="622389"/>
                  <a:pt x="1645920" y="653143"/>
                </a:cubicBezTo>
                <a:cubicBezTo>
                  <a:pt x="1667692" y="661851"/>
                  <a:pt x="1691351" y="666840"/>
                  <a:pt x="1711235" y="679268"/>
                </a:cubicBezTo>
                <a:cubicBezTo>
                  <a:pt x="1726901" y="689059"/>
                  <a:pt x="1734383" y="709291"/>
                  <a:pt x="1750423" y="718457"/>
                </a:cubicBezTo>
                <a:cubicBezTo>
                  <a:pt x="1766011" y="727364"/>
                  <a:pt x="1785412" y="726588"/>
                  <a:pt x="1802675" y="731520"/>
                </a:cubicBezTo>
                <a:cubicBezTo>
                  <a:pt x="1815914" y="735303"/>
                  <a:pt x="1828800" y="740229"/>
                  <a:pt x="1841863" y="744583"/>
                </a:cubicBezTo>
                <a:cubicBezTo>
                  <a:pt x="1867989" y="770709"/>
                  <a:pt x="1885189" y="811277"/>
                  <a:pt x="1920240" y="822960"/>
                </a:cubicBezTo>
                <a:cubicBezTo>
                  <a:pt x="2088396" y="879011"/>
                  <a:pt x="1916212" y="825218"/>
                  <a:pt x="2063932" y="862148"/>
                </a:cubicBezTo>
                <a:cubicBezTo>
                  <a:pt x="2077290" y="865488"/>
                  <a:pt x="2089679" y="872224"/>
                  <a:pt x="2103120" y="875211"/>
                </a:cubicBezTo>
                <a:cubicBezTo>
                  <a:pt x="2171260" y="890353"/>
                  <a:pt x="2228314" y="891904"/>
                  <a:pt x="2299063" y="901337"/>
                </a:cubicBezTo>
                <a:cubicBezTo>
                  <a:pt x="2490825" y="926906"/>
                  <a:pt x="2286892" y="901500"/>
                  <a:pt x="2429692" y="927463"/>
                </a:cubicBezTo>
                <a:cubicBezTo>
                  <a:pt x="2459985" y="932971"/>
                  <a:pt x="2490701" y="935843"/>
                  <a:pt x="2521132" y="940525"/>
                </a:cubicBezTo>
                <a:cubicBezTo>
                  <a:pt x="2547310" y="944552"/>
                  <a:pt x="2573383" y="949234"/>
                  <a:pt x="2599509" y="953588"/>
                </a:cubicBezTo>
                <a:cubicBezTo>
                  <a:pt x="2621280" y="975360"/>
                  <a:pt x="2638421" y="1003062"/>
                  <a:pt x="2664823" y="1018903"/>
                </a:cubicBezTo>
                <a:cubicBezTo>
                  <a:pt x="2683861" y="1030326"/>
                  <a:pt x="2708463" y="1027149"/>
                  <a:pt x="2730137" y="1031965"/>
                </a:cubicBezTo>
                <a:cubicBezTo>
                  <a:pt x="2747663" y="1035860"/>
                  <a:pt x="2764972" y="1040674"/>
                  <a:pt x="2782389" y="1045028"/>
                </a:cubicBezTo>
                <a:cubicBezTo>
                  <a:pt x="2865723" y="1033123"/>
                  <a:pt x="2958622" y="1021299"/>
                  <a:pt x="3043646" y="1005840"/>
                </a:cubicBezTo>
                <a:cubicBezTo>
                  <a:pt x="3065490" y="1001868"/>
                  <a:pt x="3087420" y="998162"/>
                  <a:pt x="3108960" y="992777"/>
                </a:cubicBezTo>
                <a:cubicBezTo>
                  <a:pt x="3122318" y="989437"/>
                  <a:pt x="3134707" y="982701"/>
                  <a:pt x="3148149" y="979714"/>
                </a:cubicBezTo>
                <a:cubicBezTo>
                  <a:pt x="3174004" y="973968"/>
                  <a:pt x="3200400" y="971005"/>
                  <a:pt x="3226526" y="966651"/>
                </a:cubicBezTo>
                <a:cubicBezTo>
                  <a:pt x="3335383" y="971005"/>
                  <a:pt x="3444365" y="972918"/>
                  <a:pt x="3553097" y="979714"/>
                </a:cubicBezTo>
                <a:cubicBezTo>
                  <a:pt x="3600458" y="982674"/>
                  <a:pt x="3650733" y="992681"/>
                  <a:pt x="3696789" y="1005840"/>
                </a:cubicBezTo>
                <a:cubicBezTo>
                  <a:pt x="3710028" y="1009623"/>
                  <a:pt x="3722368" y="1016809"/>
                  <a:pt x="3735977" y="1018903"/>
                </a:cubicBezTo>
                <a:cubicBezTo>
                  <a:pt x="3779228" y="1025557"/>
                  <a:pt x="3823063" y="1027611"/>
                  <a:pt x="3866606" y="1031965"/>
                </a:cubicBezTo>
                <a:cubicBezTo>
                  <a:pt x="3884023" y="1036319"/>
                  <a:pt x="3901661" y="1039869"/>
                  <a:pt x="3918857" y="1045028"/>
                </a:cubicBezTo>
                <a:cubicBezTo>
                  <a:pt x="3945235" y="1052941"/>
                  <a:pt x="3997235" y="1071154"/>
                  <a:pt x="3997235" y="1071154"/>
                </a:cubicBezTo>
                <a:cubicBezTo>
                  <a:pt x="4028761" y="1118444"/>
                  <a:pt x="4016339" y="1096301"/>
                  <a:pt x="4036423" y="1136468"/>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34374291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18199"/>
            <a:ext cx="10353761" cy="1326321"/>
          </a:xfrm>
        </p:spPr>
        <p:txBody>
          <a:bodyPr/>
          <a:lstStyle/>
          <a:p>
            <a:pPr algn="l"/>
            <a:r>
              <a:rPr lang="pt-BR" b="0" dirty="0" smtClean="0">
                <a:solidFill>
                  <a:srgbClr val="FFFF00"/>
                </a:solidFill>
                <a:effectLst/>
                <a:latin typeface="Arial" panose="020B0604020202020204" pitchFamily="34" charset="0"/>
                <a:cs typeface="Arial" panose="020B0604020202020204" pitchFamily="34" charset="0"/>
              </a:rPr>
              <a:t>FERROVIA paraense - </a:t>
            </a:r>
            <a:r>
              <a:rPr lang="pt-BR" b="0" dirty="0" err="1" smtClean="0">
                <a:solidFill>
                  <a:srgbClr val="FFFF00"/>
                </a:solidFill>
                <a:effectLst/>
                <a:latin typeface="Arial" panose="020B0604020202020204" pitchFamily="34" charset="0"/>
                <a:cs typeface="Arial" panose="020B0604020202020204" pitchFamily="34" charset="0"/>
              </a:rPr>
              <a:t>fepasa</a:t>
            </a:r>
            <a:endParaRPr lang="pt-BR" b="0" dirty="0">
              <a:solidFill>
                <a:srgbClr val="FFFF00"/>
              </a:solidFill>
              <a:effectLst/>
              <a:latin typeface="Arial" panose="020B0604020202020204" pitchFamily="34" charset="0"/>
              <a:cs typeface="Arial" panose="020B0604020202020204" pitchFamily="34" charset="0"/>
            </a:endParaRPr>
          </a:p>
        </p:txBody>
      </p:sp>
      <p:sp>
        <p:nvSpPr>
          <p:cNvPr id="3" name="Espaço Reservado para Conteúdo 2"/>
          <p:cNvSpPr>
            <a:spLocks noGrp="1"/>
          </p:cNvSpPr>
          <p:nvPr>
            <p:ph idx="1"/>
          </p:nvPr>
        </p:nvSpPr>
        <p:spPr>
          <a:xfrm>
            <a:off x="289601" y="1058834"/>
            <a:ext cx="6688955" cy="5314670"/>
          </a:xfrm>
        </p:spPr>
        <p:txBody>
          <a:bodyPr>
            <a:noAutofit/>
          </a:bodyPr>
          <a:lstStyle/>
          <a:p>
            <a:pPr marL="0" indent="0">
              <a:buNone/>
            </a:pPr>
            <a:r>
              <a:rPr lang="pt-BR" dirty="0">
                <a:latin typeface="Arial" panose="020B0604020202020204" pitchFamily="34" charset="0"/>
                <a:cs typeface="Arial" panose="020B0604020202020204" pitchFamily="34" charset="0"/>
              </a:rPr>
              <a:t>Concessão Comum de Ferrovia de 1.312 km no estado do Pará, na qual o ente </a:t>
            </a:r>
            <a:r>
              <a:rPr lang="pt-BR" dirty="0" smtClean="0">
                <a:latin typeface="Arial" panose="020B0604020202020204" pitchFamily="34" charset="0"/>
                <a:cs typeface="Arial" panose="020B0604020202020204" pitchFamily="34" charset="0"/>
              </a:rPr>
              <a:t>Privado terá </a:t>
            </a:r>
            <a:r>
              <a:rPr lang="pt-BR" dirty="0">
                <a:latin typeface="Arial" panose="020B0604020202020204" pitchFamily="34" charset="0"/>
                <a:cs typeface="Arial" panose="020B0604020202020204" pitchFamily="34" charset="0"/>
              </a:rPr>
              <a:t>direito a </a:t>
            </a:r>
            <a:r>
              <a:rPr lang="pt-BR" dirty="0" err="1" smtClean="0">
                <a:latin typeface="Arial" panose="020B0604020202020204" pitchFamily="34" charset="0"/>
                <a:cs typeface="Arial" panose="020B0604020202020204" pitchFamily="34" charset="0"/>
              </a:rPr>
              <a:t>mplantação</a:t>
            </a:r>
            <a:r>
              <a:rPr lang="pt-BR" dirty="0">
                <a:latin typeface="Arial" panose="020B0604020202020204" pitchFamily="34" charset="0"/>
                <a:cs typeface="Arial" panose="020B0604020202020204" pitchFamily="34" charset="0"/>
              </a:rPr>
              <a:t>, operação e exploração da via, material rodante, </a:t>
            </a:r>
            <a:r>
              <a:rPr lang="pt-BR" dirty="0" smtClean="0">
                <a:latin typeface="Arial" panose="020B0604020202020204" pitchFamily="34" charset="0"/>
                <a:cs typeface="Arial" panose="020B0604020202020204" pitchFamily="34" charset="0"/>
              </a:rPr>
              <a:t>áreas adjacentes </a:t>
            </a:r>
            <a:r>
              <a:rPr lang="pt-BR" dirty="0">
                <a:latin typeface="Arial" panose="020B0604020202020204" pitchFamily="34" charset="0"/>
                <a:cs typeface="Arial" panose="020B0604020202020204" pitchFamily="34" charset="0"/>
              </a:rPr>
              <a:t>para fins comerciais e plataformas logísticas.</a:t>
            </a:r>
          </a:p>
          <a:p>
            <a:pPr marL="0" indent="0">
              <a:buNone/>
            </a:pPr>
            <a:r>
              <a:rPr lang="pt-BR" dirty="0" smtClean="0">
                <a:latin typeface="Arial" panose="020B0604020202020204" pitchFamily="34" charset="0"/>
                <a:cs typeface="Arial" panose="020B0604020202020204" pitchFamily="34" charset="0"/>
              </a:rPr>
              <a:t>Os </a:t>
            </a:r>
            <a:r>
              <a:rPr lang="pt-BR" dirty="0">
                <a:latin typeface="Arial" panose="020B0604020202020204" pitchFamily="34" charset="0"/>
                <a:cs typeface="Arial" panose="020B0604020202020204" pitchFamily="34" charset="0"/>
              </a:rPr>
              <a:t>principais produtos a serem transportados são: </a:t>
            </a:r>
            <a:r>
              <a:rPr lang="pt-BR" dirty="0" smtClean="0">
                <a:solidFill>
                  <a:srgbClr val="FFFF00"/>
                </a:solidFill>
                <a:latin typeface="Arial" panose="020B0604020202020204" pitchFamily="34" charset="0"/>
                <a:cs typeface="Arial" panose="020B0604020202020204" pitchFamily="34" charset="0"/>
              </a:rPr>
              <a:t>bauxita</a:t>
            </a:r>
            <a:r>
              <a:rPr lang="pt-BR" dirty="0">
                <a:solidFill>
                  <a:srgbClr val="FFFF00"/>
                </a:solidFill>
                <a:latin typeface="Arial" panose="020B0604020202020204" pitchFamily="34" charset="0"/>
                <a:cs typeface="Arial" panose="020B0604020202020204" pitchFamily="34" charset="0"/>
              </a:rPr>
              <a:t>, minério de ferro, </a:t>
            </a:r>
            <a:r>
              <a:rPr lang="pt-BR" dirty="0" smtClean="0">
                <a:solidFill>
                  <a:srgbClr val="FFFF00"/>
                </a:solidFill>
                <a:latin typeface="Arial" panose="020B0604020202020204" pitchFamily="34" charset="0"/>
                <a:cs typeface="Arial" panose="020B0604020202020204" pitchFamily="34" charset="0"/>
              </a:rPr>
              <a:t>manganês, containers</a:t>
            </a:r>
            <a:r>
              <a:rPr lang="pt-BR" dirty="0">
                <a:solidFill>
                  <a:srgbClr val="FFFF00"/>
                </a:solidFill>
                <a:latin typeface="Arial" panose="020B0604020202020204" pitchFamily="34" charset="0"/>
                <a:cs typeface="Arial" panose="020B0604020202020204" pitchFamily="34" charset="0"/>
              </a:rPr>
              <a:t>, grãos, fertilizantes, produtos siderúrgicos, </a:t>
            </a:r>
            <a:r>
              <a:rPr lang="pt-BR" dirty="0" smtClean="0">
                <a:solidFill>
                  <a:srgbClr val="FFFF00"/>
                </a:solidFill>
                <a:latin typeface="Arial" panose="020B0604020202020204" pitchFamily="34" charset="0"/>
                <a:cs typeface="Arial" panose="020B0604020202020204" pitchFamily="34" charset="0"/>
              </a:rPr>
              <a:t>cimento, combustível.</a:t>
            </a:r>
          </a:p>
          <a:p>
            <a:pPr marL="0" indent="0">
              <a:buNone/>
            </a:pPr>
            <a:r>
              <a:rPr lang="pt-BR" dirty="0" smtClean="0">
                <a:latin typeface="Arial" panose="020B0604020202020204" pitchFamily="34" charset="0"/>
                <a:cs typeface="Arial" panose="020B0604020202020204" pitchFamily="34" charset="0"/>
              </a:rPr>
              <a:t>Os </a:t>
            </a:r>
            <a:r>
              <a:rPr lang="pt-BR" dirty="0">
                <a:latin typeface="Arial" panose="020B0604020202020204" pitchFamily="34" charset="0"/>
                <a:cs typeface="Arial" panose="020B0604020202020204" pitchFamily="34" charset="0"/>
              </a:rPr>
              <a:t>estudo </a:t>
            </a:r>
            <a:r>
              <a:rPr lang="pt-BR" dirty="0" err="1">
                <a:latin typeface="Arial" panose="020B0604020202020204" pitchFamily="34" charset="0"/>
                <a:cs typeface="Arial" panose="020B0604020202020204" pitchFamily="34" charset="0"/>
              </a:rPr>
              <a:t>sócio-economicos</a:t>
            </a:r>
            <a:r>
              <a:rPr lang="pt-BR" dirty="0">
                <a:latin typeface="Arial" panose="020B0604020202020204" pitchFamily="34" charset="0"/>
                <a:cs typeface="Arial" panose="020B0604020202020204" pitchFamily="34" charset="0"/>
              </a:rPr>
              <a:t> demostraram um resultado excepcional, gerando benefícios da ordem </a:t>
            </a:r>
            <a:r>
              <a:rPr lang="pt-BR" dirty="0" smtClean="0">
                <a:latin typeface="Arial" panose="020B0604020202020204" pitchFamily="34" charset="0"/>
                <a:cs typeface="Arial" panose="020B0604020202020204" pitchFamily="34" charset="0"/>
              </a:rPr>
              <a:t>de R</a:t>
            </a:r>
            <a:r>
              <a:rPr lang="pt-BR" dirty="0">
                <a:latin typeface="Arial" panose="020B0604020202020204" pitchFamily="34" charset="0"/>
                <a:cs typeface="Arial" panose="020B0604020202020204" pitchFamily="34" charset="0"/>
              </a:rPr>
              <a:t>$ 120 a 350 milhões/ano</a:t>
            </a:r>
            <a:r>
              <a:rPr lang="pt-BR" dirty="0" smtClean="0">
                <a:latin typeface="Arial" panose="020B0604020202020204" pitchFamily="34" charset="0"/>
                <a:cs typeface="Arial" panose="020B0604020202020204" pitchFamily="34" charset="0"/>
              </a:rPr>
              <a:t>.</a:t>
            </a:r>
          </a:p>
          <a:p>
            <a:pPr marL="0" indent="0">
              <a:buNone/>
            </a:pPr>
            <a:r>
              <a:rPr lang="pt-BR" dirty="0" smtClean="0">
                <a:effectLst/>
                <a:latin typeface="Arial" panose="020B0604020202020204" pitchFamily="34" charset="0"/>
                <a:cs typeface="Arial" panose="020B0604020202020204" pitchFamily="34" charset="0"/>
              </a:rPr>
              <a:t>O</a:t>
            </a:r>
            <a:r>
              <a:rPr lang="pt-BR" b="1" dirty="0" smtClean="0">
                <a:latin typeface="Arial" panose="020B0604020202020204" pitchFamily="34" charset="0"/>
                <a:cs typeface="Arial" panose="020B0604020202020204" pitchFamily="34" charset="0"/>
              </a:rPr>
              <a:t> </a:t>
            </a:r>
            <a:r>
              <a:rPr lang="pt-BR" dirty="0" smtClean="0">
                <a:effectLst/>
                <a:latin typeface="Arial" panose="020B0604020202020204" pitchFamily="34" charset="0"/>
                <a:cs typeface="Arial" panose="020B0604020202020204" pitchFamily="34" charset="0"/>
              </a:rPr>
              <a:t>investimento previsto no CAPEX é de </a:t>
            </a:r>
            <a:r>
              <a:rPr lang="pt-BR" dirty="0" smtClean="0">
                <a:solidFill>
                  <a:srgbClr val="FFFF00"/>
                </a:solidFill>
                <a:effectLst/>
                <a:latin typeface="Arial" panose="020B0604020202020204" pitchFamily="34" charset="0"/>
                <a:cs typeface="Arial" panose="020B0604020202020204" pitchFamily="34" charset="0"/>
              </a:rPr>
              <a:t>R$ 4,9 bilhões. </a:t>
            </a:r>
            <a:r>
              <a:rPr lang="pt-BR" dirty="0">
                <a:latin typeface="Arial" panose="020B0604020202020204" pitchFamily="34" charset="0"/>
                <a:cs typeface="Arial" panose="020B0604020202020204" pitchFamily="34" charset="0"/>
              </a:rPr>
              <a:t>	</a:t>
            </a:r>
          </a:p>
          <a:p>
            <a:pPr marL="0" indent="0">
              <a:buNone/>
            </a:pPr>
            <a:endParaRPr lang="pt-BR" dirty="0">
              <a:effectLst/>
              <a:latin typeface="Arial" panose="020B0604020202020204" pitchFamily="34" charset="0"/>
              <a:cs typeface="Arial" panose="020B0604020202020204" pitchFamily="34" charset="0"/>
            </a:endParaRPr>
          </a:p>
        </p:txBody>
      </p:sp>
      <p:pic>
        <p:nvPicPr>
          <p:cNvPr id="6" name="Imagem 5"/>
          <p:cNvPicPr>
            <a:picLocks noChangeAspect="1"/>
          </p:cNvPicPr>
          <p:nvPr/>
        </p:nvPicPr>
        <p:blipFill rotWithShape="1">
          <a:blip r:embed="rId2">
            <a:extLst>
              <a:ext uri="{28A0092B-C50C-407E-A947-70E740481C1C}">
                <a14:useLocalDpi xmlns:a14="http://schemas.microsoft.com/office/drawing/2010/main" val="0"/>
              </a:ext>
            </a:extLst>
          </a:blip>
          <a:srcRect l="45431" t="6304" r="21297" b="39348"/>
          <a:stretch/>
        </p:blipFill>
        <p:spPr>
          <a:xfrm>
            <a:off x="6978556" y="936473"/>
            <a:ext cx="4913194" cy="5095837"/>
          </a:xfrm>
          <a:prstGeom prst="rect">
            <a:avLst/>
          </a:prstGeom>
        </p:spPr>
      </p:pic>
      <p:sp>
        <p:nvSpPr>
          <p:cNvPr id="5" name="Forma Livre 4"/>
          <p:cNvSpPr/>
          <p:nvPr/>
        </p:nvSpPr>
        <p:spPr>
          <a:xfrm>
            <a:off x="9662615" y="2810704"/>
            <a:ext cx="245660" cy="1856830"/>
          </a:xfrm>
          <a:custGeom>
            <a:avLst/>
            <a:gdLst>
              <a:gd name="connsiteX0" fmla="*/ 40943 w 245660"/>
              <a:gd name="connsiteY0" fmla="*/ 1856830 h 1856830"/>
              <a:gd name="connsiteX1" fmla="*/ 27295 w 245660"/>
              <a:gd name="connsiteY1" fmla="*/ 1720353 h 1856830"/>
              <a:gd name="connsiteX2" fmla="*/ 0 w 245660"/>
              <a:gd name="connsiteY2" fmla="*/ 1447397 h 1856830"/>
              <a:gd name="connsiteX3" fmla="*/ 13648 w 245660"/>
              <a:gd name="connsiteY3" fmla="*/ 1119851 h 1856830"/>
              <a:gd name="connsiteX4" fmla="*/ 40943 w 245660"/>
              <a:gd name="connsiteY4" fmla="*/ 1037965 h 1856830"/>
              <a:gd name="connsiteX5" fmla="*/ 68239 w 245660"/>
              <a:gd name="connsiteY5" fmla="*/ 997021 h 1856830"/>
              <a:gd name="connsiteX6" fmla="*/ 95534 w 245660"/>
              <a:gd name="connsiteY6" fmla="*/ 751362 h 1856830"/>
              <a:gd name="connsiteX7" fmla="*/ 122830 w 245660"/>
              <a:gd name="connsiteY7" fmla="*/ 669475 h 1856830"/>
              <a:gd name="connsiteX8" fmla="*/ 136478 w 245660"/>
              <a:gd name="connsiteY8" fmla="*/ 628532 h 1856830"/>
              <a:gd name="connsiteX9" fmla="*/ 177421 w 245660"/>
              <a:gd name="connsiteY9" fmla="*/ 601236 h 1856830"/>
              <a:gd name="connsiteX10" fmla="*/ 218364 w 245660"/>
              <a:gd name="connsiteY10" fmla="*/ 396520 h 1856830"/>
              <a:gd name="connsiteX11" fmla="*/ 245660 w 245660"/>
              <a:gd name="connsiteY11" fmla="*/ 314633 h 1856830"/>
              <a:gd name="connsiteX12" fmla="*/ 232012 w 245660"/>
              <a:gd name="connsiteY12" fmla="*/ 123565 h 1856830"/>
              <a:gd name="connsiteX13" fmla="*/ 150125 w 245660"/>
              <a:gd name="connsiteY13" fmla="*/ 41678 h 1856830"/>
              <a:gd name="connsiteX14" fmla="*/ 68239 w 245660"/>
              <a:gd name="connsiteY14" fmla="*/ 735 h 1856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5660" h="1856830">
                <a:moveTo>
                  <a:pt x="40943" y="1856830"/>
                </a:moveTo>
                <a:cubicBezTo>
                  <a:pt x="36394" y="1811338"/>
                  <a:pt x="30672" y="1765947"/>
                  <a:pt x="27295" y="1720353"/>
                </a:cubicBezTo>
                <a:cubicBezTo>
                  <a:pt x="7972" y="1459485"/>
                  <a:pt x="39044" y="1564528"/>
                  <a:pt x="0" y="1447397"/>
                </a:cubicBezTo>
                <a:cubicBezTo>
                  <a:pt x="4549" y="1338215"/>
                  <a:pt x="2775" y="1228585"/>
                  <a:pt x="13648" y="1119851"/>
                </a:cubicBezTo>
                <a:cubicBezTo>
                  <a:pt x="16511" y="1091222"/>
                  <a:pt x="24983" y="1061905"/>
                  <a:pt x="40943" y="1037965"/>
                </a:cubicBezTo>
                <a:lnTo>
                  <a:pt x="68239" y="997021"/>
                </a:lnTo>
                <a:cubicBezTo>
                  <a:pt x="109656" y="872762"/>
                  <a:pt x="51718" y="1058070"/>
                  <a:pt x="95534" y="751362"/>
                </a:cubicBezTo>
                <a:cubicBezTo>
                  <a:pt x="99603" y="722879"/>
                  <a:pt x="113731" y="696771"/>
                  <a:pt x="122830" y="669475"/>
                </a:cubicBezTo>
                <a:cubicBezTo>
                  <a:pt x="127379" y="655827"/>
                  <a:pt x="124508" y="636512"/>
                  <a:pt x="136478" y="628532"/>
                </a:cubicBezTo>
                <a:lnTo>
                  <a:pt x="177421" y="601236"/>
                </a:lnTo>
                <a:cubicBezTo>
                  <a:pt x="241246" y="409758"/>
                  <a:pt x="167887" y="648903"/>
                  <a:pt x="218364" y="396520"/>
                </a:cubicBezTo>
                <a:cubicBezTo>
                  <a:pt x="224007" y="368307"/>
                  <a:pt x="245660" y="314633"/>
                  <a:pt x="245660" y="314633"/>
                </a:cubicBezTo>
                <a:cubicBezTo>
                  <a:pt x="241111" y="250944"/>
                  <a:pt x="253106" y="183832"/>
                  <a:pt x="232012" y="123565"/>
                </a:cubicBezTo>
                <a:cubicBezTo>
                  <a:pt x="219260" y="87130"/>
                  <a:pt x="177421" y="68974"/>
                  <a:pt x="150125" y="41678"/>
                </a:cubicBezTo>
                <a:cubicBezTo>
                  <a:pt x="99532" y="-8915"/>
                  <a:pt x="128483" y="735"/>
                  <a:pt x="68239" y="735"/>
                </a:cubicBezTo>
              </a:path>
            </a:pathLst>
          </a:cu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Forma Livre 6"/>
          <p:cNvSpPr/>
          <p:nvPr/>
        </p:nvSpPr>
        <p:spPr>
          <a:xfrm>
            <a:off x="11027391" y="3029803"/>
            <a:ext cx="627797" cy="2593075"/>
          </a:xfrm>
          <a:custGeom>
            <a:avLst/>
            <a:gdLst>
              <a:gd name="connsiteX0" fmla="*/ 0 w 627797"/>
              <a:gd name="connsiteY0" fmla="*/ 2593075 h 2593075"/>
              <a:gd name="connsiteX1" fmla="*/ 13647 w 627797"/>
              <a:gd name="connsiteY1" fmla="*/ 2524836 h 2593075"/>
              <a:gd name="connsiteX2" fmla="*/ 40943 w 627797"/>
              <a:gd name="connsiteY2" fmla="*/ 1746913 h 2593075"/>
              <a:gd name="connsiteX3" fmla="*/ 54591 w 627797"/>
              <a:gd name="connsiteY3" fmla="*/ 1705970 h 2593075"/>
              <a:gd name="connsiteX4" fmla="*/ 109182 w 627797"/>
              <a:gd name="connsiteY4" fmla="*/ 1624084 h 2593075"/>
              <a:gd name="connsiteX5" fmla="*/ 150125 w 627797"/>
              <a:gd name="connsiteY5" fmla="*/ 1501254 h 2593075"/>
              <a:gd name="connsiteX6" fmla="*/ 163773 w 627797"/>
              <a:gd name="connsiteY6" fmla="*/ 1460310 h 2593075"/>
              <a:gd name="connsiteX7" fmla="*/ 204716 w 627797"/>
              <a:gd name="connsiteY7" fmla="*/ 1310185 h 2593075"/>
              <a:gd name="connsiteX8" fmla="*/ 245659 w 627797"/>
              <a:gd name="connsiteY8" fmla="*/ 1255594 h 2593075"/>
              <a:gd name="connsiteX9" fmla="*/ 286603 w 627797"/>
              <a:gd name="connsiteY9" fmla="*/ 1160060 h 2593075"/>
              <a:gd name="connsiteX10" fmla="*/ 341194 w 627797"/>
              <a:gd name="connsiteY10" fmla="*/ 1037230 h 2593075"/>
              <a:gd name="connsiteX11" fmla="*/ 354841 w 627797"/>
              <a:gd name="connsiteY11" fmla="*/ 982639 h 2593075"/>
              <a:gd name="connsiteX12" fmla="*/ 368489 w 627797"/>
              <a:gd name="connsiteY12" fmla="*/ 941696 h 2593075"/>
              <a:gd name="connsiteX13" fmla="*/ 382137 w 627797"/>
              <a:gd name="connsiteY13" fmla="*/ 873457 h 2593075"/>
              <a:gd name="connsiteX14" fmla="*/ 409432 w 627797"/>
              <a:gd name="connsiteY14" fmla="*/ 764275 h 2593075"/>
              <a:gd name="connsiteX15" fmla="*/ 436728 w 627797"/>
              <a:gd name="connsiteY15" fmla="*/ 723331 h 2593075"/>
              <a:gd name="connsiteX16" fmla="*/ 464023 w 627797"/>
              <a:gd name="connsiteY16" fmla="*/ 641445 h 2593075"/>
              <a:gd name="connsiteX17" fmla="*/ 491319 w 627797"/>
              <a:gd name="connsiteY17" fmla="*/ 559558 h 2593075"/>
              <a:gd name="connsiteX18" fmla="*/ 504967 w 627797"/>
              <a:gd name="connsiteY18" fmla="*/ 518615 h 2593075"/>
              <a:gd name="connsiteX19" fmla="*/ 532262 w 627797"/>
              <a:gd name="connsiteY19" fmla="*/ 477672 h 2593075"/>
              <a:gd name="connsiteX20" fmla="*/ 573206 w 627797"/>
              <a:gd name="connsiteY20" fmla="*/ 341194 h 2593075"/>
              <a:gd name="connsiteX21" fmla="*/ 586853 w 627797"/>
              <a:gd name="connsiteY21" fmla="*/ 286603 h 2593075"/>
              <a:gd name="connsiteX22" fmla="*/ 614149 w 627797"/>
              <a:gd name="connsiteY22" fmla="*/ 204716 h 2593075"/>
              <a:gd name="connsiteX23" fmla="*/ 627797 w 627797"/>
              <a:gd name="connsiteY23" fmla="*/ 163773 h 2593075"/>
              <a:gd name="connsiteX24" fmla="*/ 627797 w 627797"/>
              <a:gd name="connsiteY24" fmla="*/ 0 h 259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27797" h="2593075">
                <a:moveTo>
                  <a:pt x="0" y="2593075"/>
                </a:moveTo>
                <a:cubicBezTo>
                  <a:pt x="4549" y="2570329"/>
                  <a:pt x="10581" y="2547829"/>
                  <a:pt x="13647" y="2524836"/>
                </a:cubicBezTo>
                <a:cubicBezTo>
                  <a:pt x="47516" y="2270816"/>
                  <a:pt x="31281" y="1988466"/>
                  <a:pt x="40943" y="1746913"/>
                </a:cubicBezTo>
                <a:cubicBezTo>
                  <a:pt x="41518" y="1732539"/>
                  <a:pt x="47605" y="1718546"/>
                  <a:pt x="54591" y="1705970"/>
                </a:cubicBezTo>
                <a:cubicBezTo>
                  <a:pt x="70523" y="1677293"/>
                  <a:pt x="109182" y="1624084"/>
                  <a:pt x="109182" y="1624084"/>
                </a:cubicBezTo>
                <a:lnTo>
                  <a:pt x="150125" y="1501254"/>
                </a:lnTo>
                <a:cubicBezTo>
                  <a:pt x="154674" y="1487606"/>
                  <a:pt x="160952" y="1474417"/>
                  <a:pt x="163773" y="1460310"/>
                </a:cubicBezTo>
                <a:cubicBezTo>
                  <a:pt x="170373" y="1427311"/>
                  <a:pt x="185825" y="1335373"/>
                  <a:pt x="204716" y="1310185"/>
                </a:cubicBezTo>
                <a:lnTo>
                  <a:pt x="245659" y="1255594"/>
                </a:lnTo>
                <a:cubicBezTo>
                  <a:pt x="281764" y="1111177"/>
                  <a:pt x="232743" y="1281245"/>
                  <a:pt x="286603" y="1160060"/>
                </a:cubicBezTo>
                <a:cubicBezTo>
                  <a:pt x="351568" y="1013889"/>
                  <a:pt x="279420" y="1129889"/>
                  <a:pt x="341194" y="1037230"/>
                </a:cubicBezTo>
                <a:cubicBezTo>
                  <a:pt x="345743" y="1019033"/>
                  <a:pt x="349688" y="1000674"/>
                  <a:pt x="354841" y="982639"/>
                </a:cubicBezTo>
                <a:cubicBezTo>
                  <a:pt x="358793" y="968807"/>
                  <a:pt x="365000" y="955652"/>
                  <a:pt x="368489" y="941696"/>
                </a:cubicBezTo>
                <a:cubicBezTo>
                  <a:pt x="374115" y="919192"/>
                  <a:pt x="376921" y="896060"/>
                  <a:pt x="382137" y="873457"/>
                </a:cubicBezTo>
                <a:cubicBezTo>
                  <a:pt x="390572" y="836904"/>
                  <a:pt x="388623" y="795489"/>
                  <a:pt x="409432" y="764275"/>
                </a:cubicBezTo>
                <a:cubicBezTo>
                  <a:pt x="418531" y="750627"/>
                  <a:pt x="430066" y="738320"/>
                  <a:pt x="436728" y="723331"/>
                </a:cubicBezTo>
                <a:cubicBezTo>
                  <a:pt x="448413" y="697039"/>
                  <a:pt x="454925" y="668740"/>
                  <a:pt x="464023" y="641445"/>
                </a:cubicBezTo>
                <a:lnTo>
                  <a:pt x="491319" y="559558"/>
                </a:lnTo>
                <a:cubicBezTo>
                  <a:pt x="495868" y="545910"/>
                  <a:pt x="496987" y="530585"/>
                  <a:pt x="504967" y="518615"/>
                </a:cubicBezTo>
                <a:lnTo>
                  <a:pt x="532262" y="477672"/>
                </a:lnTo>
                <a:cubicBezTo>
                  <a:pt x="559217" y="342900"/>
                  <a:pt x="528315" y="475867"/>
                  <a:pt x="573206" y="341194"/>
                </a:cubicBezTo>
                <a:cubicBezTo>
                  <a:pt x="579137" y="323400"/>
                  <a:pt x="581463" y="304569"/>
                  <a:pt x="586853" y="286603"/>
                </a:cubicBezTo>
                <a:cubicBezTo>
                  <a:pt x="595121" y="259044"/>
                  <a:pt x="605050" y="232012"/>
                  <a:pt x="614149" y="204716"/>
                </a:cubicBezTo>
                <a:cubicBezTo>
                  <a:pt x="618698" y="191068"/>
                  <a:pt x="627797" y="178159"/>
                  <a:pt x="627797" y="163773"/>
                </a:cubicBezTo>
                <a:lnTo>
                  <a:pt x="627797" y="0"/>
                </a:lnTo>
              </a:path>
            </a:pathLst>
          </a:cu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Forma Livre 8"/>
          <p:cNvSpPr/>
          <p:nvPr/>
        </p:nvSpPr>
        <p:spPr>
          <a:xfrm>
            <a:off x="10713493" y="2265528"/>
            <a:ext cx="682388" cy="1787857"/>
          </a:xfrm>
          <a:custGeom>
            <a:avLst/>
            <a:gdLst>
              <a:gd name="connsiteX0" fmla="*/ 0 w 682388"/>
              <a:gd name="connsiteY0" fmla="*/ 1787857 h 1787857"/>
              <a:gd name="connsiteX1" fmla="*/ 27295 w 682388"/>
              <a:gd name="connsiteY1" fmla="*/ 1678675 h 1787857"/>
              <a:gd name="connsiteX2" fmla="*/ 54591 w 682388"/>
              <a:gd name="connsiteY2" fmla="*/ 1637732 h 1787857"/>
              <a:gd name="connsiteX3" fmla="*/ 122829 w 682388"/>
              <a:gd name="connsiteY3" fmla="*/ 1542197 h 1787857"/>
              <a:gd name="connsiteX4" fmla="*/ 136477 w 682388"/>
              <a:gd name="connsiteY4" fmla="*/ 1501254 h 1787857"/>
              <a:gd name="connsiteX5" fmla="*/ 177420 w 682388"/>
              <a:gd name="connsiteY5" fmla="*/ 1405720 h 1787857"/>
              <a:gd name="connsiteX6" fmla="*/ 191068 w 682388"/>
              <a:gd name="connsiteY6" fmla="*/ 1351129 h 1787857"/>
              <a:gd name="connsiteX7" fmla="*/ 218364 w 682388"/>
              <a:gd name="connsiteY7" fmla="*/ 1310185 h 1787857"/>
              <a:gd name="connsiteX8" fmla="*/ 218364 w 682388"/>
              <a:gd name="connsiteY8" fmla="*/ 887105 h 1787857"/>
              <a:gd name="connsiteX9" fmla="*/ 272955 w 682388"/>
              <a:gd name="connsiteY9" fmla="*/ 859809 h 1787857"/>
              <a:gd name="connsiteX10" fmla="*/ 368489 w 682388"/>
              <a:gd name="connsiteY10" fmla="*/ 846162 h 1787857"/>
              <a:gd name="connsiteX11" fmla="*/ 450376 w 682388"/>
              <a:gd name="connsiteY11" fmla="*/ 832514 h 1787857"/>
              <a:gd name="connsiteX12" fmla="*/ 491319 w 682388"/>
              <a:gd name="connsiteY12" fmla="*/ 805218 h 1787857"/>
              <a:gd name="connsiteX13" fmla="*/ 573206 w 682388"/>
              <a:gd name="connsiteY13" fmla="*/ 709684 h 1787857"/>
              <a:gd name="connsiteX14" fmla="*/ 614149 w 682388"/>
              <a:gd name="connsiteY14" fmla="*/ 668741 h 1787857"/>
              <a:gd name="connsiteX15" fmla="*/ 668740 w 682388"/>
              <a:gd name="connsiteY15" fmla="*/ 586854 h 1787857"/>
              <a:gd name="connsiteX16" fmla="*/ 682388 w 682388"/>
              <a:gd name="connsiteY16" fmla="*/ 532263 h 1787857"/>
              <a:gd name="connsiteX17" fmla="*/ 668740 w 682388"/>
              <a:gd name="connsiteY17" fmla="*/ 354842 h 1787857"/>
              <a:gd name="connsiteX18" fmla="*/ 641444 w 682388"/>
              <a:gd name="connsiteY18" fmla="*/ 272956 h 1787857"/>
              <a:gd name="connsiteX19" fmla="*/ 627797 w 682388"/>
              <a:gd name="connsiteY19" fmla="*/ 232012 h 1787857"/>
              <a:gd name="connsiteX20" fmla="*/ 600501 w 682388"/>
              <a:gd name="connsiteY20" fmla="*/ 191069 h 1787857"/>
              <a:gd name="connsiteX21" fmla="*/ 586853 w 682388"/>
              <a:gd name="connsiteY21" fmla="*/ 150126 h 1787857"/>
              <a:gd name="connsiteX22" fmla="*/ 545910 w 682388"/>
              <a:gd name="connsiteY22" fmla="*/ 109182 h 1787857"/>
              <a:gd name="connsiteX23" fmla="*/ 532262 w 682388"/>
              <a:gd name="connsiteY23" fmla="*/ 40944 h 1787857"/>
              <a:gd name="connsiteX24" fmla="*/ 518614 w 682388"/>
              <a:gd name="connsiteY24" fmla="*/ 0 h 1787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82388" h="1787857">
                <a:moveTo>
                  <a:pt x="0" y="1787857"/>
                </a:moveTo>
                <a:cubicBezTo>
                  <a:pt x="5191" y="1761899"/>
                  <a:pt x="13305" y="1706654"/>
                  <a:pt x="27295" y="1678675"/>
                </a:cubicBezTo>
                <a:cubicBezTo>
                  <a:pt x="34631" y="1664004"/>
                  <a:pt x="45057" y="1651079"/>
                  <a:pt x="54591" y="1637732"/>
                </a:cubicBezTo>
                <a:cubicBezTo>
                  <a:pt x="64899" y="1623301"/>
                  <a:pt x="112105" y="1563645"/>
                  <a:pt x="122829" y="1542197"/>
                </a:cubicBezTo>
                <a:cubicBezTo>
                  <a:pt x="129263" y="1529330"/>
                  <a:pt x="130810" y="1514477"/>
                  <a:pt x="136477" y="1501254"/>
                </a:cubicBezTo>
                <a:cubicBezTo>
                  <a:pt x="167675" y="1428460"/>
                  <a:pt x="159130" y="1469737"/>
                  <a:pt x="177420" y="1405720"/>
                </a:cubicBezTo>
                <a:cubicBezTo>
                  <a:pt x="182573" y="1387685"/>
                  <a:pt x="183679" y="1368369"/>
                  <a:pt x="191068" y="1351129"/>
                </a:cubicBezTo>
                <a:cubicBezTo>
                  <a:pt x="197529" y="1336052"/>
                  <a:pt x="209265" y="1323833"/>
                  <a:pt x="218364" y="1310185"/>
                </a:cubicBezTo>
                <a:cubicBezTo>
                  <a:pt x="212245" y="1212291"/>
                  <a:pt x="188803" y="987611"/>
                  <a:pt x="218364" y="887105"/>
                </a:cubicBezTo>
                <a:cubicBezTo>
                  <a:pt x="224105" y="867587"/>
                  <a:pt x="253327" y="865162"/>
                  <a:pt x="272955" y="859809"/>
                </a:cubicBezTo>
                <a:cubicBezTo>
                  <a:pt x="303989" y="851345"/>
                  <a:pt x="336695" y="851053"/>
                  <a:pt x="368489" y="846162"/>
                </a:cubicBezTo>
                <a:cubicBezTo>
                  <a:pt x="395839" y="841954"/>
                  <a:pt x="423080" y="837063"/>
                  <a:pt x="450376" y="832514"/>
                </a:cubicBezTo>
                <a:cubicBezTo>
                  <a:pt x="464024" y="823415"/>
                  <a:pt x="478718" y="815719"/>
                  <a:pt x="491319" y="805218"/>
                </a:cubicBezTo>
                <a:cubicBezTo>
                  <a:pt x="542116" y="762887"/>
                  <a:pt x="528024" y="762396"/>
                  <a:pt x="573206" y="709684"/>
                </a:cubicBezTo>
                <a:cubicBezTo>
                  <a:pt x="585767" y="695030"/>
                  <a:pt x="600501" y="682389"/>
                  <a:pt x="614149" y="668741"/>
                </a:cubicBezTo>
                <a:cubicBezTo>
                  <a:pt x="656760" y="540907"/>
                  <a:pt x="586955" y="729977"/>
                  <a:pt x="668740" y="586854"/>
                </a:cubicBezTo>
                <a:cubicBezTo>
                  <a:pt x="678046" y="570568"/>
                  <a:pt x="677839" y="550460"/>
                  <a:pt x="682388" y="532263"/>
                </a:cubicBezTo>
                <a:cubicBezTo>
                  <a:pt x="677839" y="473123"/>
                  <a:pt x="677991" y="413431"/>
                  <a:pt x="668740" y="354842"/>
                </a:cubicBezTo>
                <a:cubicBezTo>
                  <a:pt x="664253" y="326422"/>
                  <a:pt x="650542" y="300251"/>
                  <a:pt x="641444" y="272956"/>
                </a:cubicBezTo>
                <a:cubicBezTo>
                  <a:pt x="636895" y="259308"/>
                  <a:pt x="635777" y="243982"/>
                  <a:pt x="627797" y="232012"/>
                </a:cubicBezTo>
                <a:cubicBezTo>
                  <a:pt x="618698" y="218364"/>
                  <a:pt x="607837" y="205740"/>
                  <a:pt x="600501" y="191069"/>
                </a:cubicBezTo>
                <a:cubicBezTo>
                  <a:pt x="594067" y="178202"/>
                  <a:pt x="594833" y="162096"/>
                  <a:pt x="586853" y="150126"/>
                </a:cubicBezTo>
                <a:cubicBezTo>
                  <a:pt x="576147" y="134067"/>
                  <a:pt x="559558" y="122830"/>
                  <a:pt x="545910" y="109182"/>
                </a:cubicBezTo>
                <a:cubicBezTo>
                  <a:pt x="541361" y="86436"/>
                  <a:pt x="537888" y="63448"/>
                  <a:pt x="532262" y="40944"/>
                </a:cubicBezTo>
                <a:cubicBezTo>
                  <a:pt x="528773" y="26987"/>
                  <a:pt x="518614" y="0"/>
                  <a:pt x="518614" y="0"/>
                </a:cubicBezTo>
              </a:path>
            </a:pathLst>
          </a:cu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0" name="Forma Livre 9"/>
          <p:cNvSpPr/>
          <p:nvPr/>
        </p:nvSpPr>
        <p:spPr>
          <a:xfrm>
            <a:off x="7014754" y="3958046"/>
            <a:ext cx="4036423" cy="1136468"/>
          </a:xfrm>
          <a:custGeom>
            <a:avLst/>
            <a:gdLst>
              <a:gd name="connsiteX0" fmla="*/ 0 w 4036423"/>
              <a:gd name="connsiteY0" fmla="*/ 169817 h 1136468"/>
              <a:gd name="connsiteX1" fmla="*/ 78377 w 4036423"/>
              <a:gd name="connsiteY1" fmla="*/ 156754 h 1136468"/>
              <a:gd name="connsiteX2" fmla="*/ 222069 w 4036423"/>
              <a:gd name="connsiteY2" fmla="*/ 130628 h 1136468"/>
              <a:gd name="connsiteX3" fmla="*/ 300446 w 4036423"/>
              <a:gd name="connsiteY3" fmla="*/ 104503 h 1136468"/>
              <a:gd name="connsiteX4" fmla="*/ 378823 w 4036423"/>
              <a:gd name="connsiteY4" fmla="*/ 52251 h 1136468"/>
              <a:gd name="connsiteX5" fmla="*/ 483326 w 4036423"/>
              <a:gd name="connsiteY5" fmla="*/ 26125 h 1136468"/>
              <a:gd name="connsiteX6" fmla="*/ 574766 w 4036423"/>
              <a:gd name="connsiteY6" fmla="*/ 0 h 1136468"/>
              <a:gd name="connsiteX7" fmla="*/ 692332 w 4036423"/>
              <a:gd name="connsiteY7" fmla="*/ 13063 h 1136468"/>
              <a:gd name="connsiteX8" fmla="*/ 705395 w 4036423"/>
              <a:gd name="connsiteY8" fmla="*/ 65314 h 1136468"/>
              <a:gd name="connsiteX9" fmla="*/ 757646 w 4036423"/>
              <a:gd name="connsiteY9" fmla="*/ 91440 h 1136468"/>
              <a:gd name="connsiteX10" fmla="*/ 796835 w 4036423"/>
              <a:gd name="connsiteY10" fmla="*/ 117565 h 1136468"/>
              <a:gd name="connsiteX11" fmla="*/ 888275 w 4036423"/>
              <a:gd name="connsiteY11" fmla="*/ 156754 h 1136468"/>
              <a:gd name="connsiteX12" fmla="*/ 927463 w 4036423"/>
              <a:gd name="connsiteY12" fmla="*/ 182880 h 1136468"/>
              <a:gd name="connsiteX13" fmla="*/ 1018903 w 4036423"/>
              <a:gd name="connsiteY13" fmla="*/ 195943 h 1136468"/>
              <a:gd name="connsiteX14" fmla="*/ 1097280 w 4036423"/>
              <a:gd name="connsiteY14" fmla="*/ 222068 h 1136468"/>
              <a:gd name="connsiteX15" fmla="*/ 1175657 w 4036423"/>
              <a:gd name="connsiteY15" fmla="*/ 261257 h 1136468"/>
              <a:gd name="connsiteX16" fmla="*/ 1227909 w 4036423"/>
              <a:gd name="connsiteY16" fmla="*/ 339634 h 1136468"/>
              <a:gd name="connsiteX17" fmla="*/ 1267097 w 4036423"/>
              <a:gd name="connsiteY17" fmla="*/ 378823 h 1136468"/>
              <a:gd name="connsiteX18" fmla="*/ 1306286 w 4036423"/>
              <a:gd name="connsiteY18" fmla="*/ 404948 h 1136468"/>
              <a:gd name="connsiteX19" fmla="*/ 1358537 w 4036423"/>
              <a:gd name="connsiteY19" fmla="*/ 444137 h 1136468"/>
              <a:gd name="connsiteX20" fmla="*/ 1371600 w 4036423"/>
              <a:gd name="connsiteY20" fmla="*/ 483325 h 1136468"/>
              <a:gd name="connsiteX21" fmla="*/ 1449977 w 4036423"/>
              <a:gd name="connsiteY21" fmla="*/ 548640 h 1136468"/>
              <a:gd name="connsiteX22" fmla="*/ 1528355 w 4036423"/>
              <a:gd name="connsiteY22" fmla="*/ 600891 h 1136468"/>
              <a:gd name="connsiteX23" fmla="*/ 1645920 w 4036423"/>
              <a:gd name="connsiteY23" fmla="*/ 653143 h 1136468"/>
              <a:gd name="connsiteX24" fmla="*/ 1711235 w 4036423"/>
              <a:gd name="connsiteY24" fmla="*/ 679268 h 1136468"/>
              <a:gd name="connsiteX25" fmla="*/ 1750423 w 4036423"/>
              <a:gd name="connsiteY25" fmla="*/ 718457 h 1136468"/>
              <a:gd name="connsiteX26" fmla="*/ 1802675 w 4036423"/>
              <a:gd name="connsiteY26" fmla="*/ 731520 h 1136468"/>
              <a:gd name="connsiteX27" fmla="*/ 1841863 w 4036423"/>
              <a:gd name="connsiteY27" fmla="*/ 744583 h 1136468"/>
              <a:gd name="connsiteX28" fmla="*/ 1920240 w 4036423"/>
              <a:gd name="connsiteY28" fmla="*/ 822960 h 1136468"/>
              <a:gd name="connsiteX29" fmla="*/ 2063932 w 4036423"/>
              <a:gd name="connsiteY29" fmla="*/ 862148 h 1136468"/>
              <a:gd name="connsiteX30" fmla="*/ 2103120 w 4036423"/>
              <a:gd name="connsiteY30" fmla="*/ 875211 h 1136468"/>
              <a:gd name="connsiteX31" fmla="*/ 2299063 w 4036423"/>
              <a:gd name="connsiteY31" fmla="*/ 901337 h 1136468"/>
              <a:gd name="connsiteX32" fmla="*/ 2429692 w 4036423"/>
              <a:gd name="connsiteY32" fmla="*/ 927463 h 1136468"/>
              <a:gd name="connsiteX33" fmla="*/ 2521132 w 4036423"/>
              <a:gd name="connsiteY33" fmla="*/ 940525 h 1136468"/>
              <a:gd name="connsiteX34" fmla="*/ 2599509 w 4036423"/>
              <a:gd name="connsiteY34" fmla="*/ 953588 h 1136468"/>
              <a:gd name="connsiteX35" fmla="*/ 2664823 w 4036423"/>
              <a:gd name="connsiteY35" fmla="*/ 1018903 h 1136468"/>
              <a:gd name="connsiteX36" fmla="*/ 2730137 w 4036423"/>
              <a:gd name="connsiteY36" fmla="*/ 1031965 h 1136468"/>
              <a:gd name="connsiteX37" fmla="*/ 2782389 w 4036423"/>
              <a:gd name="connsiteY37" fmla="*/ 1045028 h 1136468"/>
              <a:gd name="connsiteX38" fmla="*/ 3043646 w 4036423"/>
              <a:gd name="connsiteY38" fmla="*/ 1005840 h 1136468"/>
              <a:gd name="connsiteX39" fmla="*/ 3108960 w 4036423"/>
              <a:gd name="connsiteY39" fmla="*/ 992777 h 1136468"/>
              <a:gd name="connsiteX40" fmla="*/ 3148149 w 4036423"/>
              <a:gd name="connsiteY40" fmla="*/ 979714 h 1136468"/>
              <a:gd name="connsiteX41" fmla="*/ 3226526 w 4036423"/>
              <a:gd name="connsiteY41" fmla="*/ 966651 h 1136468"/>
              <a:gd name="connsiteX42" fmla="*/ 3553097 w 4036423"/>
              <a:gd name="connsiteY42" fmla="*/ 979714 h 1136468"/>
              <a:gd name="connsiteX43" fmla="*/ 3696789 w 4036423"/>
              <a:gd name="connsiteY43" fmla="*/ 1005840 h 1136468"/>
              <a:gd name="connsiteX44" fmla="*/ 3735977 w 4036423"/>
              <a:gd name="connsiteY44" fmla="*/ 1018903 h 1136468"/>
              <a:gd name="connsiteX45" fmla="*/ 3866606 w 4036423"/>
              <a:gd name="connsiteY45" fmla="*/ 1031965 h 1136468"/>
              <a:gd name="connsiteX46" fmla="*/ 3918857 w 4036423"/>
              <a:gd name="connsiteY46" fmla="*/ 1045028 h 1136468"/>
              <a:gd name="connsiteX47" fmla="*/ 3997235 w 4036423"/>
              <a:gd name="connsiteY47" fmla="*/ 1071154 h 1136468"/>
              <a:gd name="connsiteX48" fmla="*/ 4036423 w 4036423"/>
              <a:gd name="connsiteY48" fmla="*/ 1136468 h 1136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4036423" h="1136468">
                <a:moveTo>
                  <a:pt x="0" y="169817"/>
                </a:moveTo>
                <a:lnTo>
                  <a:pt x="78377" y="156754"/>
                </a:lnTo>
                <a:cubicBezTo>
                  <a:pt x="147624" y="146101"/>
                  <a:pt x="163251" y="148273"/>
                  <a:pt x="222069" y="130628"/>
                </a:cubicBezTo>
                <a:cubicBezTo>
                  <a:pt x="248446" y="122715"/>
                  <a:pt x="300446" y="104503"/>
                  <a:pt x="300446" y="104503"/>
                </a:cubicBezTo>
                <a:cubicBezTo>
                  <a:pt x="326572" y="87086"/>
                  <a:pt x="349035" y="62180"/>
                  <a:pt x="378823" y="52251"/>
                </a:cubicBezTo>
                <a:cubicBezTo>
                  <a:pt x="448847" y="28910"/>
                  <a:pt x="388753" y="47141"/>
                  <a:pt x="483326" y="26125"/>
                </a:cubicBezTo>
                <a:cubicBezTo>
                  <a:pt x="532540" y="15189"/>
                  <a:pt x="531121" y="14548"/>
                  <a:pt x="574766" y="0"/>
                </a:cubicBezTo>
                <a:cubicBezTo>
                  <a:pt x="613955" y="4354"/>
                  <a:pt x="657065" y="-4570"/>
                  <a:pt x="692332" y="13063"/>
                </a:cubicBezTo>
                <a:cubicBezTo>
                  <a:pt x="708390" y="21092"/>
                  <a:pt x="693902" y="51522"/>
                  <a:pt x="705395" y="65314"/>
                </a:cubicBezTo>
                <a:cubicBezTo>
                  <a:pt x="717861" y="80273"/>
                  <a:pt x="740739" y="81779"/>
                  <a:pt x="757646" y="91440"/>
                </a:cubicBezTo>
                <a:cubicBezTo>
                  <a:pt x="771277" y="99229"/>
                  <a:pt x="782793" y="110544"/>
                  <a:pt x="796835" y="117565"/>
                </a:cubicBezTo>
                <a:cubicBezTo>
                  <a:pt x="943354" y="190824"/>
                  <a:pt x="698041" y="48048"/>
                  <a:pt x="888275" y="156754"/>
                </a:cubicBezTo>
                <a:cubicBezTo>
                  <a:pt x="901906" y="164543"/>
                  <a:pt x="912426" y="178369"/>
                  <a:pt x="927463" y="182880"/>
                </a:cubicBezTo>
                <a:cubicBezTo>
                  <a:pt x="956954" y="191727"/>
                  <a:pt x="988423" y="191589"/>
                  <a:pt x="1018903" y="195943"/>
                </a:cubicBezTo>
                <a:cubicBezTo>
                  <a:pt x="1045029" y="204651"/>
                  <a:pt x="1074366" y="206792"/>
                  <a:pt x="1097280" y="222068"/>
                </a:cubicBezTo>
                <a:cubicBezTo>
                  <a:pt x="1147926" y="255832"/>
                  <a:pt x="1121575" y="243229"/>
                  <a:pt x="1175657" y="261257"/>
                </a:cubicBezTo>
                <a:cubicBezTo>
                  <a:pt x="1193074" y="287383"/>
                  <a:pt x="1205707" y="317431"/>
                  <a:pt x="1227909" y="339634"/>
                </a:cubicBezTo>
                <a:cubicBezTo>
                  <a:pt x="1240972" y="352697"/>
                  <a:pt x="1252905" y="366996"/>
                  <a:pt x="1267097" y="378823"/>
                </a:cubicBezTo>
                <a:cubicBezTo>
                  <a:pt x="1279158" y="388874"/>
                  <a:pt x="1293511" y="395823"/>
                  <a:pt x="1306286" y="404948"/>
                </a:cubicBezTo>
                <a:cubicBezTo>
                  <a:pt x="1324002" y="417602"/>
                  <a:pt x="1341120" y="431074"/>
                  <a:pt x="1358537" y="444137"/>
                </a:cubicBezTo>
                <a:cubicBezTo>
                  <a:pt x="1362891" y="457200"/>
                  <a:pt x="1363962" y="471868"/>
                  <a:pt x="1371600" y="483325"/>
                </a:cubicBezTo>
                <a:cubicBezTo>
                  <a:pt x="1391716" y="513499"/>
                  <a:pt x="1421061" y="529362"/>
                  <a:pt x="1449977" y="548640"/>
                </a:cubicBezTo>
                <a:cubicBezTo>
                  <a:pt x="1506490" y="633408"/>
                  <a:pt x="1437511" y="548980"/>
                  <a:pt x="1528355" y="600891"/>
                </a:cubicBezTo>
                <a:cubicBezTo>
                  <a:pt x="1647596" y="669030"/>
                  <a:pt x="1461397" y="622389"/>
                  <a:pt x="1645920" y="653143"/>
                </a:cubicBezTo>
                <a:cubicBezTo>
                  <a:pt x="1667692" y="661851"/>
                  <a:pt x="1691351" y="666840"/>
                  <a:pt x="1711235" y="679268"/>
                </a:cubicBezTo>
                <a:cubicBezTo>
                  <a:pt x="1726901" y="689059"/>
                  <a:pt x="1734383" y="709291"/>
                  <a:pt x="1750423" y="718457"/>
                </a:cubicBezTo>
                <a:cubicBezTo>
                  <a:pt x="1766011" y="727364"/>
                  <a:pt x="1785412" y="726588"/>
                  <a:pt x="1802675" y="731520"/>
                </a:cubicBezTo>
                <a:cubicBezTo>
                  <a:pt x="1815914" y="735303"/>
                  <a:pt x="1828800" y="740229"/>
                  <a:pt x="1841863" y="744583"/>
                </a:cubicBezTo>
                <a:cubicBezTo>
                  <a:pt x="1867989" y="770709"/>
                  <a:pt x="1885189" y="811277"/>
                  <a:pt x="1920240" y="822960"/>
                </a:cubicBezTo>
                <a:cubicBezTo>
                  <a:pt x="2088396" y="879011"/>
                  <a:pt x="1916212" y="825218"/>
                  <a:pt x="2063932" y="862148"/>
                </a:cubicBezTo>
                <a:cubicBezTo>
                  <a:pt x="2077290" y="865488"/>
                  <a:pt x="2089679" y="872224"/>
                  <a:pt x="2103120" y="875211"/>
                </a:cubicBezTo>
                <a:cubicBezTo>
                  <a:pt x="2171260" y="890353"/>
                  <a:pt x="2228314" y="891904"/>
                  <a:pt x="2299063" y="901337"/>
                </a:cubicBezTo>
                <a:cubicBezTo>
                  <a:pt x="2490825" y="926906"/>
                  <a:pt x="2286892" y="901500"/>
                  <a:pt x="2429692" y="927463"/>
                </a:cubicBezTo>
                <a:cubicBezTo>
                  <a:pt x="2459985" y="932971"/>
                  <a:pt x="2490701" y="935843"/>
                  <a:pt x="2521132" y="940525"/>
                </a:cubicBezTo>
                <a:cubicBezTo>
                  <a:pt x="2547310" y="944552"/>
                  <a:pt x="2573383" y="949234"/>
                  <a:pt x="2599509" y="953588"/>
                </a:cubicBezTo>
                <a:cubicBezTo>
                  <a:pt x="2621280" y="975360"/>
                  <a:pt x="2638421" y="1003062"/>
                  <a:pt x="2664823" y="1018903"/>
                </a:cubicBezTo>
                <a:cubicBezTo>
                  <a:pt x="2683861" y="1030326"/>
                  <a:pt x="2708463" y="1027149"/>
                  <a:pt x="2730137" y="1031965"/>
                </a:cubicBezTo>
                <a:cubicBezTo>
                  <a:pt x="2747663" y="1035860"/>
                  <a:pt x="2764972" y="1040674"/>
                  <a:pt x="2782389" y="1045028"/>
                </a:cubicBezTo>
                <a:cubicBezTo>
                  <a:pt x="2865723" y="1033123"/>
                  <a:pt x="2958622" y="1021299"/>
                  <a:pt x="3043646" y="1005840"/>
                </a:cubicBezTo>
                <a:cubicBezTo>
                  <a:pt x="3065490" y="1001868"/>
                  <a:pt x="3087420" y="998162"/>
                  <a:pt x="3108960" y="992777"/>
                </a:cubicBezTo>
                <a:cubicBezTo>
                  <a:pt x="3122318" y="989437"/>
                  <a:pt x="3134707" y="982701"/>
                  <a:pt x="3148149" y="979714"/>
                </a:cubicBezTo>
                <a:cubicBezTo>
                  <a:pt x="3174004" y="973968"/>
                  <a:pt x="3200400" y="971005"/>
                  <a:pt x="3226526" y="966651"/>
                </a:cubicBezTo>
                <a:cubicBezTo>
                  <a:pt x="3335383" y="971005"/>
                  <a:pt x="3444365" y="972918"/>
                  <a:pt x="3553097" y="979714"/>
                </a:cubicBezTo>
                <a:cubicBezTo>
                  <a:pt x="3600458" y="982674"/>
                  <a:pt x="3650733" y="992681"/>
                  <a:pt x="3696789" y="1005840"/>
                </a:cubicBezTo>
                <a:cubicBezTo>
                  <a:pt x="3710028" y="1009623"/>
                  <a:pt x="3722368" y="1016809"/>
                  <a:pt x="3735977" y="1018903"/>
                </a:cubicBezTo>
                <a:cubicBezTo>
                  <a:pt x="3779228" y="1025557"/>
                  <a:pt x="3823063" y="1027611"/>
                  <a:pt x="3866606" y="1031965"/>
                </a:cubicBezTo>
                <a:cubicBezTo>
                  <a:pt x="3884023" y="1036319"/>
                  <a:pt x="3901661" y="1039869"/>
                  <a:pt x="3918857" y="1045028"/>
                </a:cubicBezTo>
                <a:cubicBezTo>
                  <a:pt x="3945235" y="1052941"/>
                  <a:pt x="3997235" y="1071154"/>
                  <a:pt x="3997235" y="1071154"/>
                </a:cubicBezTo>
                <a:cubicBezTo>
                  <a:pt x="4028761" y="1118444"/>
                  <a:pt x="4016339" y="1096301"/>
                  <a:pt x="4036423" y="1136468"/>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20042624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 y="609600"/>
            <a:ext cx="12192001" cy="1326321"/>
          </a:xfrm>
        </p:spPr>
        <p:txBody>
          <a:bodyPr/>
          <a:lstStyle/>
          <a:p>
            <a:r>
              <a:rPr lang="pt-BR" b="0" dirty="0" smtClean="0">
                <a:solidFill>
                  <a:srgbClr val="FFFF00"/>
                </a:solidFill>
                <a:effectLst/>
                <a:latin typeface="Arial" panose="020B0604020202020204" pitchFamily="34" charset="0"/>
                <a:cs typeface="Arial" panose="020B0604020202020204" pitchFamily="34" charset="0"/>
              </a:rPr>
              <a:t>Parcialidade da </a:t>
            </a:r>
            <a:r>
              <a:rPr lang="pt-BR" b="0" dirty="0" err="1" smtClean="0">
                <a:solidFill>
                  <a:srgbClr val="FFFF00"/>
                </a:solidFill>
                <a:effectLst/>
                <a:latin typeface="Arial" panose="020B0604020202020204" pitchFamily="34" charset="0"/>
                <a:cs typeface="Arial" panose="020B0604020202020204" pitchFamily="34" charset="0"/>
              </a:rPr>
              <a:t>ferrogrão</a:t>
            </a:r>
            <a:endParaRPr lang="pt-BR" b="0" dirty="0">
              <a:solidFill>
                <a:srgbClr val="FFFF00"/>
              </a:solidFill>
              <a:effectLst/>
              <a:latin typeface="Arial" panose="020B0604020202020204" pitchFamily="34" charset="0"/>
              <a:cs typeface="Arial" panose="020B0604020202020204" pitchFamily="34" charset="0"/>
            </a:endParaRPr>
          </a:p>
        </p:txBody>
      </p:sp>
      <p:pic>
        <p:nvPicPr>
          <p:cNvPr id="5" name="Imagem 4"/>
          <p:cNvPicPr>
            <a:picLocks noChangeAspect="1"/>
          </p:cNvPicPr>
          <p:nvPr/>
        </p:nvPicPr>
        <p:blipFill>
          <a:blip r:embed="rId2">
            <a:extLst>
              <a:ext uri="{BEBA8EAE-BF5A-486C-A8C5-ECC9F3942E4B}">
                <a14:imgProps xmlns:a14="http://schemas.microsoft.com/office/drawing/2010/main">
                  <a14:imgLayer r:embed="rId3">
                    <a14:imgEffect>
                      <a14:artisticPhotocopy/>
                    </a14:imgEffect>
                  </a14:imgLayer>
                </a14:imgProps>
              </a:ext>
              <a:ext uri="{28A0092B-C50C-407E-A947-70E740481C1C}">
                <a14:useLocalDpi xmlns:a14="http://schemas.microsoft.com/office/drawing/2010/main" val="0"/>
              </a:ext>
            </a:extLst>
          </a:blip>
          <a:stretch>
            <a:fillRect/>
          </a:stretch>
        </p:blipFill>
        <p:spPr>
          <a:xfrm>
            <a:off x="2921397" y="2032590"/>
            <a:ext cx="6349206" cy="4812698"/>
          </a:xfrm>
          <a:prstGeom prst="rect">
            <a:avLst/>
          </a:prstGeom>
          <a:noFill/>
        </p:spPr>
      </p:pic>
      <p:pic>
        <p:nvPicPr>
          <p:cNvPr id="3" name="Imagem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74437" y="5326737"/>
            <a:ext cx="1505140" cy="309740"/>
          </a:xfrm>
          <a:prstGeom prst="rect">
            <a:avLst/>
          </a:prstGeom>
        </p:spPr>
      </p:pic>
      <p:pic>
        <p:nvPicPr>
          <p:cNvPr id="4" name="Imagem 3"/>
          <p:cNvPicPr>
            <a:picLocks noChangeAspect="1"/>
          </p:cNvPicPr>
          <p:nvPr/>
        </p:nvPicPr>
        <p:blipFill rotWithShape="1">
          <a:blip r:embed="rId5" cstate="print">
            <a:extLst>
              <a:ext uri="{28A0092B-C50C-407E-A947-70E740481C1C}">
                <a14:useLocalDpi xmlns:a14="http://schemas.microsoft.com/office/drawing/2010/main" val="0"/>
              </a:ext>
            </a:extLst>
          </a:blip>
          <a:srcRect l="7715" t="37573" b="24853"/>
          <a:stretch/>
        </p:blipFill>
        <p:spPr>
          <a:xfrm>
            <a:off x="3450290" y="5652806"/>
            <a:ext cx="938363" cy="215153"/>
          </a:xfrm>
          <a:prstGeom prst="rect">
            <a:avLst/>
          </a:prstGeom>
        </p:spPr>
      </p:pic>
      <p:pic>
        <p:nvPicPr>
          <p:cNvPr id="6" name="Imagem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36932" y="4320259"/>
            <a:ext cx="535018" cy="629433"/>
          </a:xfrm>
          <a:prstGeom prst="rect">
            <a:avLst/>
          </a:prstGeom>
        </p:spPr>
      </p:pic>
      <p:pic>
        <p:nvPicPr>
          <p:cNvPr id="7" name="Imagem 6"/>
          <p:cNvPicPr>
            <a:picLocks noChangeAspect="1"/>
          </p:cNvPicPr>
          <p:nvPr/>
        </p:nvPicPr>
        <p:blipFill rotWithShape="1">
          <a:blip r:embed="rId7" cstate="print">
            <a:extLst>
              <a:ext uri="{28A0092B-C50C-407E-A947-70E740481C1C}">
                <a14:useLocalDpi xmlns:a14="http://schemas.microsoft.com/office/drawing/2010/main" val="0"/>
              </a:ext>
            </a:extLst>
          </a:blip>
          <a:srcRect b="17470"/>
          <a:stretch/>
        </p:blipFill>
        <p:spPr>
          <a:xfrm>
            <a:off x="3462300" y="4969452"/>
            <a:ext cx="881100" cy="335973"/>
          </a:xfrm>
          <a:prstGeom prst="rect">
            <a:avLst/>
          </a:prstGeom>
        </p:spPr>
      </p:pic>
      <p:pic>
        <p:nvPicPr>
          <p:cNvPr id="8" name="Imagem 7"/>
          <p:cNvPicPr>
            <a:picLocks noChangeAspect="1"/>
          </p:cNvPicPr>
          <p:nvPr/>
        </p:nvPicPr>
        <p:blipFill rotWithShape="1">
          <a:blip r:embed="rId8">
            <a:extLst>
              <a:ext uri="{28A0092B-C50C-407E-A947-70E740481C1C}">
                <a14:useLocalDpi xmlns:a14="http://schemas.microsoft.com/office/drawing/2010/main" val="0"/>
              </a:ext>
            </a:extLst>
          </a:blip>
          <a:srcRect l="9551" t="11375" r="4307" b="9260"/>
          <a:stretch/>
        </p:blipFill>
        <p:spPr>
          <a:xfrm>
            <a:off x="7820025" y="3991025"/>
            <a:ext cx="1009650" cy="658467"/>
          </a:xfrm>
          <a:prstGeom prst="rect">
            <a:avLst/>
          </a:prstGeom>
        </p:spPr>
      </p:pic>
    </p:spTree>
    <p:extLst>
      <p:ext uri="{BB962C8B-B14F-4D97-AF65-F5344CB8AC3E}">
        <p14:creationId xmlns:p14="http://schemas.microsoft.com/office/powerpoint/2010/main" val="39144808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5116" y="378197"/>
            <a:ext cx="10945907" cy="6157073"/>
          </a:xfrm>
          <a:prstGeom prst="rect">
            <a:avLst/>
          </a:prstGeom>
        </p:spPr>
      </p:pic>
    </p:spTree>
    <p:extLst>
      <p:ext uri="{BB962C8B-B14F-4D97-AF65-F5344CB8AC3E}">
        <p14:creationId xmlns:p14="http://schemas.microsoft.com/office/powerpoint/2010/main" val="123811756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30251" t="17826" r="21658" b="6357"/>
          <a:stretch/>
        </p:blipFill>
        <p:spPr>
          <a:xfrm>
            <a:off x="270145" y="1315958"/>
            <a:ext cx="5647764" cy="5008412"/>
          </a:xfrm>
          <a:prstGeom prst="rect">
            <a:avLst/>
          </a:prstGeom>
        </p:spPr>
      </p:pic>
      <p:pic>
        <p:nvPicPr>
          <p:cNvPr id="5" name="Imagem 4"/>
          <p:cNvPicPr>
            <a:picLocks noChangeAspect="1"/>
          </p:cNvPicPr>
          <p:nvPr/>
        </p:nvPicPr>
        <p:blipFill rotWithShape="1">
          <a:blip r:embed="rId4" cstate="print">
            <a:extLst>
              <a:ext uri="{28A0092B-C50C-407E-A947-70E740481C1C}">
                <a14:useLocalDpi xmlns:a14="http://schemas.microsoft.com/office/drawing/2010/main" val="0"/>
              </a:ext>
            </a:extLst>
          </a:blip>
          <a:srcRect l="19252" t="4754" r="22593" b="83125"/>
          <a:stretch/>
        </p:blipFill>
        <p:spPr>
          <a:xfrm>
            <a:off x="270146" y="630158"/>
            <a:ext cx="5647764" cy="685800"/>
          </a:xfrm>
          <a:prstGeom prst="rect">
            <a:avLst/>
          </a:prstGeom>
        </p:spPr>
      </p:pic>
      <p:pic>
        <p:nvPicPr>
          <p:cNvPr id="6" name="Imagem 5"/>
          <p:cNvPicPr>
            <a:picLocks noChangeAspect="1"/>
          </p:cNvPicPr>
          <p:nvPr/>
        </p:nvPicPr>
        <p:blipFill rotWithShape="1">
          <a:blip r:embed="rId5" cstate="print">
            <a:extLst>
              <a:ext uri="{BEBA8EAE-BF5A-486C-A8C5-ECC9F3942E4B}">
                <a14:imgProps xmlns:a14="http://schemas.microsoft.com/office/drawing/2010/main">
                  <a14:imgLayer r:embed="rId6">
                    <a14:imgEffect>
                      <a14:brightnessContrast contrast="-40000"/>
                    </a14:imgEffect>
                  </a14:imgLayer>
                </a14:imgProps>
              </a:ext>
              <a:ext uri="{28A0092B-C50C-407E-A947-70E740481C1C}">
                <a14:useLocalDpi xmlns:a14="http://schemas.microsoft.com/office/drawing/2010/main" val="0"/>
              </a:ext>
            </a:extLst>
          </a:blip>
          <a:srcRect l="31817" t="15211" r="19252" b="9449"/>
          <a:stretch/>
        </p:blipFill>
        <p:spPr>
          <a:xfrm>
            <a:off x="6185845" y="1201041"/>
            <a:ext cx="5782584" cy="5123330"/>
          </a:xfrm>
          <a:prstGeom prst="rect">
            <a:avLst/>
          </a:prstGeom>
        </p:spPr>
      </p:pic>
      <p:pic>
        <p:nvPicPr>
          <p:cNvPr id="7" name="Imagem 6"/>
          <p:cNvPicPr>
            <a:picLocks noChangeAspect="1"/>
          </p:cNvPicPr>
          <p:nvPr/>
        </p:nvPicPr>
        <p:blipFill rotWithShape="1">
          <a:blip r:embed="rId7" cstate="print">
            <a:extLst>
              <a:ext uri="{28A0092B-C50C-407E-A947-70E740481C1C}">
                <a14:useLocalDpi xmlns:a14="http://schemas.microsoft.com/office/drawing/2010/main" val="0"/>
              </a:ext>
            </a:extLst>
          </a:blip>
          <a:srcRect l="19921" t="4516" r="31149" b="85502"/>
          <a:stretch/>
        </p:blipFill>
        <p:spPr>
          <a:xfrm>
            <a:off x="6185845" y="630158"/>
            <a:ext cx="5782584" cy="685800"/>
          </a:xfrm>
          <a:prstGeom prst="rect">
            <a:avLst/>
          </a:prstGeom>
        </p:spPr>
      </p:pic>
      <p:sp>
        <p:nvSpPr>
          <p:cNvPr id="8" name="CaixaDeTexto 7"/>
          <p:cNvSpPr txBox="1"/>
          <p:nvPr/>
        </p:nvSpPr>
        <p:spPr>
          <a:xfrm>
            <a:off x="3509682" y="5859503"/>
            <a:ext cx="809389" cy="369332"/>
          </a:xfrm>
          <a:prstGeom prst="rect">
            <a:avLst/>
          </a:prstGeom>
          <a:noFill/>
        </p:spPr>
        <p:txBody>
          <a:bodyPr wrap="none" rtlCol="0">
            <a:spAutoFit/>
          </a:bodyPr>
          <a:lstStyle/>
          <a:p>
            <a:r>
              <a:rPr lang="pt-BR" dirty="0" smtClean="0">
                <a:solidFill>
                  <a:schemeClr val="bg1">
                    <a:lumMod val="95000"/>
                    <a:lumOff val="5000"/>
                  </a:schemeClr>
                </a:solidFill>
              </a:rPr>
              <a:t>Pg. 28</a:t>
            </a:r>
            <a:endParaRPr lang="pt-BR" dirty="0">
              <a:solidFill>
                <a:schemeClr val="bg1">
                  <a:lumMod val="95000"/>
                  <a:lumOff val="5000"/>
                </a:schemeClr>
              </a:solidFill>
            </a:endParaRPr>
          </a:p>
        </p:txBody>
      </p:sp>
      <p:sp>
        <p:nvSpPr>
          <p:cNvPr id="9" name="CaixaDeTexto 8"/>
          <p:cNvSpPr txBox="1"/>
          <p:nvPr/>
        </p:nvSpPr>
        <p:spPr>
          <a:xfrm>
            <a:off x="9177592" y="5849333"/>
            <a:ext cx="809389" cy="369332"/>
          </a:xfrm>
          <a:prstGeom prst="rect">
            <a:avLst/>
          </a:prstGeom>
          <a:noFill/>
        </p:spPr>
        <p:txBody>
          <a:bodyPr wrap="none" rtlCol="0">
            <a:spAutoFit/>
          </a:bodyPr>
          <a:lstStyle/>
          <a:p>
            <a:r>
              <a:rPr lang="pt-BR" dirty="0" smtClean="0">
                <a:solidFill>
                  <a:schemeClr val="bg1">
                    <a:lumMod val="95000"/>
                    <a:lumOff val="5000"/>
                  </a:schemeClr>
                </a:solidFill>
              </a:rPr>
              <a:t>Pg. 29</a:t>
            </a:r>
            <a:endParaRPr lang="pt-BR" dirty="0">
              <a:solidFill>
                <a:schemeClr val="bg1">
                  <a:lumMod val="95000"/>
                  <a:lumOff val="5000"/>
                </a:schemeClr>
              </a:solidFill>
            </a:endParaRPr>
          </a:p>
        </p:txBody>
      </p:sp>
      <p:sp>
        <p:nvSpPr>
          <p:cNvPr id="10" name="Seta para a Direita 9"/>
          <p:cNvSpPr/>
          <p:nvPr/>
        </p:nvSpPr>
        <p:spPr>
          <a:xfrm rot="19425603">
            <a:off x="1787863" y="3480181"/>
            <a:ext cx="532263" cy="327547"/>
          </a:xfrm>
          <a:prstGeom prst="rightArrow">
            <a:avLst/>
          </a:prstGeom>
          <a:solidFill>
            <a:srgbClr val="FF0000"/>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1" name="Seta para a Direita 10"/>
          <p:cNvSpPr/>
          <p:nvPr/>
        </p:nvSpPr>
        <p:spPr>
          <a:xfrm>
            <a:off x="7658690" y="3182201"/>
            <a:ext cx="532263" cy="327547"/>
          </a:xfrm>
          <a:prstGeom prst="rightArrow">
            <a:avLst/>
          </a:prstGeom>
          <a:solidFill>
            <a:srgbClr val="FF0000"/>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178941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25594" t="17603" r="15319" b="9218"/>
          <a:stretch/>
        </p:blipFill>
        <p:spPr>
          <a:xfrm>
            <a:off x="5096435" y="1371599"/>
            <a:ext cx="6992470" cy="4871367"/>
          </a:xfrm>
          <a:prstGeom prst="rect">
            <a:avLst/>
          </a:prstGeom>
        </p:spPr>
      </p:pic>
      <p:sp>
        <p:nvSpPr>
          <p:cNvPr id="5" name="CaixaDeTexto 4"/>
          <p:cNvSpPr txBox="1"/>
          <p:nvPr/>
        </p:nvSpPr>
        <p:spPr>
          <a:xfrm>
            <a:off x="8377507" y="5755344"/>
            <a:ext cx="809389" cy="369332"/>
          </a:xfrm>
          <a:prstGeom prst="rect">
            <a:avLst/>
          </a:prstGeom>
          <a:noFill/>
        </p:spPr>
        <p:txBody>
          <a:bodyPr wrap="none" rtlCol="0">
            <a:spAutoFit/>
          </a:bodyPr>
          <a:lstStyle/>
          <a:p>
            <a:r>
              <a:rPr lang="pt-BR" dirty="0" smtClean="0">
                <a:solidFill>
                  <a:schemeClr val="bg1">
                    <a:lumMod val="95000"/>
                    <a:lumOff val="5000"/>
                  </a:schemeClr>
                </a:solidFill>
              </a:rPr>
              <a:t>Pg. 30</a:t>
            </a:r>
            <a:endParaRPr lang="pt-BR" dirty="0">
              <a:solidFill>
                <a:schemeClr val="bg1">
                  <a:lumMod val="95000"/>
                  <a:lumOff val="5000"/>
                </a:schemeClr>
              </a:solidFill>
            </a:endParaRPr>
          </a:p>
        </p:txBody>
      </p:sp>
      <p:pic>
        <p:nvPicPr>
          <p:cNvPr id="6" name="Imagem 5"/>
          <p:cNvPicPr>
            <a:picLocks noChangeAspect="1"/>
          </p:cNvPicPr>
          <p:nvPr/>
        </p:nvPicPr>
        <p:blipFill rotWithShape="1">
          <a:blip r:embed="rId4" cstate="print">
            <a:extLst>
              <a:ext uri="{28A0092B-C50C-407E-A947-70E740481C1C}">
                <a14:useLocalDpi xmlns:a14="http://schemas.microsoft.com/office/drawing/2010/main" val="0"/>
              </a:ext>
            </a:extLst>
          </a:blip>
          <a:srcRect l="16310" t="5942" r="38503" b="84551"/>
          <a:stretch/>
        </p:blipFill>
        <p:spPr>
          <a:xfrm>
            <a:off x="5096435" y="543692"/>
            <a:ext cx="6995819" cy="827908"/>
          </a:xfrm>
          <a:prstGeom prst="rect">
            <a:avLst/>
          </a:prstGeom>
        </p:spPr>
      </p:pic>
      <p:pic>
        <p:nvPicPr>
          <p:cNvPr id="7" name="Imagem 6"/>
          <p:cNvPicPr>
            <a:picLocks noChangeAspect="1"/>
          </p:cNvPicPr>
          <p:nvPr/>
        </p:nvPicPr>
        <p:blipFill rotWithShape="1">
          <a:blip r:embed="rId5" cstate="print">
            <a:extLst>
              <a:ext uri="{28A0092B-C50C-407E-A947-70E740481C1C}">
                <a14:useLocalDpi xmlns:a14="http://schemas.microsoft.com/office/drawing/2010/main" val="0"/>
              </a:ext>
            </a:extLst>
          </a:blip>
          <a:srcRect l="25026" t="14334" r="34448" b="58242"/>
          <a:stretch/>
        </p:blipFill>
        <p:spPr>
          <a:xfrm>
            <a:off x="282389" y="1169414"/>
            <a:ext cx="4693024" cy="4770596"/>
          </a:xfrm>
          <a:prstGeom prst="rect">
            <a:avLst/>
          </a:prstGeom>
        </p:spPr>
      </p:pic>
      <p:pic>
        <p:nvPicPr>
          <p:cNvPr id="10" name="Imagem 9"/>
          <p:cNvPicPr>
            <a:picLocks noChangeAspect="1"/>
          </p:cNvPicPr>
          <p:nvPr/>
        </p:nvPicPr>
        <p:blipFill rotWithShape="1">
          <a:blip r:embed="rId5" cstate="print">
            <a:extLst>
              <a:ext uri="{28A0092B-C50C-407E-A947-70E740481C1C}">
                <a14:useLocalDpi xmlns:a14="http://schemas.microsoft.com/office/drawing/2010/main" val="0"/>
              </a:ext>
            </a:extLst>
          </a:blip>
          <a:srcRect l="39437" t="1043" r="13279" b="93455"/>
          <a:stretch/>
        </p:blipFill>
        <p:spPr>
          <a:xfrm>
            <a:off x="282388" y="537882"/>
            <a:ext cx="4693025" cy="820271"/>
          </a:xfrm>
          <a:prstGeom prst="rect">
            <a:avLst/>
          </a:prstGeom>
        </p:spPr>
      </p:pic>
      <p:pic>
        <p:nvPicPr>
          <p:cNvPr id="9" name="Imagem 8"/>
          <p:cNvPicPr>
            <a:picLocks noChangeAspect="1"/>
          </p:cNvPicPr>
          <p:nvPr/>
        </p:nvPicPr>
        <p:blipFill rotWithShape="1">
          <a:blip r:embed="rId6" cstate="print">
            <a:extLst>
              <a:ext uri="{28A0092B-C50C-407E-A947-70E740481C1C}">
                <a14:useLocalDpi xmlns:a14="http://schemas.microsoft.com/office/drawing/2010/main" val="0"/>
              </a:ext>
            </a:extLst>
          </a:blip>
          <a:srcRect l="28929" t="45497" r="37851" b="51837"/>
          <a:stretch/>
        </p:blipFill>
        <p:spPr>
          <a:xfrm>
            <a:off x="363070" y="732765"/>
            <a:ext cx="2837330" cy="341846"/>
          </a:xfrm>
          <a:prstGeom prst="rect">
            <a:avLst/>
          </a:prstGeom>
        </p:spPr>
      </p:pic>
      <p:pic>
        <p:nvPicPr>
          <p:cNvPr id="11" name="Imagem 10"/>
          <p:cNvPicPr>
            <a:picLocks noChangeAspect="1"/>
          </p:cNvPicPr>
          <p:nvPr/>
        </p:nvPicPr>
        <p:blipFill rotWithShape="1">
          <a:blip r:embed="rId7" cstate="print">
            <a:extLst>
              <a:ext uri="{28A0092B-C50C-407E-A947-70E740481C1C}">
                <a14:useLocalDpi xmlns:a14="http://schemas.microsoft.com/office/drawing/2010/main" val="0"/>
              </a:ext>
            </a:extLst>
          </a:blip>
          <a:srcRect t="94510" r="7817" b="-756"/>
          <a:stretch/>
        </p:blipFill>
        <p:spPr>
          <a:xfrm>
            <a:off x="275690" y="5820462"/>
            <a:ext cx="4699723" cy="486209"/>
          </a:xfrm>
          <a:prstGeom prst="rect">
            <a:avLst/>
          </a:prstGeom>
        </p:spPr>
      </p:pic>
      <p:pic>
        <p:nvPicPr>
          <p:cNvPr id="12" name="Imagem 11"/>
          <p:cNvPicPr>
            <a:picLocks noChangeAspect="1"/>
          </p:cNvPicPr>
          <p:nvPr/>
        </p:nvPicPr>
        <p:blipFill rotWithShape="1">
          <a:blip r:embed="rId8" cstate="print">
            <a:extLst>
              <a:ext uri="{28A0092B-C50C-407E-A947-70E740481C1C}">
                <a14:useLocalDpi xmlns:a14="http://schemas.microsoft.com/office/drawing/2010/main" val="0"/>
              </a:ext>
            </a:extLst>
          </a:blip>
          <a:srcRect l="66801" t="27105" r="18014" b="55611"/>
          <a:stretch/>
        </p:blipFill>
        <p:spPr>
          <a:xfrm>
            <a:off x="287377" y="3309256"/>
            <a:ext cx="1410790" cy="2412275"/>
          </a:xfrm>
          <a:prstGeom prst="rect">
            <a:avLst/>
          </a:prstGeom>
        </p:spPr>
      </p:pic>
      <p:sp>
        <p:nvSpPr>
          <p:cNvPr id="13" name="Retângulo 12"/>
          <p:cNvSpPr/>
          <p:nvPr/>
        </p:nvSpPr>
        <p:spPr>
          <a:xfrm>
            <a:off x="6186992" y="1126896"/>
            <a:ext cx="6096000" cy="276999"/>
          </a:xfrm>
          <a:prstGeom prst="rect">
            <a:avLst/>
          </a:prstGeom>
        </p:spPr>
        <p:txBody>
          <a:bodyPr>
            <a:spAutoFit/>
          </a:bodyPr>
          <a:lstStyle/>
          <a:p>
            <a:r>
              <a:rPr lang="pt-BR" sz="1200" b="1" dirty="0">
                <a:solidFill>
                  <a:schemeClr val="bg1">
                    <a:lumMod val="95000"/>
                    <a:lumOff val="5000"/>
                  </a:schemeClr>
                </a:solidFill>
                <a:latin typeface="Arial" panose="020B0604020202020204" pitchFamily="34" charset="0"/>
                <a:cs typeface="Arial" panose="020B0604020202020204" pitchFamily="34" charset="0"/>
              </a:rPr>
              <a:t>PLANO NACIONAL DE LOGÍSTICA </a:t>
            </a:r>
            <a:r>
              <a:rPr lang="pt-BR" sz="1200" b="1" dirty="0" smtClean="0">
                <a:solidFill>
                  <a:schemeClr val="bg1">
                    <a:lumMod val="95000"/>
                    <a:lumOff val="5000"/>
                  </a:schemeClr>
                </a:solidFill>
                <a:latin typeface="Arial" panose="020B0604020202020204" pitchFamily="34" charset="0"/>
                <a:cs typeface="Arial" panose="020B0604020202020204" pitchFamily="34" charset="0"/>
              </a:rPr>
              <a:t>INTEGRADA (2015 </a:t>
            </a:r>
            <a:r>
              <a:rPr lang="pt-BR" sz="1200" b="1" dirty="0">
                <a:solidFill>
                  <a:schemeClr val="bg1">
                    <a:lumMod val="95000"/>
                    <a:lumOff val="5000"/>
                  </a:schemeClr>
                </a:solidFill>
                <a:latin typeface="Arial" panose="020B0604020202020204" pitchFamily="34" charset="0"/>
                <a:cs typeface="Arial" panose="020B0604020202020204" pitchFamily="34" charset="0"/>
              </a:rPr>
              <a:t>– 2035)</a:t>
            </a:r>
          </a:p>
        </p:txBody>
      </p:sp>
      <p:sp>
        <p:nvSpPr>
          <p:cNvPr id="14" name="Seta para Baixo 13"/>
          <p:cNvSpPr/>
          <p:nvPr/>
        </p:nvSpPr>
        <p:spPr>
          <a:xfrm>
            <a:off x="6578232" y="3098044"/>
            <a:ext cx="300251" cy="518615"/>
          </a:xfrm>
          <a:prstGeom prst="downArrow">
            <a:avLst/>
          </a:prstGeom>
          <a:solidFill>
            <a:srgbClr val="FF0000"/>
          </a:solidFill>
          <a:ln>
            <a:solidFill>
              <a:schemeClr val="bg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6" name="Seta para a Direita 15"/>
          <p:cNvSpPr/>
          <p:nvPr/>
        </p:nvSpPr>
        <p:spPr>
          <a:xfrm rot="12712105">
            <a:off x="2929578" y="3424594"/>
            <a:ext cx="545910" cy="349684"/>
          </a:xfrm>
          <a:prstGeom prst="rightArrow">
            <a:avLst/>
          </a:prstGeom>
          <a:solidFill>
            <a:srgbClr val="FF0000"/>
          </a:solidFill>
          <a:ln>
            <a:solidFill>
              <a:schemeClr val="bg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4111514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7329" y="313898"/>
            <a:ext cx="4463639" cy="6312090"/>
          </a:xfrm>
          <a:prstGeom prst="rect">
            <a:avLst/>
          </a:prstGeom>
        </p:spPr>
      </p:pic>
      <p:pic>
        <p:nvPicPr>
          <p:cNvPr id="5" name="Imagem 4"/>
          <p:cNvPicPr>
            <a:picLocks noChangeAspect="1"/>
          </p:cNvPicPr>
          <p:nvPr/>
        </p:nvPicPr>
        <p:blipFill rotWithShape="1">
          <a:blip r:embed="rId3" cstate="print">
            <a:extLst>
              <a:ext uri="{28A0092B-C50C-407E-A947-70E740481C1C}">
                <a14:useLocalDpi xmlns:a14="http://schemas.microsoft.com/office/drawing/2010/main" val="0"/>
              </a:ext>
            </a:extLst>
          </a:blip>
          <a:srcRect l="7937" t="49751" r="7542" b="3570"/>
          <a:stretch/>
        </p:blipFill>
        <p:spPr>
          <a:xfrm>
            <a:off x="4749420" y="644856"/>
            <a:ext cx="7234786" cy="5650174"/>
          </a:xfrm>
          <a:prstGeom prst="rect">
            <a:avLst/>
          </a:prstGeom>
        </p:spPr>
      </p:pic>
    </p:spTree>
    <p:extLst>
      <p:ext uri="{BB962C8B-B14F-4D97-AF65-F5344CB8AC3E}">
        <p14:creationId xmlns:p14="http://schemas.microsoft.com/office/powerpoint/2010/main" val="119794918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rotWithShape="1">
          <a:blip r:embed="rId2" cstate="print">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rcRect l="5155" t="8159" r="13223" b="26965"/>
          <a:stretch/>
        </p:blipFill>
        <p:spPr>
          <a:xfrm>
            <a:off x="777922" y="436728"/>
            <a:ext cx="10635208" cy="5977720"/>
          </a:xfrm>
          <a:prstGeom prst="rect">
            <a:avLst/>
          </a:prstGeom>
        </p:spPr>
      </p:pic>
      <p:sp>
        <p:nvSpPr>
          <p:cNvPr id="5" name="CaixaDeTexto 4"/>
          <p:cNvSpPr txBox="1"/>
          <p:nvPr/>
        </p:nvSpPr>
        <p:spPr>
          <a:xfrm>
            <a:off x="9987945" y="5755344"/>
            <a:ext cx="809389" cy="369332"/>
          </a:xfrm>
          <a:prstGeom prst="rect">
            <a:avLst/>
          </a:prstGeom>
          <a:noFill/>
        </p:spPr>
        <p:txBody>
          <a:bodyPr wrap="none" rtlCol="0">
            <a:spAutoFit/>
          </a:bodyPr>
          <a:lstStyle/>
          <a:p>
            <a:r>
              <a:rPr lang="pt-BR" dirty="0" smtClean="0">
                <a:solidFill>
                  <a:schemeClr val="bg1">
                    <a:lumMod val="95000"/>
                    <a:lumOff val="5000"/>
                  </a:schemeClr>
                </a:solidFill>
              </a:rPr>
              <a:t>Pg. 92</a:t>
            </a:r>
            <a:endParaRPr lang="pt-BR" dirty="0">
              <a:solidFill>
                <a:schemeClr val="bg1">
                  <a:lumMod val="95000"/>
                  <a:lumOff val="5000"/>
                </a:schemeClr>
              </a:solidFill>
            </a:endParaRPr>
          </a:p>
        </p:txBody>
      </p:sp>
      <p:pic>
        <p:nvPicPr>
          <p:cNvPr id="6" name="Imagem 5"/>
          <p:cNvPicPr>
            <a:picLocks noChangeAspect="1"/>
          </p:cNvPicPr>
          <p:nvPr/>
        </p:nvPicPr>
        <p:blipFill rotWithShape="1">
          <a:blip r:embed="rId4" cstate="print">
            <a:extLst>
              <a:ext uri="{BEBA8EAE-BF5A-486C-A8C5-ECC9F3942E4B}">
                <a14:imgProps xmlns:a14="http://schemas.microsoft.com/office/drawing/2010/main">
                  <a14:imgLayer r:embed="rId5">
                    <a14:imgEffect>
                      <a14:brightnessContrast contrast="-40000"/>
                    </a14:imgEffect>
                  </a14:imgLayer>
                </a14:imgProps>
              </a:ext>
              <a:ext uri="{28A0092B-C50C-407E-A947-70E740481C1C}">
                <a14:useLocalDpi xmlns:a14="http://schemas.microsoft.com/office/drawing/2010/main" val="0"/>
              </a:ext>
            </a:extLst>
          </a:blip>
          <a:srcRect l="25594" t="23686" r="40866" b="9218"/>
          <a:stretch/>
        </p:blipFill>
        <p:spPr>
          <a:xfrm>
            <a:off x="890194" y="3296275"/>
            <a:ext cx="2453897" cy="2761303"/>
          </a:xfrm>
          <a:prstGeom prst="roundRect">
            <a:avLst>
              <a:gd name="adj" fmla="val 36363"/>
            </a:avLst>
          </a:prstGeom>
        </p:spPr>
      </p:pic>
    </p:spTree>
    <p:extLst>
      <p:ext uri="{BB962C8B-B14F-4D97-AF65-F5344CB8AC3E}">
        <p14:creationId xmlns:p14="http://schemas.microsoft.com/office/powerpoint/2010/main" val="2751806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8846" y="395784"/>
            <a:ext cx="4700024" cy="6134669"/>
          </a:xfrm>
          <a:prstGeom prst="rect">
            <a:avLst/>
          </a:prstGeom>
        </p:spPr>
      </p:pic>
      <p:pic>
        <p:nvPicPr>
          <p:cNvPr id="5" name="Imagem 4"/>
          <p:cNvPicPr>
            <a:picLocks noChangeAspect="1"/>
          </p:cNvPicPr>
          <p:nvPr/>
        </p:nvPicPr>
        <p:blipFill rotWithShape="1">
          <a:blip r:embed="rId3" cstate="print">
            <a:extLst>
              <a:ext uri="{BEBA8EAE-BF5A-486C-A8C5-ECC9F3942E4B}">
                <a14:imgProps xmlns:a14="http://schemas.microsoft.com/office/drawing/2010/main">
                  <a14:imgLayer r:embed="rId4">
                    <a14:imgEffect>
                      <a14:brightnessContrast contrast="-40000"/>
                    </a14:imgEffect>
                  </a14:imgLayer>
                </a14:imgProps>
              </a:ext>
              <a:ext uri="{28A0092B-C50C-407E-A947-70E740481C1C}">
                <a14:useLocalDpi xmlns:a14="http://schemas.microsoft.com/office/drawing/2010/main" val="0"/>
              </a:ext>
            </a:extLst>
          </a:blip>
          <a:srcRect l="19637" t="14607" r="12525" b="42687"/>
          <a:stretch/>
        </p:blipFill>
        <p:spPr>
          <a:xfrm>
            <a:off x="4970302" y="398230"/>
            <a:ext cx="7053375" cy="6132224"/>
          </a:xfrm>
          <a:prstGeom prst="rect">
            <a:avLst/>
          </a:prstGeom>
        </p:spPr>
      </p:pic>
      <p:pic>
        <p:nvPicPr>
          <p:cNvPr id="6" name="Imagem 5"/>
          <p:cNvPicPr>
            <a:picLocks noChangeAspect="1"/>
          </p:cNvPicPr>
          <p:nvPr/>
        </p:nvPicPr>
        <p:blipFill rotWithShape="1">
          <a:blip r:embed="rId5" cstate="print">
            <a:extLst>
              <a:ext uri="{28A0092B-C50C-407E-A947-70E740481C1C}">
                <a14:useLocalDpi xmlns:a14="http://schemas.microsoft.com/office/drawing/2010/main" val="0"/>
              </a:ext>
            </a:extLst>
          </a:blip>
          <a:srcRect l="6684" t="44378" r="65508" b="44478"/>
          <a:stretch/>
        </p:blipFill>
        <p:spPr>
          <a:xfrm>
            <a:off x="4970302" y="5117909"/>
            <a:ext cx="2552073" cy="1412543"/>
          </a:xfrm>
          <a:prstGeom prst="roundRect">
            <a:avLst>
              <a:gd name="adj" fmla="val 23768"/>
            </a:avLst>
          </a:prstGeom>
        </p:spPr>
      </p:pic>
      <p:pic>
        <p:nvPicPr>
          <p:cNvPr id="7" name="Imagem 6"/>
          <p:cNvPicPr>
            <a:picLocks noChangeAspect="1"/>
          </p:cNvPicPr>
          <p:nvPr/>
        </p:nvPicPr>
        <p:blipFill rotWithShape="1">
          <a:blip r:embed="rId6" cstate="print">
            <a:extLst>
              <a:ext uri="{28A0092B-C50C-407E-A947-70E740481C1C}">
                <a14:useLocalDpi xmlns:a14="http://schemas.microsoft.com/office/drawing/2010/main" val="0"/>
              </a:ext>
            </a:extLst>
          </a:blip>
          <a:srcRect l="6118" t="11741" r="47160" b="84876"/>
          <a:stretch/>
        </p:blipFill>
        <p:spPr>
          <a:xfrm>
            <a:off x="6073253" y="559559"/>
            <a:ext cx="4503762" cy="450376"/>
          </a:xfrm>
          <a:prstGeom prst="rect">
            <a:avLst/>
          </a:prstGeom>
        </p:spPr>
      </p:pic>
      <p:pic>
        <p:nvPicPr>
          <p:cNvPr id="8" name="Imagem 7"/>
          <p:cNvPicPr>
            <a:picLocks noChangeAspect="1"/>
          </p:cNvPicPr>
          <p:nvPr/>
        </p:nvPicPr>
        <p:blipFill rotWithShape="1">
          <a:blip r:embed="rId7" cstate="print">
            <a:extLst>
              <a:ext uri="{28A0092B-C50C-407E-A947-70E740481C1C}">
                <a14:useLocalDpi xmlns:a14="http://schemas.microsoft.com/office/drawing/2010/main" val="0"/>
              </a:ext>
            </a:extLst>
          </a:blip>
          <a:srcRect l="82136" t="96781" b="748"/>
          <a:stretch/>
        </p:blipFill>
        <p:spPr>
          <a:xfrm>
            <a:off x="10399594" y="6213506"/>
            <a:ext cx="1624084" cy="310126"/>
          </a:xfrm>
          <a:prstGeom prst="rect">
            <a:avLst/>
          </a:prstGeom>
        </p:spPr>
      </p:pic>
    </p:spTree>
    <p:extLst>
      <p:ext uri="{BB962C8B-B14F-4D97-AF65-F5344CB8AC3E}">
        <p14:creationId xmlns:p14="http://schemas.microsoft.com/office/powerpoint/2010/main" val="277138073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rotWithShape="1">
          <a:blip r:embed="rId2"/>
          <a:srcRect l="5844" t="5191" r="5830" b="16454"/>
          <a:stretch/>
        </p:blipFill>
        <p:spPr>
          <a:xfrm>
            <a:off x="208548" y="208548"/>
            <a:ext cx="6432884" cy="3208421"/>
          </a:xfrm>
          <a:prstGeom prst="rect">
            <a:avLst/>
          </a:prstGeom>
        </p:spPr>
      </p:pic>
      <p:pic>
        <p:nvPicPr>
          <p:cNvPr id="1026" name="Picture 2" descr="desenho_blairo_infraestrutura (Foto: Revista Globo Rural)"/>
          <p:cNvPicPr>
            <a:picLocks noChangeAspect="1" noChangeArrowheads="1"/>
          </p:cNvPicPr>
          <p:nvPr/>
        </p:nvPicPr>
        <p:blipFill rotWithShape="1">
          <a:blip r:embed="rId3">
            <a:extLst>
              <a:ext uri="{28A0092B-C50C-407E-A947-70E740481C1C}">
                <a14:useLocalDpi xmlns:a14="http://schemas.microsoft.com/office/drawing/2010/main" val="0"/>
              </a:ext>
            </a:extLst>
          </a:blip>
          <a:srcRect l="-305" t="4888" r="305" b="1222"/>
          <a:stretch/>
        </p:blipFill>
        <p:spPr bwMode="auto">
          <a:xfrm>
            <a:off x="6641432" y="208548"/>
            <a:ext cx="5251115" cy="3697706"/>
          </a:xfrm>
          <a:prstGeom prst="rect">
            <a:avLst/>
          </a:prstGeom>
          <a:noFill/>
          <a:extLst>
            <a:ext uri="{909E8E84-426E-40DD-AFC4-6F175D3DCCD1}">
              <a14:hiddenFill xmlns:a14="http://schemas.microsoft.com/office/drawing/2010/main">
                <a:solidFill>
                  <a:srgbClr val="FFFFFF"/>
                </a:solidFill>
              </a14:hiddenFill>
            </a:ext>
          </a:extLst>
        </p:spPr>
      </p:pic>
      <p:sp>
        <p:nvSpPr>
          <p:cNvPr id="5" name="Retângulo 4"/>
          <p:cNvSpPr/>
          <p:nvPr/>
        </p:nvSpPr>
        <p:spPr>
          <a:xfrm>
            <a:off x="433137" y="3905761"/>
            <a:ext cx="11421979" cy="2769989"/>
          </a:xfrm>
          <a:prstGeom prst="rect">
            <a:avLst/>
          </a:prstGeom>
        </p:spPr>
        <p:txBody>
          <a:bodyPr wrap="square">
            <a:spAutoFit/>
          </a:bodyPr>
          <a:lstStyle/>
          <a:p>
            <a:pPr algn="just"/>
            <a:r>
              <a:rPr lang="pt-BR" b="1" dirty="0">
                <a:solidFill>
                  <a:schemeClr val="tx1">
                    <a:lumMod val="95000"/>
                  </a:schemeClr>
                </a:solidFill>
                <a:latin typeface="Arvo"/>
              </a:rPr>
              <a:t>GLOBO RURAL – Já houve muitas promessas descumpridas em relação à conclusão do asfaltamento da BR-163. Por que acreditar que agora será diferente</a:t>
            </a:r>
            <a:r>
              <a:rPr lang="pt-BR" b="1" dirty="0" smtClean="0">
                <a:solidFill>
                  <a:schemeClr val="tx1">
                    <a:lumMod val="95000"/>
                  </a:schemeClr>
                </a:solidFill>
                <a:latin typeface="Arvo"/>
              </a:rPr>
              <a:t>?</a:t>
            </a:r>
          </a:p>
          <a:p>
            <a:pPr algn="just"/>
            <a:r>
              <a:rPr lang="pt-BR" dirty="0">
                <a:solidFill>
                  <a:schemeClr val="tx1">
                    <a:lumMod val="95000"/>
                  </a:schemeClr>
                </a:solidFill>
              </a:rPr>
              <a:t/>
            </a:r>
            <a:br>
              <a:rPr lang="pt-BR" dirty="0">
                <a:solidFill>
                  <a:schemeClr val="tx1">
                    <a:lumMod val="95000"/>
                  </a:schemeClr>
                </a:solidFill>
              </a:rPr>
            </a:br>
            <a:r>
              <a:rPr lang="pt-BR" sz="2000" dirty="0">
                <a:solidFill>
                  <a:schemeClr val="tx1">
                    <a:lumMod val="95000"/>
                  </a:schemeClr>
                </a:solidFill>
                <a:latin typeface="Arvo"/>
              </a:rPr>
              <a:t>MAGGI - Agora é diferente porque faltam apenas 170 quilômetros a serem asfaltados. E esse investimento entrou na agenda do governo e na agenda das empresas. </a:t>
            </a:r>
            <a:r>
              <a:rPr lang="pt-BR" sz="2000" b="1" dirty="0">
                <a:solidFill>
                  <a:srgbClr val="FFFF00"/>
                </a:solidFill>
                <a:latin typeface="Arvo"/>
              </a:rPr>
              <a:t>Eu estou lá, já fiz embarcações, empurradores, barcaças e estamos construindo um terminal.</a:t>
            </a:r>
            <a:r>
              <a:rPr lang="pt-BR" sz="2000" dirty="0">
                <a:solidFill>
                  <a:schemeClr val="tx1">
                    <a:lumMod val="95000"/>
                  </a:schemeClr>
                </a:solidFill>
                <a:latin typeface="Arvo"/>
              </a:rPr>
              <a:t> A Bunge está construindo um terminal novo. A Cargill já está em Santarém, além de outras empresas que já anunciaram investimentos na BR. Este ano, nós mesmos estamos tirando soja por lá. A Maggi, Bunge e a Cargill estão tirando soja por lá. </a:t>
            </a:r>
            <a:endParaRPr lang="pt-BR" sz="2000" dirty="0">
              <a:solidFill>
                <a:schemeClr val="tx1">
                  <a:lumMod val="95000"/>
                </a:schemeClr>
              </a:solidFill>
            </a:endParaRPr>
          </a:p>
        </p:txBody>
      </p:sp>
      <p:sp>
        <p:nvSpPr>
          <p:cNvPr id="2" name="CaixaDeTexto 1"/>
          <p:cNvSpPr txBox="1"/>
          <p:nvPr/>
        </p:nvSpPr>
        <p:spPr>
          <a:xfrm>
            <a:off x="3866146" y="2101513"/>
            <a:ext cx="2775284" cy="369332"/>
          </a:xfrm>
          <a:prstGeom prst="rect">
            <a:avLst/>
          </a:prstGeom>
          <a:noFill/>
        </p:spPr>
        <p:txBody>
          <a:bodyPr wrap="square" rtlCol="0">
            <a:spAutoFit/>
          </a:bodyPr>
          <a:lstStyle/>
          <a:p>
            <a:r>
              <a:rPr lang="pt-BR" b="1" dirty="0">
                <a:solidFill>
                  <a:schemeClr val="bg1"/>
                </a:solidFill>
                <a:latin typeface="Arial" panose="020B0604020202020204" pitchFamily="34" charset="0"/>
                <a:cs typeface="Arial" panose="020B0604020202020204" pitchFamily="34" charset="0"/>
              </a:rPr>
              <a:t>1</a:t>
            </a:r>
            <a:r>
              <a:rPr lang="pt-BR" b="1" dirty="0" smtClean="0">
                <a:solidFill>
                  <a:schemeClr val="bg1"/>
                </a:solidFill>
                <a:latin typeface="Arial" panose="020B0604020202020204" pitchFamily="34" charset="0"/>
                <a:cs typeface="Arial" panose="020B0604020202020204" pitchFamily="34" charset="0"/>
              </a:rPr>
              <a:t>9 de março de 2014</a:t>
            </a:r>
            <a:endParaRPr lang="pt-BR"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3981137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72175"/>
            <a:ext cx="12192000" cy="4628124"/>
          </a:xfrm>
          <a:prstGeom prst="rect">
            <a:avLst/>
          </a:prstGeom>
        </p:spPr>
      </p:pic>
    </p:spTree>
    <p:extLst>
      <p:ext uri="{BB962C8B-B14F-4D97-AF65-F5344CB8AC3E}">
        <p14:creationId xmlns:p14="http://schemas.microsoft.com/office/powerpoint/2010/main" val="178323461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Damasco</Template>
  <TotalTime>5098</TotalTime>
  <Words>1087</Words>
  <Application>Microsoft Office PowerPoint</Application>
  <PresentationFormat>Widescreen</PresentationFormat>
  <Paragraphs>81</Paragraphs>
  <Slides>29</Slides>
  <Notes>0</Notes>
  <HiddenSlides>0</HiddenSlides>
  <MMClips>0</MMClips>
  <ScaleCrop>false</ScaleCrop>
  <HeadingPairs>
    <vt:vector size="6" baseType="variant">
      <vt:variant>
        <vt:lpstr>Fontes usadas</vt:lpstr>
      </vt:variant>
      <vt:variant>
        <vt:i4>9</vt:i4>
      </vt:variant>
      <vt:variant>
        <vt:lpstr>Tema</vt:lpstr>
      </vt:variant>
      <vt:variant>
        <vt:i4>1</vt:i4>
      </vt:variant>
      <vt:variant>
        <vt:lpstr>Títulos de slides</vt:lpstr>
      </vt:variant>
      <vt:variant>
        <vt:i4>29</vt:i4>
      </vt:variant>
    </vt:vector>
  </HeadingPairs>
  <TitlesOfParts>
    <vt:vector size="39" baseType="lpstr">
      <vt:lpstr>Arial</vt:lpstr>
      <vt:lpstr>Arial Black</vt:lpstr>
      <vt:lpstr>Arvo</vt:lpstr>
      <vt:lpstr>Bookman Old Style</vt:lpstr>
      <vt:lpstr>Calibri</vt:lpstr>
      <vt:lpstr>Rockwell</vt:lpstr>
      <vt:lpstr>TheSans-5RegularCaps</vt:lpstr>
      <vt:lpstr>Times New Roman</vt:lpstr>
      <vt:lpstr>Wingdings</vt:lpstr>
      <vt:lpstr>Damask</vt:lpstr>
      <vt:lpstr>Apresentação do PowerPoint</vt:lpstr>
      <vt:lpstr>Justificativa para novos projetos ferroviários</vt:lpstr>
      <vt:lpstr>Ferrogrão – ef170</vt:lpstr>
      <vt:lpstr>Apresentação do PowerPoint</vt:lpstr>
      <vt:lpstr>Apresentação do PowerPoint</vt:lpstr>
      <vt:lpstr>PROJEÇÃO DE PRODUÇÃO</vt:lpstr>
      <vt:lpstr>Apresentação do PowerPoint</vt:lpstr>
      <vt:lpstr>Sazonalidade da hidrovia Rio Tapajós</vt:lpstr>
      <vt:lpstr>Apresentação do PowerPoint</vt:lpstr>
      <vt:lpstr>Apresentação do PowerPoint</vt:lpstr>
      <vt:lpstr>Apresentação do PowerPoint</vt:lpstr>
      <vt:lpstr>Ociosidade do traçado</vt:lpstr>
      <vt:lpstr>Carga de retorno</vt:lpstr>
      <vt:lpstr>Apresentação do PowerPoint</vt:lpstr>
      <vt:lpstr>Apresentação do PowerPoint</vt:lpstr>
      <vt:lpstr>CONCORRENTES DIRETOS</vt:lpstr>
      <vt:lpstr>Apresentação do PowerPoint</vt:lpstr>
      <vt:lpstr>FERROVIA NORTE - SUL</vt:lpstr>
      <vt:lpstr>FERROVIA transcontinental</vt:lpstr>
      <vt:lpstr>FERROVIA paraense - fepasa</vt:lpstr>
      <vt:lpstr>Parcialidade da ferrogrão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André Nóbrega</dc:creator>
  <cp:lastModifiedBy>Christiano de Oliveira Emery</cp:lastModifiedBy>
  <cp:revision>154</cp:revision>
  <dcterms:created xsi:type="dcterms:W3CDTF">2018-04-04T19:05:43Z</dcterms:created>
  <dcterms:modified xsi:type="dcterms:W3CDTF">2018-04-25T16:47:35Z</dcterms:modified>
</cp:coreProperties>
</file>