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notesMasterIdLst>
    <p:notesMasterId r:id="rId35"/>
  </p:notesMasterIdLst>
  <p:sldIdLst>
    <p:sldId id="256" r:id="rId3"/>
    <p:sldId id="260" r:id="rId4"/>
    <p:sldId id="410" r:id="rId5"/>
    <p:sldId id="416" r:id="rId6"/>
    <p:sldId id="417" r:id="rId7"/>
    <p:sldId id="411" r:id="rId8"/>
    <p:sldId id="391" r:id="rId9"/>
    <p:sldId id="292" r:id="rId10"/>
    <p:sldId id="415" r:id="rId11"/>
    <p:sldId id="299" r:id="rId12"/>
    <p:sldId id="309" r:id="rId13"/>
    <p:sldId id="310" r:id="rId14"/>
    <p:sldId id="311" r:id="rId15"/>
    <p:sldId id="313" r:id="rId16"/>
    <p:sldId id="315" r:id="rId17"/>
    <p:sldId id="318" r:id="rId18"/>
    <p:sldId id="323" r:id="rId19"/>
    <p:sldId id="325" r:id="rId20"/>
    <p:sldId id="326" r:id="rId21"/>
    <p:sldId id="327" r:id="rId22"/>
    <p:sldId id="330" r:id="rId23"/>
    <p:sldId id="335" r:id="rId24"/>
    <p:sldId id="412" r:id="rId25"/>
    <p:sldId id="344" r:id="rId26"/>
    <p:sldId id="367" r:id="rId27"/>
    <p:sldId id="400" r:id="rId28"/>
    <p:sldId id="383" r:id="rId29"/>
    <p:sldId id="414" r:id="rId30"/>
    <p:sldId id="386" r:id="rId31"/>
    <p:sldId id="387" r:id="rId32"/>
    <p:sldId id="349" r:id="rId33"/>
    <p:sldId id="390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976" autoAdjust="0"/>
  </p:normalViewPr>
  <p:slideViewPr>
    <p:cSldViewPr snapToGrid="0">
      <p:cViewPr varScale="1">
        <p:scale>
          <a:sx n="60" d="100"/>
          <a:sy n="60" d="100"/>
        </p:scale>
        <p:origin x="102" y="294"/>
      </p:cViewPr>
      <p:guideLst/>
    </p:cSldViewPr>
  </p:slideViewPr>
  <p:outlineViewPr>
    <p:cViewPr>
      <p:scale>
        <a:sx n="33" d="100"/>
        <a:sy n="33" d="100"/>
      </p:scale>
      <p:origin x="0" y="-5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7784-E4C9-4233-AE3E-AC303A6B049C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55209-5C85-4F5B-8252-D5687748C2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64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934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491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25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552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442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13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851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83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78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43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33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985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631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85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686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117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7101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489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531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120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28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938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43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55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30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0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95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860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48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62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55209-5C85-4F5B-8252-D5687748C28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17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41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8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6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2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02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0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579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36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699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58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4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557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1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37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28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0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08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55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8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23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C4AA-920C-4FD7-8A47-7961BBA8A196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F087-2172-4740-8E71-928828E7A3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0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dete.reis@mte.gov.b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289539"/>
            <a:ext cx="9144000" cy="4349262"/>
          </a:xfrm>
        </p:spPr>
        <p:txBody>
          <a:bodyPr/>
          <a:lstStyle/>
          <a:p>
            <a:endParaRPr lang="pt-BR" sz="3200" dirty="0" smtClean="0">
              <a:solidFill>
                <a:srgbClr val="0070C0"/>
              </a:solidFill>
            </a:endParaRPr>
          </a:p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ATIVIDADE DE TELEATENDIMENTO: ASSÉDIO MORAL, PRECARIZAÇÃO E ADOECIMENTO</a:t>
            </a:r>
          </a:p>
          <a:p>
            <a:endParaRPr lang="pt-BR" dirty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pPr marL="27432" algn="just"/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6920" y="810914"/>
            <a:ext cx="106603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</a:t>
            </a:r>
            <a:r>
              <a:rPr lang="en-US" altLang="pt-BR" sz="2800" b="1" i="1" dirty="0">
                <a:solidFill>
                  <a:srgbClr val="320E04"/>
                </a:solidFill>
              </a:rPr>
              <a:t> 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  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>
                <a:solidFill>
                  <a:srgbClr val="320E04"/>
                </a:solidFill>
              </a:rPr>
              <a:t>Trabalho</a:t>
            </a:r>
            <a:r>
              <a:rPr lang="en-US" altLang="pt-BR" sz="2800" b="1" dirty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>
                <a:solidFill>
                  <a:srgbClr val="320E04"/>
                </a:solidFill>
              </a:rPr>
              <a:t>Disciplina</a:t>
            </a:r>
            <a:endParaRPr lang="en-US" altLang="pt-BR" sz="2800" b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9" name="Imagem 8" descr="foto (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77" y="1869349"/>
            <a:ext cx="7276124" cy="414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6000" y="912514"/>
            <a:ext cx="9895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Disciplina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Script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   </a:t>
            </a:r>
            <a:r>
              <a:rPr lang="en-US" altLang="pt-BR" sz="2800" b="1" i="1" dirty="0" err="1" smtClean="0">
                <a:solidFill>
                  <a:srgbClr val="320E04"/>
                </a:solidFill>
              </a:rPr>
              <a:t>Advertência</a:t>
            </a:r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7" name="Imagem 6" descr="C:\Users\Odete\AppData\Local\Microsoft\Windows\Temporary Internet Files\Content.Word\digitalizar0006.jpg"/>
          <p:cNvPicPr/>
          <p:nvPr/>
        </p:nvPicPr>
        <p:blipFill rotWithShape="1">
          <a:blip r:embed="rId3" cstate="print"/>
          <a:srcRect l="-2657" t="28181" r="2657" b="62457"/>
          <a:stretch/>
        </p:blipFill>
        <p:spPr bwMode="auto">
          <a:xfrm>
            <a:off x="1746176" y="2387592"/>
            <a:ext cx="8515424" cy="340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baixo 3"/>
          <p:cNvSpPr/>
          <p:nvPr/>
        </p:nvSpPr>
        <p:spPr>
          <a:xfrm>
            <a:off x="7726021" y="2133602"/>
            <a:ext cx="15902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9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6000" y="1204614"/>
            <a:ext cx="9895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Disciplina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Script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 </a:t>
            </a:r>
          </a:p>
          <a:p>
            <a:pPr marL="26988"/>
            <a:endParaRPr lang="en-US" altLang="pt-BR" sz="2800" b="1" i="1" dirty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  </a:t>
            </a:r>
            <a:r>
              <a:rPr lang="pt-BR" sz="2800" b="1" i="1" dirty="0">
                <a:solidFill>
                  <a:srgbClr val="320E04"/>
                </a:solidFill>
              </a:rPr>
              <a:t>“Sorriso na Voz”</a:t>
            </a:r>
            <a:endParaRPr lang="pt-BR" sz="2400" b="1" i="1" dirty="0">
              <a:solidFill>
                <a:srgbClr val="320E04"/>
              </a:solidFill>
              <a:latin typeface="Gill Sans MT"/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07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6000" y="899814"/>
            <a:ext cx="9895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Disciplina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Script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 </a:t>
            </a:r>
          </a:p>
          <a:p>
            <a:pPr marL="26988"/>
            <a:endParaRPr lang="en-US" altLang="pt-BR" sz="2800" b="1" i="1" dirty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</a:t>
            </a:r>
            <a:endParaRPr lang="pt-BR" sz="2400" b="1" i="1" dirty="0">
              <a:solidFill>
                <a:srgbClr val="320E04"/>
              </a:solidFill>
              <a:latin typeface="Gill Sans MT"/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6" name="Imagem 5" descr="C:\Users\Odete\AppData\Local\Microsoft\Windows\Temporary Internet Files\Content.Word\digitalizar0003.jpg"/>
          <p:cNvPicPr/>
          <p:nvPr/>
        </p:nvPicPr>
        <p:blipFill rotWithShape="1">
          <a:blip r:embed="rId3" cstate="print">
            <a:lum contrast="10000"/>
          </a:blip>
          <a:srcRect l="8251" t="57763" r="6713" b="23048"/>
          <a:stretch/>
        </p:blipFill>
        <p:spPr bwMode="auto">
          <a:xfrm>
            <a:off x="2447900" y="2302148"/>
            <a:ext cx="7715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3225800" y="3035300"/>
            <a:ext cx="482600" cy="52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6000" y="1204614"/>
            <a:ext cx="9895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Disciplina</a:t>
            </a:r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 </a:t>
            </a:r>
          </a:p>
          <a:p>
            <a:pPr marL="26988"/>
            <a:endParaRPr lang="en-US" altLang="pt-BR" sz="2800" b="1" i="1" dirty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</a:t>
            </a:r>
            <a:endParaRPr lang="pt-BR" sz="2400" b="1" i="1" dirty="0">
              <a:solidFill>
                <a:srgbClr val="320E04"/>
              </a:solidFill>
              <a:latin typeface="Gill Sans MT"/>
            </a:endParaRPr>
          </a:p>
          <a:p>
            <a:r>
              <a:rPr lang="pt-BR" sz="2800" b="1" dirty="0" smtClean="0"/>
              <a:t>			RESTRIÇÃO </a:t>
            </a:r>
            <a:r>
              <a:rPr lang="pt-BR" sz="2800" b="1" dirty="0"/>
              <a:t>PARA USO BANHEIRO </a:t>
            </a:r>
          </a:p>
          <a:p>
            <a:r>
              <a:rPr lang="pt-BR" sz="2800" b="1" dirty="0"/>
              <a:t>		  </a:t>
            </a:r>
            <a:r>
              <a:rPr lang="pt-BR" sz="2800" b="1" dirty="0" smtClean="0"/>
              <a:t>		         </a:t>
            </a:r>
            <a:endParaRPr lang="pt-BR" sz="2800" b="1" dirty="0"/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03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952500"/>
            <a:ext cx="98933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Disciplina</a:t>
            </a:r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 </a:t>
            </a:r>
          </a:p>
          <a:p>
            <a:pPr marL="26988"/>
            <a:r>
              <a:rPr lang="en-US" sz="2800" b="1" i="1" dirty="0" smtClean="0">
                <a:solidFill>
                  <a:srgbClr val="320E04"/>
                </a:solidFill>
              </a:rPr>
              <a:t>			</a:t>
            </a:r>
            <a:r>
              <a:rPr lang="pt-BR" sz="2000" b="1" dirty="0" smtClean="0"/>
              <a:t>RESTRIÇÃO </a:t>
            </a:r>
            <a:r>
              <a:rPr lang="pt-BR" sz="2000" b="1" dirty="0"/>
              <a:t>PARA USO BANHEIRO</a:t>
            </a:r>
            <a:r>
              <a:rPr lang="pt-BR" b="1" dirty="0"/>
              <a:t> </a:t>
            </a:r>
          </a:p>
          <a:p>
            <a:r>
              <a:rPr lang="pt-BR" b="1" dirty="0"/>
              <a:t>		      </a:t>
            </a:r>
          </a:p>
          <a:p>
            <a:r>
              <a:rPr lang="pt-BR" sz="2000" b="1" dirty="0">
                <a:solidFill>
                  <a:srgbClr val="320E04"/>
                </a:solidFill>
                <a:latin typeface="Gill Sans MT"/>
              </a:rPr>
              <a:t>1956</a:t>
            </a:r>
            <a:r>
              <a:rPr lang="pt-BR" sz="2000" dirty="0">
                <a:solidFill>
                  <a:srgbClr val="320E04"/>
                </a:solidFill>
                <a:latin typeface="Gill Sans MT"/>
              </a:rPr>
              <a:t>- Neurose das Telefonistas (Le </a:t>
            </a:r>
            <a:r>
              <a:rPr lang="pt-BR" sz="2000" dirty="0" err="1">
                <a:solidFill>
                  <a:srgbClr val="320E04"/>
                </a:solidFill>
                <a:latin typeface="Gill Sans MT"/>
              </a:rPr>
              <a:t>Guillant</a:t>
            </a:r>
            <a:r>
              <a:rPr lang="pt-BR" sz="2000" dirty="0">
                <a:solidFill>
                  <a:srgbClr val="320E04"/>
                </a:solidFill>
                <a:latin typeface="Gill Sans MT"/>
              </a:rPr>
              <a:t>):</a:t>
            </a:r>
            <a:endParaRPr lang="pt-BR" sz="2000" i="1" dirty="0"/>
          </a:p>
          <a:p>
            <a:pPr algn="just"/>
            <a:r>
              <a:rPr lang="pt-BR" sz="2000" i="1" dirty="0"/>
              <a:t>As operadoras devem pedir permissão a controladora para sair quando tem necessidade fisiológica a satisfazer, o que é chamado de “ir e vir”, com duração de 5 minutos. Quando este tempo é ultrapassado desencadeia interrogatórios cerrados sobre a utilização do sexto minuto.</a:t>
            </a:r>
          </a:p>
          <a:p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204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952500"/>
            <a:ext cx="9893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Disciplina</a:t>
            </a:r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</a:t>
            </a:r>
            <a:endParaRPr lang="pt-BR" sz="2800" dirty="0">
              <a:solidFill>
                <a:srgbClr val="320E04"/>
              </a:solidFill>
            </a:endParaRPr>
          </a:p>
          <a:p>
            <a:pPr algn="ctr"/>
            <a:r>
              <a:rPr lang="pt-BR" sz="2400" b="1" dirty="0" smtClean="0"/>
              <a:t>TRT </a:t>
            </a:r>
            <a:r>
              <a:rPr lang="pt-BR" sz="2400" b="1" dirty="0"/>
              <a:t>condena empresa por controlar ida de funcionários ao banheiro</a:t>
            </a:r>
          </a:p>
          <a:p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  <a:p>
            <a:pPr algn="just"/>
            <a:r>
              <a:rPr lang="pt-BR" sz="2000" i="1" dirty="0"/>
              <a:t>O Tribunal Regional do Trabalho da 10ª Região, em Brasília, condenou uma </a:t>
            </a:r>
            <a:r>
              <a:rPr lang="pt-BR" sz="2000" b="1" i="1" dirty="0"/>
              <a:t>empresa de </a:t>
            </a:r>
            <a:r>
              <a:rPr lang="pt-BR" sz="2000" b="1" i="1" dirty="0" err="1"/>
              <a:t>call</a:t>
            </a:r>
            <a:r>
              <a:rPr lang="pt-BR" sz="2000" b="1" i="1" dirty="0"/>
              <a:t> center</a:t>
            </a:r>
            <a:r>
              <a:rPr lang="pt-BR" sz="2000" i="1" dirty="0"/>
              <a:t> a pagar R$ 15 mil a uma funcionária por </a:t>
            </a:r>
            <a:r>
              <a:rPr lang="pt-BR" sz="2000" b="1" i="1" dirty="0"/>
              <a:t>controlar o tempo e a quantidade de vezes que ela ia ao banheiro</a:t>
            </a:r>
            <a:r>
              <a:rPr lang="pt-BR" sz="2000" i="1" dirty="0"/>
              <a:t> durante o expediente. De acordo com a ação, o prazo para que ela retornasse ao trabalho era de </a:t>
            </a:r>
            <a:r>
              <a:rPr lang="pt-BR" sz="2000" b="1" i="1" dirty="0"/>
              <a:t>cinco minutos</a:t>
            </a:r>
            <a:r>
              <a:rPr lang="pt-BR" sz="2000" i="1" dirty="0"/>
              <a:t>.</a:t>
            </a: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009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952500"/>
            <a:ext cx="98933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 </a:t>
            </a:r>
            <a:r>
              <a:rPr lang="en-US" altLang="pt-BR" sz="2800" b="1" dirty="0">
                <a:solidFill>
                  <a:srgbClr val="320E04"/>
                </a:solidFill>
              </a:rPr>
              <a:t>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r>
              <a:rPr lang="en-US" altLang="pt-BR" sz="2800" b="1" dirty="0" smtClean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Disciplina</a:t>
            </a:r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 </a:t>
            </a:r>
          </a:p>
          <a:p>
            <a:pPr marL="26988"/>
            <a:r>
              <a:rPr lang="en-US" sz="2800" b="1" i="1" dirty="0" smtClean="0">
                <a:solidFill>
                  <a:srgbClr val="320E04"/>
                </a:solidFill>
              </a:rPr>
              <a:t>				</a:t>
            </a:r>
            <a:r>
              <a:rPr lang="pt-BR" sz="2400" dirty="0" smtClean="0">
                <a:solidFill>
                  <a:srgbClr val="320E04"/>
                </a:solidFill>
              </a:rPr>
              <a:t>Medidas </a:t>
            </a:r>
            <a:r>
              <a:rPr lang="pt-BR" sz="2400" dirty="0">
                <a:solidFill>
                  <a:srgbClr val="320E04"/>
                </a:solidFill>
              </a:rPr>
              <a:t>disciplinares</a:t>
            </a:r>
          </a:p>
          <a:p>
            <a:pPr marL="26988"/>
            <a:endParaRPr lang="pt-BR" sz="2400" dirty="0">
              <a:solidFill>
                <a:srgbClr val="320E04"/>
              </a:solidFill>
            </a:endParaRPr>
          </a:p>
          <a:p>
            <a:pPr marL="369888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20E04"/>
                </a:solidFill>
              </a:rPr>
              <a:t>17.600 medidas de 01/14 a 05/14 em uma unidade com 14.000 operadores</a:t>
            </a:r>
          </a:p>
          <a:p>
            <a:pPr marL="26988"/>
            <a:endParaRPr lang="pt-BR" sz="2000" dirty="0">
              <a:solidFill>
                <a:srgbClr val="320E04"/>
              </a:solidFill>
            </a:endParaRPr>
          </a:p>
          <a:p>
            <a:pPr marL="369888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20E04"/>
                </a:solidFill>
              </a:rPr>
              <a:t>“Escala Pedagógica”</a:t>
            </a:r>
          </a:p>
          <a:p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25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952500"/>
            <a:ext cx="98933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err="1" smtClean="0">
                <a:solidFill>
                  <a:srgbClr val="320E04"/>
                </a:solidFill>
              </a:rPr>
              <a:t>Advertência</a:t>
            </a:r>
            <a:r>
              <a:rPr lang="en-US" sz="2800" b="1" i="1" dirty="0" smtClean="0">
                <a:solidFill>
                  <a:srgbClr val="320E04"/>
                </a:solidFill>
              </a:rPr>
              <a:t>	</a:t>
            </a:r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245100" y="2311400"/>
            <a:ext cx="482600" cy="529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C:\Users\Odete\Pictures\Minhas digitalizações\2014-08 (ago)\digitalizar0003.jpg"/>
          <p:cNvPicPr/>
          <p:nvPr/>
        </p:nvPicPr>
        <p:blipFill rotWithShape="1">
          <a:blip r:embed="rId3" cstate="print"/>
          <a:srcRect l="7498" t="29459" r="3783" b="55214"/>
          <a:stretch/>
        </p:blipFill>
        <p:spPr bwMode="auto">
          <a:xfrm>
            <a:off x="2229148" y="1578248"/>
            <a:ext cx="7560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8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952500"/>
            <a:ext cx="98933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err="1" smtClean="0">
                <a:solidFill>
                  <a:srgbClr val="320E04"/>
                </a:solidFill>
              </a:rPr>
              <a:t>Advertência</a:t>
            </a:r>
            <a:r>
              <a:rPr lang="en-US" sz="2800" b="1" i="1" dirty="0" smtClean="0">
                <a:solidFill>
                  <a:srgbClr val="320E04"/>
                </a:solidFill>
              </a:rPr>
              <a:t>	</a:t>
            </a:r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10" name="Imagem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20776" r="15993" b="61914"/>
          <a:stretch/>
        </p:blipFill>
        <p:spPr bwMode="auto">
          <a:xfrm>
            <a:off x="2426677" y="1430619"/>
            <a:ext cx="7507560" cy="4717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43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67354" y="82063"/>
            <a:ext cx="9519136" cy="574430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9144000" cy="4821702"/>
          </a:xfrm>
        </p:spPr>
        <p:txBody>
          <a:bodyPr>
            <a:normAutofit/>
          </a:bodyPr>
          <a:lstStyle/>
          <a:p>
            <a:pPr marL="26988"/>
            <a:endParaRPr lang="pt-BR" sz="2800" b="1" dirty="0" smtClean="0">
              <a:solidFill>
                <a:srgbClr val="320E04"/>
              </a:solidFill>
            </a:endParaRPr>
          </a:p>
          <a:p>
            <a:pPr marL="26988"/>
            <a:endParaRPr lang="pt-BR" sz="2800" b="1" dirty="0">
              <a:solidFill>
                <a:srgbClr val="320E04"/>
              </a:solidFill>
            </a:endParaRPr>
          </a:p>
          <a:p>
            <a:pPr marL="26988"/>
            <a:endParaRPr lang="pt-BR" sz="2800" b="1" dirty="0" smtClean="0">
              <a:solidFill>
                <a:srgbClr val="320E04"/>
              </a:solidFill>
            </a:endParaRPr>
          </a:p>
          <a:p>
            <a:pPr marL="26988"/>
            <a:r>
              <a:rPr lang="pt-BR" sz="2800" b="1" dirty="0" smtClean="0">
                <a:solidFill>
                  <a:srgbClr val="320E04"/>
                </a:solidFill>
              </a:rPr>
              <a:t>Precarização do Trabalho                                                              </a:t>
            </a:r>
          </a:p>
          <a:p>
            <a:pPr marL="26988"/>
            <a:endParaRPr lang="pt-BR" sz="2800" b="1" dirty="0" smtClean="0">
              <a:solidFill>
                <a:srgbClr val="320E04"/>
              </a:solidFill>
            </a:endParaRPr>
          </a:p>
          <a:p>
            <a:pPr marL="26988"/>
            <a:endParaRPr lang="pt-BR" sz="2800" b="1" dirty="0">
              <a:solidFill>
                <a:srgbClr val="320E04"/>
              </a:solidFill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952500"/>
            <a:ext cx="98933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err="1" smtClean="0">
                <a:solidFill>
                  <a:srgbClr val="320E04"/>
                </a:solidFill>
              </a:rPr>
              <a:t>Advertência</a:t>
            </a:r>
            <a:r>
              <a:rPr lang="en-US" sz="2800" b="1" i="1" dirty="0" smtClean="0">
                <a:solidFill>
                  <a:srgbClr val="320E04"/>
                </a:solidFill>
              </a:rPr>
              <a:t>	</a:t>
            </a:r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7" name="Imagem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21396" r="13187" b="56523"/>
          <a:stretch/>
        </p:blipFill>
        <p:spPr bwMode="auto">
          <a:xfrm>
            <a:off x="2426677" y="1547493"/>
            <a:ext cx="7723583" cy="4780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65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952500"/>
            <a:ext cx="98933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>
                <a:solidFill>
                  <a:srgbClr val="320E04"/>
                </a:solidFill>
              </a:rPr>
              <a:t>TELEATENDIMENTO</a:t>
            </a:r>
          </a:p>
          <a:p>
            <a:pPr marL="26988"/>
            <a:r>
              <a:rPr lang="en-US" altLang="pt-BR" sz="2800" b="1" i="1" dirty="0">
                <a:solidFill>
                  <a:srgbClr val="320E04"/>
                </a:solidFill>
              </a:rPr>
              <a:t>			 </a:t>
            </a:r>
            <a:r>
              <a:rPr lang="en-US" altLang="pt-BR" sz="2800" b="1" dirty="0" err="1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>
                <a:solidFill>
                  <a:srgbClr val="320E04"/>
                </a:solidFill>
              </a:rPr>
              <a:t> do </a:t>
            </a:r>
            <a:r>
              <a:rPr lang="en-US" altLang="pt-BR" sz="2800" b="1" dirty="0" err="1">
                <a:solidFill>
                  <a:srgbClr val="320E04"/>
                </a:solidFill>
              </a:rPr>
              <a:t>Trabalho</a:t>
            </a:r>
            <a:r>
              <a:rPr lang="en-US" altLang="pt-BR" sz="2800" b="1" dirty="0">
                <a:solidFill>
                  <a:srgbClr val="320E04"/>
                </a:solidFill>
              </a:rPr>
              <a:t>/</a:t>
            </a:r>
            <a:r>
              <a:rPr lang="en-US" altLang="pt-BR" sz="2800" b="1" dirty="0" err="1">
                <a:solidFill>
                  <a:srgbClr val="320E04"/>
                </a:solidFill>
              </a:rPr>
              <a:t>Disciplina</a:t>
            </a:r>
            <a:endParaRPr lang="en-US" altLang="pt-BR" sz="2800" b="1" i="1" dirty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>
                <a:solidFill>
                  <a:srgbClr val="320E04"/>
                </a:solidFill>
              </a:rPr>
              <a:t>				 </a:t>
            </a:r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r>
              <a:rPr lang="en-US" sz="2800" b="1" i="1" dirty="0" smtClean="0">
                <a:solidFill>
                  <a:srgbClr val="320E04"/>
                </a:solidFill>
              </a:rPr>
              <a:t>				</a:t>
            </a:r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2159000" y="2428726"/>
            <a:ext cx="797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just"/>
            <a:r>
              <a:rPr lang="pt-BR" sz="2000" dirty="0"/>
              <a:t>PROCESSO TST-AIRR-1885-34.2011.5.07.0005:  </a:t>
            </a:r>
          </a:p>
          <a:p>
            <a:pPr marL="26988" algn="just"/>
            <a:r>
              <a:rPr lang="pt-BR" sz="2000" i="1" dirty="0"/>
              <a:t>“a autora sofreu algumas advertências e suspensões funcionais decorrentes de </a:t>
            </a:r>
            <a:r>
              <a:rPr lang="pt-BR" sz="2000" b="1" i="1" dirty="0" smtClean="0"/>
              <a:t>motivos </a:t>
            </a:r>
            <a:r>
              <a:rPr lang="pt-BR" sz="2000" b="1" i="1" dirty="0"/>
              <a:t>banais</a:t>
            </a:r>
            <a:r>
              <a:rPr lang="pt-BR" sz="2000" i="1" dirty="0"/>
              <a:t>, como atraso ou saída antecipada do trabalho, durante poucos minutos, o que demonstra o </a:t>
            </a:r>
            <a:r>
              <a:rPr lang="pt-BR" sz="2000" b="1" i="1" dirty="0"/>
              <a:t>extremo rigor </a:t>
            </a:r>
            <a:r>
              <a:rPr lang="pt-BR" sz="2000" i="1" dirty="0"/>
              <a:t>com o qual a Reclamada, uma das maiores empresas do País, trata os seus funcionários” </a:t>
            </a:r>
            <a:r>
              <a:rPr lang="pt-BR" sz="2000" dirty="0"/>
              <a:t>(grifo nosso)</a:t>
            </a:r>
            <a:endParaRPr lang="pt-BR" sz="2000" b="1" dirty="0">
              <a:solidFill>
                <a:srgbClr val="320E04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913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648335" y="57150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774700"/>
            <a:ext cx="9893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>
                <a:solidFill>
                  <a:srgbClr val="320E04"/>
                </a:solidFill>
              </a:rPr>
              <a:t>TELEATENDIMENTO</a:t>
            </a:r>
          </a:p>
          <a:p>
            <a:pPr marL="26988"/>
            <a:r>
              <a:rPr lang="en-US" altLang="pt-BR" sz="2800" b="1" i="1" dirty="0">
                <a:solidFill>
                  <a:srgbClr val="320E04"/>
                </a:solidFill>
              </a:rPr>
              <a:t>			 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   </a:t>
            </a:r>
            <a:r>
              <a:rPr lang="en-US" altLang="pt-BR" sz="2800" b="1" dirty="0" err="1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>
                <a:solidFill>
                  <a:srgbClr val="320E04"/>
                </a:solidFill>
              </a:rPr>
              <a:t> 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9" name="Imagem 117" descr="IMG_14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96" y="1916832"/>
            <a:ext cx="6355804" cy="377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67354" y="82063"/>
            <a:ext cx="9519136" cy="574430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9144000" cy="4821702"/>
          </a:xfrm>
        </p:spPr>
        <p:txBody>
          <a:bodyPr>
            <a:normAutofit/>
          </a:bodyPr>
          <a:lstStyle/>
          <a:p>
            <a:pPr marL="26988"/>
            <a:endParaRPr lang="pt-BR" sz="2800" dirty="0" smtClean="0"/>
          </a:p>
          <a:p>
            <a:pPr marL="26988"/>
            <a:r>
              <a:rPr lang="pt-BR" sz="2800" dirty="0" smtClean="0"/>
              <a:t> </a:t>
            </a:r>
          </a:p>
          <a:p>
            <a:pPr marL="26988"/>
            <a:r>
              <a:rPr lang="pt-BR" sz="2800" dirty="0" smtClean="0"/>
              <a:t>“</a:t>
            </a:r>
            <a:r>
              <a:rPr lang="pt-BR" sz="2800" dirty="0"/>
              <a:t>Faço tudo direito, atendo bem o cliente, e mesmo assim sou penalizado.” </a:t>
            </a:r>
            <a:endParaRPr lang="pt-BR" sz="2800" dirty="0" smtClean="0"/>
          </a:p>
          <a:p>
            <a:pPr marL="26988"/>
            <a:r>
              <a:rPr lang="pt-BR" sz="2800" dirty="0" smtClean="0"/>
              <a:t>“</a:t>
            </a:r>
            <a:r>
              <a:rPr lang="pt-BR" sz="2800" dirty="0"/>
              <a:t>Aqui se você respirar mais do que o permitido, você é suspenso</a:t>
            </a:r>
            <a:r>
              <a:rPr lang="pt-BR" sz="2800" dirty="0" smtClean="0"/>
              <a:t>.”</a:t>
            </a:r>
          </a:p>
          <a:p>
            <a:pPr marL="26988"/>
            <a:r>
              <a:rPr lang="pt-BR" sz="2800" dirty="0" smtClean="0"/>
              <a:t>“</a:t>
            </a:r>
            <a:r>
              <a:rPr lang="pt-BR" sz="2800" dirty="0"/>
              <a:t>Estou com medo de vir trabalhar.”</a:t>
            </a:r>
          </a:p>
          <a:p>
            <a:pPr marL="26988"/>
            <a:endParaRPr lang="pt-BR" sz="2800" b="1" dirty="0" smtClean="0">
              <a:solidFill>
                <a:srgbClr val="320E04"/>
              </a:solidFill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0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47700" y="626345"/>
            <a:ext cx="1031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TELEATENDIMENTO</a:t>
            </a:r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1790700" y="1888229"/>
            <a:ext cx="79883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>
              <a:lnSpc>
                <a:spcPct val="90000"/>
              </a:lnSpc>
            </a:pPr>
            <a:r>
              <a:rPr lang="pt-BR" sz="2400" b="1" dirty="0" smtClean="0">
                <a:solidFill>
                  <a:srgbClr val="320E04"/>
                </a:solidFill>
              </a:rPr>
              <a:t>Principais </a:t>
            </a:r>
            <a:r>
              <a:rPr lang="pt-BR" sz="2400" b="1" dirty="0">
                <a:solidFill>
                  <a:srgbClr val="320E04"/>
                </a:solidFill>
              </a:rPr>
              <a:t>Doenças Relacionadas ao Trabalho</a:t>
            </a:r>
          </a:p>
          <a:p>
            <a:pPr marL="26988" algn="ctr">
              <a:lnSpc>
                <a:spcPct val="90000"/>
              </a:lnSpc>
            </a:pPr>
            <a:endParaRPr lang="pt-BR" sz="2400" dirty="0">
              <a:solidFill>
                <a:srgbClr val="320E04"/>
              </a:solidFill>
            </a:endParaRPr>
          </a:p>
          <a:p>
            <a:pPr marL="26988" algn="just">
              <a:lnSpc>
                <a:spcPct val="90000"/>
              </a:lnSpc>
              <a:buFont typeface="Arial" charset="0"/>
              <a:buChar char="•"/>
            </a:pPr>
            <a:r>
              <a:rPr lang="pt-BR" sz="2400" dirty="0" smtClean="0">
                <a:solidFill>
                  <a:srgbClr val="320E04"/>
                </a:solidFill>
              </a:rPr>
              <a:t>Doenças osteomusculares</a:t>
            </a:r>
          </a:p>
          <a:p>
            <a:pPr marL="26988" algn="just">
              <a:lnSpc>
                <a:spcPct val="90000"/>
              </a:lnSpc>
              <a:buFont typeface="Arial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Transtornos mentais </a:t>
            </a:r>
          </a:p>
          <a:p>
            <a:pPr marL="26988" algn="just">
              <a:lnSpc>
                <a:spcPct val="90000"/>
              </a:lnSpc>
              <a:buFont typeface="Arial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Distúrbios vocais</a:t>
            </a:r>
          </a:p>
          <a:p>
            <a:pPr marL="26988" algn="just">
              <a:lnSpc>
                <a:spcPct val="90000"/>
              </a:lnSpc>
              <a:buFont typeface="Arial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Distúrbios da visão e auditivos;</a:t>
            </a:r>
          </a:p>
          <a:p>
            <a:pPr marL="26988" algn="just">
              <a:lnSpc>
                <a:spcPct val="90000"/>
              </a:lnSpc>
              <a:buFont typeface="Arial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Distúrbios geniturinários</a:t>
            </a:r>
          </a:p>
          <a:p>
            <a:pPr marL="26988" algn="just">
              <a:lnSpc>
                <a:spcPct val="90000"/>
              </a:lnSpc>
              <a:buFont typeface="Arial" charset="0"/>
              <a:buChar char="•"/>
            </a:pPr>
            <a:endParaRPr lang="pt-BR" sz="2400" dirty="0">
              <a:solidFill>
                <a:srgbClr val="320E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84300" y="774700"/>
            <a:ext cx="9575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TELEATENDIMENTO</a:t>
            </a:r>
            <a:endParaRPr lang="pt-BR" sz="2400" b="1" dirty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        </a:t>
            </a:r>
            <a:r>
              <a:rPr lang="en-US" altLang="pt-BR" sz="2800" dirty="0" err="1" smtClean="0">
                <a:solidFill>
                  <a:srgbClr val="320E04"/>
                </a:solidFill>
              </a:rPr>
              <a:t>Distúrbios</a:t>
            </a:r>
            <a:r>
              <a:rPr lang="en-US" altLang="pt-BR" sz="2800" dirty="0" smtClean="0">
                <a:solidFill>
                  <a:srgbClr val="320E04"/>
                </a:solidFill>
              </a:rPr>
              <a:t> </a:t>
            </a:r>
            <a:r>
              <a:rPr lang="en-US" altLang="pt-BR" sz="2800" dirty="0" err="1">
                <a:solidFill>
                  <a:srgbClr val="320E04"/>
                </a:solidFill>
              </a:rPr>
              <a:t>M</a:t>
            </a:r>
            <a:r>
              <a:rPr lang="en-US" altLang="pt-BR" sz="2800" dirty="0" err="1" smtClean="0">
                <a:solidFill>
                  <a:srgbClr val="320E04"/>
                </a:solidFill>
              </a:rPr>
              <a:t>entais</a:t>
            </a:r>
            <a:endParaRPr lang="en-US" altLang="pt-BR" sz="2800" dirty="0" smtClean="0">
              <a:solidFill>
                <a:srgbClr val="320E04"/>
              </a:solidFill>
            </a:endParaRPr>
          </a:p>
          <a:p>
            <a:pPr marL="26988" algn="just">
              <a:lnSpc>
                <a:spcPct val="90000"/>
              </a:lnSpc>
            </a:pPr>
            <a:r>
              <a:rPr lang="en-US" sz="2800" b="1" i="1" dirty="0">
                <a:solidFill>
                  <a:srgbClr val="320E04"/>
                </a:solidFill>
              </a:rPr>
              <a:t>	</a:t>
            </a:r>
            <a:r>
              <a:rPr lang="en-US" sz="2800" b="1" i="1" dirty="0" smtClean="0">
                <a:solidFill>
                  <a:srgbClr val="320E04"/>
                </a:solidFill>
              </a:rPr>
              <a:t>		         </a:t>
            </a:r>
            <a:r>
              <a:rPr lang="pt-BR" sz="2400" b="1" dirty="0" smtClean="0">
                <a:solidFill>
                  <a:srgbClr val="320E04"/>
                </a:solidFill>
              </a:rPr>
              <a:t>Riscos Psicossociais</a:t>
            </a:r>
          </a:p>
          <a:p>
            <a:pPr marL="26988" algn="just">
              <a:lnSpc>
                <a:spcPct val="90000"/>
              </a:lnSpc>
            </a:pPr>
            <a:endParaRPr lang="pt-BR" sz="2400" b="1" dirty="0" smtClean="0">
              <a:solidFill>
                <a:srgbClr val="320E04"/>
              </a:solidFill>
            </a:endParaRPr>
          </a:p>
          <a:p>
            <a:pPr marL="26988" algn="just">
              <a:lnSpc>
                <a:spcPct val="90000"/>
              </a:lnSpc>
            </a:pPr>
            <a:r>
              <a:rPr lang="pt-BR" sz="2400" b="1" dirty="0" smtClean="0"/>
              <a:t>São </a:t>
            </a:r>
            <a:r>
              <a:rPr lang="pt-BR" sz="2400" b="1" dirty="0"/>
              <a:t>os resultados psicológicos, físicos e sociais negativos que decorrem de uma concepção, organização e gestão inadequadas do trabalho. </a:t>
            </a:r>
            <a:endParaRPr lang="pt-BR" sz="2400" b="1" dirty="0" smtClean="0"/>
          </a:p>
          <a:p>
            <a:pPr marL="26988" algn="just">
              <a:lnSpc>
                <a:spcPct val="90000"/>
              </a:lnSpc>
            </a:pPr>
            <a:r>
              <a:rPr lang="pt-BR" sz="2400" dirty="0" smtClean="0">
                <a:solidFill>
                  <a:srgbClr val="320E04"/>
                </a:solidFill>
              </a:rPr>
              <a:t>EU-OSHA (Agência Europeia para a  Saúde e Segurança no Trabalho) </a:t>
            </a:r>
          </a:p>
          <a:p>
            <a:pPr marL="26988" algn="just">
              <a:lnSpc>
                <a:spcPct val="90000"/>
              </a:lnSpc>
            </a:pPr>
            <a:endParaRPr lang="pt-BR" sz="2400" dirty="0">
              <a:solidFill>
                <a:srgbClr val="320E04"/>
              </a:solidFill>
            </a:endParaRPr>
          </a:p>
          <a:p>
            <a:pPr marL="26988" algn="just">
              <a:lnSpc>
                <a:spcPct val="90000"/>
              </a:lnSpc>
            </a:pPr>
            <a:r>
              <a:rPr lang="pt-BR" sz="2400" dirty="0">
                <a:solidFill>
                  <a:srgbClr val="320E04"/>
                </a:solidFill>
              </a:rPr>
              <a:t>Estrese relacionado ao trabalho: 2º problema de saúde mais relatado- 2005 (22% trabalhadores</a:t>
            </a:r>
            <a:r>
              <a:rPr lang="pt-BR" sz="2400" dirty="0" smtClean="0">
                <a:solidFill>
                  <a:srgbClr val="320E04"/>
                </a:solidFill>
              </a:rPr>
              <a:t>)</a:t>
            </a:r>
          </a:p>
          <a:p>
            <a:pPr marL="26988" algn="just">
              <a:lnSpc>
                <a:spcPct val="90000"/>
              </a:lnSpc>
            </a:pPr>
            <a:endParaRPr lang="pt-BR" sz="2400" dirty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904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84300" y="774700"/>
            <a:ext cx="95758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TELEATENDIMENTO</a:t>
            </a:r>
            <a:endParaRPr lang="pt-BR" sz="2400" b="1" dirty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         </a:t>
            </a:r>
            <a:r>
              <a:rPr lang="en-US" altLang="pt-BR" sz="2800" dirty="0" err="1" smtClean="0">
                <a:solidFill>
                  <a:srgbClr val="320E04"/>
                </a:solidFill>
              </a:rPr>
              <a:t>Distúrbios</a:t>
            </a:r>
            <a:r>
              <a:rPr lang="en-US" altLang="pt-BR" sz="2800" dirty="0" smtClean="0">
                <a:solidFill>
                  <a:srgbClr val="320E04"/>
                </a:solidFill>
              </a:rPr>
              <a:t> </a:t>
            </a:r>
            <a:r>
              <a:rPr lang="en-US" altLang="pt-BR" sz="2800" dirty="0" err="1">
                <a:solidFill>
                  <a:srgbClr val="320E04"/>
                </a:solidFill>
              </a:rPr>
              <a:t>M</a:t>
            </a:r>
            <a:r>
              <a:rPr lang="en-US" altLang="pt-BR" sz="2800" dirty="0" err="1" smtClean="0">
                <a:solidFill>
                  <a:srgbClr val="320E04"/>
                </a:solidFill>
              </a:rPr>
              <a:t>entais</a:t>
            </a:r>
            <a:endParaRPr lang="en-US" altLang="pt-BR" sz="2800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 algn="just">
              <a:lnSpc>
                <a:spcPct val="90000"/>
              </a:lnSpc>
            </a:pPr>
            <a:r>
              <a:rPr lang="pt-BR" sz="2400" dirty="0" smtClean="0">
                <a:solidFill>
                  <a:srgbClr val="320E04"/>
                </a:solidFill>
              </a:rPr>
              <a:t>				</a:t>
            </a:r>
            <a:r>
              <a:rPr lang="pt-BR" sz="2400" b="1" dirty="0" smtClean="0">
                <a:solidFill>
                  <a:srgbClr val="320E04"/>
                </a:solidFill>
              </a:rPr>
              <a:t>Riscos Psicossociais</a:t>
            </a:r>
          </a:p>
          <a:p>
            <a:pPr marL="26988" algn="just">
              <a:lnSpc>
                <a:spcPct val="90000"/>
              </a:lnSpc>
            </a:pPr>
            <a:endParaRPr lang="pt-BR" sz="2400" dirty="0">
              <a:solidFill>
                <a:srgbClr val="320E04"/>
              </a:solidFill>
            </a:endParaRPr>
          </a:p>
          <a:p>
            <a:pPr marL="26988" algn="just">
              <a:lnSpc>
                <a:spcPct val="90000"/>
              </a:lnSpc>
            </a:pPr>
            <a:r>
              <a:rPr lang="pt-BR" sz="2400" dirty="0">
                <a:solidFill>
                  <a:srgbClr val="320E04"/>
                </a:solidFill>
              </a:rPr>
              <a:t>Brasil:</a:t>
            </a:r>
          </a:p>
          <a:p>
            <a:pPr marL="26988" algn="just">
              <a:lnSpc>
                <a:spcPct val="90000"/>
              </a:lnSpc>
            </a:pPr>
            <a:r>
              <a:rPr lang="pt-BR" sz="2400" dirty="0">
                <a:solidFill>
                  <a:srgbClr val="320E04"/>
                </a:solidFill>
              </a:rPr>
              <a:t>Transtornos mentais: 3ª maior causa de afastamento do trabalho</a:t>
            </a:r>
          </a:p>
          <a:p>
            <a:pPr marL="26988">
              <a:buFont typeface="Arial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200.000 afastamentos por ano</a:t>
            </a:r>
          </a:p>
          <a:p>
            <a:pPr marL="26988">
              <a:buFont typeface="Arial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11.000 considerados acidentários</a:t>
            </a: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137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648335" y="57150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774700"/>
            <a:ext cx="98933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>
                <a:solidFill>
                  <a:srgbClr val="320E04"/>
                </a:solidFill>
              </a:rPr>
              <a:t>TELEATENDIMENTO</a:t>
            </a:r>
          </a:p>
          <a:p>
            <a:pPr marL="26988"/>
            <a:r>
              <a:rPr lang="en-US" altLang="pt-BR" sz="2800" b="1" i="1" dirty="0">
                <a:solidFill>
                  <a:srgbClr val="320E04"/>
                </a:solidFill>
              </a:rPr>
              <a:t>			 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   </a:t>
            </a:r>
            <a:r>
              <a:rPr lang="en-US" altLang="pt-BR" sz="2800" b="1" dirty="0" err="1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>
                <a:solidFill>
                  <a:srgbClr val="320E04"/>
                </a:solidFill>
              </a:rPr>
              <a:t> 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endParaRPr lang="pt-BR" sz="2800" dirty="0">
              <a:solidFill>
                <a:srgbClr val="320E04"/>
              </a:solidFill>
            </a:endParaRPr>
          </a:p>
          <a:p>
            <a:pPr marL="26988"/>
            <a:endParaRPr lang="pt-BR" sz="2800" dirty="0">
              <a:solidFill>
                <a:srgbClr val="320E04"/>
              </a:solidFill>
            </a:endParaRPr>
          </a:p>
          <a:p>
            <a:pPr marL="26988"/>
            <a:r>
              <a:rPr lang="pt-BR" sz="2400" dirty="0" smtClean="0">
                <a:solidFill>
                  <a:srgbClr val="320E04"/>
                </a:solidFill>
              </a:rPr>
              <a:t>				</a:t>
            </a:r>
            <a:r>
              <a:rPr lang="pt-BR" sz="2400" b="1" dirty="0" smtClean="0">
                <a:solidFill>
                  <a:srgbClr val="320E04"/>
                </a:solidFill>
              </a:rPr>
              <a:t>Assédio </a:t>
            </a:r>
            <a:r>
              <a:rPr lang="pt-BR" sz="2400" b="1" dirty="0">
                <a:solidFill>
                  <a:srgbClr val="320E04"/>
                </a:solidFill>
              </a:rPr>
              <a:t>Moral</a:t>
            </a:r>
          </a:p>
          <a:p>
            <a:pPr marL="26988"/>
            <a:endParaRPr lang="pt-BR" sz="24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9" name="Picture 2" descr="Resultado de imagem para assédio moral organiz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16" y="2462932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audeexperts.com.br/wp-content/uploads/2015/03/assedio-mor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01" y="3655491"/>
            <a:ext cx="3672409" cy="24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84300" y="774700"/>
            <a:ext cx="957580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TELEATENDIMENTO</a:t>
            </a:r>
          </a:p>
          <a:p>
            <a:pPr marL="26988" algn="ctr"/>
            <a:endParaRPr lang="pt-BR" sz="2400" b="1" dirty="0">
              <a:solidFill>
                <a:srgbClr val="320E04"/>
              </a:solidFill>
            </a:endParaRP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</a:t>
            </a:r>
            <a:r>
              <a:rPr lang="en-US" altLang="pt-BR" sz="2800" b="1" i="1" dirty="0">
                <a:solidFill>
                  <a:srgbClr val="320E04"/>
                </a:solidFill>
              </a:rPr>
              <a:t> 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         </a:t>
            </a:r>
            <a:r>
              <a:rPr lang="pt-BR" sz="2800" b="1" dirty="0">
                <a:solidFill>
                  <a:srgbClr val="320E04"/>
                </a:solidFill>
              </a:rPr>
              <a:t>Assédio </a:t>
            </a:r>
            <a:r>
              <a:rPr lang="pt-BR" sz="2800" b="1" dirty="0" smtClean="0">
                <a:solidFill>
                  <a:srgbClr val="320E04"/>
                </a:solidFill>
              </a:rPr>
              <a:t>Moral</a:t>
            </a:r>
          </a:p>
          <a:p>
            <a:pPr marL="26988"/>
            <a:endParaRPr lang="pt-BR" sz="2800" b="1" dirty="0">
              <a:solidFill>
                <a:srgbClr val="320E04"/>
              </a:solidFill>
            </a:endParaRPr>
          </a:p>
          <a:p>
            <a:pPr marL="26988"/>
            <a:endParaRPr lang="pt-BR" sz="2400" dirty="0">
              <a:solidFill>
                <a:srgbClr val="320E04"/>
              </a:solidFill>
            </a:endParaRPr>
          </a:p>
          <a:p>
            <a:pPr marL="26988" algn="just">
              <a:lnSpc>
                <a:spcPct val="90000"/>
              </a:lnSpc>
            </a:pPr>
            <a:r>
              <a:rPr lang="pt-BR" sz="2400" dirty="0" smtClean="0"/>
              <a:t>Item 5.13</a:t>
            </a:r>
            <a:r>
              <a:rPr lang="pt-BR" sz="2400" dirty="0"/>
              <a:t> </a:t>
            </a:r>
            <a:r>
              <a:rPr lang="pt-BR" sz="2400" dirty="0" smtClean="0"/>
              <a:t>do Anexo II NR 17:</a:t>
            </a:r>
            <a:r>
              <a:rPr lang="pt-BR" sz="2400" i="1" dirty="0" smtClean="0"/>
              <a:t> </a:t>
            </a:r>
            <a:r>
              <a:rPr lang="pt-BR" sz="2400" i="1" dirty="0"/>
              <a:t>É vedada a utilização de métodos que causem assédio moral, medo ou </a:t>
            </a:r>
            <a:r>
              <a:rPr lang="pt-BR" sz="2400" i="1" dirty="0" smtClean="0"/>
              <a:t>constrangimento.</a:t>
            </a:r>
            <a:endParaRPr lang="en-US" sz="2400" b="1" i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5850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774700"/>
            <a:ext cx="98933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>
                <a:solidFill>
                  <a:srgbClr val="320E04"/>
                </a:solidFill>
              </a:rPr>
              <a:t>TELEATENDIMENTO</a:t>
            </a:r>
          </a:p>
          <a:p>
            <a:pPr marL="26988"/>
            <a:r>
              <a:rPr lang="en-US" altLang="pt-BR" sz="2800" b="1" i="1" dirty="0">
                <a:solidFill>
                  <a:srgbClr val="320E04"/>
                </a:solidFill>
              </a:rPr>
              <a:t>			 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   </a:t>
            </a:r>
            <a:r>
              <a:rPr lang="en-US" altLang="pt-BR" sz="2800" b="1" dirty="0" err="1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>
                <a:solidFill>
                  <a:srgbClr val="320E04"/>
                </a:solidFill>
              </a:rPr>
              <a:t> 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endParaRPr lang="pt-BR" sz="2400" b="1" dirty="0">
              <a:solidFill>
                <a:srgbClr val="320E04"/>
              </a:solidFill>
            </a:endParaRPr>
          </a:p>
          <a:p>
            <a:pPr marL="26988"/>
            <a:endParaRPr lang="pt-BR" sz="24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7" name="Imagem 4" descr="C:\Users\Adirlaine\AppData\Local\Microsoft\Windows\Temporary Internet Files\Content.Word\IMG_1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279650"/>
            <a:ext cx="62150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9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914400"/>
            <a:ext cx="9607296" cy="50990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5720" y="1244600"/>
            <a:ext cx="10657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pt-BR" sz="2400" b="1" u="sng" dirty="0" smtClean="0">
                <a:solidFill>
                  <a:srgbClr val="320E04"/>
                </a:solidFill>
              </a:rPr>
              <a:t>Resultados das Fiscalizações</a:t>
            </a:r>
            <a:endParaRPr lang="pt-BR" sz="2400" b="1" u="sng" dirty="0">
              <a:solidFill>
                <a:srgbClr val="320E04"/>
              </a:solidFill>
            </a:endParaRPr>
          </a:p>
          <a:p>
            <a:pPr marL="26988"/>
            <a:r>
              <a:rPr lang="pt-BR" sz="2400" dirty="0">
                <a:solidFill>
                  <a:srgbClr val="320E04"/>
                </a:solidFill>
              </a:rPr>
              <a:t>	</a:t>
            </a:r>
            <a:r>
              <a:rPr lang="pt-BR" sz="2400" dirty="0" smtClean="0">
                <a:solidFill>
                  <a:srgbClr val="320E04"/>
                </a:solidFill>
              </a:rPr>
              <a:t>				</a:t>
            </a:r>
            <a:r>
              <a:rPr lang="pt-BR" sz="2400" dirty="0" smtClean="0"/>
              <a:t>Terceirização</a:t>
            </a:r>
          </a:p>
          <a:p>
            <a:pPr marL="26988"/>
            <a:endParaRPr lang="pt-BR" sz="2400" dirty="0">
              <a:solidFill>
                <a:srgbClr val="320E04"/>
              </a:solidFill>
            </a:endParaRPr>
          </a:p>
          <a:p>
            <a:pPr marL="26988"/>
            <a:endParaRPr lang="pt-BR" sz="2400" dirty="0" smtClean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 t="-80348" b="-80348"/>
          <a:stretch>
            <a:fillRect/>
          </a:stretch>
        </p:blipFill>
        <p:spPr bwMode="auto">
          <a:xfrm>
            <a:off x="714348" y="46112"/>
            <a:ext cx="10197492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1066800" y="2842037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086680" y="2822160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1073428" y="3047450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1046921" y="3299241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1066800" y="3544404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1066800" y="3796197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1066800" y="4034736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066800" y="4286522"/>
            <a:ext cx="670052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8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85850" y="778218"/>
            <a:ext cx="98933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>
                <a:solidFill>
                  <a:srgbClr val="320E04"/>
                </a:solidFill>
              </a:rPr>
              <a:t>TELEATENDIMENTO</a:t>
            </a:r>
          </a:p>
          <a:p>
            <a:pPr marL="26988"/>
            <a:r>
              <a:rPr lang="en-US" altLang="pt-BR" sz="2800" b="1" i="1" dirty="0">
                <a:solidFill>
                  <a:srgbClr val="320E04"/>
                </a:solidFill>
              </a:rPr>
              <a:t>			 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   </a:t>
            </a:r>
            <a:r>
              <a:rPr lang="en-US" altLang="pt-BR" sz="2800" b="1" dirty="0" err="1">
                <a:solidFill>
                  <a:srgbClr val="320E04"/>
                </a:solidFill>
              </a:rPr>
              <a:t>Organização</a:t>
            </a:r>
            <a:r>
              <a:rPr lang="en-US" altLang="pt-BR" sz="2800" b="1" dirty="0">
                <a:solidFill>
                  <a:srgbClr val="320E04"/>
                </a:solidFill>
              </a:rPr>
              <a:t> do </a:t>
            </a:r>
            <a:r>
              <a:rPr lang="en-US" altLang="pt-BR" sz="2800" b="1" dirty="0" err="1" smtClean="0">
                <a:solidFill>
                  <a:srgbClr val="320E04"/>
                </a:solidFill>
              </a:rPr>
              <a:t>Trabalho</a:t>
            </a:r>
            <a:endParaRPr lang="pt-BR" sz="2400" b="1" dirty="0">
              <a:solidFill>
                <a:srgbClr val="320E04"/>
              </a:solidFill>
            </a:endParaRPr>
          </a:p>
          <a:p>
            <a:pPr marL="26988"/>
            <a:endParaRPr lang="pt-BR" sz="2400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9" name="Imagem 8" descr="IMG_14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136" y="1765300"/>
            <a:ext cx="6872064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a direita 3"/>
          <p:cNvSpPr/>
          <p:nvPr/>
        </p:nvSpPr>
        <p:spPr>
          <a:xfrm>
            <a:off x="4895596" y="1778000"/>
            <a:ext cx="11744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8191499" y="1993900"/>
            <a:ext cx="115979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8400288" y="2773934"/>
            <a:ext cx="978408" cy="29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8501888" y="4542111"/>
            <a:ext cx="978408" cy="29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4882896" y="4498171"/>
            <a:ext cx="978408" cy="29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5104384" y="2711872"/>
            <a:ext cx="978408" cy="29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7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6800" y="774700"/>
            <a:ext cx="9893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TELEATENDIMENTO</a:t>
            </a:r>
            <a:endParaRPr lang="pt-BR" sz="2400" b="1" dirty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altLang="pt-BR" sz="2800" b="1" i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sp>
        <p:nvSpPr>
          <p:cNvPr id="7" name="Subtítulo 5"/>
          <p:cNvSpPr txBox="1">
            <a:spLocks/>
          </p:cNvSpPr>
          <p:nvPr/>
        </p:nvSpPr>
        <p:spPr>
          <a:xfrm>
            <a:off x="2349500" y="1412776"/>
            <a:ext cx="7258325" cy="4225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algn="just">
              <a:defRPr/>
            </a:pPr>
            <a:r>
              <a:rPr lang="pt-BR" sz="2000" dirty="0" smtClean="0">
                <a:solidFill>
                  <a:srgbClr val="320E04"/>
                </a:solidFill>
              </a:rPr>
              <a:t>		 	</a:t>
            </a:r>
            <a:r>
              <a:rPr lang="pt-BR" b="1" dirty="0" smtClean="0">
                <a:solidFill>
                  <a:srgbClr val="320E04"/>
                </a:solidFill>
              </a:rPr>
              <a:t>Repercussões</a:t>
            </a:r>
          </a:p>
          <a:p>
            <a:pPr marL="26988" algn="just">
              <a:defRPr/>
            </a:pPr>
            <a:endParaRPr lang="pt-BR" sz="2000" dirty="0" smtClean="0">
              <a:solidFill>
                <a:srgbClr val="320E04"/>
              </a:solidFill>
            </a:endParaRPr>
          </a:p>
          <a:p>
            <a:pPr marL="26988" algn="just">
              <a:buFont typeface="Arial" charset="0"/>
              <a:buChar char="•"/>
              <a:defRPr/>
            </a:pPr>
            <a:r>
              <a:rPr lang="pt-BR" sz="2000" dirty="0" smtClean="0">
                <a:solidFill>
                  <a:srgbClr val="320E04"/>
                </a:solidFill>
              </a:rPr>
              <a:t>Ação regressiva- doenças osteomusculares, doenças da voz e doenças psíquicas. PE (330) </a:t>
            </a:r>
          </a:p>
          <a:p>
            <a:pPr marL="26988" algn="just">
              <a:buFont typeface="Arial" charset="0"/>
              <a:buChar char="•"/>
              <a:defRPr/>
            </a:pPr>
            <a:r>
              <a:rPr lang="pt-BR" sz="2000" dirty="0" smtClean="0">
                <a:solidFill>
                  <a:srgbClr val="320E04"/>
                </a:solidFill>
              </a:rPr>
              <a:t>Mesa de Diálogo Tripartite</a:t>
            </a:r>
          </a:p>
          <a:p>
            <a:pPr marL="26988" algn="just">
              <a:buFont typeface="Arial" charset="0"/>
              <a:buChar char="•"/>
              <a:defRPr/>
            </a:pPr>
            <a:r>
              <a:rPr lang="pt-BR" sz="2000" dirty="0" smtClean="0">
                <a:solidFill>
                  <a:srgbClr val="320E04"/>
                </a:solidFill>
              </a:rPr>
              <a:t>Previdência Social- NTEP (</a:t>
            </a:r>
            <a:r>
              <a:rPr lang="pt-BR" sz="2000" dirty="0">
                <a:solidFill>
                  <a:srgbClr val="320E04"/>
                </a:solidFill>
              </a:rPr>
              <a:t>Decreto </a:t>
            </a:r>
            <a:r>
              <a:rPr lang="pt-BR" sz="2000" dirty="0" smtClean="0">
                <a:solidFill>
                  <a:srgbClr val="320E04"/>
                </a:solidFill>
              </a:rPr>
              <a:t>6.042/2007)</a:t>
            </a:r>
          </a:p>
          <a:p>
            <a:pPr marL="26988" algn="just">
              <a:buFont typeface="Arial" charset="0"/>
              <a:buChar char="•"/>
              <a:defRPr/>
            </a:pPr>
            <a:r>
              <a:rPr lang="pt-BR" sz="2000" dirty="0" smtClean="0"/>
              <a:t>MPT- 4 ACP</a:t>
            </a:r>
          </a:p>
          <a:p>
            <a:pPr marL="484188" lvl="1" algn="just">
              <a:defRPr/>
            </a:pPr>
            <a:r>
              <a:rPr lang="pt-BR" sz="1600" dirty="0"/>
              <a:t> </a:t>
            </a:r>
            <a:r>
              <a:rPr lang="pt-BR" sz="1600" dirty="0" smtClean="0"/>
              <a:t>  -    </a:t>
            </a:r>
            <a:r>
              <a:rPr lang="pt-BR" dirty="0" smtClean="0"/>
              <a:t>1     ACP:   8 empresas</a:t>
            </a:r>
            <a:r>
              <a:rPr lang="pt-BR" dirty="0"/>
              <a:t>-</a:t>
            </a:r>
            <a:r>
              <a:rPr lang="pt-BR" dirty="0" smtClean="0"/>
              <a:t> </a:t>
            </a:r>
            <a:r>
              <a:rPr lang="pt-BR" dirty="0"/>
              <a:t>condenação por dano moral coletivo no valor de R$ 100 milhões </a:t>
            </a:r>
            <a:endParaRPr lang="pt-BR" dirty="0" smtClean="0"/>
          </a:p>
          <a:p>
            <a:pPr marL="26988" algn="just">
              <a:tabLst>
                <a:tab pos="533400" algn="l"/>
              </a:tabLst>
              <a:defRPr/>
            </a:pPr>
            <a:r>
              <a:rPr lang="pt-BR" sz="2000" dirty="0"/>
              <a:t> </a:t>
            </a:r>
            <a:r>
              <a:rPr lang="pt-BR" sz="2000" dirty="0" smtClean="0"/>
              <a:t>         - 3 ACP: </a:t>
            </a:r>
            <a:r>
              <a:rPr lang="pt-BR" sz="2000" dirty="0"/>
              <a:t>contra três instituições </a:t>
            </a:r>
            <a:r>
              <a:rPr lang="pt-BR" sz="2000" dirty="0" smtClean="0"/>
              <a:t>financeiras- R</a:t>
            </a:r>
            <a:r>
              <a:rPr lang="pt-BR" sz="2000" dirty="0"/>
              <a:t>$ 221 </a:t>
            </a:r>
            <a:r>
              <a:rPr lang="pt-BR" sz="2000" dirty="0" smtClean="0"/>
              <a:t>	milhões</a:t>
            </a:r>
            <a:r>
              <a:rPr lang="pt-BR" sz="2000" dirty="0"/>
              <a:t>.</a:t>
            </a:r>
          </a:p>
          <a:p>
            <a:pPr marL="26988" algn="just">
              <a:buFont typeface="Arial" charset="0"/>
              <a:buChar char="•"/>
              <a:defRPr/>
            </a:pPr>
            <a:endParaRPr lang="pt-BR" sz="2000" dirty="0" smtClean="0">
              <a:solidFill>
                <a:srgbClr val="320E04"/>
              </a:solidFill>
            </a:endParaRPr>
          </a:p>
          <a:p>
            <a:pPr marL="26988" algn="just">
              <a:defRPr/>
            </a:pPr>
            <a:endParaRPr lang="pt-BR" sz="1800" dirty="0" smtClean="0">
              <a:solidFill>
                <a:srgbClr val="320E04"/>
              </a:solidFill>
            </a:endParaRPr>
          </a:p>
          <a:p>
            <a:pPr marL="26988" algn="just">
              <a:defRPr/>
            </a:pPr>
            <a:endParaRPr lang="pt-BR" sz="2000" dirty="0" smtClean="0">
              <a:solidFill>
                <a:srgbClr val="320E04"/>
              </a:solidFill>
            </a:endParaRPr>
          </a:p>
          <a:p>
            <a:pPr marL="26988">
              <a:buFont typeface="Arial" charset="0"/>
              <a:buChar char="•"/>
              <a:defRPr/>
            </a:pPr>
            <a:endParaRPr lang="pt-BR" sz="2000" dirty="0" smtClean="0">
              <a:solidFill>
                <a:srgbClr val="320E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570865" y="-171960"/>
            <a:ext cx="10349865" cy="54419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25600" y="977900"/>
            <a:ext cx="9004300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>
              <a:lnSpc>
                <a:spcPct val="90000"/>
              </a:lnSpc>
              <a:defRPr/>
            </a:pPr>
            <a:endParaRPr lang="pt-BR" sz="2400" b="1" dirty="0" smtClean="0">
              <a:solidFill>
                <a:srgbClr val="320E04"/>
              </a:solidFill>
            </a:endParaRPr>
          </a:p>
          <a:p>
            <a:endParaRPr lang="pt-BR" sz="2000" i="1" dirty="0"/>
          </a:p>
          <a:p>
            <a:pPr lvl="0" algn="just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336800" y="2007562"/>
            <a:ext cx="68072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“O </a:t>
            </a:r>
            <a:r>
              <a:rPr lang="pt-BR" sz="2400" dirty="0"/>
              <a:t>trabalhador não se satisfaz no labor, mas se degrada; não se reconhece, mas se desumaniza” </a:t>
            </a:r>
            <a:endParaRPr lang="pt-BR" sz="2400" dirty="0" smtClean="0"/>
          </a:p>
          <a:p>
            <a:r>
              <a:rPr lang="pt-BR" sz="2400" dirty="0" smtClean="0"/>
              <a:t>						Marx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dirty="0"/>
              <a:t>Odete Cristina Pereira Reis</a:t>
            </a:r>
          </a:p>
          <a:p>
            <a:pPr algn="just"/>
            <a:r>
              <a:rPr lang="pt-BR" u="sng" dirty="0">
                <a:hlinkClick r:id="rId3"/>
              </a:rPr>
              <a:t>odete.reis@mte.gov.br</a:t>
            </a:r>
            <a:endParaRPr lang="pt-BR" u="sng" dirty="0"/>
          </a:p>
          <a:p>
            <a:pPr algn="just"/>
            <a:r>
              <a:rPr lang="pt-BR" dirty="0"/>
              <a:t>odetepr@uol.com.br</a:t>
            </a:r>
          </a:p>
        </p:txBody>
      </p:sp>
    </p:spTree>
    <p:extLst>
      <p:ext uri="{BB962C8B-B14F-4D97-AF65-F5344CB8AC3E}">
        <p14:creationId xmlns:p14="http://schemas.microsoft.com/office/powerpoint/2010/main" val="6330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914400"/>
            <a:ext cx="9607296" cy="50990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5720" y="1244600"/>
            <a:ext cx="10657780" cy="352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pt-BR" sz="2800" b="1" u="sng" dirty="0">
                <a:solidFill>
                  <a:srgbClr val="320E04"/>
                </a:solidFill>
              </a:rPr>
              <a:t>Resultados das Fiscalizações</a:t>
            </a:r>
          </a:p>
          <a:p>
            <a:pPr marL="26988" algn="ctr"/>
            <a:endParaRPr lang="en-US" sz="2400" b="1" dirty="0">
              <a:solidFill>
                <a:srgbClr val="320E04"/>
              </a:solidFill>
            </a:endParaRPr>
          </a:p>
          <a:p>
            <a:pPr marL="26988" algn="just"/>
            <a:r>
              <a:rPr lang="pt-BR" sz="3200" b="1" dirty="0">
                <a:solidFill>
                  <a:srgbClr val="320E04"/>
                </a:solidFill>
              </a:rPr>
              <a:t>Total </a:t>
            </a:r>
            <a:r>
              <a:rPr lang="pt-BR" sz="3200" b="1" dirty="0" smtClean="0">
                <a:solidFill>
                  <a:srgbClr val="320E04"/>
                </a:solidFill>
              </a:rPr>
              <a:t>Geral:</a:t>
            </a:r>
            <a:endParaRPr lang="pt-BR" sz="3200" b="1" dirty="0">
              <a:solidFill>
                <a:srgbClr val="320E04"/>
              </a:solidFill>
            </a:endParaRPr>
          </a:p>
          <a:p>
            <a:pPr marL="26988" algn="just"/>
            <a:endParaRPr lang="pt-BR" sz="2000" b="1" dirty="0">
              <a:solidFill>
                <a:srgbClr val="320E04"/>
              </a:solidFill>
            </a:endParaRPr>
          </a:p>
          <a:p>
            <a:pPr marL="26988" algn="just"/>
            <a:r>
              <a:rPr lang="pt-BR" sz="2000" b="1" dirty="0" smtClean="0">
                <a:solidFill>
                  <a:srgbClr val="320E04"/>
                </a:solidFill>
              </a:rPr>
              <a:t>TRAB.ALCANÇ</a:t>
            </a:r>
            <a:r>
              <a:rPr lang="pt-BR" sz="2000" b="1" dirty="0">
                <a:solidFill>
                  <a:srgbClr val="320E04"/>
                </a:solidFill>
              </a:rPr>
              <a:t>.  </a:t>
            </a:r>
            <a:r>
              <a:rPr lang="pt-BR" sz="2000" b="1" dirty="0" smtClean="0">
                <a:solidFill>
                  <a:srgbClr val="320E04"/>
                </a:solidFill>
              </a:rPr>
              <a:t>	Nº.AI       TOTAL </a:t>
            </a:r>
            <a:r>
              <a:rPr lang="pt-BR" sz="2000" b="1" dirty="0">
                <a:solidFill>
                  <a:srgbClr val="320E04"/>
                </a:solidFill>
              </a:rPr>
              <a:t>MULTAS    </a:t>
            </a:r>
            <a:r>
              <a:rPr lang="pt-BR" sz="2000" b="1" dirty="0" smtClean="0">
                <a:solidFill>
                  <a:srgbClr val="320E04"/>
                </a:solidFill>
              </a:rPr>
              <a:t>	 </a:t>
            </a:r>
            <a:r>
              <a:rPr lang="pt-BR" sz="2000" b="1" dirty="0">
                <a:solidFill>
                  <a:srgbClr val="320E04"/>
                </a:solidFill>
              </a:rPr>
              <a:t>DÉB.SAL.	    </a:t>
            </a:r>
            <a:r>
              <a:rPr lang="pt-BR" sz="2000" b="1" dirty="0" smtClean="0">
                <a:solidFill>
                  <a:srgbClr val="320E04"/>
                </a:solidFill>
              </a:rPr>
              <a:t>   FGTS+CS</a:t>
            </a:r>
            <a:r>
              <a:rPr lang="pt-BR" sz="2000" dirty="0" smtClean="0">
                <a:solidFill>
                  <a:srgbClr val="320E04"/>
                </a:solidFill>
              </a:rPr>
              <a:t> </a:t>
            </a:r>
            <a:endParaRPr lang="pt-BR" sz="2000" dirty="0">
              <a:solidFill>
                <a:srgbClr val="320E04"/>
              </a:solidFill>
            </a:endParaRPr>
          </a:p>
          <a:p>
            <a:pPr marL="26988"/>
            <a:r>
              <a:rPr lang="pt-BR" sz="2400" dirty="0" smtClean="0">
                <a:solidFill>
                  <a:srgbClr val="320E04"/>
                </a:solidFill>
              </a:rPr>
              <a:t>185.556            850</a:t>
            </a:r>
            <a:r>
              <a:rPr lang="pt-BR" sz="2400" dirty="0" smtClean="0">
                <a:solidFill>
                  <a:srgbClr val="F34B39"/>
                </a:solidFill>
              </a:rPr>
              <a:t>      </a:t>
            </a:r>
            <a:r>
              <a:rPr lang="pt-BR" sz="2400" dirty="0"/>
              <a:t>300.000.000       1.497.163.051,25     122.361.559,59</a:t>
            </a:r>
          </a:p>
          <a:p>
            <a:pPr marL="26988"/>
            <a:endParaRPr lang="pt-BR" sz="2400" dirty="0"/>
          </a:p>
          <a:p>
            <a:pPr marL="26988"/>
            <a:r>
              <a:rPr lang="pt-BR" sz="2400" b="1" dirty="0" smtClean="0"/>
              <a:t>TOTAL </a:t>
            </a:r>
            <a:r>
              <a:rPr lang="pt-BR" sz="2400" b="1" dirty="0"/>
              <a:t>MULTAS+FGTS+SALÁRIO</a:t>
            </a:r>
            <a:r>
              <a:rPr lang="pt-BR" sz="2400" dirty="0"/>
              <a:t>: </a:t>
            </a:r>
            <a:r>
              <a:rPr lang="pt-BR" sz="2400" b="1" dirty="0"/>
              <a:t>1.900.000.000,00</a:t>
            </a:r>
            <a:endParaRPr lang="pt-BR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037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914400"/>
            <a:ext cx="9607296" cy="50990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5720" y="1244600"/>
            <a:ext cx="10657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pt-BR" sz="2400" b="1" u="sng" dirty="0" smtClean="0">
                <a:solidFill>
                  <a:srgbClr val="320E04"/>
                </a:solidFill>
              </a:rPr>
              <a:t>Resultados das Fiscalizações</a:t>
            </a:r>
            <a:endParaRPr lang="pt-BR" sz="2400" b="1" u="sng" dirty="0">
              <a:solidFill>
                <a:srgbClr val="320E04"/>
              </a:solidFill>
            </a:endParaRPr>
          </a:p>
          <a:p>
            <a:pPr marL="26988"/>
            <a:endParaRPr lang="pt-BR" sz="2400" dirty="0" smtClean="0"/>
          </a:p>
          <a:p>
            <a:pPr marL="26988">
              <a:buFont typeface="Arial" pitchFamily="34" charset="0"/>
              <a:buChar char="•"/>
            </a:pPr>
            <a:r>
              <a:rPr lang="pt-BR" sz="2400" dirty="0" smtClean="0"/>
              <a:t>Maioria mulheres</a:t>
            </a:r>
            <a:endParaRPr lang="pt-BR" sz="2400" dirty="0"/>
          </a:p>
          <a:p>
            <a:pPr marL="26988">
              <a:buFont typeface="Arial" pitchFamily="34" charset="0"/>
              <a:buChar char="•"/>
            </a:pPr>
            <a:r>
              <a:rPr lang="pt-BR" sz="2400" dirty="0" smtClean="0"/>
              <a:t>Organização </a:t>
            </a:r>
            <a:r>
              <a:rPr lang="pt-BR" sz="2400" dirty="0"/>
              <a:t>do trabalho com foco na prescrição e no controle (feito de várias formas</a:t>
            </a:r>
            <a:r>
              <a:rPr lang="pt-BR" sz="2400" dirty="0" smtClean="0"/>
              <a:t>)</a:t>
            </a:r>
          </a:p>
          <a:p>
            <a:pPr marL="26988">
              <a:buFont typeface="Arial" pitchFamily="34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Controle </a:t>
            </a:r>
            <a:r>
              <a:rPr lang="pt-BR" sz="2400" dirty="0" smtClean="0">
                <a:solidFill>
                  <a:srgbClr val="320E04"/>
                </a:solidFill>
              </a:rPr>
              <a:t>ostensivo</a:t>
            </a:r>
          </a:p>
          <a:p>
            <a:pPr marL="26988">
              <a:buFont typeface="Arial" pitchFamily="34" charset="0"/>
              <a:buChar char="•"/>
            </a:pPr>
            <a:r>
              <a:rPr lang="pt-BR" sz="2400" dirty="0"/>
              <a:t>Intensificação do trabalho/ausência de </a:t>
            </a:r>
            <a:r>
              <a:rPr lang="pt-BR" sz="2400" dirty="0" err="1"/>
              <a:t>micropausas</a:t>
            </a:r>
            <a:endParaRPr lang="pt-BR" sz="2400" dirty="0"/>
          </a:p>
          <a:p>
            <a:pPr marL="26988"/>
            <a:endParaRPr lang="pt-BR" sz="2400" dirty="0">
              <a:solidFill>
                <a:srgbClr val="320E04"/>
              </a:solidFill>
            </a:endParaRPr>
          </a:p>
          <a:p>
            <a:pPr marL="26988"/>
            <a:endParaRPr lang="pt-BR" sz="2400" dirty="0" smtClean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901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914400"/>
            <a:ext cx="9607296" cy="5099054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5720" y="1244600"/>
            <a:ext cx="10657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pt-BR" sz="2400" b="1" u="sng" dirty="0">
                <a:solidFill>
                  <a:srgbClr val="320E04"/>
                </a:solidFill>
              </a:rPr>
              <a:t>Resultados das Fiscalizações</a:t>
            </a:r>
          </a:p>
          <a:p>
            <a:pPr marL="26988"/>
            <a:endParaRPr lang="pt-BR" sz="2400" dirty="0" smtClean="0">
              <a:solidFill>
                <a:srgbClr val="320E04"/>
              </a:solidFill>
            </a:endParaRPr>
          </a:p>
          <a:p>
            <a:pPr marL="26988">
              <a:buFont typeface="Arial" pitchFamily="34" charset="0"/>
              <a:buChar char="•"/>
            </a:pPr>
            <a:endParaRPr lang="pt-BR" sz="2400" dirty="0">
              <a:solidFill>
                <a:srgbClr val="320E04"/>
              </a:solidFill>
            </a:endParaRPr>
          </a:p>
          <a:p>
            <a:pPr marL="26988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320E04"/>
                </a:solidFill>
              </a:rPr>
              <a:t>Salários </a:t>
            </a:r>
            <a:r>
              <a:rPr lang="pt-BR" sz="2400" dirty="0">
                <a:solidFill>
                  <a:srgbClr val="320E04"/>
                </a:solidFill>
              </a:rPr>
              <a:t>baixos/Ganhos vinculados à produtividade</a:t>
            </a:r>
          </a:p>
          <a:p>
            <a:pPr marL="26988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320E04"/>
                </a:solidFill>
              </a:rPr>
              <a:t>Metas </a:t>
            </a:r>
            <a:r>
              <a:rPr lang="pt-BR" sz="2400" dirty="0">
                <a:solidFill>
                  <a:srgbClr val="320E04"/>
                </a:solidFill>
              </a:rPr>
              <a:t>difíceis ou inatingíveis</a:t>
            </a:r>
          </a:p>
          <a:p>
            <a:pPr marL="26988">
              <a:buFont typeface="Arial" pitchFamily="34" charset="0"/>
              <a:buChar char="•"/>
            </a:pPr>
            <a:r>
              <a:rPr lang="pt-BR" sz="2400" dirty="0">
                <a:solidFill>
                  <a:srgbClr val="320E04"/>
                </a:solidFill>
              </a:rPr>
              <a:t>Parâmetros para recebimento da RV complexos e pouco </a:t>
            </a:r>
            <a:r>
              <a:rPr lang="pt-BR" sz="2400" dirty="0" smtClean="0">
                <a:solidFill>
                  <a:srgbClr val="320E04"/>
                </a:solidFill>
              </a:rPr>
              <a:t>claros</a:t>
            </a:r>
          </a:p>
          <a:p>
            <a:pPr marL="26988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320E04"/>
                </a:solidFill>
              </a:rPr>
              <a:t>Aplicação abusiva de penalizações</a:t>
            </a:r>
          </a:p>
          <a:p>
            <a:pPr marL="26988">
              <a:buFont typeface="Arial" pitchFamily="34" charset="0"/>
              <a:buChar char="•"/>
            </a:pPr>
            <a:r>
              <a:rPr lang="pt-BR" sz="2400" dirty="0"/>
              <a:t>Vínculos precários/Insegurança no trabalho- alta </a:t>
            </a:r>
            <a:r>
              <a:rPr lang="pt-BR" sz="2400" dirty="0" smtClean="0"/>
              <a:t>rotatividade</a:t>
            </a:r>
            <a:endParaRPr lang="pt-BR" sz="2400" dirty="0" smtClean="0">
              <a:solidFill>
                <a:srgbClr val="320E04"/>
              </a:solidFill>
            </a:endParaRPr>
          </a:p>
          <a:p>
            <a:pPr marL="26988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320E04"/>
                </a:solidFill>
              </a:rPr>
              <a:t>Não reconhecimento dos riscos</a:t>
            </a:r>
            <a:endParaRPr lang="pt-BR" sz="2400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652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696614"/>
            <a:ext cx="106603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 algn="ctr"/>
            <a:r>
              <a:rPr lang="en-US" altLang="pt-BR" sz="2800" b="1" i="1" dirty="0" smtClean="0">
                <a:solidFill>
                  <a:srgbClr val="320E04"/>
                </a:solidFill>
              </a:rPr>
              <a:t>	</a:t>
            </a:r>
            <a:r>
              <a:rPr lang="en-US" altLang="pt-BR" sz="2800" b="1" i="1" dirty="0" err="1" smtClean="0">
                <a:solidFill>
                  <a:srgbClr val="320E04"/>
                </a:solidFill>
              </a:rPr>
              <a:t>Jornada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/Tempo à </a:t>
            </a:r>
            <a:r>
              <a:rPr lang="en-US" altLang="pt-BR" sz="2800" b="1" i="1" dirty="0" err="1" smtClean="0">
                <a:solidFill>
                  <a:srgbClr val="320E04"/>
                </a:solidFill>
              </a:rPr>
              <a:t>Disposição</a:t>
            </a:r>
            <a:r>
              <a:rPr lang="en-US" altLang="pt-BR" sz="2400" b="1" dirty="0"/>
              <a:t/>
            </a:r>
            <a:br>
              <a:rPr lang="en-US" altLang="pt-BR" sz="2400" b="1" dirty="0"/>
            </a:br>
            <a:r>
              <a:rPr lang="en-US" altLang="pt-BR" sz="2400" b="1" dirty="0"/>
              <a:t>	</a:t>
            </a:r>
            <a:r>
              <a:rPr lang="en-US" altLang="pt-BR" sz="2800" b="1" dirty="0"/>
              <a:t>		</a:t>
            </a:r>
            <a:endParaRPr lang="en-US" sz="2800" b="1" i="1" dirty="0" smtClean="0">
              <a:solidFill>
                <a:srgbClr val="320E04"/>
              </a:solidFill>
            </a:endParaRPr>
          </a:p>
          <a:p>
            <a:pPr marL="26988" algn="ctr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0167" y="1955800"/>
            <a:ext cx="7823715" cy="4024585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6280879" y="2501900"/>
            <a:ext cx="3612421" cy="181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204614"/>
            <a:ext cx="106603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r>
              <a:rPr lang="en-US" altLang="pt-BR" sz="2800" b="1" i="1" dirty="0" smtClean="0">
                <a:solidFill>
                  <a:srgbClr val="320E04"/>
                </a:solidFill>
              </a:rPr>
              <a:t>				</a:t>
            </a:r>
            <a:r>
              <a:rPr lang="en-US" altLang="pt-BR" sz="2800" b="1" i="1" dirty="0" err="1" smtClean="0">
                <a:solidFill>
                  <a:srgbClr val="320E04"/>
                </a:solidFill>
              </a:rPr>
              <a:t>Jornada</a:t>
            </a:r>
            <a:r>
              <a:rPr lang="en-US" altLang="pt-BR" sz="2800" b="1" i="1" dirty="0" smtClean="0">
                <a:solidFill>
                  <a:srgbClr val="320E04"/>
                </a:solidFill>
              </a:rPr>
              <a:t>/Tempo </a:t>
            </a:r>
            <a:r>
              <a:rPr lang="en-US" altLang="pt-BR" sz="2800" b="1" i="1" dirty="0">
                <a:solidFill>
                  <a:srgbClr val="320E04"/>
                </a:solidFill>
              </a:rPr>
              <a:t>à </a:t>
            </a:r>
            <a:r>
              <a:rPr lang="en-US" altLang="pt-BR" sz="2800" b="1" i="1" dirty="0" err="1">
                <a:solidFill>
                  <a:srgbClr val="320E04"/>
                </a:solidFill>
              </a:rPr>
              <a:t>Disposição</a:t>
            </a:r>
            <a:endParaRPr lang="en-US" altLang="pt-BR" sz="2800" b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 smtClean="0"/>
          </a:p>
          <a:p>
            <a:pPr marL="26988"/>
            <a:endParaRPr lang="pt-BR" sz="2400" b="1" dirty="0"/>
          </a:p>
          <a:p>
            <a:pPr marL="26988" algn="ctr"/>
            <a:r>
              <a:rPr lang="pt-BR" sz="2400" b="1" dirty="0" smtClean="0"/>
              <a:t>	</a:t>
            </a:r>
            <a:endParaRPr lang="pt-BR" sz="2400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2082801"/>
            <a:ext cx="84963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3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6677" y="82063"/>
            <a:ext cx="9659813" cy="454385"/>
          </a:xfrm>
        </p:spPr>
        <p:txBody>
          <a:bodyPr>
            <a:no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ATIVIDADE DE TELEATENDIMENTO: ASSÉDIO MORAL, PRECARIZAÇÃO E ADOECIMENTO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304544" y="569517"/>
            <a:ext cx="9607296" cy="5443937"/>
          </a:xfrm>
        </p:spPr>
        <p:txBody>
          <a:bodyPr>
            <a:normAutofit/>
          </a:bodyPr>
          <a:lstStyle/>
          <a:p>
            <a:r>
              <a:rPr lang="pt-BR" sz="1800" dirty="0"/>
              <a:t> </a:t>
            </a:r>
            <a:endParaRPr lang="pt-BR" sz="2800" dirty="0" smtClean="0"/>
          </a:p>
          <a:p>
            <a:endParaRPr lang="pt-BR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6013454"/>
            <a:ext cx="2945824" cy="5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0" bIns="36000">
            <a:spAutoFit/>
          </a:bodyPr>
          <a:lstStyle>
            <a:defPPr>
              <a:defRPr lang="en-GB"/>
            </a:defPPr>
            <a:lvl1pPr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741363" indent="-28416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14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5986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47675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dirty="0">
                <a:solidFill>
                  <a:schemeClr val="tx1"/>
                </a:solidFill>
                <a:latin typeface="Arial" panose="020B0604020202020204" pitchFamily="34" charset="0"/>
              </a:rPr>
              <a:t>Ministério </a:t>
            </a:r>
            <a:endParaRPr lang="pt-BR" altLang="pt-BR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t-BR" altLang="pt-BR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do </a:t>
            </a:r>
            <a:r>
              <a:rPr lang="pt-BR" altLang="pt-BR" sz="1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Trabalho</a:t>
            </a:r>
            <a:endParaRPr lang="pt-BR" altLang="pt-BR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204614"/>
            <a:ext cx="106603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en-US" sz="2800" b="1" i="1" dirty="0" smtClean="0">
                <a:solidFill>
                  <a:srgbClr val="320E04"/>
                </a:solidFill>
              </a:rPr>
              <a:t>	TELEATENDIMENTO</a:t>
            </a:r>
          </a:p>
          <a:p>
            <a:pPr marL="26988"/>
            <a:endParaRPr lang="en-US" altLang="pt-BR" sz="2800" b="1" dirty="0" smtClean="0">
              <a:solidFill>
                <a:srgbClr val="320E04"/>
              </a:solidFill>
            </a:endParaRPr>
          </a:p>
          <a:p>
            <a:pPr marL="26988"/>
            <a:endParaRPr lang="en-US" sz="2400" b="1" dirty="0">
              <a:solidFill>
                <a:srgbClr val="320E04"/>
              </a:solidFill>
            </a:endParaRPr>
          </a:p>
          <a:p>
            <a:pPr marL="26988"/>
            <a:endParaRPr lang="pt-BR" sz="2400" b="1" dirty="0" smtClean="0"/>
          </a:p>
          <a:p>
            <a:pPr marL="26988"/>
            <a:endParaRPr lang="pt-BR" sz="2400" b="1" dirty="0"/>
          </a:p>
          <a:p>
            <a:pPr marL="26988" algn="ctr"/>
            <a:r>
              <a:rPr lang="pt-BR" sz="2400" b="1" dirty="0" smtClean="0"/>
              <a:t>	</a:t>
            </a:r>
            <a:r>
              <a:rPr lang="pt-BR" sz="2400" dirty="0" smtClean="0"/>
              <a:t>Portaria MT/SIT nº 9/2007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454046" y="2311771"/>
            <a:ext cx="9263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algn="ctr"/>
            <a:r>
              <a:rPr lang="pt-BR" sz="2800" b="1" u="sng" dirty="0">
                <a:solidFill>
                  <a:srgbClr val="320E04"/>
                </a:solidFill>
              </a:rPr>
              <a:t>Anexo II NR 17</a:t>
            </a:r>
          </a:p>
        </p:txBody>
      </p:sp>
    </p:spTree>
    <p:extLst>
      <p:ext uri="{BB962C8B-B14F-4D97-AF65-F5344CB8AC3E}">
        <p14:creationId xmlns:p14="http://schemas.microsoft.com/office/powerpoint/2010/main" val="10816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TM02892315[[fn=Mecha]]</Template>
  <TotalTime>3244</TotalTime>
  <Words>707</Words>
  <Application>Microsoft Office PowerPoint</Application>
  <PresentationFormat>Widescreen</PresentationFormat>
  <Paragraphs>377</Paragraphs>
  <Slides>32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Gill Sans MT</vt:lpstr>
      <vt:lpstr>Wingdings 2</vt:lpstr>
      <vt:lpstr>HDOfficeLightV0</vt:lpstr>
      <vt:lpstr>Tema do Office</vt:lpstr>
      <vt:lpstr>Apresentação do PowerPoint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  <vt:lpstr>ATIVIDADE DE TELEATENDIMENTO: ASSÉDIO MORAL, PRECARIZAÇÃO E ADOECIMENTO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Mercado de trabalho contemporâneo, novas formas de gestão/organização do trabalho: precarização</dc:title>
  <dc:creator>odete Pereira Reis</dc:creator>
  <cp:lastModifiedBy>Adalberto José Carneiro Filho</cp:lastModifiedBy>
  <cp:revision>136</cp:revision>
  <dcterms:created xsi:type="dcterms:W3CDTF">2016-07-11T21:41:26Z</dcterms:created>
  <dcterms:modified xsi:type="dcterms:W3CDTF">2016-11-16T11:58:34Z</dcterms:modified>
</cp:coreProperties>
</file>