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91" r:id="rId4"/>
    <p:sldId id="276" r:id="rId5"/>
    <p:sldId id="279" r:id="rId6"/>
    <p:sldId id="280" r:id="rId7"/>
    <p:sldId id="281" r:id="rId8"/>
    <p:sldId id="292" r:id="rId9"/>
    <p:sldId id="267" r:id="rId10"/>
    <p:sldId id="282" r:id="rId11"/>
    <p:sldId id="289" r:id="rId12"/>
    <p:sldId id="283" r:id="rId13"/>
    <p:sldId id="284" r:id="rId14"/>
    <p:sldId id="285" r:id="rId15"/>
    <p:sldId id="286" r:id="rId16"/>
    <p:sldId id="293" r:id="rId17"/>
    <p:sldId id="27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12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3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87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04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28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60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73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29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9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8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6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63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D6AB-8A24-4773-A98F-21426AFBCA3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1AE99-1BA3-4ED6-9551-C0AC62BEF2F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17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2555776" y="2276872"/>
            <a:ext cx="6552728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Pesquisa da </a:t>
            </a:r>
            <a:r>
              <a:rPr lang="pt-BR" sz="3600" dirty="0" err="1" smtClean="0"/>
              <a:t>Fosfoetanolamina</a:t>
            </a:r>
            <a:endParaRPr lang="pt-BR" sz="3600" dirty="0" smtClean="0"/>
          </a:p>
          <a:p>
            <a:pPr algn="ctr"/>
            <a:r>
              <a:rPr lang="pt-BR" sz="2800" dirty="0" smtClean="0"/>
              <a:t>Ações do Ministério da Ciência, Tecnologia e Inovação</a:t>
            </a:r>
            <a:endParaRPr lang="pt-BR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1538562" y="121222"/>
            <a:ext cx="1071745" cy="1314745"/>
            <a:chOff x="2051416" y="69946"/>
            <a:chExt cx="1530000" cy="1530000"/>
          </a:xfrm>
        </p:grpSpPr>
        <p:sp>
          <p:nvSpPr>
            <p:cNvPr id="11" name="Elipse 10"/>
            <p:cNvSpPr/>
            <p:nvPr/>
          </p:nvSpPr>
          <p:spPr>
            <a:xfrm>
              <a:off x="2051416" y="69946"/>
              <a:ext cx="1530000" cy="153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23" name="Picture 10" descr="http://www.godandscience.org/images/dna-helix.gif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15" y="159946"/>
              <a:ext cx="1418223" cy="1440000"/>
            </a:xfrm>
            <a:prstGeom prst="ellipse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221711" y="1775508"/>
            <a:ext cx="1134789" cy="1392083"/>
            <a:chOff x="2400928" y="40404"/>
            <a:chExt cx="1620000" cy="1620000"/>
          </a:xfrm>
        </p:grpSpPr>
        <p:sp>
          <p:nvSpPr>
            <p:cNvPr id="10" name="Elipse 9"/>
            <p:cNvSpPr/>
            <p:nvPr/>
          </p:nvSpPr>
          <p:spPr>
            <a:xfrm>
              <a:off x="2400928" y="40404"/>
              <a:ext cx="1620000" cy="16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25" name="Picture 6" descr="http://kpcbweb2.s3.amazonaws.com/content/786/original_agriculture-of-brazil-estancia-churrascari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731" y="130404"/>
              <a:ext cx="1466395" cy="1440000"/>
            </a:xfrm>
            <a:prstGeom prst="ellipse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o 26"/>
          <p:cNvGrpSpPr/>
          <p:nvPr/>
        </p:nvGrpSpPr>
        <p:grpSpPr>
          <a:xfrm>
            <a:off x="208976" y="69946"/>
            <a:ext cx="1134789" cy="1392083"/>
            <a:chOff x="201834" y="5145447"/>
            <a:chExt cx="1620000" cy="1620000"/>
          </a:xfrm>
        </p:grpSpPr>
        <p:sp>
          <p:nvSpPr>
            <p:cNvPr id="26" name="Elipse 25"/>
            <p:cNvSpPr/>
            <p:nvPr/>
          </p:nvSpPr>
          <p:spPr>
            <a:xfrm>
              <a:off x="201834" y="5145447"/>
              <a:ext cx="1620000" cy="16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8" r="-1"/>
            <a:stretch/>
          </p:blipFill>
          <p:spPr bwMode="auto">
            <a:xfrm>
              <a:off x="295615" y="5235447"/>
              <a:ext cx="1436219" cy="1440000"/>
            </a:xfrm>
            <a:prstGeom prst="ellipse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5"/>
          <a:srcRect t="41378"/>
          <a:stretch/>
        </p:blipFill>
        <p:spPr>
          <a:xfrm>
            <a:off x="6732240" y="5794849"/>
            <a:ext cx="1944216" cy="934219"/>
          </a:xfrm>
          <a:prstGeom prst="rect">
            <a:avLst/>
          </a:prstGeom>
        </p:spPr>
      </p:pic>
      <p:grpSp>
        <p:nvGrpSpPr>
          <p:cNvPr id="41" name="Grupo 40"/>
          <p:cNvGrpSpPr/>
          <p:nvPr/>
        </p:nvGrpSpPr>
        <p:grpSpPr>
          <a:xfrm>
            <a:off x="1507903" y="3489208"/>
            <a:ext cx="1134789" cy="1392083"/>
            <a:chOff x="2111238" y="1749870"/>
            <a:chExt cx="1620000" cy="1620000"/>
          </a:xfrm>
        </p:grpSpPr>
        <p:sp>
          <p:nvSpPr>
            <p:cNvPr id="12" name="Elipse 11"/>
            <p:cNvSpPr/>
            <p:nvPr/>
          </p:nvSpPr>
          <p:spPr>
            <a:xfrm>
              <a:off x="2111238" y="1749870"/>
              <a:ext cx="1620000" cy="16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22" name="Picture 8" descr="http://www.cdn.romario.org/wp-content/uploads/2012/12/projeto-importacao-material-pesquisa-cientifica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r="33763"/>
            <a:stretch/>
          </p:blipFill>
          <p:spPr bwMode="auto">
            <a:xfrm>
              <a:off x="2216320" y="1835997"/>
              <a:ext cx="1444020" cy="1440000"/>
            </a:xfrm>
            <a:prstGeom prst="ellipse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upo 48"/>
          <p:cNvGrpSpPr/>
          <p:nvPr/>
        </p:nvGrpSpPr>
        <p:grpSpPr>
          <a:xfrm>
            <a:off x="196242" y="3469404"/>
            <a:ext cx="1134789" cy="1392083"/>
            <a:chOff x="201834" y="3443766"/>
            <a:chExt cx="1620000" cy="1620000"/>
          </a:xfrm>
        </p:grpSpPr>
        <p:sp>
          <p:nvSpPr>
            <p:cNvPr id="20" name="Elipse 19"/>
            <p:cNvSpPr/>
            <p:nvPr/>
          </p:nvSpPr>
          <p:spPr>
            <a:xfrm>
              <a:off x="201834" y="3443766"/>
              <a:ext cx="1620000" cy="16200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42" name="Elipse 41"/>
            <p:cNvSpPr/>
            <p:nvPr/>
          </p:nvSpPr>
          <p:spPr>
            <a:xfrm>
              <a:off x="235905" y="3503775"/>
              <a:ext cx="1529999" cy="1478423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5000" b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7" name="Grupo 46"/>
          <p:cNvGrpSpPr/>
          <p:nvPr/>
        </p:nvGrpSpPr>
        <p:grpSpPr>
          <a:xfrm>
            <a:off x="1534939" y="5205269"/>
            <a:ext cx="1134789" cy="1392083"/>
            <a:chOff x="2046585" y="5145447"/>
            <a:chExt cx="1620000" cy="1620000"/>
          </a:xfrm>
        </p:grpSpPr>
        <p:sp>
          <p:nvSpPr>
            <p:cNvPr id="35" name="Elipse 34"/>
            <p:cNvSpPr/>
            <p:nvPr/>
          </p:nvSpPr>
          <p:spPr>
            <a:xfrm>
              <a:off x="2046585" y="5145447"/>
              <a:ext cx="1620000" cy="16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43" name="Elipse 42"/>
            <p:cNvSpPr/>
            <p:nvPr/>
          </p:nvSpPr>
          <p:spPr>
            <a:xfrm>
              <a:off x="2111238" y="5221480"/>
              <a:ext cx="1470178" cy="1469877"/>
            </a:xfrm>
            <a:prstGeom prst="ellips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6" name="Grupo 45"/>
          <p:cNvGrpSpPr/>
          <p:nvPr/>
        </p:nvGrpSpPr>
        <p:grpSpPr>
          <a:xfrm>
            <a:off x="1527245" y="1766962"/>
            <a:ext cx="1134789" cy="1392083"/>
            <a:chOff x="2046585" y="3443766"/>
            <a:chExt cx="1620000" cy="1620000"/>
          </a:xfrm>
        </p:grpSpPr>
        <p:sp>
          <p:nvSpPr>
            <p:cNvPr id="21" name="Elipse 20"/>
            <p:cNvSpPr/>
            <p:nvPr/>
          </p:nvSpPr>
          <p:spPr>
            <a:xfrm>
              <a:off x="2046585" y="3443766"/>
              <a:ext cx="1620000" cy="16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44" name="Elipse 43"/>
            <p:cNvSpPr/>
            <p:nvPr/>
          </p:nvSpPr>
          <p:spPr>
            <a:xfrm>
              <a:off x="2119784" y="3503775"/>
              <a:ext cx="1470178" cy="1478423"/>
            </a:xfrm>
            <a:prstGeom prst="ellipse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8" name="Grupo 47"/>
          <p:cNvGrpSpPr/>
          <p:nvPr/>
        </p:nvGrpSpPr>
        <p:grpSpPr>
          <a:xfrm>
            <a:off x="196073" y="5174864"/>
            <a:ext cx="1134789" cy="1392083"/>
            <a:chOff x="261431" y="5132134"/>
            <a:chExt cx="1620000" cy="1620000"/>
          </a:xfrm>
        </p:grpSpPr>
        <p:sp>
          <p:nvSpPr>
            <p:cNvPr id="2" name="Elipse 1"/>
            <p:cNvSpPr/>
            <p:nvPr/>
          </p:nvSpPr>
          <p:spPr>
            <a:xfrm>
              <a:off x="261431" y="5132134"/>
              <a:ext cx="1620000" cy="16200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45" name="Elipse 44"/>
            <p:cNvSpPr/>
            <p:nvPr/>
          </p:nvSpPr>
          <p:spPr>
            <a:xfrm>
              <a:off x="355326" y="5221481"/>
              <a:ext cx="1466395" cy="1469876"/>
            </a:xfrm>
            <a:prstGeom prst="ellipse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0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37995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2658095" y="316399"/>
            <a:ext cx="655272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Audiência Pública</a:t>
            </a:r>
          </a:p>
          <a:p>
            <a:pPr algn="ctr"/>
            <a:r>
              <a:rPr lang="pt-BR" sz="3600" dirty="0" smtClean="0"/>
              <a:t>CCT – CAS – CDH</a:t>
            </a:r>
          </a:p>
          <a:p>
            <a:pPr algn="ctr"/>
            <a:r>
              <a:rPr lang="pt-BR" sz="3600" dirty="0" smtClean="0"/>
              <a:t>05/04/2016</a:t>
            </a:r>
            <a:endParaRPr lang="pt-BR" sz="36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669728" y="4437112"/>
            <a:ext cx="655272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Jailson</a:t>
            </a:r>
            <a:r>
              <a:rPr lang="pt-BR" sz="2800" dirty="0" smtClean="0"/>
              <a:t> Bittencourt de Andrade</a:t>
            </a:r>
          </a:p>
          <a:p>
            <a:pPr algn="ctr"/>
            <a:r>
              <a:rPr lang="pt-BR" sz="2000" dirty="0" smtClean="0"/>
              <a:t>Secretário de Políticas e Programas de Pesquisa e Desenvolvimento - MCTI</a:t>
            </a:r>
          </a:p>
        </p:txBody>
      </p:sp>
    </p:spTree>
    <p:extLst>
      <p:ext uri="{BB962C8B-B14F-4D97-AF65-F5344CB8AC3E}">
        <p14:creationId xmlns:p14="http://schemas.microsoft.com/office/powerpoint/2010/main" val="67993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144000" cy="706090"/>
          </a:xfrm>
        </p:spPr>
        <p:txBody>
          <a:bodyPr>
            <a:normAutofit/>
          </a:bodyPr>
          <a:lstStyle/>
          <a:p>
            <a:r>
              <a:rPr lang="pt-BR" sz="3600" b="1" u="sng" dirty="0" smtClean="0"/>
              <a:t>Relatórios</a:t>
            </a:r>
            <a:endParaRPr lang="pt-BR" sz="36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299" y="1739286"/>
            <a:ext cx="9029402" cy="4930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 smtClean="0"/>
              <a:t>1 </a:t>
            </a:r>
            <a:r>
              <a:rPr lang="pt-BR" sz="1800" b="1" dirty="0"/>
              <a:t>- IDENTIFICAÇÃO, CARACTERIZAÇÃO E SÍNTESE DOS COMPONENTES DAS CÁPSULAS DE FOSFOETANOLAMINA (FOS</a:t>
            </a:r>
            <a:r>
              <a:rPr lang="pt-BR" sz="1800" b="1" dirty="0" smtClean="0"/>
              <a:t>) – Relatório Executivo e Relatório Completo</a:t>
            </a:r>
            <a:endParaRPr lang="pt-BR" sz="1800" dirty="0"/>
          </a:p>
          <a:p>
            <a:pPr marL="0" indent="0">
              <a:buNone/>
            </a:pPr>
            <a:r>
              <a:rPr lang="pt-BR" sz="1600" dirty="0"/>
              <a:t>Os resultados indicaram que as cápsulas de FOSFOETANOLAMINA (FOS) provenientes do Instituto de Química de São Carlos da Universidade de São Paulo (IQSC-USP), encaminhadas pelo Ministério da Ciência, Tecnologia e Inovação (MCTI), </a:t>
            </a:r>
            <a:r>
              <a:rPr lang="pt-BR" sz="1600" dirty="0" smtClean="0"/>
              <a:t>contém: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b="1" dirty="0" smtClean="0"/>
              <a:t>• 32,2</a:t>
            </a:r>
            <a:r>
              <a:rPr lang="pt-BR" sz="1600" b="1" dirty="0"/>
              <a:t>% de FOSFOETANOLAMINA (FOS) - (sendo </a:t>
            </a:r>
            <a:r>
              <a:rPr lang="pt-BR" sz="1600" b="1" dirty="0" err="1"/>
              <a:t>ca</a:t>
            </a:r>
            <a:r>
              <a:rPr lang="pt-BR" sz="1600" b="1" dirty="0"/>
              <a:t>. 6,2% associada a íons metálicos</a:t>
            </a:r>
            <a:r>
              <a:rPr lang="pt-BR" sz="1600" b="1" dirty="0" smtClean="0"/>
              <a:t>);</a:t>
            </a:r>
            <a:endParaRPr lang="pt-BR" sz="1600" b="1" dirty="0"/>
          </a:p>
          <a:p>
            <a:pPr marL="0" indent="0">
              <a:buNone/>
            </a:pPr>
            <a:r>
              <a:rPr lang="pt-BR" sz="1600" b="1" dirty="0" smtClean="0"/>
              <a:t>• 18,2</a:t>
            </a:r>
            <a:r>
              <a:rPr lang="pt-BR" sz="1600" b="1" dirty="0"/>
              <a:t>% de MONOETANOLAMINA PROTONADA (MEA.H</a:t>
            </a:r>
            <a:r>
              <a:rPr lang="pt-BR" sz="1600" b="1" dirty="0" smtClean="0"/>
              <a:t>+);</a:t>
            </a:r>
            <a:endParaRPr lang="pt-BR" sz="1600" b="1" dirty="0"/>
          </a:p>
          <a:p>
            <a:pPr marL="0" indent="0">
              <a:buNone/>
            </a:pPr>
            <a:r>
              <a:rPr lang="pt-BR" sz="1600" b="1" dirty="0" smtClean="0"/>
              <a:t>• 3,9</a:t>
            </a:r>
            <a:r>
              <a:rPr lang="pt-BR" sz="1600" b="1" dirty="0"/>
              <a:t>% de FOSFOBISETANOLAMINA (FBEA);</a:t>
            </a:r>
          </a:p>
          <a:p>
            <a:pPr marL="0" indent="0">
              <a:buNone/>
            </a:pPr>
            <a:r>
              <a:rPr lang="pt-BR" sz="1600" b="1" dirty="0" smtClean="0"/>
              <a:t>• 34,9</a:t>
            </a:r>
            <a:r>
              <a:rPr lang="pt-BR" sz="1600" b="1" dirty="0"/>
              <a:t>% de fosfatos de cálcio, magnésio, ferro, manganês, alumínio, zinco e bário (</a:t>
            </a:r>
            <a:r>
              <a:rPr lang="pt-BR" sz="1600" b="1" dirty="0" err="1"/>
              <a:t>Pi</a:t>
            </a:r>
            <a:r>
              <a:rPr lang="pt-BR" sz="1600" b="1" dirty="0"/>
              <a:t>); </a:t>
            </a:r>
          </a:p>
          <a:p>
            <a:pPr marL="0" indent="0">
              <a:buNone/>
            </a:pPr>
            <a:r>
              <a:rPr lang="pt-BR" sz="1600" b="1" dirty="0" smtClean="0"/>
              <a:t>• 3,6</a:t>
            </a:r>
            <a:r>
              <a:rPr lang="pt-BR" sz="1600" b="1" dirty="0"/>
              <a:t>% de </a:t>
            </a:r>
            <a:r>
              <a:rPr lang="pt-BR" sz="1600" b="1" dirty="0" err="1"/>
              <a:t>pirofosfatos</a:t>
            </a:r>
            <a:r>
              <a:rPr lang="pt-BR" sz="1600" b="1" dirty="0"/>
              <a:t> de cálcio, magnésio, ferro, manganês, alumínio, zinco e bário (</a:t>
            </a:r>
            <a:r>
              <a:rPr lang="pt-BR" sz="1600" b="1" dirty="0" err="1"/>
              <a:t>PPi</a:t>
            </a:r>
            <a:r>
              <a:rPr lang="pt-BR" sz="1600" b="1" dirty="0"/>
              <a:t>);</a:t>
            </a:r>
          </a:p>
          <a:p>
            <a:pPr marL="0" indent="0">
              <a:buNone/>
            </a:pPr>
            <a:r>
              <a:rPr lang="pt-BR" sz="1600" b="1" dirty="0" smtClean="0"/>
              <a:t>• 7,2</a:t>
            </a:r>
            <a:r>
              <a:rPr lang="pt-BR" sz="1600" b="1" dirty="0"/>
              <a:t>% de água (H2O</a:t>
            </a:r>
            <a:r>
              <a:rPr lang="pt-BR" sz="1600" b="1" dirty="0" smtClean="0"/>
              <a:t>).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1600" dirty="0"/>
              <a:t>Dentre o total de 60 cápsulas recebidas, 16 cápsulas foram abertas e pesadas. Os pesos encontrados foram: 233 mg, 273 mg, 278 mg, 304 mg, 316 mg, 317 mg, 325 mg, 328 mg, 331 mg, 342 mg, 345 mg, 348 mg, 352 mg, 358 mg, 359 mg e 368 mg. A informação contida no rótulo era: FOSFOETANOLAMINA SINTÉTICA, 500 mg. </a:t>
            </a:r>
          </a:p>
        </p:txBody>
      </p:sp>
      <p:pic>
        <p:nvPicPr>
          <p:cNvPr id="5" name="Imagem 4" descr="https://fbcdn-sphotos-d-a.akamaihd.net/hphotos-ak-frc1/v/t1.0-9/1908466_361174307391537_7962642139325901885_n.jpg?oh=67a30f630810a29bc22d9f7b1bef6b35&amp;oe=578F0D5C&amp;__gda__=1468651283_331fecc32f4fd0c408caefab2e21e8d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765175"/>
            <a:ext cx="1289050" cy="11108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04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Relatórios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206" y="2204864"/>
            <a:ext cx="87722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2 - </a:t>
            </a:r>
            <a:r>
              <a:rPr lang="pt-BR" sz="2400" b="1" cap="all" dirty="0"/>
              <a:t>Avaliação do Potencial Citotóxico e Hemolítico </a:t>
            </a:r>
            <a:r>
              <a:rPr lang="pt-BR" sz="2400" b="1" i="1" cap="all" dirty="0"/>
              <a:t>in vitro</a:t>
            </a:r>
            <a:r>
              <a:rPr lang="pt-BR" sz="2400" b="1" cap="all" dirty="0"/>
              <a:t> da </a:t>
            </a:r>
            <a:r>
              <a:rPr lang="pt-BR" sz="2400" b="1" cap="all" dirty="0" err="1"/>
              <a:t>Fosfoetanolamina</a:t>
            </a:r>
            <a:r>
              <a:rPr lang="pt-BR" sz="2400" b="1" cap="all" dirty="0"/>
              <a:t> Sintética (FS) </a:t>
            </a:r>
            <a:endParaRPr lang="pt-BR" sz="2400" b="1" cap="all" dirty="0" smtClean="0"/>
          </a:p>
          <a:p>
            <a:pPr marL="0" indent="0">
              <a:buNone/>
            </a:pPr>
            <a:endParaRPr lang="pt-BR" sz="2400" cap="all" dirty="0"/>
          </a:p>
          <a:p>
            <a:r>
              <a:rPr lang="pt-BR" sz="2000" dirty="0"/>
              <a:t>Com base no protocolo do NCI, o composto FS não é considerado citotóxico, visto que apresentam valores de CI50 que variaram de 8,6 a 43,4 </a:t>
            </a:r>
            <a:r>
              <a:rPr lang="pt-BR" sz="2000" dirty="0" err="1"/>
              <a:t>mM.</a:t>
            </a:r>
            <a:r>
              <a:rPr lang="pt-BR" sz="2000" dirty="0"/>
              <a:t> </a:t>
            </a:r>
          </a:p>
        </p:txBody>
      </p:sp>
      <p:pic>
        <p:nvPicPr>
          <p:cNvPr id="5" name="Picture 1" descr="Logotipo-NPD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8720"/>
            <a:ext cx="1691680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4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Relatórios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96" y="2267838"/>
            <a:ext cx="9001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/>
              <a:t>3 - </a:t>
            </a:r>
            <a:r>
              <a:rPr lang="pt-BR" sz="1800" b="1" dirty="0"/>
              <a:t>AVALIAÇÃO DA ATIVIDADE CITOTÓXICA E ANTIPROLIFERATIVA DA FOSFOETANOLAMINA, MONOETANOLAMINA E FOSFOBISETANOLAMINA EM CÉLULAS HUMANAS DE CARCINOMA DE PÂNCREAS E MELANOMA.</a:t>
            </a:r>
            <a:endParaRPr lang="pt-BR" sz="1800" dirty="0"/>
          </a:p>
          <a:p>
            <a:pPr marL="0" indent="0">
              <a:buNone/>
            </a:pPr>
            <a:r>
              <a:rPr lang="pt-BR" sz="2400" b="1" dirty="0"/>
              <a:t> </a:t>
            </a:r>
            <a:endParaRPr lang="pt-BR" sz="2400" dirty="0"/>
          </a:p>
          <a:p>
            <a:pPr algn="just"/>
            <a:r>
              <a:rPr lang="pt-BR" sz="2000" dirty="0" err="1" smtClean="0"/>
              <a:t>Monoetanolamina</a:t>
            </a:r>
            <a:r>
              <a:rPr lang="pt-BR" sz="2000" dirty="0" smtClean="0"/>
              <a:t> </a:t>
            </a:r>
            <a:r>
              <a:rPr lang="pt-BR" sz="2000" dirty="0"/>
              <a:t>apresentou atividade citotóxica e </a:t>
            </a:r>
            <a:r>
              <a:rPr lang="pt-BR" sz="2000" dirty="0" err="1"/>
              <a:t>antiproliferativa</a:t>
            </a:r>
            <a:r>
              <a:rPr lang="pt-BR" sz="2000" dirty="0"/>
              <a:t>, sendo contudo, várias ordens de magnitude  menos potente que os antitumorais Cisplatina e </a:t>
            </a:r>
            <a:r>
              <a:rPr lang="pt-BR" sz="2000" dirty="0" err="1"/>
              <a:t>Gencitabina</a:t>
            </a:r>
            <a:r>
              <a:rPr lang="pt-BR" sz="2000" dirty="0"/>
              <a:t>, utilizados como controle positivo. 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err="1" smtClean="0"/>
              <a:t>Fosfoetanolamina</a:t>
            </a:r>
            <a:r>
              <a:rPr lang="pt-BR" sz="2000" dirty="0" smtClean="0"/>
              <a:t> </a:t>
            </a:r>
            <a:r>
              <a:rPr lang="pt-BR" sz="2000" dirty="0"/>
              <a:t>e a </a:t>
            </a:r>
            <a:r>
              <a:rPr lang="pt-BR" sz="2000" dirty="0" err="1"/>
              <a:t>Fosfobisetanolamina</a:t>
            </a:r>
            <a:r>
              <a:rPr lang="pt-BR" sz="2000" dirty="0"/>
              <a:t> não apresentaram nenhuma atividade citotóxica nem </a:t>
            </a:r>
            <a:r>
              <a:rPr lang="pt-BR" sz="2000" dirty="0" err="1"/>
              <a:t>antiproliferativa</a:t>
            </a:r>
            <a:r>
              <a:rPr lang="pt-BR" sz="2000" dirty="0"/>
              <a:t> em nenhuma das metodologias utilizadas.</a:t>
            </a:r>
          </a:p>
          <a:p>
            <a:endParaRPr lang="pt-BR" sz="2400" dirty="0"/>
          </a:p>
        </p:txBody>
      </p:sp>
      <p:pic>
        <p:nvPicPr>
          <p:cNvPr id="6" name="Imagem 5" descr="http://cienp.org.br/wp-content/uploads/2015/11/cienp-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789583"/>
            <a:ext cx="1228725" cy="14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5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5034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Relatórios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018" y="2708920"/>
            <a:ext cx="888647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/>
              <a:t>4 - </a:t>
            </a:r>
            <a:r>
              <a:rPr lang="pt-BR" sz="2000" b="1" dirty="0"/>
              <a:t>AVALIAÇÃO DA GENOTOXICIDADE DA FOSFOETANOLAMINA (USP – São Carlos): TESTE DE MUTAÇÃO REVERSA EM </a:t>
            </a:r>
            <a:r>
              <a:rPr lang="pt-BR" sz="2000" b="1" i="1" dirty="0" err="1"/>
              <a:t>Salmonella</a:t>
            </a:r>
            <a:r>
              <a:rPr lang="pt-BR" sz="2000" b="1" i="1" dirty="0"/>
              <a:t> </a:t>
            </a:r>
            <a:r>
              <a:rPr lang="pt-BR" sz="2000" b="1" i="1" dirty="0" err="1"/>
              <a:t>typhimurium</a:t>
            </a:r>
            <a:r>
              <a:rPr lang="pt-BR" sz="2000" b="1" dirty="0"/>
              <a:t> (TESTE DE AMES – ENSAIO </a:t>
            </a:r>
            <a:r>
              <a:rPr lang="pt-BR" sz="2000" b="1" dirty="0" err="1"/>
              <a:t>Salmonella</a:t>
            </a:r>
            <a:r>
              <a:rPr lang="pt-BR" sz="2000" b="1" dirty="0"/>
              <a:t>/ MICROSSOMA</a:t>
            </a:r>
            <a:r>
              <a:rPr lang="pt-BR" sz="2000" b="1" dirty="0" smtClean="0"/>
              <a:t>)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 err="1" smtClean="0"/>
              <a:t>Fosfoetanolamina</a:t>
            </a:r>
            <a:r>
              <a:rPr lang="pt-BR" sz="2000" dirty="0" smtClean="0"/>
              <a:t> </a:t>
            </a:r>
            <a:r>
              <a:rPr lang="pt-BR" sz="2000" dirty="0"/>
              <a:t>(USP – São Carlos), não apresentou atividade mutagênica quando avaliada no teste de mutação reversa em bactérias </a:t>
            </a:r>
            <a:r>
              <a:rPr lang="pt-BR" sz="2000" i="1" dirty="0" err="1"/>
              <a:t>Salmonella</a:t>
            </a:r>
            <a:r>
              <a:rPr lang="pt-BR" sz="2000" i="1" dirty="0"/>
              <a:t> </a:t>
            </a:r>
            <a:r>
              <a:rPr lang="pt-BR" sz="2000" i="1" dirty="0" err="1"/>
              <a:t>typhimuirium</a:t>
            </a:r>
            <a:r>
              <a:rPr lang="pt-BR" sz="2000" dirty="0"/>
              <a:t>, na ausência ou na presença de ativação metabólica 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/>
            <a:endParaRPr lang="pt-BR" sz="2400" dirty="0"/>
          </a:p>
        </p:txBody>
      </p:sp>
      <p:pic>
        <p:nvPicPr>
          <p:cNvPr id="6" name="Imagem 5" descr="http://cienp.org.br/wp-content/uploads/2015/11/cienp-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980728"/>
            <a:ext cx="1228725" cy="14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10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Relatórios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207" y="2708920"/>
            <a:ext cx="8772281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5 - AVALIAÇÃO DA MÁXIMA DOSE TOLERADA E SELEÇÃO DE DOSES DA FOSFOETANOLAMINA SINTÉTICA, PRODUZIDA PELO IQSC-USP EM ROEDORES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Os </a:t>
            </a:r>
            <a:r>
              <a:rPr lang="pt-BR" sz="2000" dirty="0"/>
              <a:t>resultados obtidos no presente estudo demonstraram que os tratamentos realizados, nos períodos avaliados – dose única até 5000 mg/kg via oral (etapa I),  ou através de doses repetidas (1.000 mg/kg) durante  7 dias (etapa II), a sustância teste não apresentou nenhum sinal indicativo de toxicidade em nenhum dos parâmetros avaliados.</a:t>
            </a:r>
          </a:p>
          <a:p>
            <a:pPr algn="just"/>
            <a:endParaRPr lang="pt-BR" sz="2000" dirty="0"/>
          </a:p>
        </p:txBody>
      </p:sp>
      <p:pic>
        <p:nvPicPr>
          <p:cNvPr id="5" name="Imagem 4" descr="http://cienp.org.br/wp-content/uploads/2015/11/cienp-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052736"/>
            <a:ext cx="1228725" cy="14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06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Relatórios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6 - AVALIAÇÃO DA GENOTOXICIDADE DA FOSFOETANOLAMINA SINTÉTICA (produzida na USP- São Carlos): TESTE DE MICRONÚCLEOS EM MEDULA ÓSSEA DE </a:t>
            </a:r>
            <a:r>
              <a:rPr lang="pt-BR" sz="2000" b="1" dirty="0" smtClean="0"/>
              <a:t>CAMUNDONGOS</a:t>
            </a:r>
          </a:p>
          <a:p>
            <a:pPr marL="0" indent="0" algn="just">
              <a:buNone/>
            </a:pPr>
            <a:endParaRPr lang="pt-BR" sz="2000" b="1" dirty="0" smtClean="0"/>
          </a:p>
          <a:p>
            <a:pPr algn="just"/>
            <a:r>
              <a:rPr lang="pt-BR" sz="2000" dirty="0"/>
              <a:t>Os resultados obtidos neste estudo demostram que o tratamento realizado com a substância teste </a:t>
            </a:r>
            <a:r>
              <a:rPr lang="pt-BR" sz="2000" dirty="0" err="1"/>
              <a:t>Fosfoetanolamina</a:t>
            </a:r>
            <a:r>
              <a:rPr lang="pt-BR" sz="2000" dirty="0"/>
              <a:t> (USP – São Carlos), não apresentou efeitos citotóxicos ou </a:t>
            </a:r>
            <a:r>
              <a:rPr lang="pt-BR" sz="2000" dirty="0" err="1"/>
              <a:t>genotóxicos</a:t>
            </a:r>
            <a:r>
              <a:rPr lang="pt-BR" sz="2000" dirty="0"/>
              <a:t> nas condições experimentais utilizadas.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Imagem 4" descr="http://cienp.org.br/wp-content/uploads/2015/11/cienp-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52736"/>
            <a:ext cx="1228725" cy="14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3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00FF"/>
                </a:solidFill>
              </a:rPr>
              <a:t>O que se sabe até o momento: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As cápsulas apresentam: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err="1"/>
              <a:t>Fosfoetanolamina</a:t>
            </a:r>
            <a:r>
              <a:rPr lang="pt-BR" dirty="0"/>
              <a:t> </a:t>
            </a:r>
            <a:r>
              <a:rPr lang="pt-BR" dirty="0" smtClean="0"/>
              <a:t>não apresentou atividade citotóxica, </a:t>
            </a:r>
            <a:r>
              <a:rPr lang="pt-BR" dirty="0" err="1" smtClean="0"/>
              <a:t>antiproliferativa</a:t>
            </a:r>
            <a:r>
              <a:rPr lang="pt-BR" dirty="0" smtClean="0"/>
              <a:t>, mutagênica ou </a:t>
            </a:r>
            <a:r>
              <a:rPr lang="pt-BR" dirty="0" err="1" smtClean="0"/>
              <a:t>genotóxica</a:t>
            </a:r>
            <a:r>
              <a:rPr lang="pt-BR" dirty="0" smtClean="0"/>
              <a:t>;</a:t>
            </a:r>
          </a:p>
          <a:p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 err="1" smtClean="0"/>
              <a:t>Monoetanolamina</a:t>
            </a:r>
            <a:r>
              <a:rPr lang="pt-BR" dirty="0" smtClean="0"/>
              <a:t> </a:t>
            </a:r>
            <a:r>
              <a:rPr lang="pt-BR" dirty="0"/>
              <a:t>apresentou atividade citotóxica e </a:t>
            </a:r>
            <a:r>
              <a:rPr lang="pt-BR" dirty="0" err="1" smtClean="0"/>
              <a:t>antiproliferativa</a:t>
            </a:r>
            <a:r>
              <a:rPr lang="pt-BR" dirty="0" smtClean="0"/>
              <a:t> mas menos potente que os antitumorais atualmente utilizados.</a:t>
            </a:r>
          </a:p>
          <a:p>
            <a:endParaRPr lang="pt-BR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278317"/>
              </p:ext>
            </p:extLst>
          </p:nvPr>
        </p:nvGraphicFramePr>
        <p:xfrm>
          <a:off x="1455390" y="2025377"/>
          <a:ext cx="5688112" cy="298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5" imgW="7045200" imgH="3697200" progId="ChemDraw.Document.6.0">
                  <p:embed/>
                </p:oleObj>
              </mc:Choice>
              <mc:Fallback>
                <p:oleObj r:id="rId5" imgW="7045200" imgH="36972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390" y="2025377"/>
                        <a:ext cx="5688112" cy="2987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859879" y="3131676"/>
            <a:ext cx="6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32,2</a:t>
            </a:r>
            <a:r>
              <a:rPr lang="pt-BR" dirty="0" smtClean="0">
                <a:solidFill>
                  <a:srgbClr val="FF0000"/>
                </a:solidFill>
              </a:rPr>
              <a:t>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3212976"/>
            <a:ext cx="6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18,2</a:t>
            </a:r>
            <a:r>
              <a:rPr lang="pt-BR" dirty="0" smtClean="0">
                <a:solidFill>
                  <a:srgbClr val="FF0000"/>
                </a:solidFill>
              </a:rPr>
              <a:t>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372200" y="2832610"/>
            <a:ext cx="6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3,9</a:t>
            </a:r>
            <a:r>
              <a:rPr lang="pt-BR" dirty="0" smtClean="0">
                <a:solidFill>
                  <a:srgbClr val="FF0000"/>
                </a:solidFill>
              </a:rPr>
              <a:t>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79712" y="4221088"/>
            <a:ext cx="6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34,9</a:t>
            </a:r>
            <a:r>
              <a:rPr lang="pt-BR" dirty="0" smtClean="0">
                <a:solidFill>
                  <a:srgbClr val="FF0000"/>
                </a:solidFill>
              </a:rPr>
              <a:t>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892327" y="4221088"/>
            <a:ext cx="6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3,6</a:t>
            </a:r>
            <a:r>
              <a:rPr lang="pt-BR" dirty="0" smtClean="0">
                <a:solidFill>
                  <a:srgbClr val="FF0000"/>
                </a:solidFill>
              </a:rPr>
              <a:t>%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9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89240"/>
            <a:ext cx="209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95736" y="27809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000" b="1" dirty="0" smtClean="0"/>
              <a:t>Obrigado!</a:t>
            </a:r>
          </a:p>
          <a:p>
            <a:pPr algn="ctr"/>
            <a:r>
              <a:rPr lang="pt-BR" sz="2800" b="1" dirty="0"/>
              <a:t>j</a:t>
            </a:r>
            <a:r>
              <a:rPr lang="pt-BR" sz="2800" b="1" dirty="0" smtClean="0"/>
              <a:t>ailson.andrade@mcti.gov.br</a:t>
            </a:r>
            <a:endParaRPr lang="pt-BR" sz="2800" dirty="0" smtClean="0"/>
          </a:p>
          <a:p>
            <a:endParaRPr lang="pt-BR" sz="4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11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Breve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Histórico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924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Reunião</a:t>
            </a:r>
            <a:r>
              <a:rPr lang="en-US" dirty="0" smtClean="0">
                <a:solidFill>
                  <a:srgbClr val="0000FF"/>
                </a:solidFill>
              </a:rPr>
              <a:t> com </a:t>
            </a:r>
            <a:r>
              <a:rPr lang="en-US" dirty="0" err="1" smtClean="0">
                <a:solidFill>
                  <a:srgbClr val="0000FF"/>
                </a:solidFill>
              </a:rPr>
              <a:t>Senador</a:t>
            </a:r>
            <a:r>
              <a:rPr lang="en-US" dirty="0" smtClean="0">
                <a:solidFill>
                  <a:srgbClr val="0000FF"/>
                </a:solidFill>
              </a:rPr>
              <a:t> Ivo </a:t>
            </a:r>
            <a:r>
              <a:rPr lang="en-US" dirty="0" err="1" smtClean="0">
                <a:solidFill>
                  <a:srgbClr val="0000FF"/>
                </a:solidFill>
              </a:rPr>
              <a:t>Cassol</a:t>
            </a:r>
            <a:r>
              <a:rPr lang="en-US" dirty="0" smtClean="0">
                <a:solidFill>
                  <a:srgbClr val="0000FF"/>
                </a:solidFill>
              </a:rPr>
              <a:t> no MCTI </a:t>
            </a:r>
            <a:r>
              <a:rPr lang="en-US" dirty="0" err="1" smtClean="0">
                <a:solidFill>
                  <a:srgbClr val="0000FF"/>
                </a:solidFill>
              </a:rPr>
              <a:t>em</a:t>
            </a:r>
            <a:r>
              <a:rPr lang="en-US" dirty="0" smtClean="0">
                <a:solidFill>
                  <a:srgbClr val="0000FF"/>
                </a:solidFill>
              </a:rPr>
              <a:t> 13/10</a:t>
            </a:r>
          </a:p>
          <a:p>
            <a:endParaRPr lang="en-US" dirty="0" smtClean="0"/>
          </a:p>
          <a:p>
            <a:r>
              <a:rPr lang="en-US" dirty="0" smtClean="0"/>
              <a:t>MCTI </a:t>
            </a:r>
            <a:r>
              <a:rPr lang="en-US" dirty="0" err="1" smtClean="0"/>
              <a:t>contatou</a:t>
            </a:r>
            <a:r>
              <a:rPr lang="en-US" dirty="0" smtClean="0"/>
              <a:t> </a:t>
            </a:r>
            <a:r>
              <a:rPr lang="en-US" dirty="0" err="1" smtClean="0"/>
              <a:t>pesquisadores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Eliezer </a:t>
            </a:r>
            <a:r>
              <a:rPr lang="en-US" dirty="0">
                <a:solidFill>
                  <a:srgbClr val="FF0000"/>
                </a:solidFill>
              </a:rPr>
              <a:t>Barreiro </a:t>
            </a:r>
            <a:r>
              <a:rPr lang="en-US" dirty="0" smtClean="0">
                <a:solidFill>
                  <a:srgbClr val="FF0000"/>
                </a:solidFill>
              </a:rPr>
              <a:t>– UFRJ;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Jorge </a:t>
            </a:r>
            <a:r>
              <a:rPr lang="en-US" dirty="0" err="1">
                <a:solidFill>
                  <a:srgbClr val="FF0000"/>
                </a:solidFill>
              </a:rPr>
              <a:t>Kalil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dirty="0" err="1" smtClean="0">
                <a:solidFill>
                  <a:srgbClr val="FF0000"/>
                </a:solidFill>
              </a:rPr>
              <a:t>Butantan</a:t>
            </a:r>
            <a:r>
              <a:rPr lang="en-US" dirty="0" smtClean="0">
                <a:solidFill>
                  <a:srgbClr val="FF0000"/>
                </a:solidFill>
              </a:rPr>
              <a:t> &amp; USP;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Manoel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Odorico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Moraes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Filho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UFC;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João</a:t>
            </a:r>
            <a:r>
              <a:rPr lang="en-US" dirty="0">
                <a:solidFill>
                  <a:srgbClr val="FF0000"/>
                </a:solidFill>
              </a:rPr>
              <a:t> Batista </a:t>
            </a:r>
            <a:r>
              <a:rPr lang="en-US" dirty="0" err="1" smtClean="0">
                <a:solidFill>
                  <a:srgbClr val="FF0000"/>
                </a:solidFill>
              </a:rPr>
              <a:t>Calixto</a:t>
            </a:r>
            <a:r>
              <a:rPr lang="en-US" dirty="0" smtClean="0">
                <a:solidFill>
                  <a:srgbClr val="FF0000"/>
                </a:solidFill>
              </a:rPr>
              <a:t> - CIENP e UFSC;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Glaucius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Oliva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USP São Carlos;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Mauro Teixeira – UFMG.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0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0"/>
            <a:ext cx="5752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8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cti.gov.br/documents/10179/1122264/16.11+-+Entrevista+coletiva+sobre+a+fosfoetanolamina/12088fde-6e42-4b5f-8106-ec7490decc1e?t=14477135677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2" y="1052736"/>
            <a:ext cx="2769988" cy="18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5" y="1006277"/>
            <a:ext cx="2769989" cy="184665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043608" y="29249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16/11/2015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923928" y="29249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25/11/2015</a:t>
            </a:r>
            <a:endParaRPr lang="pt-BR" dirty="0"/>
          </a:p>
        </p:txBody>
      </p:sp>
      <p:pic>
        <p:nvPicPr>
          <p:cNvPr id="20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8"/>
            <a:ext cx="3384376" cy="1903712"/>
          </a:xfrm>
        </p:spPr>
      </p:pic>
      <p:pic>
        <p:nvPicPr>
          <p:cNvPr id="21" name="Picture 4" descr="H:\Cgbs\Urgências Saúde - Nov 2015 - 2016\Fosfoetanolamina\Fotos e Imagens\IMG_20151216_122841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9590" y="3546470"/>
            <a:ext cx="4181639" cy="235217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4932040" y="43651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16/12/2015</a:t>
            </a:r>
            <a:endParaRPr lang="pt-BR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73216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MCTI </a:t>
            </a:r>
            <a:r>
              <a:rPr lang="en-US" dirty="0" err="1" smtClean="0"/>
              <a:t>recebeu</a:t>
            </a:r>
            <a:r>
              <a:rPr lang="en-US" dirty="0" smtClean="0"/>
              <a:t> da USP: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)      18 </a:t>
            </a:r>
            <a:r>
              <a:rPr lang="en-US" dirty="0" err="1" smtClean="0">
                <a:solidFill>
                  <a:srgbClr val="0000FF"/>
                </a:solidFill>
              </a:rPr>
              <a:t>pacotes</a:t>
            </a:r>
            <a:r>
              <a:rPr lang="en-US" dirty="0" smtClean="0">
                <a:solidFill>
                  <a:srgbClr val="0000FF"/>
                </a:solidFill>
              </a:rPr>
              <a:t> com  60 </a:t>
            </a:r>
            <a:r>
              <a:rPr lang="en-US" dirty="0" err="1" smtClean="0">
                <a:solidFill>
                  <a:srgbClr val="0000FF"/>
                </a:solidFill>
              </a:rPr>
              <a:t>cápsulas</a:t>
            </a:r>
            <a:r>
              <a:rPr lang="en-US" dirty="0" smtClean="0">
                <a:solidFill>
                  <a:srgbClr val="0000FF"/>
                </a:solidFill>
              </a:rPr>
              <a:t> de 0,5 g </a:t>
            </a:r>
            <a:r>
              <a:rPr lang="en-US" dirty="0" err="1" smtClean="0">
                <a:solidFill>
                  <a:srgbClr val="0000FF"/>
                </a:solidFill>
              </a:rPr>
              <a:t>cada</a:t>
            </a:r>
            <a:r>
              <a:rPr lang="en-US" dirty="0" smtClean="0">
                <a:solidFill>
                  <a:srgbClr val="0000FF"/>
                </a:solidFill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ii)    </a:t>
            </a:r>
            <a:r>
              <a:rPr lang="en-US" dirty="0" err="1" smtClean="0">
                <a:solidFill>
                  <a:srgbClr val="0000FF"/>
                </a:solidFill>
              </a:rPr>
              <a:t>duas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embalagens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plásticas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contendo</a:t>
            </a:r>
            <a:r>
              <a:rPr lang="en-US" dirty="0" smtClean="0">
                <a:solidFill>
                  <a:srgbClr val="0000FF"/>
                </a:solidFill>
              </a:rPr>
              <a:t> 250g </a:t>
            </a:r>
            <a:r>
              <a:rPr lang="en-US" dirty="0" err="1" smtClean="0">
                <a:solidFill>
                  <a:srgbClr val="0000FF"/>
                </a:solidFill>
              </a:rPr>
              <a:t>cada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/>
              <a:t>O Material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preparado</a:t>
            </a:r>
            <a:r>
              <a:rPr lang="en-US" dirty="0" smtClean="0"/>
              <a:t>, no IQSC-USP, </a:t>
            </a:r>
            <a:r>
              <a:rPr lang="en-US" dirty="0" err="1" smtClean="0"/>
              <a:t>pelo</a:t>
            </a:r>
            <a:r>
              <a:rPr lang="en-US" dirty="0" smtClean="0"/>
              <a:t> Sr. Salvador Claro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entregue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Reitor</a:t>
            </a:r>
            <a:r>
              <a:rPr lang="en-US" dirty="0" smtClean="0"/>
              <a:t> da  USP </a:t>
            </a:r>
            <a:r>
              <a:rPr lang="en-US" dirty="0" err="1" smtClean="0"/>
              <a:t>em</a:t>
            </a:r>
            <a:r>
              <a:rPr lang="en-US" dirty="0" smtClean="0"/>
              <a:t> 09/12/2015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6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4927" y="1052736"/>
            <a:ext cx="8597553" cy="4525963"/>
          </a:xfrm>
        </p:spPr>
        <p:txBody>
          <a:bodyPr>
            <a:normAutofit fontScale="92500" lnSpcReduction="20000"/>
          </a:bodyPr>
          <a:lstStyle/>
          <a:p>
            <a:r>
              <a:rPr lang="pt-BR" sz="2000" b="1" u="sng" dirty="0"/>
              <a:t>Manoel Odorico de Moraes </a:t>
            </a:r>
            <a:r>
              <a:rPr lang="pt-BR" sz="2000" b="1" u="sng" dirty="0" smtClean="0"/>
              <a:t>Filho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i="1" dirty="0" smtClean="0"/>
              <a:t>Bolsista </a:t>
            </a:r>
            <a:r>
              <a:rPr lang="pt-BR" sz="2000" b="1" i="1" dirty="0"/>
              <a:t>de Produtividade em Pesquisa do CNPq - Nível </a:t>
            </a:r>
            <a:r>
              <a:rPr lang="pt-BR" sz="2000" b="1" i="1" dirty="0" smtClean="0"/>
              <a:t>1A</a:t>
            </a:r>
          </a:p>
          <a:p>
            <a:pPr marL="0" indent="0">
              <a:buNone/>
            </a:pPr>
            <a:r>
              <a:rPr lang="pt-BR" sz="2000" b="1" i="1" dirty="0" smtClean="0"/>
              <a:t> </a:t>
            </a:r>
          </a:p>
          <a:p>
            <a:r>
              <a:rPr lang="pt-BR" sz="1800" dirty="0" smtClean="0"/>
              <a:t>Graduado </a:t>
            </a:r>
            <a:r>
              <a:rPr lang="pt-BR" sz="1800" dirty="0"/>
              <a:t>em Medicina pela Universidade Federal do Ceará (1976</a:t>
            </a:r>
            <a:r>
              <a:rPr lang="pt-BR" sz="1800" dirty="0" smtClean="0"/>
              <a:t>);</a:t>
            </a:r>
          </a:p>
          <a:p>
            <a:pPr marL="0" indent="0">
              <a:buNone/>
            </a:pPr>
            <a:endParaRPr lang="pt-BR" sz="1800" dirty="0" smtClean="0"/>
          </a:p>
          <a:p>
            <a:r>
              <a:rPr lang="pt-BR" sz="1800" dirty="0" smtClean="0"/>
              <a:t> </a:t>
            </a:r>
            <a:r>
              <a:rPr lang="pt-BR" sz="1800" dirty="0"/>
              <a:t>Mestre em Farmacologia pela Universidade Federal do Ceará (1981</a:t>
            </a:r>
            <a:r>
              <a:rPr lang="pt-BR" sz="1800" dirty="0" smtClean="0"/>
              <a:t>);</a:t>
            </a:r>
          </a:p>
          <a:p>
            <a:pPr marL="0" indent="0">
              <a:buNone/>
            </a:pPr>
            <a:endParaRPr lang="pt-BR" sz="1800" dirty="0" smtClean="0"/>
          </a:p>
          <a:p>
            <a:r>
              <a:rPr lang="pt-BR" sz="1800" dirty="0" smtClean="0">
                <a:solidFill>
                  <a:srgbClr val="FF0000"/>
                </a:solidFill>
              </a:rPr>
              <a:t> </a:t>
            </a:r>
            <a:r>
              <a:rPr lang="pt-BR" sz="1800" dirty="0">
                <a:solidFill>
                  <a:srgbClr val="FF0000"/>
                </a:solidFill>
              </a:rPr>
              <a:t>D</a:t>
            </a:r>
            <a:r>
              <a:rPr lang="pt-BR" sz="1800" dirty="0" smtClean="0">
                <a:solidFill>
                  <a:srgbClr val="FF0000"/>
                </a:solidFill>
              </a:rPr>
              <a:t>outor </a:t>
            </a:r>
            <a:r>
              <a:rPr lang="pt-BR" sz="1800" dirty="0">
                <a:solidFill>
                  <a:srgbClr val="FF0000"/>
                </a:solidFill>
              </a:rPr>
              <a:t>em Oncologia pela Universidade de Oxford - Inglaterra (1989</a:t>
            </a:r>
            <a:r>
              <a:rPr lang="pt-BR" sz="1800" dirty="0" smtClean="0">
                <a:solidFill>
                  <a:srgbClr val="FF0000"/>
                </a:solidFill>
              </a:rPr>
              <a:t>);</a:t>
            </a:r>
          </a:p>
          <a:p>
            <a:endParaRPr lang="pt-BR" sz="1800" dirty="0"/>
          </a:p>
          <a:p>
            <a:r>
              <a:rPr lang="pt-BR" sz="1800" dirty="0" smtClean="0"/>
              <a:t>Professor </a:t>
            </a:r>
            <a:r>
              <a:rPr lang="pt-BR" sz="1800" dirty="0"/>
              <a:t>titular </a:t>
            </a:r>
            <a:r>
              <a:rPr lang="pt-BR" sz="1800" dirty="0" smtClean="0"/>
              <a:t>de </a:t>
            </a:r>
            <a:r>
              <a:rPr lang="pt-BR" sz="1800" dirty="0"/>
              <a:t>Farmacologia Clínica do Departamento de Fisiologia e Farmacologia da Faculdade de Medicina da </a:t>
            </a:r>
            <a:r>
              <a:rPr lang="pt-BR" sz="1800" dirty="0" smtClean="0"/>
              <a:t>UFC;</a:t>
            </a:r>
          </a:p>
          <a:p>
            <a:pPr marL="0" indent="0">
              <a:buNone/>
            </a:pPr>
            <a:endParaRPr lang="pt-BR" sz="1800" dirty="0" smtClean="0"/>
          </a:p>
          <a:p>
            <a:r>
              <a:rPr lang="pt-BR" sz="1800" dirty="0" smtClean="0"/>
              <a:t>Publicou 284 </a:t>
            </a:r>
            <a:r>
              <a:rPr lang="pt-BR" sz="1800" dirty="0"/>
              <a:t>artigos científicos completos em periódicos especializados e 14 capítulos de </a:t>
            </a:r>
            <a:r>
              <a:rPr lang="pt-BR" sz="1800" dirty="0" smtClean="0"/>
              <a:t>livros</a:t>
            </a:r>
            <a:r>
              <a:rPr lang="pt-BR" sz="1800" dirty="0"/>
              <a:t>;</a:t>
            </a:r>
            <a:r>
              <a:rPr lang="pt-BR" sz="1800" dirty="0" smtClean="0"/>
              <a:t> </a:t>
            </a:r>
          </a:p>
          <a:p>
            <a:pPr marL="0" indent="0">
              <a:buNone/>
            </a:pPr>
            <a:endParaRPr lang="pt-BR" sz="1800" dirty="0" smtClean="0"/>
          </a:p>
          <a:p>
            <a:r>
              <a:rPr lang="pt-BR" sz="1800" dirty="0" smtClean="0"/>
              <a:t>Orientou </a:t>
            </a:r>
            <a:r>
              <a:rPr lang="pt-BR" sz="1800" dirty="0"/>
              <a:t>mais de uma centena de estudantes de iniciação científica, formou 40 mestres, 21 doutores e 9 pós-doutores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7" name="Picture 1" descr="Logotipo-NPD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8760"/>
            <a:ext cx="1746299" cy="1280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805264"/>
            <a:ext cx="8496944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Realização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Estudos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Pré-Clínicos</a:t>
            </a:r>
            <a:r>
              <a:rPr lang="en-US" b="1" dirty="0" smtClean="0">
                <a:solidFill>
                  <a:srgbClr val="0000FF"/>
                </a:solidFill>
              </a:rPr>
              <a:t> e </a:t>
            </a:r>
            <a:r>
              <a:rPr lang="en-US" b="1" dirty="0" err="1" smtClean="0">
                <a:solidFill>
                  <a:srgbClr val="0000FF"/>
                </a:solidFill>
              </a:rPr>
              <a:t>Clínicos</a:t>
            </a:r>
            <a:r>
              <a:rPr lang="en-US" b="1" dirty="0" smtClean="0">
                <a:solidFill>
                  <a:srgbClr val="0000FF"/>
                </a:solidFill>
              </a:rPr>
              <a:t> (FASE 1) Com a </a:t>
            </a:r>
            <a:r>
              <a:rPr lang="en-US" b="1" dirty="0" err="1" smtClean="0">
                <a:solidFill>
                  <a:srgbClr val="0000FF"/>
                </a:solidFill>
              </a:rPr>
              <a:t>Fosofoetanolamina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Visando</a:t>
            </a:r>
            <a:r>
              <a:rPr lang="en-US" b="1" dirty="0" smtClean="0">
                <a:solidFill>
                  <a:srgbClr val="0000FF"/>
                </a:solidFill>
              </a:rPr>
              <a:t> o </a:t>
            </a:r>
            <a:r>
              <a:rPr lang="en-US" b="1" dirty="0" err="1" smtClean="0">
                <a:solidFill>
                  <a:srgbClr val="0000FF"/>
                </a:solidFill>
              </a:rPr>
              <a:t>seu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possível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Uso</a:t>
            </a:r>
            <a:r>
              <a:rPr lang="en-US" b="1" dirty="0" smtClean="0">
                <a:solidFill>
                  <a:srgbClr val="0000FF"/>
                </a:solidFill>
              </a:rPr>
              <a:t> no </a:t>
            </a:r>
            <a:r>
              <a:rPr lang="en-US" b="1" dirty="0" err="1" smtClean="0">
                <a:solidFill>
                  <a:srgbClr val="0000FF"/>
                </a:solidFill>
              </a:rPr>
              <a:t>Tratamento</a:t>
            </a:r>
            <a:r>
              <a:rPr lang="en-US" b="1" dirty="0" smtClean="0">
                <a:solidFill>
                  <a:srgbClr val="0000FF"/>
                </a:solidFill>
              </a:rPr>
              <a:t> do </a:t>
            </a:r>
            <a:r>
              <a:rPr lang="en-US" b="1" dirty="0" err="1" smtClean="0">
                <a:solidFill>
                  <a:srgbClr val="0000FF"/>
                </a:solidFill>
              </a:rPr>
              <a:t>Câncer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Atividade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Antitumoral</a:t>
            </a:r>
            <a:r>
              <a:rPr lang="en-US" b="1" dirty="0" smtClean="0">
                <a:solidFill>
                  <a:srgbClr val="0000FF"/>
                </a:solidFill>
              </a:rPr>
              <a:t> in vitro e in vivo e </a:t>
            </a:r>
            <a:r>
              <a:rPr lang="en-US" b="1" dirty="0" err="1" smtClean="0">
                <a:solidFill>
                  <a:srgbClr val="0000FF"/>
                </a:solidFill>
              </a:rPr>
              <a:t>Ensaio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Clínico</a:t>
            </a:r>
            <a:r>
              <a:rPr lang="en-US" b="1" dirty="0" smtClean="0">
                <a:solidFill>
                  <a:srgbClr val="0000FF"/>
                </a:solidFill>
              </a:rPr>
              <a:t> Fase1.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8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8856984" cy="4752528"/>
          </a:xfrm>
        </p:spPr>
        <p:txBody>
          <a:bodyPr>
            <a:normAutofit fontScale="92500" lnSpcReduction="20000"/>
          </a:bodyPr>
          <a:lstStyle/>
          <a:p>
            <a:r>
              <a:rPr lang="pt-BR" sz="2000" b="1" u="sng" dirty="0" smtClean="0"/>
              <a:t>João </a:t>
            </a:r>
            <a:r>
              <a:rPr lang="pt-BR" sz="2000" b="1" u="sng" dirty="0"/>
              <a:t>Batista Calixto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i="1" dirty="0" smtClean="0"/>
              <a:t>Bolsista </a:t>
            </a:r>
            <a:r>
              <a:rPr lang="pt-BR" sz="2000" b="1" i="1" dirty="0"/>
              <a:t>de Produtividade em Pesquisa do CNPq - Nível 1A </a:t>
            </a:r>
            <a:endParaRPr lang="pt-BR" sz="2000" b="1" i="1" dirty="0" smtClean="0"/>
          </a:p>
          <a:p>
            <a:endParaRPr lang="pt-BR" sz="2000" b="1" i="1" dirty="0" smtClean="0"/>
          </a:p>
          <a:p>
            <a:r>
              <a:rPr lang="pt-BR" sz="1800" dirty="0" smtClean="0"/>
              <a:t>Graduado </a:t>
            </a:r>
            <a:r>
              <a:rPr lang="pt-BR" sz="1800" dirty="0"/>
              <a:t>em Ciências Biológicas pela Universidade de Brasília (1973</a:t>
            </a:r>
            <a:r>
              <a:rPr lang="pt-BR" sz="1800" dirty="0" smtClean="0"/>
              <a:t>);</a:t>
            </a:r>
          </a:p>
          <a:p>
            <a:endParaRPr lang="pt-BR" sz="1800" dirty="0" smtClean="0"/>
          </a:p>
          <a:p>
            <a:r>
              <a:rPr lang="pt-BR" sz="1800" dirty="0" smtClean="0"/>
              <a:t>Mestre </a:t>
            </a:r>
            <a:r>
              <a:rPr lang="pt-BR" sz="1800" dirty="0"/>
              <a:t>em Farmacologia pela Universidade Federal de São Paulo </a:t>
            </a:r>
            <a:r>
              <a:rPr lang="pt-BR" sz="1800" dirty="0" smtClean="0"/>
              <a:t>-(</a:t>
            </a:r>
            <a:r>
              <a:rPr lang="pt-BR" sz="1800" dirty="0"/>
              <a:t>1976</a:t>
            </a:r>
            <a:r>
              <a:rPr lang="pt-BR" sz="1800" dirty="0" smtClean="0"/>
              <a:t>); </a:t>
            </a:r>
          </a:p>
          <a:p>
            <a:endParaRPr lang="pt-BR" sz="1800" dirty="0" smtClean="0"/>
          </a:p>
          <a:p>
            <a:r>
              <a:rPr lang="pt-BR" sz="1800" dirty="0" smtClean="0">
                <a:solidFill>
                  <a:srgbClr val="FF0000"/>
                </a:solidFill>
              </a:rPr>
              <a:t>Doutor em </a:t>
            </a:r>
            <a:r>
              <a:rPr lang="pt-BR" sz="1800" dirty="0">
                <a:solidFill>
                  <a:srgbClr val="FF0000"/>
                </a:solidFill>
              </a:rPr>
              <a:t>Farmacologia pela Universidade de São Paulo</a:t>
            </a:r>
            <a:r>
              <a:rPr lang="pt-BR" sz="1800" dirty="0" smtClean="0">
                <a:solidFill>
                  <a:srgbClr val="FF0000"/>
                </a:solidFill>
              </a:rPr>
              <a:t>, </a:t>
            </a:r>
          </a:p>
          <a:p>
            <a:endParaRPr lang="pt-BR" sz="1800" dirty="0" smtClean="0"/>
          </a:p>
          <a:p>
            <a:r>
              <a:rPr lang="pt-BR" sz="1800" dirty="0" smtClean="0"/>
              <a:t>Possui </a:t>
            </a:r>
            <a:r>
              <a:rPr lang="pt-BR" sz="1800" dirty="0"/>
              <a:t>mais de 400 trabalhos científicos publicados em revistas especializadas de nível internacional. </a:t>
            </a:r>
            <a:r>
              <a:rPr lang="pt-BR" sz="1800" dirty="0" smtClean="0"/>
              <a:t>Esses </a:t>
            </a:r>
            <a:r>
              <a:rPr lang="pt-BR" sz="1800" dirty="0"/>
              <a:t>trabalhos receberam mais de 12.000 </a:t>
            </a:r>
            <a:r>
              <a:rPr lang="pt-BR" sz="1800" dirty="0" smtClean="0"/>
              <a:t>citações; </a:t>
            </a:r>
          </a:p>
          <a:p>
            <a:endParaRPr lang="pt-BR" sz="1800" dirty="0" smtClean="0"/>
          </a:p>
          <a:p>
            <a:r>
              <a:rPr lang="pt-BR" sz="1800" dirty="0" smtClean="0"/>
              <a:t>Orientou </a:t>
            </a:r>
            <a:r>
              <a:rPr lang="pt-BR" sz="1800" dirty="0"/>
              <a:t>39 </a:t>
            </a:r>
            <a:r>
              <a:rPr lang="pt-BR" sz="1800" dirty="0" smtClean="0"/>
              <a:t>dissertações </a:t>
            </a:r>
            <a:r>
              <a:rPr lang="pt-BR" sz="1800" dirty="0"/>
              <a:t>de Mestrado, 35 </a:t>
            </a:r>
            <a:r>
              <a:rPr lang="pt-BR" sz="1800" dirty="0" smtClean="0"/>
              <a:t>teses </a:t>
            </a:r>
            <a:r>
              <a:rPr lang="pt-BR" sz="1800" dirty="0"/>
              <a:t>de Doutorado e 27 estudantes de Pós-Doutorado e mais de 100 alunos de Iniciação </a:t>
            </a:r>
            <a:r>
              <a:rPr lang="pt-BR" sz="1800" dirty="0" smtClean="0"/>
              <a:t>Científica;</a:t>
            </a:r>
          </a:p>
          <a:p>
            <a:endParaRPr lang="pt-BR" sz="1800" dirty="0" smtClean="0"/>
          </a:p>
          <a:p>
            <a:r>
              <a:rPr lang="pt-BR" sz="1800" dirty="0" smtClean="0"/>
              <a:t> Possui </a:t>
            </a:r>
            <a:r>
              <a:rPr lang="pt-BR" sz="1800" dirty="0"/>
              <a:t>24 patentes no Brasil e no exterior (solicitadas e aprovadas) e participou do desenvolvimento de 04 produtos que estão atualmente no mercado. </a:t>
            </a:r>
          </a:p>
        </p:txBody>
      </p:sp>
      <p:pic>
        <p:nvPicPr>
          <p:cNvPr id="5" name="Imagem 4" descr="http://cienp.org.br/wp-content/uploads/2015/11/cienp-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19" y="908720"/>
            <a:ext cx="1667297" cy="17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5445224"/>
            <a:ext cx="8496944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Realização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Estudos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Pré-Clinicos</a:t>
            </a:r>
            <a:r>
              <a:rPr lang="en-US" b="1" dirty="0" smtClean="0">
                <a:solidFill>
                  <a:srgbClr val="0000FF"/>
                </a:solidFill>
              </a:rPr>
              <a:t> e </a:t>
            </a:r>
            <a:r>
              <a:rPr lang="en-US" b="1" dirty="0" err="1" smtClean="0">
                <a:solidFill>
                  <a:srgbClr val="0000FF"/>
                </a:solidFill>
              </a:rPr>
              <a:t>Clinicos</a:t>
            </a:r>
            <a:r>
              <a:rPr lang="en-US" b="1" dirty="0" smtClean="0">
                <a:solidFill>
                  <a:srgbClr val="0000FF"/>
                </a:solidFill>
              </a:rPr>
              <a:t> (FASE 1) Com a </a:t>
            </a:r>
            <a:r>
              <a:rPr lang="en-US" b="1" dirty="0" err="1" smtClean="0">
                <a:solidFill>
                  <a:srgbClr val="0000FF"/>
                </a:solidFill>
              </a:rPr>
              <a:t>Fosofoetanolamina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Visando</a:t>
            </a:r>
            <a:r>
              <a:rPr lang="en-US" b="1" dirty="0" smtClean="0">
                <a:solidFill>
                  <a:srgbClr val="0000FF"/>
                </a:solidFill>
              </a:rPr>
              <a:t> o </a:t>
            </a:r>
            <a:r>
              <a:rPr lang="en-US" b="1" dirty="0" err="1" smtClean="0">
                <a:solidFill>
                  <a:srgbClr val="0000FF"/>
                </a:solidFill>
              </a:rPr>
              <a:t>seu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possível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Uso</a:t>
            </a:r>
            <a:r>
              <a:rPr lang="en-US" b="1" dirty="0" smtClean="0">
                <a:solidFill>
                  <a:srgbClr val="0000FF"/>
                </a:solidFill>
              </a:rPr>
              <a:t> no </a:t>
            </a:r>
            <a:r>
              <a:rPr lang="en-US" b="1" dirty="0" err="1" smtClean="0">
                <a:solidFill>
                  <a:srgbClr val="0000FF"/>
                </a:solidFill>
              </a:rPr>
              <a:t>Tratamento</a:t>
            </a:r>
            <a:r>
              <a:rPr lang="en-US" b="1" dirty="0" smtClean="0">
                <a:solidFill>
                  <a:srgbClr val="0000FF"/>
                </a:solidFill>
              </a:rPr>
              <a:t> do </a:t>
            </a:r>
            <a:r>
              <a:rPr lang="en-US" b="1" dirty="0" err="1" smtClean="0">
                <a:solidFill>
                  <a:srgbClr val="0000FF"/>
                </a:solidFill>
              </a:rPr>
              <a:t>Câncer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Estudos</a:t>
            </a:r>
            <a:r>
              <a:rPr lang="en-US" b="1" dirty="0" smtClean="0">
                <a:solidFill>
                  <a:srgbClr val="0000FF"/>
                </a:solidFill>
              </a:rPr>
              <a:t> com a </a:t>
            </a:r>
            <a:r>
              <a:rPr lang="en-US" b="1" dirty="0" err="1" smtClean="0">
                <a:solidFill>
                  <a:srgbClr val="0000FF"/>
                </a:solidFill>
              </a:rPr>
              <a:t>fosfoetanolamina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produzida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na</a:t>
            </a:r>
            <a:r>
              <a:rPr lang="en-US" b="1" dirty="0" smtClean="0">
                <a:solidFill>
                  <a:srgbClr val="0000FF"/>
                </a:solidFill>
              </a:rPr>
              <a:t> USP  e </a:t>
            </a:r>
            <a:r>
              <a:rPr lang="en-US" b="1" dirty="0" err="1" smtClean="0">
                <a:solidFill>
                  <a:srgbClr val="0000FF"/>
                </a:solidFill>
              </a:rPr>
              <a:t>sintetizada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acordo</a:t>
            </a:r>
            <a:r>
              <a:rPr lang="en-US" b="1" dirty="0" smtClean="0">
                <a:solidFill>
                  <a:srgbClr val="0000FF"/>
                </a:solidFill>
              </a:rPr>
              <a:t> com “boas </a:t>
            </a:r>
            <a:r>
              <a:rPr lang="en-US" b="1" dirty="0" err="1" smtClean="0">
                <a:solidFill>
                  <a:srgbClr val="0000FF"/>
                </a:solidFill>
              </a:rPr>
              <a:t>prátricas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fabricação</a:t>
            </a:r>
            <a:r>
              <a:rPr lang="en-US" b="1" dirty="0" smtClean="0">
                <a:solidFill>
                  <a:srgbClr val="0000FF"/>
                </a:solidFill>
              </a:rPr>
              <a:t>”.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6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8928992" cy="3960440"/>
          </a:xfrm>
        </p:spPr>
        <p:txBody>
          <a:bodyPr>
            <a:noAutofit/>
          </a:bodyPr>
          <a:lstStyle/>
          <a:p>
            <a:r>
              <a:rPr lang="pt-BR" sz="1900" b="1" u="sng" dirty="0"/>
              <a:t>Eliezer Jesus de Lacerda Barreiro</a:t>
            </a:r>
            <a:r>
              <a:rPr lang="pt-BR" sz="1900" b="1" dirty="0"/>
              <a:t/>
            </a:r>
            <a:br>
              <a:rPr lang="pt-BR" sz="1900" b="1" dirty="0"/>
            </a:br>
            <a:r>
              <a:rPr lang="pt-BR" sz="1900" b="1" i="1" dirty="0" smtClean="0"/>
              <a:t>Bolsista </a:t>
            </a:r>
            <a:r>
              <a:rPr lang="pt-BR" sz="1900" b="1" i="1" dirty="0"/>
              <a:t>de Produtividade em Pesquisa do CNPq - Nível 1A </a:t>
            </a:r>
            <a:endParaRPr lang="pt-BR" sz="1900" b="1" i="1" dirty="0" smtClean="0"/>
          </a:p>
          <a:p>
            <a:r>
              <a:rPr lang="pt-BR" sz="1600" dirty="0"/>
              <a:t>F</a:t>
            </a:r>
            <a:r>
              <a:rPr lang="pt-BR" sz="1600" dirty="0" smtClean="0"/>
              <a:t>armacêutico</a:t>
            </a:r>
            <a:r>
              <a:rPr lang="pt-BR" sz="1600" dirty="0"/>
              <a:t>, </a:t>
            </a:r>
            <a:r>
              <a:rPr lang="pt-BR" sz="1600" dirty="0" smtClean="0"/>
              <a:t>pela </a:t>
            </a:r>
            <a:r>
              <a:rPr lang="pt-BR" sz="1600" dirty="0"/>
              <a:t>Universidade Federal do Rio de Janeiro (UFRJ) </a:t>
            </a:r>
            <a:r>
              <a:rPr lang="pt-BR" sz="1600" dirty="0" smtClean="0"/>
              <a:t>(1970);</a:t>
            </a:r>
          </a:p>
          <a:p>
            <a:r>
              <a:rPr lang="pt-BR" sz="1600" dirty="0" smtClean="0"/>
              <a:t>Mestre </a:t>
            </a:r>
            <a:r>
              <a:rPr lang="pt-BR" sz="1600" dirty="0"/>
              <a:t>em </a:t>
            </a:r>
            <a:r>
              <a:rPr lang="pt-BR" sz="1600" dirty="0" smtClean="0"/>
              <a:t>Química </a:t>
            </a:r>
            <a:r>
              <a:rPr lang="pt-BR" sz="1600" dirty="0"/>
              <a:t>de Produtos Naturais </a:t>
            </a:r>
            <a:r>
              <a:rPr lang="pt-BR" sz="1600" dirty="0" smtClean="0"/>
              <a:t>UFRJ (1973);</a:t>
            </a:r>
          </a:p>
          <a:p>
            <a:r>
              <a:rPr lang="pt-BR" sz="1600" dirty="0" smtClean="0">
                <a:solidFill>
                  <a:srgbClr val="FF0000"/>
                </a:solidFill>
              </a:rPr>
              <a:t>Doutor em </a:t>
            </a:r>
            <a:r>
              <a:rPr lang="pt-BR" sz="1600" dirty="0">
                <a:solidFill>
                  <a:srgbClr val="FF0000"/>
                </a:solidFill>
              </a:rPr>
              <a:t>Ciências de </a:t>
            </a:r>
            <a:r>
              <a:rPr lang="pt-BR" sz="1600" dirty="0" smtClean="0">
                <a:solidFill>
                  <a:srgbClr val="FF0000"/>
                </a:solidFill>
              </a:rPr>
              <a:t>Estado, </a:t>
            </a:r>
            <a:r>
              <a:rPr lang="pt-BR" sz="1600" i="1" dirty="0" err="1" smtClean="0">
                <a:solidFill>
                  <a:srgbClr val="FF0000"/>
                </a:solidFill>
              </a:rPr>
              <a:t>Chimie</a:t>
            </a:r>
            <a:r>
              <a:rPr lang="pt-BR" sz="1600" i="1" dirty="0" smtClean="0">
                <a:solidFill>
                  <a:srgbClr val="FF0000"/>
                </a:solidFill>
              </a:rPr>
              <a:t> </a:t>
            </a:r>
            <a:r>
              <a:rPr lang="pt-BR" sz="1600" i="1" dirty="0" err="1">
                <a:solidFill>
                  <a:srgbClr val="FF0000"/>
                </a:solidFill>
              </a:rPr>
              <a:t>Médicale</a:t>
            </a:r>
            <a:r>
              <a:rPr lang="pt-BR" sz="1600" i="1" dirty="0">
                <a:solidFill>
                  <a:srgbClr val="FF0000"/>
                </a:solidFill>
              </a:rPr>
              <a:t> na </a:t>
            </a:r>
            <a:r>
              <a:rPr lang="pt-BR" sz="1600" i="1" dirty="0" err="1">
                <a:solidFill>
                  <a:srgbClr val="FF0000"/>
                </a:solidFill>
              </a:rPr>
              <a:t>Université</a:t>
            </a:r>
            <a:r>
              <a:rPr lang="pt-BR" sz="1600" i="1" dirty="0">
                <a:solidFill>
                  <a:srgbClr val="FF0000"/>
                </a:solidFill>
              </a:rPr>
              <a:t> </a:t>
            </a:r>
            <a:r>
              <a:rPr lang="pt-BR" sz="1600" i="1" dirty="0" err="1">
                <a:solidFill>
                  <a:srgbClr val="FF0000"/>
                </a:solidFill>
              </a:rPr>
              <a:t>Scientifique</a:t>
            </a:r>
            <a:r>
              <a:rPr lang="pt-BR" sz="1600" i="1" dirty="0">
                <a:solidFill>
                  <a:srgbClr val="FF0000"/>
                </a:solidFill>
              </a:rPr>
              <a:t> </a:t>
            </a:r>
            <a:r>
              <a:rPr lang="pt-BR" sz="1600" i="1" dirty="0" smtClean="0">
                <a:solidFill>
                  <a:srgbClr val="FF0000"/>
                </a:solidFill>
              </a:rPr>
              <a:t>et</a:t>
            </a:r>
          </a:p>
          <a:p>
            <a:pPr marL="0" indent="0">
              <a:buNone/>
            </a:pPr>
            <a:r>
              <a:rPr lang="pt-BR" sz="1600" i="1" dirty="0">
                <a:solidFill>
                  <a:srgbClr val="FF0000"/>
                </a:solidFill>
              </a:rPr>
              <a:t> </a:t>
            </a:r>
            <a:r>
              <a:rPr lang="pt-BR" sz="1600" i="1" dirty="0" smtClean="0">
                <a:solidFill>
                  <a:srgbClr val="FF0000"/>
                </a:solidFill>
              </a:rPr>
              <a:t>        </a:t>
            </a:r>
            <a:r>
              <a:rPr lang="pt-BR" sz="1600" i="1" dirty="0" err="1">
                <a:solidFill>
                  <a:srgbClr val="FF0000"/>
                </a:solidFill>
              </a:rPr>
              <a:t>Médicale</a:t>
            </a:r>
            <a:r>
              <a:rPr lang="pt-BR" sz="1600" i="1" dirty="0">
                <a:solidFill>
                  <a:srgbClr val="FF0000"/>
                </a:solidFill>
              </a:rPr>
              <a:t> de </a:t>
            </a:r>
            <a:r>
              <a:rPr lang="pt-BR" sz="1600" i="1" dirty="0" smtClean="0">
                <a:solidFill>
                  <a:srgbClr val="FF0000"/>
                </a:solidFill>
              </a:rPr>
              <a:t>Grenoble (1978</a:t>
            </a:r>
            <a:r>
              <a:rPr lang="pt-BR" sz="1600" dirty="0" smtClean="0">
                <a:solidFill>
                  <a:srgbClr val="FF0000"/>
                </a:solidFill>
              </a:rPr>
              <a:t>);</a:t>
            </a:r>
            <a:endParaRPr lang="pt-BR" sz="1600" dirty="0"/>
          </a:p>
          <a:p>
            <a:r>
              <a:rPr lang="pt-BR" sz="1600" dirty="0" smtClean="0"/>
              <a:t>Professor </a:t>
            </a:r>
            <a:r>
              <a:rPr lang="pt-BR" sz="1600" dirty="0"/>
              <a:t>Titular </a:t>
            </a:r>
            <a:r>
              <a:rPr lang="pt-BR" sz="1600" dirty="0" smtClean="0"/>
              <a:t>da </a:t>
            </a:r>
            <a:r>
              <a:rPr lang="pt-BR" sz="1600" dirty="0"/>
              <a:t>Universidade Federal do Rio de Janeiro desde </a:t>
            </a:r>
            <a:r>
              <a:rPr lang="pt-BR" sz="1600" dirty="0" smtClean="0"/>
              <a:t>1986. </a:t>
            </a:r>
          </a:p>
          <a:p>
            <a:r>
              <a:rPr lang="pt-BR" sz="1600" dirty="0" smtClean="0"/>
              <a:t>Autor  </a:t>
            </a:r>
            <a:r>
              <a:rPr lang="pt-BR" sz="1600" dirty="0"/>
              <a:t>de 320 artigos científicos publicados em periódicos indexados. Tem </a:t>
            </a:r>
            <a:r>
              <a:rPr lang="pt-BR" sz="1600" dirty="0" smtClean="0"/>
              <a:t>5129 </a:t>
            </a:r>
            <a:r>
              <a:rPr lang="pt-BR" sz="1600" dirty="0"/>
              <a:t>citações no </a:t>
            </a:r>
            <a:r>
              <a:rPr lang="pt-BR" sz="1600" dirty="0" err="1" smtClean="0"/>
              <a:t>Scopus</a:t>
            </a:r>
            <a:r>
              <a:rPr lang="pt-BR" sz="1600" dirty="0" smtClean="0"/>
              <a:t>. </a:t>
            </a:r>
          </a:p>
          <a:p>
            <a:r>
              <a:rPr lang="pt-BR" sz="1600" dirty="0" smtClean="0"/>
              <a:t>É </a:t>
            </a:r>
            <a:r>
              <a:rPr lang="pt-BR" sz="1600" dirty="0"/>
              <a:t>inventor </a:t>
            </a:r>
            <a:r>
              <a:rPr lang="pt-BR" sz="1600" dirty="0" smtClean="0"/>
              <a:t>de </a:t>
            </a:r>
            <a:r>
              <a:rPr lang="pt-BR" sz="1600" dirty="0"/>
              <a:t>15 pedidos de patentes depositados no INPI (BR), em vários </a:t>
            </a:r>
            <a:r>
              <a:rPr lang="pt-BR" sz="1600" dirty="0" err="1"/>
              <a:t>PCTs</a:t>
            </a:r>
            <a:r>
              <a:rPr lang="pt-BR" sz="1600" dirty="0"/>
              <a:t> e em patente concedida pelo </a:t>
            </a:r>
            <a:r>
              <a:rPr lang="pt-BR" sz="1600" i="1" dirty="0"/>
              <a:t>United </a:t>
            </a:r>
            <a:r>
              <a:rPr lang="pt-BR" sz="1600" i="1" dirty="0" err="1"/>
              <a:t>States</a:t>
            </a:r>
            <a:r>
              <a:rPr lang="pt-BR" sz="1600" i="1" dirty="0"/>
              <a:t> </a:t>
            </a:r>
            <a:r>
              <a:rPr lang="pt-BR" sz="1600" i="1" dirty="0" err="1"/>
              <a:t>Patent</a:t>
            </a:r>
            <a:r>
              <a:rPr lang="pt-BR" sz="1600" i="1" dirty="0"/>
              <a:t> </a:t>
            </a:r>
            <a:r>
              <a:rPr lang="pt-BR" sz="1600" i="1" dirty="0" err="1"/>
              <a:t>and</a:t>
            </a:r>
            <a:r>
              <a:rPr lang="pt-BR" sz="1600" i="1" dirty="0"/>
              <a:t> </a:t>
            </a:r>
            <a:r>
              <a:rPr lang="pt-BR" sz="1600" i="1" dirty="0" err="1"/>
              <a:t>Trademark</a:t>
            </a:r>
            <a:r>
              <a:rPr lang="pt-BR" sz="1600" i="1" dirty="0"/>
              <a:t> </a:t>
            </a:r>
            <a:r>
              <a:rPr lang="pt-BR" sz="1600" i="1" dirty="0" smtClean="0"/>
              <a:t>Office</a:t>
            </a:r>
            <a:r>
              <a:rPr lang="pt-BR" sz="1600" dirty="0" smtClean="0"/>
              <a:t>. </a:t>
            </a:r>
          </a:p>
          <a:p>
            <a:r>
              <a:rPr lang="pt-BR" sz="1600" dirty="0" smtClean="0"/>
              <a:t>Orientou/</a:t>
            </a:r>
            <a:r>
              <a:rPr lang="pt-BR" sz="1600" dirty="0" err="1" smtClean="0"/>
              <a:t>co</a:t>
            </a:r>
            <a:r>
              <a:rPr lang="pt-BR" sz="1600" dirty="0" smtClean="0"/>
              <a:t>-orientou </a:t>
            </a:r>
            <a:r>
              <a:rPr lang="pt-BR" sz="1600" dirty="0"/>
              <a:t>93 pós-graduandos </a:t>
            </a:r>
            <a:r>
              <a:rPr lang="pt-BR" sz="1600" dirty="0" smtClean="0"/>
              <a:t>nas </a:t>
            </a:r>
            <a:r>
              <a:rPr lang="pt-BR" sz="1600" dirty="0"/>
              <a:t>áreas da Química Medicinal, Ciências Farmacêuticas, Biofísica, Farmacologia e Química </a:t>
            </a:r>
            <a:r>
              <a:rPr lang="pt-BR" sz="1600" dirty="0" smtClean="0"/>
              <a:t>Medicinal; </a:t>
            </a:r>
            <a:endParaRPr lang="pt-BR" sz="1600" dirty="0"/>
          </a:p>
          <a:p>
            <a:r>
              <a:rPr lang="pt-BR" sz="1600" dirty="0" smtClean="0"/>
              <a:t>Coordenador </a:t>
            </a:r>
            <a:r>
              <a:rPr lang="pt-BR" sz="1600" dirty="0"/>
              <a:t>Científico do Instituto Nacional de Ciência e Tecnologia em Fármacos e </a:t>
            </a:r>
            <a:r>
              <a:rPr lang="pt-BR" sz="1600" dirty="0" smtClean="0"/>
              <a:t>Medicamentos.</a:t>
            </a:r>
            <a:endParaRPr lang="pt-BR" sz="1600" dirty="0"/>
          </a:p>
        </p:txBody>
      </p:sp>
      <p:pic>
        <p:nvPicPr>
          <p:cNvPr id="5" name="Imagem 4" descr="https://fbcdn-sphotos-d-a.akamaihd.net/hphotos-ak-frc1/v/t1.0-9/1908466_361174307391537_7962642139325901885_n.jpg?oh=67a30f630810a29bc22d9f7b1bef6b35&amp;oe=578F0D5C&amp;__gda__=1468651283_331fecc32f4fd0c408caefab2e21e8d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15" y="733698"/>
            <a:ext cx="2159225" cy="19168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5229200"/>
            <a:ext cx="8496944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Realização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Estudos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Pré-Clinicos</a:t>
            </a:r>
            <a:r>
              <a:rPr lang="en-US" b="1" dirty="0" smtClean="0">
                <a:solidFill>
                  <a:srgbClr val="0000FF"/>
                </a:solidFill>
              </a:rPr>
              <a:t> e </a:t>
            </a:r>
            <a:r>
              <a:rPr lang="en-US" b="1" dirty="0" err="1" smtClean="0">
                <a:solidFill>
                  <a:srgbClr val="0000FF"/>
                </a:solidFill>
              </a:rPr>
              <a:t>Clínicos</a:t>
            </a:r>
            <a:r>
              <a:rPr lang="en-US" b="1" dirty="0" smtClean="0">
                <a:solidFill>
                  <a:srgbClr val="0000FF"/>
                </a:solidFill>
              </a:rPr>
              <a:t> (FASE 1) Com a </a:t>
            </a:r>
            <a:r>
              <a:rPr lang="en-US" b="1" dirty="0" err="1" smtClean="0">
                <a:solidFill>
                  <a:srgbClr val="0000FF"/>
                </a:solidFill>
              </a:rPr>
              <a:t>Fosofoetanolamina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Visando</a:t>
            </a:r>
            <a:r>
              <a:rPr lang="en-US" b="1" dirty="0" smtClean="0">
                <a:solidFill>
                  <a:srgbClr val="0000FF"/>
                </a:solidFill>
              </a:rPr>
              <a:t> o </a:t>
            </a:r>
            <a:r>
              <a:rPr lang="en-US" b="1" dirty="0" err="1" smtClean="0">
                <a:solidFill>
                  <a:srgbClr val="0000FF"/>
                </a:solidFill>
              </a:rPr>
              <a:t>seu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possível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Uso</a:t>
            </a:r>
            <a:r>
              <a:rPr lang="en-US" b="1" dirty="0" smtClean="0">
                <a:solidFill>
                  <a:srgbClr val="0000FF"/>
                </a:solidFill>
              </a:rPr>
              <a:t> no </a:t>
            </a:r>
            <a:r>
              <a:rPr lang="en-US" b="1" dirty="0" err="1" smtClean="0">
                <a:solidFill>
                  <a:srgbClr val="0000FF"/>
                </a:solidFill>
              </a:rPr>
              <a:t>Tratamento</a:t>
            </a:r>
            <a:r>
              <a:rPr lang="en-US" b="1" dirty="0" smtClean="0">
                <a:solidFill>
                  <a:srgbClr val="0000FF"/>
                </a:solidFill>
              </a:rPr>
              <a:t> do </a:t>
            </a:r>
            <a:r>
              <a:rPr lang="en-US" b="1" dirty="0" err="1" smtClean="0">
                <a:solidFill>
                  <a:srgbClr val="0000FF"/>
                </a:solidFill>
              </a:rPr>
              <a:t>Câncer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Estudos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Sintéticos</a:t>
            </a:r>
            <a:r>
              <a:rPr lang="en-US" b="1" dirty="0" smtClean="0">
                <a:solidFill>
                  <a:srgbClr val="0000FF"/>
                </a:solidFill>
              </a:rPr>
              <a:t> e </a:t>
            </a:r>
            <a:r>
              <a:rPr lang="en-US" b="1" dirty="0" err="1" smtClean="0">
                <a:solidFill>
                  <a:srgbClr val="0000FF"/>
                </a:solidFill>
              </a:rPr>
              <a:t>Estruturais</a:t>
            </a:r>
            <a:r>
              <a:rPr lang="en-US" b="1" dirty="0" smtClean="0">
                <a:solidFill>
                  <a:srgbClr val="0000FF"/>
                </a:solidFill>
              </a:rPr>
              <a:t> da </a:t>
            </a:r>
            <a:r>
              <a:rPr lang="en-US" b="1" dirty="0" err="1" smtClean="0">
                <a:solidFill>
                  <a:srgbClr val="0000FF"/>
                </a:solidFill>
              </a:rPr>
              <a:t>Fosfoetanolamina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5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1900" b="1" u="sng" dirty="0"/>
              <a:t>Luiz Carlos Dias</a:t>
            </a:r>
            <a:br>
              <a:rPr lang="pt-BR" sz="1900" b="1" u="sng" dirty="0"/>
            </a:br>
            <a:r>
              <a:rPr lang="pt-BR" sz="1900" b="1" i="1" dirty="0" smtClean="0"/>
              <a:t>Bolsista </a:t>
            </a:r>
            <a:r>
              <a:rPr lang="pt-BR" sz="1900" b="1" i="1" dirty="0"/>
              <a:t>de Produtividade em Pesquisa do CNPq - Nível </a:t>
            </a:r>
            <a:r>
              <a:rPr lang="pt-BR" sz="1900" b="1" i="1" dirty="0" smtClean="0"/>
              <a:t>1A</a:t>
            </a:r>
          </a:p>
          <a:p>
            <a:pPr>
              <a:lnSpc>
                <a:spcPct val="80000"/>
              </a:lnSpc>
            </a:pPr>
            <a:endParaRPr lang="pt-BR" sz="1900" b="1" i="1" dirty="0"/>
          </a:p>
          <a:p>
            <a:pPr>
              <a:lnSpc>
                <a:spcPct val="80000"/>
              </a:lnSpc>
            </a:pPr>
            <a:r>
              <a:rPr lang="pt-BR" sz="1700" dirty="0"/>
              <a:t>possui Graduação em Química (UFSC, 1988</a:t>
            </a:r>
            <a:r>
              <a:rPr lang="pt-BR" sz="1700" dirty="0" smtClean="0"/>
              <a:t>);</a:t>
            </a:r>
          </a:p>
          <a:p>
            <a:pPr>
              <a:lnSpc>
                <a:spcPct val="80000"/>
              </a:lnSpc>
            </a:pPr>
            <a:endParaRPr lang="pt-BR" sz="1700" dirty="0"/>
          </a:p>
          <a:p>
            <a:pPr>
              <a:lnSpc>
                <a:spcPct val="80000"/>
              </a:lnSpc>
            </a:pPr>
            <a:r>
              <a:rPr lang="pt-BR" sz="1700" dirty="0">
                <a:solidFill>
                  <a:srgbClr val="FF0000"/>
                </a:solidFill>
              </a:rPr>
              <a:t>Doutorado em Química (UNICAMP, 1993</a:t>
            </a:r>
            <a:r>
              <a:rPr lang="pt-BR" sz="1700" dirty="0" smtClean="0">
                <a:solidFill>
                  <a:srgbClr val="FF0000"/>
                </a:solidFill>
              </a:rPr>
              <a:t>);</a:t>
            </a:r>
          </a:p>
          <a:p>
            <a:pPr>
              <a:lnSpc>
                <a:spcPct val="80000"/>
              </a:lnSpc>
            </a:pPr>
            <a:endParaRPr lang="pt-BR" sz="17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1700" dirty="0">
                <a:solidFill>
                  <a:srgbClr val="FF0000"/>
                </a:solidFill>
              </a:rPr>
              <a:t>Pós-Doutorado (Harvard </a:t>
            </a:r>
            <a:r>
              <a:rPr lang="pt-BR" sz="1700" dirty="0" err="1">
                <a:solidFill>
                  <a:srgbClr val="FF0000"/>
                </a:solidFill>
              </a:rPr>
              <a:t>University</a:t>
            </a:r>
            <a:r>
              <a:rPr lang="pt-BR" sz="1700" dirty="0">
                <a:solidFill>
                  <a:srgbClr val="FF0000"/>
                </a:solidFill>
              </a:rPr>
              <a:t>/EUA, 1994-1995</a:t>
            </a:r>
            <a:r>
              <a:rPr lang="pt-BR" sz="1700" dirty="0" smtClean="0">
                <a:solidFill>
                  <a:srgbClr val="FF0000"/>
                </a:solidFill>
              </a:rPr>
              <a:t>);</a:t>
            </a:r>
          </a:p>
          <a:p>
            <a:pPr>
              <a:lnSpc>
                <a:spcPct val="80000"/>
              </a:lnSpc>
            </a:pPr>
            <a:endParaRPr lang="pt-BR" sz="1700" dirty="0"/>
          </a:p>
          <a:p>
            <a:pPr>
              <a:lnSpc>
                <a:spcPct val="80000"/>
              </a:lnSpc>
            </a:pPr>
            <a:r>
              <a:rPr lang="pt-BR" sz="1700" dirty="0" smtClean="0"/>
              <a:t>Professor Titular do IQ/UNICAMP;</a:t>
            </a:r>
          </a:p>
          <a:p>
            <a:pPr>
              <a:lnSpc>
                <a:spcPct val="80000"/>
              </a:lnSpc>
            </a:pPr>
            <a:endParaRPr lang="pt-BR" sz="1700" dirty="0"/>
          </a:p>
          <a:p>
            <a:pPr>
              <a:lnSpc>
                <a:spcPct val="80000"/>
              </a:lnSpc>
            </a:pPr>
            <a:r>
              <a:rPr lang="pt-BR" sz="1800" dirty="0"/>
              <a:t>Tem 98 publicações, 1 capítulo de livro e 2 patentes, ministrou 149 conferências (114 nacionais, 35 internacionais</a:t>
            </a:r>
            <a:r>
              <a:rPr lang="pt-BR" sz="1800" dirty="0" smtClean="0"/>
              <a:t>);</a:t>
            </a:r>
            <a:endParaRPr lang="pt-BR" sz="1700" dirty="0" smtClean="0"/>
          </a:p>
          <a:p>
            <a:pPr>
              <a:lnSpc>
                <a:spcPct val="80000"/>
              </a:lnSpc>
            </a:pPr>
            <a:endParaRPr lang="pt-BR" sz="1700" dirty="0"/>
          </a:p>
          <a:p>
            <a:pPr>
              <a:lnSpc>
                <a:spcPct val="80000"/>
              </a:lnSpc>
            </a:pPr>
            <a:r>
              <a:rPr lang="pt-BR" sz="1800" dirty="0"/>
              <a:t>Orientou 23 alunos de Mestrado, 16 de Doutorado, 28 de Iniciação Científica e supervisionou 16 </a:t>
            </a:r>
            <a:r>
              <a:rPr lang="pt-BR" sz="1800" dirty="0" err="1"/>
              <a:t>pós-doutorandos</a:t>
            </a:r>
            <a:endParaRPr lang="pt-BR" sz="1700" dirty="0"/>
          </a:p>
        </p:txBody>
      </p:sp>
      <p:pic>
        <p:nvPicPr>
          <p:cNvPr id="1026" name="irc_mi" descr="logo_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2736"/>
            <a:ext cx="847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116995" descr="logo-unicamp-marca-ano-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87" y="1988840"/>
            <a:ext cx="731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5385990"/>
            <a:ext cx="8496944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Realização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Estudos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Pré-Clinicos</a:t>
            </a:r>
            <a:r>
              <a:rPr lang="en-US" b="1" dirty="0" smtClean="0">
                <a:solidFill>
                  <a:srgbClr val="0000FF"/>
                </a:solidFill>
              </a:rPr>
              <a:t> e </a:t>
            </a:r>
            <a:r>
              <a:rPr lang="en-US" b="1" dirty="0" err="1" smtClean="0">
                <a:solidFill>
                  <a:srgbClr val="0000FF"/>
                </a:solidFill>
              </a:rPr>
              <a:t>Clínicos</a:t>
            </a:r>
            <a:r>
              <a:rPr lang="en-US" b="1" dirty="0" smtClean="0">
                <a:solidFill>
                  <a:srgbClr val="0000FF"/>
                </a:solidFill>
              </a:rPr>
              <a:t> (FASE 1) Com a </a:t>
            </a:r>
            <a:r>
              <a:rPr lang="en-US" b="1" dirty="0" err="1" smtClean="0">
                <a:solidFill>
                  <a:srgbClr val="0000FF"/>
                </a:solidFill>
              </a:rPr>
              <a:t>Fosofoetanolamina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Visando</a:t>
            </a:r>
            <a:r>
              <a:rPr lang="en-US" b="1" dirty="0" smtClean="0">
                <a:solidFill>
                  <a:srgbClr val="0000FF"/>
                </a:solidFill>
              </a:rPr>
              <a:t> o </a:t>
            </a:r>
            <a:r>
              <a:rPr lang="en-US" b="1" dirty="0" err="1" smtClean="0">
                <a:solidFill>
                  <a:srgbClr val="0000FF"/>
                </a:solidFill>
              </a:rPr>
              <a:t>seu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possível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Uso</a:t>
            </a:r>
            <a:r>
              <a:rPr lang="en-US" b="1" dirty="0" smtClean="0">
                <a:solidFill>
                  <a:srgbClr val="0000FF"/>
                </a:solidFill>
              </a:rPr>
              <a:t> no </a:t>
            </a:r>
            <a:r>
              <a:rPr lang="en-US" b="1" dirty="0" err="1" smtClean="0">
                <a:solidFill>
                  <a:srgbClr val="0000FF"/>
                </a:solidFill>
              </a:rPr>
              <a:t>Tratamento</a:t>
            </a:r>
            <a:r>
              <a:rPr lang="en-US" b="1" dirty="0" smtClean="0">
                <a:solidFill>
                  <a:srgbClr val="0000FF"/>
                </a:solidFill>
              </a:rPr>
              <a:t> do </a:t>
            </a:r>
            <a:r>
              <a:rPr lang="en-US" b="1" dirty="0" err="1" smtClean="0">
                <a:solidFill>
                  <a:srgbClr val="0000FF"/>
                </a:solidFill>
              </a:rPr>
              <a:t>Câncer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Estudos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Sintéticos</a:t>
            </a:r>
            <a:r>
              <a:rPr lang="en-US" b="1" dirty="0" smtClean="0">
                <a:solidFill>
                  <a:srgbClr val="0000FF"/>
                </a:solidFill>
              </a:rPr>
              <a:t> e </a:t>
            </a:r>
            <a:r>
              <a:rPr lang="en-US" b="1" dirty="0" err="1" smtClean="0">
                <a:solidFill>
                  <a:srgbClr val="0000FF"/>
                </a:solidFill>
              </a:rPr>
              <a:t>Estruturais</a:t>
            </a:r>
            <a:r>
              <a:rPr lang="en-US" b="1" dirty="0" smtClean="0">
                <a:solidFill>
                  <a:srgbClr val="0000FF"/>
                </a:solidFill>
              </a:rPr>
              <a:t> da </a:t>
            </a:r>
            <a:r>
              <a:rPr lang="en-US" b="1" dirty="0" err="1" smtClean="0">
                <a:solidFill>
                  <a:srgbClr val="0000FF"/>
                </a:solidFill>
              </a:rPr>
              <a:t>Fosfoetanolamina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0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96" y="1916832"/>
            <a:ext cx="2798676" cy="186578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71444" y="393305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03/03/2016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6712"/>
            <a:ext cx="3115370" cy="593083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763688" y="5013176"/>
            <a:ext cx="270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Portal divulga primeiros relatórios de pesquisa sobre a </a:t>
            </a:r>
            <a:r>
              <a:rPr lang="pt-BR" b="1" dirty="0" err="1"/>
              <a:t>fosfoetanolamina</a:t>
            </a:r>
            <a:endParaRPr lang="pt-BR" b="1" dirty="0"/>
          </a:p>
          <a:p>
            <a:r>
              <a:rPr lang="pt-BR" dirty="0" smtClean="0"/>
              <a:t>18/03/2016</a:t>
            </a:r>
            <a:endParaRPr lang="pt-BR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6985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kern="0" spc="0" normalizeH="0" baseline="0" noProof="0" dirty="0" smtClean="0">
              <a:ln>
                <a:noFill/>
              </a:ln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Picture 2" descr="MCTI - Ministério da Ciência, Tecnologia e Inovaç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7" y="126742"/>
            <a:ext cx="3057541" cy="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03"/>
            <a:ext cx="1512168" cy="6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33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7807</TotalTime>
  <Words>920</Words>
  <Application>Microsoft Macintosh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Tema do Office</vt:lpstr>
      <vt:lpstr>ChemDraw.Document.6.0</vt:lpstr>
      <vt:lpstr>PowerPoint Presentation</vt:lpstr>
      <vt:lpstr> Breve Histórico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Relatórios</vt:lpstr>
      <vt:lpstr>Relatórios</vt:lpstr>
      <vt:lpstr>Relatórios</vt:lpstr>
      <vt:lpstr>Relatórios</vt:lpstr>
      <vt:lpstr>Relatórios</vt:lpstr>
      <vt:lpstr>Relatórios</vt:lpstr>
      <vt:lpstr> O que se sabe até o momento: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teste</dc:creator>
  <cp:lastModifiedBy>Jailson Bittencourt de Andrade</cp:lastModifiedBy>
  <cp:revision>125</cp:revision>
  <cp:lastPrinted>2016-04-05T11:51:15Z</cp:lastPrinted>
  <dcterms:created xsi:type="dcterms:W3CDTF">2015-11-17T16:36:52Z</dcterms:created>
  <dcterms:modified xsi:type="dcterms:W3CDTF">2016-04-05T11:51:44Z</dcterms:modified>
</cp:coreProperties>
</file>