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8" r:id="rId3"/>
    <p:sldId id="263" r:id="rId4"/>
    <p:sldId id="309" r:id="rId5"/>
    <p:sldId id="286" r:id="rId6"/>
    <p:sldId id="291" r:id="rId7"/>
    <p:sldId id="264" r:id="rId8"/>
    <p:sldId id="288" r:id="rId9"/>
    <p:sldId id="310" r:id="rId10"/>
    <p:sldId id="297" r:id="rId11"/>
    <p:sldId id="311" r:id="rId12"/>
    <p:sldId id="300" r:id="rId13"/>
    <p:sldId id="301" r:id="rId14"/>
    <p:sldId id="318" r:id="rId15"/>
    <p:sldId id="312" r:id="rId16"/>
    <p:sldId id="275" r:id="rId17"/>
    <p:sldId id="303" r:id="rId18"/>
    <p:sldId id="304" r:id="rId19"/>
    <p:sldId id="279" r:id="rId20"/>
    <p:sldId id="313" r:id="rId21"/>
    <p:sldId id="277" r:id="rId22"/>
    <p:sldId id="319" r:id="rId23"/>
    <p:sldId id="315" r:id="rId24"/>
    <p:sldId id="314" r:id="rId25"/>
    <p:sldId id="305" r:id="rId26"/>
    <p:sldId id="317" r:id="rId27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9C10"/>
    <a:srgbClr val="A47D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660" y="-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1366-3209-4568-B56F-E57DCC2359A2}" type="datetimeFigureOut">
              <a:rPr lang="pt-BR" smtClean="0"/>
              <a:pPr/>
              <a:t>18/03/2015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2E75-5B04-41AE-ACCF-2BDC07B65C6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157368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1366-3209-4568-B56F-E57DCC2359A2}" type="datetimeFigureOut">
              <a:rPr lang="pt-BR" smtClean="0"/>
              <a:pPr/>
              <a:t>18/03/2015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2E75-5B04-41AE-ACCF-2BDC07B65C6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638631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1366-3209-4568-B56F-E57DCC2359A2}" type="datetimeFigureOut">
              <a:rPr lang="pt-BR" smtClean="0"/>
              <a:pPr/>
              <a:t>18/03/2015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2E75-5B04-41AE-ACCF-2BDC07B65C6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19297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1366-3209-4568-B56F-E57DCC2359A2}" type="datetimeFigureOut">
              <a:rPr lang="pt-BR" smtClean="0"/>
              <a:pPr/>
              <a:t>18/03/2015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2E75-5B04-41AE-ACCF-2BDC07B65C6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799930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1366-3209-4568-B56F-E57DCC2359A2}" type="datetimeFigureOut">
              <a:rPr lang="pt-BR" smtClean="0"/>
              <a:pPr/>
              <a:t>18/03/2015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2E75-5B04-41AE-ACCF-2BDC07B65C6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70698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1366-3209-4568-B56F-E57DCC2359A2}" type="datetimeFigureOut">
              <a:rPr lang="pt-BR" smtClean="0"/>
              <a:pPr/>
              <a:t>18/03/2015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2E75-5B04-41AE-ACCF-2BDC07B65C6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85842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1366-3209-4568-B56F-E57DCC2359A2}" type="datetimeFigureOut">
              <a:rPr lang="pt-BR" smtClean="0"/>
              <a:pPr/>
              <a:t>18/03/2015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2E75-5B04-41AE-ACCF-2BDC07B65C6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15053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0275" y="139483"/>
            <a:ext cx="9066715" cy="449450"/>
          </a:xfrm>
        </p:spPr>
        <p:txBody>
          <a:bodyPr>
            <a:normAutofit/>
          </a:bodyPr>
          <a:lstStyle>
            <a:lvl1pPr>
              <a:defRPr lang="pt-BR" sz="2600" b="1" kern="12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l" defTabSz="914400" rtl="0" eaLnBrk="1" latinLnBrk="0" hangingPunct="1">
              <a:spcBef>
                <a:spcPts val="1200"/>
              </a:spcBef>
              <a:spcAft>
                <a:spcPts val="1200"/>
              </a:spcAft>
            </a:pPr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5" name="Fluxograma: Processo 4"/>
          <p:cNvSpPr/>
          <p:nvPr userDrawn="1"/>
        </p:nvSpPr>
        <p:spPr>
          <a:xfrm rot="5400000">
            <a:off x="5801534" y="-5801533"/>
            <a:ext cx="588932" cy="12192000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46263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1366-3209-4568-B56F-E57DCC2359A2}" type="datetimeFigureOut">
              <a:rPr lang="pt-BR" smtClean="0"/>
              <a:pPr/>
              <a:t>18/03/2015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2E75-5B04-41AE-ACCF-2BDC07B65C6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43848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1366-3209-4568-B56F-E57DCC2359A2}" type="datetimeFigureOut">
              <a:rPr lang="pt-BR" smtClean="0"/>
              <a:pPr/>
              <a:t>18/03/2015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2E75-5B04-41AE-ACCF-2BDC07B65C6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139460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1366-3209-4568-B56F-E57DCC2359A2}" type="datetimeFigureOut">
              <a:rPr lang="pt-BR" smtClean="0"/>
              <a:pPr/>
              <a:t>18/03/2015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2E75-5B04-41AE-ACCF-2BDC07B65C6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90405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F1366-3209-4568-B56F-E57DCC2359A2}" type="datetimeFigureOut">
              <a:rPr lang="pt-BR" smtClean="0"/>
              <a:pPr/>
              <a:t>18/03/2015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42E75-5B04-41AE-ACCF-2BDC07B65C6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17878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https://encrypted-tbn2.gstatic.com/images?q=tbn:ANd9GcSS02TdYR32ZpH0dP2qUTDMkWTwAcC7fMU6bRtIjBw_9xoAAMp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5779" y="5743781"/>
            <a:ext cx="1991031" cy="113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encrypted-tbn3.gstatic.com/images?q=tbn:ANd9GcR6lM0LLB_9vY9rUSOGaFwqRpNtwIeL7e06fthcD-viR-DAYsd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6812" y="3234692"/>
            <a:ext cx="2424323" cy="362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commons/6/66/Eupemphix_nattereri02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54331" cy="363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upload.wikimedia.org/wikipedia/commons/5/5a/Kaiapos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3458" y="0"/>
            <a:ext cx="5708541" cy="342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commons/5/53/Jbrj_cactari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29" y="2612173"/>
            <a:ext cx="4054331" cy="270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upload.wikimedia.org/wikipedia/commons/2/20/Flickr_-_Dario_Sanches_-_TUCANO-DE-BICO-VERDE_(Ramphastos_dicolorus_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4489" y="3425125"/>
            <a:ext cx="3717511" cy="343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3.bp.blogspot.com/-k3v4qO8wTOQ/UPn2DRi_4hI/AAAAAAABu4g/YDprIMaO6Kg/s1600/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4057" y="0"/>
            <a:ext cx="28194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encrypted-tbn3.gstatic.com/images?q=tbn:ANd9GcRxtrjGNUY9NO_tjPnLbZ0-w-nDnbAYdqlmByblYjsJIFGJMQW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4330" y="2476501"/>
            <a:ext cx="2429127" cy="365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encrypted-tbn2.gstatic.com/images?q=tbn:ANd9GcRAK54jCoh8a_PHJiusDJ9kVGEOu_nc7j6sRpkEqVbslMS41TXDEw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9833" y="4799592"/>
            <a:ext cx="2765947" cy="208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encrypted-tbn3.gstatic.com/images?q=tbn:ANd9GcSdFR0X3wVtQlIKHTcSD-bV8P7HDkEbvZbBEyu7yLTzdvM6-gyj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130" y="4395766"/>
            <a:ext cx="1838325" cy="24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16569" y="216569"/>
            <a:ext cx="11766883" cy="6424592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1536635" y="1398712"/>
            <a:ext cx="901059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DE LEI Nº 7.735 DE 2014 (PLC 02 DE 2015)</a:t>
            </a:r>
          </a:p>
          <a:p>
            <a:pPr algn="ctr"/>
            <a:endParaRPr lang="pt-BR" sz="44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4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PROPOSTA DE NOVA LEI DE ACESSO À BIODIVERSIDADE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8004" y="4264506"/>
            <a:ext cx="3037619" cy="2126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86655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ágono 1"/>
          <p:cNvSpPr/>
          <p:nvPr/>
        </p:nvSpPr>
        <p:spPr>
          <a:xfrm>
            <a:off x="705853" y="1798504"/>
            <a:ext cx="9769642" cy="3645985"/>
          </a:xfrm>
          <a:prstGeom prst="homePlate">
            <a:avLst>
              <a:gd name="adj" fmla="val 3064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333695" y="72988"/>
            <a:ext cx="7199515" cy="449450"/>
          </a:xfrm>
        </p:spPr>
        <p:txBody>
          <a:bodyPr>
            <a:normAutofit/>
          </a:bodyPr>
          <a:lstStyle/>
          <a:p>
            <a:r>
              <a:rPr lang="pt-BR" dirty="0" smtClean="0"/>
              <a:t>PROPOSTA DE NOVO MARCO LEGAL</a:t>
            </a:r>
            <a:endParaRPr lang="pt-BR" dirty="0"/>
          </a:p>
        </p:txBody>
      </p:sp>
      <p:sp>
        <p:nvSpPr>
          <p:cNvPr id="14" name="Retângulo 13"/>
          <p:cNvSpPr/>
          <p:nvPr/>
        </p:nvSpPr>
        <p:spPr>
          <a:xfrm>
            <a:off x="2243170" y="1010970"/>
            <a:ext cx="73648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Premissas na construção do Novo Marco Legal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510683" y="2011864"/>
            <a:ext cx="2168409" cy="15274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buClr>
                <a:schemeClr val="tx2">
                  <a:lumMod val="75000"/>
                </a:schemeClr>
              </a:buClr>
            </a:pP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Conhecimento, Proteção e Uso sustentável da BDV</a:t>
            </a:r>
            <a:endParaRPr lang="pt-BR" sz="20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5203113" y="3696876"/>
            <a:ext cx="2181993" cy="15274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buClr>
                <a:schemeClr val="tx2">
                  <a:lumMod val="75000"/>
                </a:schemeClr>
              </a:buClr>
            </a:pPr>
            <a:endParaRPr lang="pt-BR" sz="20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 algn="ctr">
              <a:spcBef>
                <a:spcPct val="20000"/>
              </a:spcBef>
              <a:buClr>
                <a:schemeClr val="tx2">
                  <a:lumMod val="75000"/>
                </a:schemeClr>
              </a:buClr>
            </a:pP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Estímulo à PD&amp;I</a:t>
            </a:r>
            <a:endParaRPr lang="pt-BR" sz="20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2842831" y="2007052"/>
            <a:ext cx="2181247" cy="15470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buClr>
                <a:schemeClr val="tx2">
                  <a:lumMod val="75000"/>
                </a:schemeClr>
              </a:buClr>
            </a:pPr>
            <a:endParaRPr lang="pt-BR" sz="2000" b="1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 algn="ctr">
              <a:spcBef>
                <a:spcPct val="20000"/>
              </a:spcBef>
              <a:buClr>
                <a:schemeClr val="tx2">
                  <a:lumMod val="75000"/>
                </a:schemeClr>
              </a:buClr>
            </a:pP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Valorização e Conservação do CTA</a:t>
            </a:r>
            <a:endParaRPr lang="pt-BR" sz="20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5203859" y="2026566"/>
            <a:ext cx="2181247" cy="15274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buClr>
                <a:schemeClr val="tx2">
                  <a:lumMod val="75000"/>
                </a:schemeClr>
              </a:buClr>
            </a:pP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Proteção dos Povos 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indígenas e Comunidades T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radicionais</a:t>
            </a:r>
            <a:endParaRPr lang="pt-BR" sz="20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7548845" y="3696875"/>
            <a:ext cx="2287173" cy="15274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buClr>
                <a:schemeClr val="tx2">
                  <a:lumMod val="75000"/>
                </a:schemeClr>
              </a:buClr>
            </a:pP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Promoção da 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B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ioindústria e Competitividade</a:t>
            </a:r>
            <a:endParaRPr lang="pt-BR" sz="20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481803" y="3696877"/>
            <a:ext cx="2197289" cy="15274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buClr>
                <a:schemeClr val="tx2">
                  <a:lumMod val="75000"/>
                </a:schemeClr>
              </a:buClr>
            </a:pP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Descriminalização da 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P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esquisa 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C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ientífica</a:t>
            </a:r>
            <a:endParaRPr lang="pt-BR" sz="20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2842830" y="3696876"/>
            <a:ext cx="2181247" cy="15274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buClr>
                <a:schemeClr val="tx2">
                  <a:lumMod val="75000"/>
                </a:schemeClr>
              </a:buClr>
            </a:pP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Reconhecimento da 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E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xcelência das 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I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nstituições 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C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ientíficas</a:t>
            </a:r>
            <a:endParaRPr lang="pt-BR" sz="20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7548845" y="2011862"/>
            <a:ext cx="2287173" cy="15274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buClr>
                <a:schemeClr val="tx2">
                  <a:lumMod val="75000"/>
                </a:schemeClr>
              </a:buClr>
            </a:pPr>
            <a:endParaRPr lang="pt-BR" sz="2000" b="1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 algn="ctr">
              <a:spcBef>
                <a:spcPct val="20000"/>
              </a:spcBef>
              <a:buClr>
                <a:schemeClr val="tx2">
                  <a:lumMod val="75000"/>
                </a:schemeClr>
              </a:buClr>
            </a:pP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RB Justa e Equitativa</a:t>
            </a:r>
            <a:endParaRPr lang="pt-BR" sz="20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2" cstate="print"/>
          <a:srcRect l="30225" t="39923" r="41459" b="37588"/>
          <a:stretch/>
        </p:blipFill>
        <p:spPr>
          <a:xfrm>
            <a:off x="10827224" y="6380328"/>
            <a:ext cx="1364776" cy="477672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2" cstate="print"/>
          <a:srcRect l="30225" t="39923" r="41459" b="37588"/>
          <a:stretch/>
        </p:blipFill>
        <p:spPr>
          <a:xfrm>
            <a:off x="9462448" y="6380328"/>
            <a:ext cx="1364776" cy="477672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2" cstate="print"/>
          <a:srcRect l="30225" t="39923" r="41459" b="37588"/>
          <a:stretch/>
        </p:blipFill>
        <p:spPr>
          <a:xfrm>
            <a:off x="10827224" y="5902656"/>
            <a:ext cx="1364776" cy="477672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2" cstate="print"/>
          <a:srcRect l="30225" t="39923" r="41459" b="37588"/>
          <a:stretch/>
        </p:blipFill>
        <p:spPr>
          <a:xfrm>
            <a:off x="8097672" y="6380328"/>
            <a:ext cx="1364776" cy="477672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2" cstate="print"/>
          <a:srcRect l="30225" t="39923" r="41459" b="37588"/>
          <a:stretch/>
        </p:blipFill>
        <p:spPr>
          <a:xfrm>
            <a:off x="9462448" y="5902656"/>
            <a:ext cx="1364776" cy="477672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 rotWithShape="1">
          <a:blip r:embed="rId2" cstate="print"/>
          <a:srcRect l="30225" t="39923" r="41459" b="37588"/>
          <a:stretch/>
        </p:blipFill>
        <p:spPr>
          <a:xfrm>
            <a:off x="10826798" y="5424984"/>
            <a:ext cx="1364776" cy="477672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2" cstate="print"/>
          <a:srcRect l="30225" t="39923" r="41459" b="37588"/>
          <a:stretch/>
        </p:blipFill>
        <p:spPr>
          <a:xfrm>
            <a:off x="6732896" y="6380328"/>
            <a:ext cx="1364776" cy="477672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2" cstate="print"/>
          <a:srcRect l="30225" t="39923" r="41459" b="37588"/>
          <a:stretch/>
        </p:blipFill>
        <p:spPr>
          <a:xfrm>
            <a:off x="8097459" y="5902656"/>
            <a:ext cx="1364776" cy="477672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2" cstate="print"/>
          <a:srcRect l="30225" t="39923" r="41459" b="37588"/>
          <a:stretch/>
        </p:blipFill>
        <p:spPr>
          <a:xfrm>
            <a:off x="9461596" y="5424984"/>
            <a:ext cx="1364776" cy="477672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2" cstate="print"/>
          <a:srcRect l="30225" t="39923" r="41459" b="37588"/>
          <a:stretch/>
        </p:blipFill>
        <p:spPr>
          <a:xfrm>
            <a:off x="10827224" y="4947312"/>
            <a:ext cx="1364776" cy="477672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2" cstate="print"/>
          <a:srcRect l="30225" t="39923" r="41459" b="37588"/>
          <a:stretch/>
        </p:blipFill>
        <p:spPr>
          <a:xfrm>
            <a:off x="5367907" y="6380328"/>
            <a:ext cx="1364776" cy="47767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/>
          <a:srcRect l="5186" t="8466" r="6429"/>
          <a:stretch/>
        </p:blipFill>
        <p:spPr>
          <a:xfrm>
            <a:off x="10667999" y="2826874"/>
            <a:ext cx="1524001" cy="21043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5461" y="6380328"/>
            <a:ext cx="1359526" cy="47552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61459" y="5904799"/>
            <a:ext cx="1359526" cy="47552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56711" y="6382471"/>
            <a:ext cx="1359526" cy="475529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5722" y="6378185"/>
            <a:ext cx="1359526" cy="475529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910" y="6382471"/>
            <a:ext cx="1359526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123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5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75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673" y="-15539"/>
            <a:ext cx="12211346" cy="6889077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202919" y="249555"/>
            <a:ext cx="11766883" cy="642459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757526" y="944076"/>
            <a:ext cx="10657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70AD47">
                    <a:lumMod val="50000"/>
                  </a:srgbClr>
                </a:solidFill>
              </a:rPr>
              <a:t>Proposta de Novo Marco Legal para Acesso à Biodiversidade</a:t>
            </a:r>
          </a:p>
        </p:txBody>
      </p:sp>
      <p:sp>
        <p:nvSpPr>
          <p:cNvPr id="20" name="Espaço Reservado para Conteúdo 2"/>
          <p:cNvSpPr txBox="1">
            <a:spLocks/>
          </p:cNvSpPr>
          <p:nvPr/>
        </p:nvSpPr>
        <p:spPr>
          <a:xfrm>
            <a:off x="2508941" y="2162265"/>
            <a:ext cx="8685165" cy="40360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Histórico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Biodiversidade Brasileira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Proposta de Novo Marco Legal (PLC 02/2015)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Conceitos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Governança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Repartição de Benefícios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Regularização</a:t>
            </a:r>
          </a:p>
        </p:txBody>
      </p:sp>
      <p:sp>
        <p:nvSpPr>
          <p:cNvPr id="21" name="Fluxograma: Processo 20"/>
          <p:cNvSpPr/>
          <p:nvPr/>
        </p:nvSpPr>
        <p:spPr>
          <a:xfrm>
            <a:off x="2277070" y="3832322"/>
            <a:ext cx="7820169" cy="695898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825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0" descr="http://tetera.com.br/tecnologia/wp-content/uploads/2014/06/caneta-pode-escrever-com-todas-as-cores-do-universo-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65" t="14085" r="-1" b="10017"/>
          <a:stretch/>
        </p:blipFill>
        <p:spPr bwMode="auto">
          <a:xfrm>
            <a:off x="7438030" y="4881260"/>
            <a:ext cx="4753970" cy="19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8099" y="112490"/>
            <a:ext cx="9066715" cy="449450"/>
          </a:xfrm>
        </p:spPr>
        <p:txBody>
          <a:bodyPr>
            <a:normAutofit/>
          </a:bodyPr>
          <a:lstStyle/>
          <a:p>
            <a:r>
              <a:rPr lang="pt-BR" dirty="0" smtClean="0"/>
              <a:t>CONCEITOS</a:t>
            </a:r>
            <a:endParaRPr lang="pt-BR" dirty="0"/>
          </a:p>
        </p:txBody>
      </p:sp>
      <p:grpSp>
        <p:nvGrpSpPr>
          <p:cNvPr id="19" name="Grupo 18"/>
          <p:cNvGrpSpPr/>
          <p:nvPr/>
        </p:nvGrpSpPr>
        <p:grpSpPr>
          <a:xfrm>
            <a:off x="400812" y="1210734"/>
            <a:ext cx="11265752" cy="2446065"/>
            <a:chOff x="400812" y="1210734"/>
            <a:chExt cx="11265752" cy="2446065"/>
          </a:xfrm>
        </p:grpSpPr>
        <p:sp>
          <p:nvSpPr>
            <p:cNvPr id="10" name="Retângulo 9"/>
            <p:cNvSpPr/>
            <p:nvPr/>
          </p:nvSpPr>
          <p:spPr>
            <a:xfrm>
              <a:off x="846161" y="1317391"/>
              <a:ext cx="10820403" cy="233940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400812" y="1210734"/>
              <a:ext cx="1607099" cy="12450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2033517" y="1453868"/>
              <a:ext cx="5655880" cy="48699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PATRIMÔNIO GENETICO</a:t>
              </a:r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2033517" y="1975266"/>
              <a:ext cx="368077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400" dirty="0">
                  <a:solidFill>
                    <a:srgbClr val="006600"/>
                  </a:solidFill>
                  <a:cs typeface="Arial" charset="0"/>
                </a:rPr>
                <a:t>Espécies nativas brasileiras. </a:t>
              </a:r>
              <a:endParaRPr lang="pt-BR" sz="2400" dirty="0"/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792" y="2423061"/>
              <a:ext cx="1084146" cy="1083006"/>
            </a:xfrm>
            <a:prstGeom prst="rect">
              <a:avLst/>
            </a:prstGeom>
          </p:spPr>
        </p:pic>
        <p:sp>
          <p:nvSpPr>
            <p:cNvPr id="14" name="Retângulo 13"/>
            <p:cNvSpPr/>
            <p:nvPr/>
          </p:nvSpPr>
          <p:spPr>
            <a:xfrm>
              <a:off x="4020764" y="2508374"/>
              <a:ext cx="234592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400" dirty="0" err="1" smtClean="0">
                  <a:solidFill>
                    <a:srgbClr val="006600"/>
                  </a:solidFill>
                  <a:cs typeface="Arial" charset="0"/>
                </a:rPr>
                <a:t>Microorganismos</a:t>
              </a:r>
              <a:endParaRPr lang="pt-BR" sz="2400" dirty="0"/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4394759" y="2946347"/>
              <a:ext cx="68231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400" b="1" dirty="0" smtClean="0">
                  <a:solidFill>
                    <a:schemeClr val="accent5">
                      <a:lumMod val="75000"/>
                    </a:schemeClr>
                  </a:solidFill>
                  <a:cs typeface="Arial" charset="0"/>
                </a:rPr>
                <a:t>SIM</a:t>
              </a:r>
              <a:endParaRPr lang="pt-BR" sz="2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pic>
          <p:nvPicPr>
            <p:cNvPr id="8194" name="Picture 2" descr="http://freepages.genealogy.rootsweb.ancestry.com/~ncscotts/Y-DNA/Miscellaneous/DNA%20Gallery/Human%20with%20DNA%20Shadow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135"/>
            <a:stretch/>
          </p:blipFill>
          <p:spPr bwMode="auto">
            <a:xfrm>
              <a:off x="6764753" y="2424327"/>
              <a:ext cx="1084146" cy="1116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tângulo 16"/>
            <p:cNvSpPr/>
            <p:nvPr/>
          </p:nvSpPr>
          <p:spPr>
            <a:xfrm>
              <a:off x="7898391" y="2419500"/>
              <a:ext cx="167882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400" dirty="0" smtClean="0">
                  <a:solidFill>
                    <a:srgbClr val="006600"/>
                  </a:solidFill>
                  <a:cs typeface="Arial" charset="0"/>
                </a:rPr>
                <a:t>PG Humano</a:t>
              </a:r>
              <a:endParaRPr lang="pt-BR" sz="2400" dirty="0"/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8123482" y="2881165"/>
              <a:ext cx="7775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400" b="1" dirty="0" smtClean="0">
                  <a:solidFill>
                    <a:srgbClr val="FF0000"/>
                  </a:solidFill>
                  <a:cs typeface="Arial" charset="0"/>
                </a:rPr>
                <a:t>NÃO</a:t>
              </a:r>
              <a:endParaRPr lang="pt-BR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Símbolo de 'Não' 15"/>
            <p:cNvSpPr/>
            <p:nvPr/>
          </p:nvSpPr>
          <p:spPr>
            <a:xfrm>
              <a:off x="6711622" y="2422157"/>
              <a:ext cx="1177284" cy="1118329"/>
            </a:xfrm>
            <a:prstGeom prst="noSmoking">
              <a:avLst>
                <a:gd name="adj" fmla="val 771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upo 36"/>
          <p:cNvGrpSpPr/>
          <p:nvPr/>
        </p:nvGrpSpPr>
        <p:grpSpPr>
          <a:xfrm>
            <a:off x="400812" y="3966697"/>
            <a:ext cx="8631734" cy="2143541"/>
            <a:chOff x="400812" y="3966697"/>
            <a:chExt cx="8631734" cy="2143541"/>
          </a:xfrm>
        </p:grpSpPr>
        <p:sp>
          <p:nvSpPr>
            <p:cNvPr id="20" name="Retângulo 19"/>
            <p:cNvSpPr/>
            <p:nvPr/>
          </p:nvSpPr>
          <p:spPr>
            <a:xfrm>
              <a:off x="846161" y="4073354"/>
              <a:ext cx="8186385" cy="203688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400812" y="3966697"/>
              <a:ext cx="1607099" cy="124506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2033517" y="4209831"/>
              <a:ext cx="5655880" cy="4810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 smtClean="0"/>
                <a:t>CONHECIMENTO TRADICIONAL ASSOCIADO</a:t>
              </a:r>
              <a:endParaRPr lang="pt-BR" b="1" dirty="0"/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2183255" y="4827341"/>
              <a:ext cx="651736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400" dirty="0" smtClean="0">
                  <a:solidFill>
                    <a:srgbClr val="006600"/>
                  </a:solidFill>
                  <a:cs typeface="Arial" charset="0"/>
                </a:rPr>
                <a:t>Inovação: Inclusão </a:t>
              </a:r>
              <a:r>
                <a:rPr lang="pt-BR" sz="2400" dirty="0">
                  <a:solidFill>
                    <a:srgbClr val="006600"/>
                  </a:solidFill>
                  <a:cs typeface="Arial" charset="0"/>
                </a:rPr>
                <a:t>do conceito de CTA de origem não </a:t>
              </a:r>
              <a:r>
                <a:rPr lang="pt-BR" sz="2400" dirty="0" smtClean="0">
                  <a:solidFill>
                    <a:srgbClr val="006600"/>
                  </a:solidFill>
                  <a:cs typeface="Arial" charset="0"/>
                </a:rPr>
                <a:t>identificável. </a:t>
              </a:r>
              <a:endParaRPr lang="pt-BR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428282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373518" y="2894610"/>
            <a:ext cx="11254376" cy="1614551"/>
            <a:chOff x="373518" y="2894610"/>
            <a:chExt cx="11254376" cy="1614551"/>
          </a:xfrm>
        </p:grpSpPr>
        <p:sp>
          <p:nvSpPr>
            <p:cNvPr id="10" name="Retângulo 9"/>
            <p:cNvSpPr/>
            <p:nvPr/>
          </p:nvSpPr>
          <p:spPr>
            <a:xfrm>
              <a:off x="818867" y="3001267"/>
              <a:ext cx="10809027" cy="150789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373518" y="2894610"/>
              <a:ext cx="1605409" cy="12450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2006223" y="3137744"/>
              <a:ext cx="5649934" cy="48699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PRODUTO ACABADO e PRODUTO INTERMEDIARIO</a:t>
              </a:r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2006223" y="3659142"/>
              <a:ext cx="932142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400" dirty="0" smtClean="0">
                  <a:solidFill>
                    <a:srgbClr val="006600"/>
                  </a:solidFill>
                  <a:cs typeface="Arial" charset="0"/>
                </a:rPr>
                <a:t>Inovação da proposta. Garante a RB e delimita sua incidência, evitando possível duplicação.</a:t>
              </a:r>
              <a:endParaRPr lang="pt-BR" sz="2400" dirty="0"/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373518" y="4871410"/>
            <a:ext cx="11254376" cy="1607309"/>
            <a:chOff x="373518" y="4871410"/>
            <a:chExt cx="11254376" cy="1607309"/>
          </a:xfrm>
        </p:grpSpPr>
        <p:sp>
          <p:nvSpPr>
            <p:cNvPr id="20" name="Retângulo 19"/>
            <p:cNvSpPr/>
            <p:nvPr/>
          </p:nvSpPr>
          <p:spPr>
            <a:xfrm>
              <a:off x="818867" y="4978067"/>
              <a:ext cx="10809027" cy="150065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373518" y="4871410"/>
              <a:ext cx="1605409" cy="12450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2006222" y="5114544"/>
              <a:ext cx="5647663" cy="54026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 smtClean="0"/>
                <a:t>ELEMENTOS PRINCIPAIS DE AGREGAÇÃO DE VALOR AO PRODUTO</a:t>
              </a:r>
              <a:endParaRPr lang="pt-BR" b="1" dirty="0"/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1986641" y="5745066"/>
              <a:ext cx="78120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400" dirty="0" smtClean="0">
                  <a:solidFill>
                    <a:srgbClr val="006600"/>
                  </a:solidFill>
                  <a:cs typeface="Arial" charset="0"/>
                </a:rPr>
                <a:t>Inovação da proposta. Delimita o escopo de incidência da RB.</a:t>
              </a:r>
              <a:endParaRPr lang="pt-BR" sz="2400" dirty="0"/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373518" y="1092393"/>
            <a:ext cx="11254376" cy="1433851"/>
            <a:chOff x="373518" y="1092393"/>
            <a:chExt cx="11254376" cy="1433851"/>
          </a:xfrm>
        </p:grpSpPr>
        <p:sp>
          <p:nvSpPr>
            <p:cNvPr id="24" name="Retângulo 23"/>
            <p:cNvSpPr/>
            <p:nvPr/>
          </p:nvSpPr>
          <p:spPr>
            <a:xfrm>
              <a:off x="818867" y="1199050"/>
              <a:ext cx="10809027" cy="132719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373518" y="1092393"/>
              <a:ext cx="1605409" cy="12450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2006223" y="1335527"/>
              <a:ext cx="5649934" cy="4810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 smtClean="0"/>
                <a:t>ACESSO</a:t>
              </a:r>
              <a:endParaRPr lang="pt-BR" b="1" dirty="0"/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2064805" y="1816560"/>
              <a:ext cx="773391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400" dirty="0">
                  <a:solidFill>
                    <a:srgbClr val="006600"/>
                  </a:solidFill>
                  <a:cs typeface="Arial" charset="0"/>
                </a:rPr>
                <a:t>Caracteriza-se pela pesquisa e desenvolvimento tecnológico.</a:t>
              </a:r>
            </a:p>
          </p:txBody>
        </p:sp>
      </p:grpSp>
      <p:sp>
        <p:nvSpPr>
          <p:cNvPr id="28" name="CaixaDeTexto 27"/>
          <p:cNvSpPr txBox="1"/>
          <p:nvPr/>
        </p:nvSpPr>
        <p:spPr>
          <a:xfrm rot="876685">
            <a:off x="7596703" y="1530256"/>
            <a:ext cx="4404026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b="1" dirty="0" smtClean="0"/>
              <a:t>COLETA DE AMOSTRA DEIXA DE SER ACESSO</a:t>
            </a:r>
            <a:endParaRPr lang="pt-BR" b="1" dirty="0"/>
          </a:p>
        </p:txBody>
      </p:sp>
      <p:sp>
        <p:nvSpPr>
          <p:cNvPr id="29" name="Título 1"/>
          <p:cNvSpPr>
            <a:spLocks noGrp="1"/>
          </p:cNvSpPr>
          <p:nvPr>
            <p:ph type="title"/>
          </p:nvPr>
        </p:nvSpPr>
        <p:spPr>
          <a:xfrm>
            <a:off x="328099" y="112490"/>
            <a:ext cx="9066715" cy="449450"/>
          </a:xfrm>
        </p:spPr>
        <p:txBody>
          <a:bodyPr>
            <a:normAutofit/>
          </a:bodyPr>
          <a:lstStyle/>
          <a:p>
            <a:r>
              <a:rPr lang="pt-BR" dirty="0" smtClean="0"/>
              <a:t>CONCEITOS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79101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373518" y="2494560"/>
            <a:ext cx="11254376" cy="1964861"/>
            <a:chOff x="373518" y="2894610"/>
            <a:chExt cx="11254376" cy="1964861"/>
          </a:xfrm>
        </p:grpSpPr>
        <p:sp>
          <p:nvSpPr>
            <p:cNvPr id="10" name="Retângulo 9"/>
            <p:cNvSpPr/>
            <p:nvPr/>
          </p:nvSpPr>
          <p:spPr>
            <a:xfrm>
              <a:off x="818867" y="3001267"/>
              <a:ext cx="10809027" cy="177988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373518" y="2894610"/>
              <a:ext cx="1605409" cy="12450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2006223" y="3137744"/>
              <a:ext cx="5649934" cy="48699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 smtClean="0"/>
                <a:t>MATERIAL REPRODUTIVO</a:t>
              </a:r>
              <a:endParaRPr lang="pt-BR" b="1" dirty="0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2006223" y="3659142"/>
              <a:ext cx="932142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400" dirty="0">
                  <a:solidFill>
                    <a:srgbClr val="006600"/>
                  </a:solidFill>
                  <a:cs typeface="Arial" charset="0"/>
                </a:rPr>
                <a:t>M</a:t>
              </a:r>
              <a:r>
                <a:rPr lang="pt-BR" sz="2400" dirty="0" smtClean="0">
                  <a:solidFill>
                    <a:srgbClr val="006600"/>
                  </a:solidFill>
                  <a:cs typeface="Arial" charset="0"/>
                </a:rPr>
                <a:t>aterial </a:t>
              </a:r>
              <a:r>
                <a:rPr lang="pt-BR" sz="2400" dirty="0">
                  <a:solidFill>
                    <a:srgbClr val="006600"/>
                  </a:solidFill>
                  <a:cs typeface="Arial" charset="0"/>
                </a:rPr>
                <a:t>de propagação vegetal ou de reprodução animal de qualquer gênero, espécies ou cultivo proveniente de reprodução sexuada ou </a:t>
              </a:r>
              <a:r>
                <a:rPr lang="pt-BR" sz="2400" dirty="0" smtClean="0">
                  <a:solidFill>
                    <a:srgbClr val="006600"/>
                  </a:solidFill>
                  <a:cs typeface="Arial" charset="0"/>
                </a:rPr>
                <a:t>assexuada.</a:t>
              </a:r>
              <a:endParaRPr lang="pt-BR" sz="2400" dirty="0"/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373518" y="4490410"/>
            <a:ext cx="11254376" cy="2234239"/>
            <a:chOff x="373518" y="4871410"/>
            <a:chExt cx="11254376" cy="2234239"/>
          </a:xfrm>
        </p:grpSpPr>
        <p:sp>
          <p:nvSpPr>
            <p:cNvPr id="20" name="Retângulo 19"/>
            <p:cNvSpPr/>
            <p:nvPr/>
          </p:nvSpPr>
          <p:spPr>
            <a:xfrm>
              <a:off x="818867" y="4978066"/>
              <a:ext cx="10809027" cy="21275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373518" y="4871410"/>
              <a:ext cx="1605409" cy="12450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2006222" y="5114544"/>
              <a:ext cx="5647663" cy="54026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 smtClean="0"/>
                <a:t>POPULAÇÕES ESPONTÂNEAS</a:t>
              </a:r>
              <a:endParaRPr lang="pt-BR" b="1" dirty="0"/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1986641" y="5745066"/>
              <a:ext cx="86623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400" dirty="0" smtClean="0">
                  <a:solidFill>
                    <a:srgbClr val="006600"/>
                  </a:solidFill>
                  <a:cs typeface="Arial" charset="0"/>
                </a:rPr>
                <a:t>população </a:t>
              </a:r>
              <a:r>
                <a:rPr lang="pt-BR" sz="2400" dirty="0">
                  <a:solidFill>
                    <a:srgbClr val="006600"/>
                  </a:solidFill>
                  <a:cs typeface="Arial" charset="0"/>
                </a:rPr>
                <a:t>de espécies introduzidas no território nacional, ainda que domesticadas, capazes de se autoperpetuarem naturalmente nos ecossistemas e habitats </a:t>
              </a:r>
              <a:r>
                <a:rPr lang="pt-BR" sz="2400" dirty="0" smtClean="0">
                  <a:solidFill>
                    <a:srgbClr val="006600"/>
                  </a:solidFill>
                  <a:cs typeface="Arial" charset="0"/>
                </a:rPr>
                <a:t>brasileiros.</a:t>
              </a:r>
              <a:endParaRPr lang="pt-BR" sz="2400" dirty="0"/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373518" y="711393"/>
            <a:ext cx="11254376" cy="1641963"/>
            <a:chOff x="373518" y="1092393"/>
            <a:chExt cx="11254376" cy="1641963"/>
          </a:xfrm>
        </p:grpSpPr>
        <p:sp>
          <p:nvSpPr>
            <p:cNvPr id="24" name="Retângulo 23"/>
            <p:cNvSpPr/>
            <p:nvPr/>
          </p:nvSpPr>
          <p:spPr>
            <a:xfrm>
              <a:off x="818867" y="1199050"/>
              <a:ext cx="10809027" cy="153530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373518" y="1092393"/>
              <a:ext cx="1605409" cy="12450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2006223" y="1335527"/>
              <a:ext cx="5649934" cy="4810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 smtClean="0"/>
                <a:t>ATIVIDADES AGRÍCOLAS</a:t>
              </a:r>
              <a:endParaRPr lang="pt-BR" b="1" dirty="0"/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2064805" y="1816560"/>
              <a:ext cx="940329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400" dirty="0" smtClean="0">
                  <a:solidFill>
                    <a:srgbClr val="006600"/>
                  </a:solidFill>
                  <a:cs typeface="Arial" charset="0"/>
                </a:rPr>
                <a:t>Produção</a:t>
              </a:r>
              <a:r>
                <a:rPr lang="pt-BR" sz="2400" dirty="0">
                  <a:solidFill>
                    <a:srgbClr val="006600"/>
                  </a:solidFill>
                  <a:cs typeface="Arial" charset="0"/>
                </a:rPr>
                <a:t>, processamento e comercialização de alimentos, bebidas, fibras, energia e florestas plantadas.</a:t>
              </a:r>
            </a:p>
          </p:txBody>
        </p:sp>
      </p:grpSp>
      <p:sp>
        <p:nvSpPr>
          <p:cNvPr id="29" name="Título 1"/>
          <p:cNvSpPr>
            <a:spLocks noGrp="1"/>
          </p:cNvSpPr>
          <p:nvPr>
            <p:ph type="title"/>
          </p:nvPr>
        </p:nvSpPr>
        <p:spPr>
          <a:xfrm>
            <a:off x="328099" y="112490"/>
            <a:ext cx="9066715" cy="449450"/>
          </a:xfrm>
        </p:spPr>
        <p:txBody>
          <a:bodyPr>
            <a:normAutofit/>
          </a:bodyPr>
          <a:lstStyle/>
          <a:p>
            <a:r>
              <a:rPr lang="pt-BR" dirty="0" smtClean="0"/>
              <a:t>CONCEITOS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78797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673" y="-15539"/>
            <a:ext cx="12211346" cy="6889077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202919" y="249555"/>
            <a:ext cx="11766883" cy="642459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757526" y="944076"/>
            <a:ext cx="10657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70AD47">
                    <a:lumMod val="50000"/>
                  </a:srgbClr>
                </a:solidFill>
              </a:rPr>
              <a:t>Proposta de Novo Marco Legal para Acesso à Biodiversidade</a:t>
            </a:r>
          </a:p>
        </p:txBody>
      </p:sp>
      <p:sp>
        <p:nvSpPr>
          <p:cNvPr id="20" name="Espaço Reservado para Conteúdo 2"/>
          <p:cNvSpPr txBox="1">
            <a:spLocks/>
          </p:cNvSpPr>
          <p:nvPr/>
        </p:nvSpPr>
        <p:spPr>
          <a:xfrm>
            <a:off x="2508941" y="2162265"/>
            <a:ext cx="8685165" cy="40360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Histórico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Biodiversidade Brasileira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Proposta de Novo Marco Legal (PLC 02/2015)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Conceitos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Governança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Repartição de Benefícios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Regularização</a:t>
            </a:r>
          </a:p>
        </p:txBody>
      </p:sp>
      <p:sp>
        <p:nvSpPr>
          <p:cNvPr id="21" name="Fluxograma: Processo 20"/>
          <p:cNvSpPr/>
          <p:nvPr/>
        </p:nvSpPr>
        <p:spPr>
          <a:xfrm>
            <a:off x="2277070" y="4350937"/>
            <a:ext cx="7820169" cy="695898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644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2567" y="97078"/>
            <a:ext cx="9066715" cy="449450"/>
          </a:xfrm>
        </p:spPr>
        <p:txBody>
          <a:bodyPr/>
          <a:lstStyle/>
          <a:p>
            <a:r>
              <a:rPr lang="pt-BR" dirty="0" smtClean="0"/>
              <a:t>GOVERNANÇA</a:t>
            </a:r>
            <a:endParaRPr lang="pt-BR" dirty="0"/>
          </a:p>
        </p:txBody>
      </p:sp>
      <p:grpSp>
        <p:nvGrpSpPr>
          <p:cNvPr id="9231" name="Grupo 9230"/>
          <p:cNvGrpSpPr/>
          <p:nvPr/>
        </p:nvGrpSpPr>
        <p:grpSpPr>
          <a:xfrm>
            <a:off x="0" y="791570"/>
            <a:ext cx="12192000" cy="3920886"/>
            <a:chOff x="0" y="791570"/>
            <a:chExt cx="12192000" cy="3920886"/>
          </a:xfrm>
        </p:grpSpPr>
        <p:sp>
          <p:nvSpPr>
            <p:cNvPr id="9223" name="Fluxograma: Processo 9222"/>
            <p:cNvSpPr/>
            <p:nvPr/>
          </p:nvSpPr>
          <p:spPr>
            <a:xfrm>
              <a:off x="0" y="896572"/>
              <a:ext cx="12192000" cy="3748923"/>
            </a:xfrm>
            <a:prstGeom prst="flowChartProcess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1748805" y="906775"/>
              <a:ext cx="77271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pt-BR" sz="2000" b="1" dirty="0" smtClean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ee"/>
                </a:rPr>
                <a:t>CONSELHO DE GESTÃO DO PATRIMÔNIO GENÉTICO - CGEN</a:t>
              </a:r>
              <a:endParaRPr lang="pt-BR" sz="2000" b="1" i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"/>
              </a:endParaRPr>
            </a:p>
          </p:txBody>
        </p:sp>
        <p:pic>
          <p:nvPicPr>
            <p:cNvPr id="9218" name="Picture 2" descr="http://blog.grancursosonline.com.br/wp-content/uploads/2014/04/MMA-Editais-divulgados-At%C3%A9-R8.300-mensais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9488" y="1459160"/>
              <a:ext cx="2252037" cy="2544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Conector reto 9"/>
            <p:cNvCxnSpPr/>
            <p:nvPr/>
          </p:nvCxnSpPr>
          <p:spPr>
            <a:xfrm>
              <a:off x="1931517" y="1306885"/>
              <a:ext cx="9940008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tângulo 17"/>
            <p:cNvSpPr/>
            <p:nvPr/>
          </p:nvSpPr>
          <p:spPr>
            <a:xfrm>
              <a:off x="3587842" y="1351572"/>
              <a:ext cx="58654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400" dirty="0" smtClean="0">
                  <a:solidFill>
                    <a:srgbClr val="006600"/>
                  </a:solidFill>
                  <a:cs typeface="Arial" charset="0"/>
                </a:rPr>
                <a:t>Permanência das competências. Composição:</a:t>
              </a:r>
              <a:endParaRPr lang="pt-BR" sz="2400" dirty="0"/>
            </a:p>
          </p:txBody>
        </p:sp>
        <p:pic>
          <p:nvPicPr>
            <p:cNvPr id="9220" name="Picture 4" descr="http://www.panoticias.com.br/wp-content/uploads/2012/11/ministeri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6336" y="2523017"/>
              <a:ext cx="1936487" cy="1210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tângulo 18"/>
            <p:cNvSpPr/>
            <p:nvPr/>
          </p:nvSpPr>
          <p:spPr>
            <a:xfrm>
              <a:off x="728580" y="1813237"/>
              <a:ext cx="300402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accent5">
                      <a:lumMod val="75000"/>
                    </a:schemeClr>
                  </a:solidFill>
                  <a:cs typeface="Arial" charset="0"/>
                </a:rPr>
                <a:t>Órgãos </a:t>
              </a:r>
              <a:r>
                <a:rPr lang="pt-BR" sz="2000" dirty="0" smtClean="0">
                  <a:solidFill>
                    <a:schemeClr val="accent5">
                      <a:lumMod val="75000"/>
                    </a:schemeClr>
                  </a:solidFill>
                  <a:cs typeface="Arial" charset="0"/>
                </a:rPr>
                <a:t>da </a:t>
              </a:r>
              <a:r>
                <a:rPr lang="pt-BR" sz="2000" dirty="0">
                  <a:solidFill>
                    <a:schemeClr val="accent5">
                      <a:lumMod val="75000"/>
                    </a:schemeClr>
                  </a:solidFill>
                  <a:cs typeface="Arial" charset="0"/>
                </a:rPr>
                <a:t>Administração Pública Federal </a:t>
              </a:r>
              <a:r>
                <a:rPr lang="pt-BR" sz="2000" dirty="0" smtClean="0">
                  <a:solidFill>
                    <a:schemeClr val="accent5">
                      <a:lumMod val="75000"/>
                    </a:schemeClr>
                  </a:solidFill>
                  <a:cs typeface="Arial" charset="0"/>
                </a:rPr>
                <a:t>(</a:t>
              </a:r>
              <a:r>
                <a:rPr lang="pt-BR" sz="2000" dirty="0" smtClean="0">
                  <a:solidFill>
                    <a:srgbClr val="FF0000"/>
                  </a:solidFill>
                  <a:cs typeface="Arial" charset="0"/>
                </a:rPr>
                <a:t>60%)</a:t>
              </a:r>
              <a:endParaRPr lang="pt-BR" sz="2000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5524398" y="1870647"/>
              <a:ext cx="300402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2000" dirty="0" smtClean="0">
                  <a:solidFill>
                    <a:schemeClr val="accent5">
                      <a:lumMod val="75000"/>
                    </a:schemeClr>
                  </a:solidFill>
                  <a:cs typeface="Arial" charset="0"/>
                </a:rPr>
                <a:t>Sociedade Civil (</a:t>
              </a:r>
              <a:r>
                <a:rPr lang="pt-BR" sz="2000" dirty="0" smtClean="0">
                  <a:solidFill>
                    <a:srgbClr val="FF0000"/>
                  </a:solidFill>
                  <a:cs typeface="Arial" charset="0"/>
                </a:rPr>
                <a:t>40%</a:t>
              </a:r>
              <a:r>
                <a:rPr lang="pt-BR" sz="2000" dirty="0" smtClean="0">
                  <a:solidFill>
                    <a:schemeClr val="accent5">
                      <a:lumMod val="75000"/>
                    </a:schemeClr>
                  </a:solidFill>
                  <a:cs typeface="Arial" charset="0"/>
                </a:rPr>
                <a:t>)</a:t>
              </a:r>
              <a:endParaRPr lang="pt-BR" sz="2000" dirty="0">
                <a:solidFill>
                  <a:schemeClr val="accent5">
                    <a:lumMod val="75000"/>
                  </a:schemeClr>
                </a:solidFill>
                <a:cs typeface="Arial" charset="0"/>
              </a:endParaRP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7584880" y="3445166"/>
              <a:ext cx="154292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dirty="0" smtClean="0"/>
                <a:t>Indígenas</a:t>
              </a:r>
              <a:r>
                <a:rPr lang="pt-BR" dirty="0"/>
                <a:t>, </a:t>
              </a:r>
              <a:r>
                <a:rPr lang="pt-BR" dirty="0" smtClean="0"/>
                <a:t>comunidades </a:t>
              </a:r>
              <a:r>
                <a:rPr lang="pt-BR" dirty="0"/>
                <a:t>e agricultores tradicionais.</a:t>
              </a:r>
            </a:p>
          </p:txBody>
        </p:sp>
        <p:pic>
          <p:nvPicPr>
            <p:cNvPr id="23" name="Imagem 22"/>
            <p:cNvPicPr>
              <a:picLocks noChangeAspect="1"/>
            </p:cNvPicPr>
            <p:nvPr/>
          </p:nvPicPr>
          <p:blipFill rotWithShape="1">
            <a:blip r:embed="rId4" cstate="print"/>
            <a:srcRect l="6678" t="-1" r="29347" b="3187"/>
            <a:stretch/>
          </p:blipFill>
          <p:spPr>
            <a:xfrm>
              <a:off x="6505685" y="2377675"/>
              <a:ext cx="1050251" cy="1060739"/>
            </a:xfrm>
            <a:prstGeom prst="rect">
              <a:avLst/>
            </a:prstGeom>
          </p:spPr>
        </p:pic>
        <p:pic>
          <p:nvPicPr>
            <p:cNvPr id="24" name="Imagem 23"/>
            <p:cNvPicPr>
              <a:picLocks noChangeAspect="1"/>
            </p:cNvPicPr>
            <p:nvPr/>
          </p:nvPicPr>
          <p:blipFill rotWithShape="1">
            <a:blip r:embed="rId5" cstate="print"/>
            <a:srcRect l="26995" t="-1" r="10776" b="1107"/>
            <a:stretch/>
          </p:blipFill>
          <p:spPr>
            <a:xfrm>
              <a:off x="7845283" y="2377675"/>
              <a:ext cx="1011846" cy="1067491"/>
            </a:xfrm>
            <a:prstGeom prst="rect">
              <a:avLst/>
            </a:prstGeom>
          </p:spPr>
        </p:pic>
        <p:pic>
          <p:nvPicPr>
            <p:cNvPr id="25" name="Imagem 24"/>
            <p:cNvPicPr>
              <a:picLocks noChangeAspect="1"/>
            </p:cNvPicPr>
            <p:nvPr/>
          </p:nvPicPr>
          <p:blipFill rotWithShape="1">
            <a:blip r:embed="rId6" cstate="print"/>
            <a:srcRect l="56954" r="11214" b="1012"/>
            <a:stretch/>
          </p:blipFill>
          <p:spPr>
            <a:xfrm>
              <a:off x="5090615" y="2371637"/>
              <a:ext cx="1078173" cy="1066777"/>
            </a:xfrm>
            <a:prstGeom prst="rect">
              <a:avLst/>
            </a:prstGeom>
          </p:spPr>
        </p:pic>
        <p:sp>
          <p:nvSpPr>
            <p:cNvPr id="26" name="Retângulo 25"/>
            <p:cNvSpPr/>
            <p:nvPr/>
          </p:nvSpPr>
          <p:spPr>
            <a:xfrm>
              <a:off x="4925317" y="3397437"/>
              <a:ext cx="135146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dirty="0"/>
                <a:t>setor </a:t>
              </a:r>
              <a:r>
                <a:rPr lang="pt-BR" dirty="0" smtClean="0"/>
                <a:t>empresarial</a:t>
              </a:r>
              <a:endParaRPr lang="pt-BR" dirty="0"/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6365977" y="3445166"/>
              <a:ext cx="12162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dirty="0"/>
                <a:t>setor acadêmico</a:t>
              </a:r>
            </a:p>
          </p:txBody>
        </p:sp>
        <p:sp>
          <p:nvSpPr>
            <p:cNvPr id="28" name="Mais 27"/>
            <p:cNvSpPr/>
            <p:nvPr/>
          </p:nvSpPr>
          <p:spPr>
            <a:xfrm>
              <a:off x="3766415" y="2659263"/>
              <a:ext cx="709684" cy="677626"/>
            </a:xfrm>
            <a:prstGeom prst="mathPlus">
              <a:avLst>
                <a:gd name="adj1" fmla="val 1143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33" name="Conector reto 32"/>
            <p:cNvCxnSpPr/>
            <p:nvPr/>
          </p:nvCxnSpPr>
          <p:spPr>
            <a:xfrm flipH="1">
              <a:off x="9618592" y="791570"/>
              <a:ext cx="17415" cy="392088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32" name="Grupo 9231"/>
          <p:cNvGrpSpPr/>
          <p:nvPr/>
        </p:nvGrpSpPr>
        <p:grpSpPr>
          <a:xfrm>
            <a:off x="0" y="4899546"/>
            <a:ext cx="12192000" cy="1958454"/>
            <a:chOff x="0" y="4899546"/>
            <a:chExt cx="12192000" cy="1958454"/>
          </a:xfrm>
        </p:grpSpPr>
        <p:sp>
          <p:nvSpPr>
            <p:cNvPr id="45" name="Fluxograma: Processo 44"/>
            <p:cNvSpPr/>
            <p:nvPr/>
          </p:nvSpPr>
          <p:spPr>
            <a:xfrm>
              <a:off x="0" y="4995539"/>
              <a:ext cx="12192000" cy="1807867"/>
            </a:xfrm>
            <a:prstGeom prst="flowChartProcess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3"/>
            <p:cNvSpPr/>
            <p:nvPr/>
          </p:nvSpPr>
          <p:spPr>
            <a:xfrm>
              <a:off x="1830222" y="5619539"/>
              <a:ext cx="723971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400" dirty="0">
                  <a:solidFill>
                    <a:srgbClr val="006600"/>
                  </a:solidFill>
                  <a:cs typeface="Arial" charset="0"/>
                </a:rPr>
                <a:t>Simplificação: Substituição da Autorização Prévia pelo Cadastro.</a:t>
              </a:r>
            </a:p>
          </p:txBody>
        </p:sp>
        <p:cxnSp>
          <p:nvCxnSpPr>
            <p:cNvPr id="15" name="Conector reto 14"/>
            <p:cNvCxnSpPr/>
            <p:nvPr/>
          </p:nvCxnSpPr>
          <p:spPr>
            <a:xfrm>
              <a:off x="1694210" y="4899546"/>
              <a:ext cx="28050" cy="1958454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tângulo 30"/>
            <p:cNvSpPr/>
            <p:nvPr/>
          </p:nvSpPr>
          <p:spPr>
            <a:xfrm>
              <a:off x="1722260" y="5073423"/>
              <a:ext cx="64653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pt-BR" sz="2000" b="1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ee"/>
                </a:rPr>
                <a:t>ACESSO, REMESSA E EXPLORAÇÃO ECONÔMICA</a:t>
              </a:r>
            </a:p>
          </p:txBody>
        </p:sp>
        <p:cxnSp>
          <p:nvCxnSpPr>
            <p:cNvPr id="37" name="Conector reto 36"/>
            <p:cNvCxnSpPr/>
            <p:nvPr/>
          </p:nvCxnSpPr>
          <p:spPr>
            <a:xfrm>
              <a:off x="245662" y="5473533"/>
              <a:ext cx="9113620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17" name="Imagem 9216"/>
            <p:cNvPicPr>
              <a:picLocks noChangeAspect="1"/>
            </p:cNvPicPr>
            <p:nvPr/>
          </p:nvPicPr>
          <p:blipFill rotWithShape="1">
            <a:blip r:embed="rId7" cstate="print"/>
            <a:srcRect l="18846"/>
            <a:stretch/>
          </p:blipFill>
          <p:spPr>
            <a:xfrm>
              <a:off x="245661" y="5484108"/>
              <a:ext cx="1448549" cy="13192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93006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uxograma: Documento 32"/>
          <p:cNvSpPr/>
          <p:nvPr/>
        </p:nvSpPr>
        <p:spPr>
          <a:xfrm>
            <a:off x="341194" y="1281328"/>
            <a:ext cx="9908275" cy="5550187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luxograma: Conector fora de página 11"/>
          <p:cNvSpPr/>
          <p:nvPr/>
        </p:nvSpPr>
        <p:spPr>
          <a:xfrm>
            <a:off x="1111971" y="1565046"/>
            <a:ext cx="2040662" cy="2497539"/>
          </a:xfrm>
          <a:prstGeom prst="flowChartOffpageConnector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Acesso a PG ou CTA 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</a:rPr>
              <a:t>dentro do País por </a:t>
            </a: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pessoa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</a:rPr>
              <a:t> natural ou jurídica </a:t>
            </a:r>
            <a:r>
              <a:rPr lang="pt-BR" sz="2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nacional</a:t>
            </a:r>
            <a:endParaRPr lang="pt-BR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Fluxograma: Conector fora de página 13"/>
          <p:cNvSpPr/>
          <p:nvPr/>
        </p:nvSpPr>
        <p:spPr>
          <a:xfrm>
            <a:off x="5962123" y="1565046"/>
            <a:ext cx="2040662" cy="2497539"/>
          </a:xfrm>
          <a:prstGeom prst="flowChartOffpageConnector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Acesso a PG ou CTA 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</a:rPr>
              <a:t>realizado</a:t>
            </a: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exterior 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</a:rPr>
              <a:t>por</a:t>
            </a: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pessoa 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</a:rPr>
              <a:t>natural ou jurídica </a:t>
            </a:r>
            <a:r>
              <a:rPr lang="pt-BR" sz="2000" dirty="0" smtClean="0">
                <a:solidFill>
                  <a:schemeClr val="accent6">
                    <a:lumMod val="50000"/>
                  </a:schemeClr>
                </a:solidFill>
              </a:rPr>
              <a:t>nacional</a:t>
            </a:r>
            <a:endParaRPr lang="pt-BR" sz="2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Fluxograma: Conector fora de página 14"/>
          <p:cNvSpPr/>
          <p:nvPr/>
        </p:nvSpPr>
        <p:spPr>
          <a:xfrm>
            <a:off x="3523401" y="1565046"/>
            <a:ext cx="2040662" cy="2497539"/>
          </a:xfrm>
          <a:prstGeom prst="flowChartOffpageConnector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Acesso </a:t>
            </a: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PG ou CTA 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</a:rPr>
              <a:t>por </a:t>
            </a: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pessoa jurídica 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</a:rPr>
              <a:t>sediada no </a:t>
            </a: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exterior associada a instituição </a:t>
            </a:r>
            <a:r>
              <a:rPr lang="pt-BR" sz="2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nacional</a:t>
            </a:r>
            <a:endParaRPr lang="pt-BR" sz="2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luxograma: Conector fora de página 15"/>
          <p:cNvSpPr/>
          <p:nvPr/>
        </p:nvSpPr>
        <p:spPr>
          <a:xfrm>
            <a:off x="2323718" y="4156552"/>
            <a:ext cx="2040662" cy="2497539"/>
          </a:xfrm>
          <a:prstGeom prst="flowChartOffpageConnector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Envio de amostra </a:t>
            </a:r>
            <a:r>
              <a:rPr lang="pt-BR" sz="2000" dirty="0" smtClean="0">
                <a:solidFill>
                  <a:schemeClr val="accent6">
                    <a:lumMod val="50000"/>
                  </a:schemeClr>
                </a:solidFill>
              </a:rPr>
              <a:t>por </a:t>
            </a: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pessoa jurídica </a:t>
            </a:r>
            <a:r>
              <a:rPr lang="pt-BR" sz="2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nacional </a:t>
            </a:r>
            <a:r>
              <a:rPr lang="pt-BR" sz="2000" dirty="0" smtClean="0">
                <a:solidFill>
                  <a:schemeClr val="accent6">
                    <a:lumMod val="50000"/>
                  </a:schemeClr>
                </a:solidFill>
              </a:rPr>
              <a:t>para</a:t>
            </a:r>
            <a:r>
              <a:rPr lang="pt-BR" sz="2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</a:rPr>
              <a:t>prestação de </a:t>
            </a: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serviços no </a:t>
            </a:r>
            <a:r>
              <a:rPr lang="pt-BR" sz="2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exterior</a:t>
            </a:r>
            <a:endParaRPr lang="pt-BR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Fluxograma: Conector fora de página 16"/>
          <p:cNvSpPr/>
          <p:nvPr/>
        </p:nvSpPr>
        <p:spPr>
          <a:xfrm>
            <a:off x="4818958" y="4156553"/>
            <a:ext cx="2040662" cy="2497539"/>
          </a:xfrm>
          <a:prstGeom prst="flowChartOffpageConnector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Remessa de amostra 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</a:rPr>
              <a:t>de PG para o </a:t>
            </a:r>
            <a:r>
              <a:rPr lang="pt-BR" sz="2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exterior </a:t>
            </a:r>
            <a:endParaRPr lang="pt-BR" sz="2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entágono 1"/>
          <p:cNvSpPr/>
          <p:nvPr/>
        </p:nvSpPr>
        <p:spPr>
          <a:xfrm>
            <a:off x="0" y="970616"/>
            <a:ext cx="10781731" cy="485522"/>
          </a:xfrm>
          <a:prstGeom prst="homePlat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SUJEITOS A CADASTRO</a:t>
            </a:r>
            <a:endParaRPr lang="pt-BR" sz="2400" b="1" dirty="0"/>
          </a:p>
        </p:txBody>
      </p:sp>
      <p:pic>
        <p:nvPicPr>
          <p:cNvPr id="13" name="Picture 2" descr="http://www.lojasvirtuais-br.com.br/images/pag_interna/pag_cadastro/img_cadast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5958" y="4429866"/>
            <a:ext cx="3588436" cy="24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sindilav.com.br/noticias/wp-content/uploads/2010/11/plantinh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0879" y="1953155"/>
            <a:ext cx="3402642" cy="249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ítulo 1"/>
          <p:cNvSpPr>
            <a:spLocks noGrp="1"/>
          </p:cNvSpPr>
          <p:nvPr>
            <p:ph type="title"/>
          </p:nvPr>
        </p:nvSpPr>
        <p:spPr>
          <a:xfrm>
            <a:off x="292567" y="97078"/>
            <a:ext cx="9066715" cy="449450"/>
          </a:xfrm>
        </p:spPr>
        <p:txBody>
          <a:bodyPr/>
          <a:lstStyle/>
          <a:p>
            <a:r>
              <a:rPr lang="pt-BR" dirty="0" smtClean="0"/>
              <a:t>GOVERNANÇA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91335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2" cstate="print"/>
          <a:srcRect t="652" b="7390"/>
          <a:stretch/>
        </p:blipFill>
        <p:spPr>
          <a:xfrm rot="20510476">
            <a:off x="10153670" y="1187591"/>
            <a:ext cx="2045965" cy="1057777"/>
          </a:xfrm>
          <a:prstGeom prst="rect">
            <a:avLst/>
          </a:prstGeom>
        </p:spPr>
      </p:pic>
      <p:sp>
        <p:nvSpPr>
          <p:cNvPr id="33" name="Fluxograma: Documento 32"/>
          <p:cNvSpPr/>
          <p:nvPr/>
        </p:nvSpPr>
        <p:spPr>
          <a:xfrm>
            <a:off x="341194" y="1254030"/>
            <a:ext cx="9908275" cy="2361893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luxograma: Conector fora de página 11"/>
          <p:cNvSpPr/>
          <p:nvPr/>
        </p:nvSpPr>
        <p:spPr>
          <a:xfrm>
            <a:off x="972153" y="1265921"/>
            <a:ext cx="4137729" cy="1863561"/>
          </a:xfrm>
          <a:prstGeom prst="flowChartOffpage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Acesso</a:t>
            </a:r>
            <a:r>
              <a:rPr lang="pt-BR" sz="2000" dirty="0">
                <a:solidFill>
                  <a:srgbClr val="006600"/>
                </a:solidFill>
                <a:cs typeface="Arial" charset="0"/>
              </a:rPr>
              <a:t> a PG ou CTA por </a:t>
            </a:r>
            <a:r>
              <a:rPr lang="pt-B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pessoa jurídica</a:t>
            </a:r>
            <a:r>
              <a:rPr lang="pt-BR" sz="2000" dirty="0">
                <a:solidFill>
                  <a:srgbClr val="006600"/>
                </a:solidFill>
                <a:cs typeface="Arial" charset="0"/>
              </a:rPr>
              <a:t> sediada no </a:t>
            </a:r>
            <a:r>
              <a:rPr lang="pt-B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exterior</a:t>
            </a:r>
            <a:r>
              <a:rPr lang="pt-BR" sz="2000" dirty="0">
                <a:solidFill>
                  <a:srgbClr val="006600"/>
                </a:solidFill>
                <a:cs typeface="Arial" charset="0"/>
              </a:rPr>
              <a:t> não </a:t>
            </a:r>
            <a:r>
              <a:rPr lang="pt-B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associada a instituição nacional</a:t>
            </a:r>
          </a:p>
        </p:txBody>
      </p:sp>
      <p:sp>
        <p:nvSpPr>
          <p:cNvPr id="15" name="Fluxograma: Conector fora de página 14"/>
          <p:cNvSpPr/>
          <p:nvPr/>
        </p:nvSpPr>
        <p:spPr>
          <a:xfrm>
            <a:off x="5271101" y="1263695"/>
            <a:ext cx="4343546" cy="1865787"/>
          </a:xfrm>
          <a:prstGeom prst="flowChartOffpage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 fontAlgn="base">
              <a:spcBef>
                <a:spcPts val="60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83000"/>
              <a:defRPr/>
            </a:pPr>
            <a:r>
              <a:rPr lang="pt-B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Remessa </a:t>
            </a:r>
            <a:r>
              <a:rPr lang="pt-BR" sz="2000" dirty="0">
                <a:solidFill>
                  <a:srgbClr val="006600"/>
                </a:solidFill>
                <a:cs typeface="Arial" charset="0"/>
              </a:rPr>
              <a:t>de amostra de PG para o </a:t>
            </a:r>
            <a:r>
              <a:rPr lang="pt-B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exterior</a:t>
            </a:r>
            <a:r>
              <a:rPr lang="pt-BR" sz="2000" dirty="0">
                <a:solidFill>
                  <a:srgbClr val="006600"/>
                </a:solidFill>
                <a:cs typeface="Arial" charset="0"/>
              </a:rPr>
              <a:t> com a finalidade de acesso pela </a:t>
            </a:r>
            <a:r>
              <a:rPr lang="pt-B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instituição no exterior não associada </a:t>
            </a:r>
            <a:r>
              <a:rPr lang="pt-BR" sz="2000" dirty="0">
                <a:solidFill>
                  <a:srgbClr val="006600"/>
                </a:solidFill>
                <a:cs typeface="Arial" charset="0"/>
              </a:rPr>
              <a:t>a </a:t>
            </a:r>
            <a:r>
              <a:rPr lang="pt-B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instituição nacional</a:t>
            </a:r>
            <a:r>
              <a:rPr lang="pt-BR" sz="2000" dirty="0">
                <a:solidFill>
                  <a:srgbClr val="006600"/>
                </a:solidFill>
                <a:cs typeface="Arial" charset="0"/>
              </a:rPr>
              <a:t>.</a:t>
            </a:r>
          </a:p>
        </p:txBody>
      </p:sp>
      <p:sp>
        <p:nvSpPr>
          <p:cNvPr id="2" name="Pentágono 1"/>
          <p:cNvSpPr/>
          <p:nvPr/>
        </p:nvSpPr>
        <p:spPr>
          <a:xfrm>
            <a:off x="0" y="674377"/>
            <a:ext cx="10781731" cy="485523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SUJEITOS A AUTORIZAÇÃO PRÉVIA</a:t>
            </a:r>
            <a:endParaRPr lang="pt-BR" sz="2400" b="1" dirty="0"/>
          </a:p>
        </p:txBody>
      </p:sp>
      <p:sp>
        <p:nvSpPr>
          <p:cNvPr id="21" name="Título 1"/>
          <p:cNvSpPr>
            <a:spLocks noGrp="1"/>
          </p:cNvSpPr>
          <p:nvPr>
            <p:ph type="title"/>
          </p:nvPr>
        </p:nvSpPr>
        <p:spPr>
          <a:xfrm>
            <a:off x="292567" y="97078"/>
            <a:ext cx="9066715" cy="449450"/>
          </a:xfrm>
        </p:spPr>
        <p:txBody>
          <a:bodyPr/>
          <a:lstStyle/>
          <a:p>
            <a:r>
              <a:rPr lang="pt-BR" dirty="0" smtClean="0"/>
              <a:t>GOVERNANÇA</a:t>
            </a:r>
            <a:endParaRPr lang="pt-BR" dirty="0"/>
          </a:p>
        </p:txBody>
      </p:sp>
      <p:sp>
        <p:nvSpPr>
          <p:cNvPr id="11" name="Fluxograma: Documento 10"/>
          <p:cNvSpPr/>
          <p:nvPr/>
        </p:nvSpPr>
        <p:spPr>
          <a:xfrm>
            <a:off x="452651" y="4294403"/>
            <a:ext cx="9908275" cy="2024510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luxograma: Conector fora de página 12"/>
          <p:cNvSpPr/>
          <p:nvPr/>
        </p:nvSpPr>
        <p:spPr>
          <a:xfrm>
            <a:off x="897440" y="4311209"/>
            <a:ext cx="8986850" cy="1373123"/>
          </a:xfrm>
          <a:prstGeom prst="flowChartOffpageConnector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</a:t>
            </a: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nstrumento </a:t>
            </a:r>
            <a:r>
              <a:rPr lang="pt-BR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declaratório </a:t>
            </a:r>
            <a:r>
              <a:rPr lang="pt-BR" sz="20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que notifica que o </a:t>
            </a:r>
            <a:r>
              <a:rPr lang="pt-BR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produto</a:t>
            </a:r>
            <a:r>
              <a:rPr lang="pt-BR" sz="20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ou processo oriundo de acesso ao </a:t>
            </a:r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PG ou CTA </a:t>
            </a: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cumpriu </a:t>
            </a:r>
            <a:r>
              <a:rPr lang="pt-BR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os requisitos legais </a:t>
            </a:r>
            <a:r>
              <a:rPr lang="pt-BR" sz="20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para sua exploração econômica. </a:t>
            </a: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Indica </a:t>
            </a:r>
            <a:r>
              <a:rPr lang="pt-BR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</a:t>
            </a:r>
            <a:r>
              <a:rPr lang="pt-BR" sz="20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pt-BR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modalidade de </a:t>
            </a: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RB</a:t>
            </a:r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.</a:t>
            </a:r>
            <a:endParaRPr lang="pt-BR" sz="20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16" name="Pentágono 15"/>
          <p:cNvSpPr/>
          <p:nvPr/>
        </p:nvSpPr>
        <p:spPr>
          <a:xfrm>
            <a:off x="2273" y="3714750"/>
            <a:ext cx="10781731" cy="485523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NOTIFICAÇÃO</a:t>
            </a:r>
            <a:endParaRPr lang="pt-BR" sz="2400" b="1" dirty="0"/>
          </a:p>
        </p:txBody>
      </p:sp>
      <p:pic>
        <p:nvPicPr>
          <p:cNvPr id="14340" name="Picture 4" descr="http://4.bp.blogspot.com/-zjNUADzFCZc/TeqqtMtM3kI/AAAAAAAAADk/emZtwC2MCZ8/s320/Figura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35490"/>
            <a:ext cx="3400738" cy="292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noticias.r7.com/blogs/nicolau-marmo/files/2015/03/Pesquisado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00" r="7903" b="3494"/>
          <a:stretch/>
        </p:blipFill>
        <p:spPr bwMode="auto">
          <a:xfrm>
            <a:off x="10086797" y="4294404"/>
            <a:ext cx="2105203" cy="256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308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310355" y="1380771"/>
            <a:ext cx="3430432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531813" lvl="0" indent="-354013" algn="just" fontAlgn="base"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83000"/>
              <a:defRPr/>
            </a:pPr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O que é fiscalizado?</a:t>
            </a:r>
            <a:endParaRPr lang="pt-BR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marL="531813" lvl="0" indent="-354013" algn="just" fontAlgn="base">
              <a:lnSpc>
                <a:spcPct val="150000"/>
              </a:lnSpc>
              <a:buClr>
                <a:schemeClr val="accent2">
                  <a:lumMod val="75000"/>
                </a:schemeClr>
              </a:buClr>
              <a:buSzPct val="83000"/>
              <a:buFont typeface="Wingdings" panose="05000000000000000000" pitchFamily="2" charset="2"/>
              <a:buChar char="ü"/>
              <a:defRPr/>
            </a:pPr>
            <a:r>
              <a:rPr lang="pt-BR" sz="2000" dirty="0">
                <a:cs typeface="Arial" charset="0"/>
              </a:rPr>
              <a:t>Acesso</a:t>
            </a:r>
          </a:p>
          <a:p>
            <a:pPr marL="531813" lvl="0" indent="-354013" algn="just" fontAlgn="base">
              <a:lnSpc>
                <a:spcPct val="150000"/>
              </a:lnSpc>
              <a:buClr>
                <a:schemeClr val="accent2">
                  <a:lumMod val="75000"/>
                </a:schemeClr>
              </a:buClr>
              <a:buSzPct val="83000"/>
              <a:buFont typeface="Wingdings" panose="05000000000000000000" pitchFamily="2" charset="2"/>
              <a:buChar char="ü"/>
              <a:defRPr/>
            </a:pPr>
            <a:r>
              <a:rPr lang="pt-BR" sz="2000" dirty="0">
                <a:cs typeface="Arial" charset="0"/>
              </a:rPr>
              <a:t>Exploração econômica</a:t>
            </a:r>
          </a:p>
          <a:p>
            <a:pPr marL="531813" lvl="0" indent="-354013" algn="just" fontAlgn="base">
              <a:lnSpc>
                <a:spcPct val="150000"/>
              </a:lnSpc>
              <a:buClr>
                <a:schemeClr val="accent2">
                  <a:lumMod val="75000"/>
                </a:schemeClr>
              </a:buClr>
              <a:buSzPct val="83000"/>
              <a:buFont typeface="Wingdings" panose="05000000000000000000" pitchFamily="2" charset="2"/>
              <a:buChar char="ü"/>
              <a:defRPr/>
            </a:pPr>
            <a:r>
              <a:rPr lang="pt-BR" sz="2000" dirty="0">
                <a:cs typeface="Arial" charset="0"/>
              </a:rPr>
              <a:t>Repartição de </a:t>
            </a:r>
            <a:r>
              <a:rPr lang="pt-BR" sz="2000" dirty="0" smtClean="0">
                <a:cs typeface="Arial" charset="0"/>
              </a:rPr>
              <a:t>benefícios</a:t>
            </a:r>
            <a:endParaRPr lang="pt-BR" sz="2000" dirty="0">
              <a:cs typeface="Arial" charset="0"/>
            </a:endParaRPr>
          </a:p>
        </p:txBody>
      </p:sp>
      <p:pic>
        <p:nvPicPr>
          <p:cNvPr id="15362" name="Picture 2" descr="http://www.jovemsulnews.com.br/wp-content/uploads/2015/01/ibama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1904" y="2243441"/>
            <a:ext cx="1351471" cy="11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mundogeo.com/wp-content/uploads/2014/06/Marinha-do-Brasil-abre-73-vagas-para-Corpo-de-Engenheir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7734" y="2243441"/>
            <a:ext cx="1374288" cy="136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341886" y="3995513"/>
            <a:ext cx="5450300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531813" lvl="0" indent="-354013" algn="just" fontAlgn="base"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83000"/>
              <a:defRPr/>
            </a:pPr>
            <a:r>
              <a:rPr lang="pt-BR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Estratégia</a:t>
            </a:r>
          </a:p>
          <a:p>
            <a:pPr marL="531813" lvl="0" indent="-354013" algn="just" fontAlgn="base">
              <a:lnSpc>
                <a:spcPct val="150000"/>
              </a:lnSpc>
              <a:buClr>
                <a:schemeClr val="accent2">
                  <a:lumMod val="75000"/>
                </a:schemeClr>
              </a:buClr>
              <a:buSzPct val="83000"/>
              <a:buFont typeface="Wingdings" panose="05000000000000000000" pitchFamily="2" charset="2"/>
              <a:buChar char="ü"/>
              <a:defRPr/>
            </a:pPr>
            <a:r>
              <a:rPr lang="pt-BR" sz="2000" dirty="0">
                <a:cs typeface="Arial" charset="0"/>
              </a:rPr>
              <a:t>Conjunta entre MCTI, </a:t>
            </a:r>
            <a:r>
              <a:rPr lang="pt-BR" sz="2000" dirty="0" smtClean="0">
                <a:cs typeface="Arial" charset="0"/>
              </a:rPr>
              <a:t>MDIC, MMA e MAPA</a:t>
            </a:r>
            <a:endParaRPr lang="pt-BR" sz="2000" dirty="0">
              <a:cs typeface="Arial" charset="0"/>
            </a:endParaRPr>
          </a:p>
          <a:p>
            <a:pPr marL="531813" lvl="0" indent="-354013" algn="just" fontAlgn="base">
              <a:lnSpc>
                <a:spcPct val="150000"/>
              </a:lnSpc>
              <a:buClr>
                <a:schemeClr val="accent2">
                  <a:lumMod val="75000"/>
                </a:schemeClr>
              </a:buClr>
              <a:buSzPct val="83000"/>
              <a:buFont typeface="Wingdings" panose="05000000000000000000" pitchFamily="2" charset="2"/>
              <a:buChar char="ü"/>
              <a:defRPr/>
            </a:pPr>
            <a:r>
              <a:rPr lang="pt-BR" sz="2000" dirty="0">
                <a:cs typeface="Arial" charset="0"/>
              </a:rPr>
              <a:t>Regulamentação pelo Governo Federal</a:t>
            </a:r>
          </a:p>
          <a:p>
            <a:pPr marL="531813" lvl="0" indent="-354013" algn="just" fontAlgn="base">
              <a:lnSpc>
                <a:spcPct val="150000"/>
              </a:lnSpc>
              <a:buClr>
                <a:schemeClr val="accent2">
                  <a:lumMod val="75000"/>
                </a:schemeClr>
              </a:buClr>
              <a:buSzPct val="83000"/>
              <a:buFont typeface="Wingdings" panose="05000000000000000000" pitchFamily="2" charset="2"/>
              <a:buChar char="ü"/>
              <a:defRPr/>
            </a:pPr>
            <a:r>
              <a:rPr lang="pt-BR" sz="2000" dirty="0">
                <a:cs typeface="Arial" charset="0"/>
              </a:rPr>
              <a:t>Rastreabilidade = inteligência na </a:t>
            </a:r>
            <a:r>
              <a:rPr lang="pt-BR" sz="2000" dirty="0" smtClean="0">
                <a:cs typeface="Arial" charset="0"/>
              </a:rPr>
              <a:t>fiscalização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1951630" y="1380771"/>
            <a:ext cx="3957850" cy="621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FISCALIZAÇÃO</a:t>
            </a:r>
          </a:p>
        </p:txBody>
      </p:sp>
      <p:pic>
        <p:nvPicPr>
          <p:cNvPr id="15368" name="Picture 8" descr="http://www.femipa.org.br/blog/wp-content/uploads/fiscaliz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5956" y="3995513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292567" y="97078"/>
            <a:ext cx="9066715" cy="449450"/>
          </a:xfrm>
        </p:spPr>
        <p:txBody>
          <a:bodyPr/>
          <a:lstStyle/>
          <a:p>
            <a:r>
              <a:rPr lang="pt-BR" dirty="0" smtClean="0"/>
              <a:t>GOVERNANÇA</a:t>
            </a:r>
            <a:endParaRPr lang="pt-BR" dirty="0"/>
          </a:p>
        </p:txBody>
      </p:sp>
      <p:pic>
        <p:nvPicPr>
          <p:cNvPr id="2050" name="Picture 2" descr="http://www.concursoinscricao.com/wp-content/uploads/2012/01/Concurso-MAPA-Minist%C3%A9rio-da-Agricultur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0634" y="2393817"/>
            <a:ext cx="1959841" cy="107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1503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673" y="-15539"/>
            <a:ext cx="12211346" cy="6889077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202919" y="249555"/>
            <a:ext cx="11766883" cy="642459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757526" y="944076"/>
            <a:ext cx="10657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70AD47">
                    <a:lumMod val="50000"/>
                  </a:srgbClr>
                </a:solidFill>
              </a:rPr>
              <a:t>Proposta de Novo Marco Legal para Acesso à Biodiversidade</a:t>
            </a:r>
          </a:p>
        </p:txBody>
      </p:sp>
      <p:sp>
        <p:nvSpPr>
          <p:cNvPr id="20" name="Espaço Reservado para Conteúdo 2"/>
          <p:cNvSpPr txBox="1">
            <a:spLocks/>
          </p:cNvSpPr>
          <p:nvPr/>
        </p:nvSpPr>
        <p:spPr>
          <a:xfrm>
            <a:off x="2508941" y="2162265"/>
            <a:ext cx="8685165" cy="40360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Histórico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Biodiversidade Brasileira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Proposta de Novo Marco Legal (PLC 02/2015)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Conceitos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Governança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Repartição de Benefícios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Regularização</a:t>
            </a:r>
          </a:p>
        </p:txBody>
      </p:sp>
      <p:sp>
        <p:nvSpPr>
          <p:cNvPr id="21" name="Fluxograma: Processo 20"/>
          <p:cNvSpPr/>
          <p:nvPr/>
        </p:nvSpPr>
        <p:spPr>
          <a:xfrm>
            <a:off x="2282117" y="2066732"/>
            <a:ext cx="7820169" cy="695898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426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673" y="-15539"/>
            <a:ext cx="12211346" cy="6889077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202919" y="249555"/>
            <a:ext cx="11766883" cy="642459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757526" y="944076"/>
            <a:ext cx="10657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70AD47">
                    <a:lumMod val="50000"/>
                  </a:srgbClr>
                </a:solidFill>
              </a:rPr>
              <a:t>Proposta de Novo Marco Legal para Acesso à Biodiversidade</a:t>
            </a:r>
          </a:p>
        </p:txBody>
      </p:sp>
      <p:sp>
        <p:nvSpPr>
          <p:cNvPr id="20" name="Espaço Reservado para Conteúdo 2"/>
          <p:cNvSpPr txBox="1">
            <a:spLocks/>
          </p:cNvSpPr>
          <p:nvPr/>
        </p:nvSpPr>
        <p:spPr>
          <a:xfrm>
            <a:off x="2508941" y="2162265"/>
            <a:ext cx="8685165" cy="40360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Histórico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Biodiversidade Brasileira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Proposta de Novo Marco Legal (PLC 02/2015)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Conceitos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Governança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Repartição de Benefícios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Regularização</a:t>
            </a:r>
          </a:p>
        </p:txBody>
      </p:sp>
      <p:sp>
        <p:nvSpPr>
          <p:cNvPr id="21" name="Fluxograma: Processo 20"/>
          <p:cNvSpPr/>
          <p:nvPr/>
        </p:nvSpPr>
        <p:spPr>
          <a:xfrm>
            <a:off x="2277070" y="4978734"/>
            <a:ext cx="7820169" cy="695898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51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>
          <a:xfrm>
            <a:off x="3535656" y="4855920"/>
            <a:ext cx="3562066" cy="14222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1368522" y="2210876"/>
            <a:ext cx="3883894" cy="2207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70C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386" name="Picture 2" descr="http://virtualmarketingpro.com/blog/paulonscosta/wp-content/uploads/sites/588/2014/07/Parceria-673x36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91"/>
          <a:stretch/>
        </p:blipFill>
        <p:spPr bwMode="auto">
          <a:xfrm>
            <a:off x="7904933" y="4356171"/>
            <a:ext cx="4287067" cy="250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262605" y="5488198"/>
            <a:ext cx="1244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83000"/>
            </a:pPr>
            <a:r>
              <a:rPr lang="pt-BR" sz="2400" dirty="0" smtClean="0">
                <a:solidFill>
                  <a:srgbClr val="006600"/>
                </a:solidFill>
                <a:cs typeface="Arial" charset="0"/>
              </a:rPr>
              <a:t>Tributo?</a:t>
            </a:r>
            <a:endParaRPr lang="pt-BR" sz="2400" b="1" dirty="0" smtClean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51597" y="72711"/>
            <a:ext cx="9066715" cy="449450"/>
          </a:xfrm>
        </p:spPr>
        <p:txBody>
          <a:bodyPr/>
          <a:lstStyle/>
          <a:p>
            <a:r>
              <a:rPr lang="pt-BR" dirty="0" smtClean="0"/>
              <a:t>REPARTIÇÃO DE BENEFÍCIOS</a:t>
            </a:r>
            <a:endParaRPr lang="pt-BR" dirty="0"/>
          </a:p>
        </p:txBody>
      </p:sp>
      <p:sp>
        <p:nvSpPr>
          <p:cNvPr id="8" name="Elipse 7"/>
          <p:cNvSpPr/>
          <p:nvPr/>
        </p:nvSpPr>
        <p:spPr>
          <a:xfrm>
            <a:off x="1499865" y="2313233"/>
            <a:ext cx="2035791" cy="200622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Produto Acabado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3044506" y="2313233"/>
            <a:ext cx="2090767" cy="1980018"/>
          </a:xfrm>
          <a:prstGeom prst="ellipse">
            <a:avLst/>
          </a:prstGeom>
          <a:solidFill>
            <a:srgbClr val="0070C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PG = 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Elemento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Agregação de Valor</a:t>
            </a:r>
          </a:p>
        </p:txBody>
      </p:sp>
      <p:sp>
        <p:nvSpPr>
          <p:cNvPr id="12" name="Fluxograma: Processo 11"/>
          <p:cNvSpPr/>
          <p:nvPr/>
        </p:nvSpPr>
        <p:spPr>
          <a:xfrm>
            <a:off x="1423113" y="1016211"/>
            <a:ext cx="3883894" cy="55955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Incidência RB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eta para a direita listrada 12"/>
          <p:cNvSpPr/>
          <p:nvPr/>
        </p:nvSpPr>
        <p:spPr>
          <a:xfrm rot="16200000">
            <a:off x="2813395" y="1649659"/>
            <a:ext cx="986296" cy="988578"/>
          </a:xfrm>
          <a:prstGeom prst="stripedRightArrow">
            <a:avLst>
              <a:gd name="adj1" fmla="val 47917"/>
              <a:gd name="adj2" fmla="val 3918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3800832" y="4855920"/>
            <a:ext cx="29567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83000"/>
            </a:pPr>
            <a:r>
              <a:rPr lang="pt-B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1% da Receita Líquida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5425836" y="5437505"/>
            <a:ext cx="1372711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  <a:buClr>
                <a:srgbClr val="5B9BD5">
                  <a:lumMod val="75000"/>
                </a:srgbClr>
              </a:buClr>
              <a:buSzPct val="83000"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NÃO</a:t>
            </a:r>
            <a:endParaRPr lang="pt-B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6209733" y="1505004"/>
            <a:ext cx="4890962" cy="2486908"/>
            <a:chOff x="6209733" y="1505004"/>
            <a:chExt cx="4890962" cy="2486908"/>
          </a:xfrm>
        </p:grpSpPr>
        <p:sp>
          <p:nvSpPr>
            <p:cNvPr id="18" name="Retângulo 17"/>
            <p:cNvSpPr/>
            <p:nvPr/>
          </p:nvSpPr>
          <p:spPr>
            <a:xfrm>
              <a:off x="6209733" y="2147651"/>
              <a:ext cx="4890962" cy="83099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just" fontAlgn="base">
                <a:spcBef>
                  <a:spcPts val="600"/>
                </a:spcBef>
                <a:spcAft>
                  <a:spcPts val="600"/>
                </a:spcAft>
                <a:buClr>
                  <a:srgbClr val="5B9BD5">
                    <a:lumMod val="75000"/>
                  </a:srgbClr>
                </a:buClr>
                <a:buSzPct val="83000"/>
              </a:pPr>
              <a:r>
                <a:rPr lang="pt-BR" sz="2400" dirty="0">
                  <a:solidFill>
                    <a:srgbClr val="006600"/>
                  </a:solidFill>
                  <a:cs typeface="Arial" charset="0"/>
                </a:rPr>
                <a:t>RB </a:t>
              </a:r>
              <a:r>
                <a:rPr lang="pt-BR" sz="2400" dirty="0" smtClean="0">
                  <a:solidFill>
                    <a:srgbClr val="006600"/>
                  </a:solidFill>
                  <a:cs typeface="Arial" charset="0"/>
                </a:rPr>
                <a:t>Não Monetária: comunidades </a:t>
              </a:r>
              <a:r>
                <a:rPr lang="pt-BR" sz="2400" dirty="0">
                  <a:solidFill>
                    <a:srgbClr val="006600"/>
                  </a:solidFill>
                  <a:cs typeface="Arial" charset="0"/>
                </a:rPr>
                <a:t>ou outros agentes</a:t>
              </a:r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6209733" y="1505004"/>
              <a:ext cx="4890961" cy="4616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lvl="0" algn="just" fontAlgn="base">
                <a:spcBef>
                  <a:spcPts val="600"/>
                </a:spcBef>
                <a:spcAft>
                  <a:spcPts val="600"/>
                </a:spcAft>
                <a:buClr>
                  <a:srgbClr val="5B9BD5">
                    <a:lumMod val="75000"/>
                  </a:srgbClr>
                </a:buClr>
                <a:buSzPct val="83000"/>
              </a:pPr>
              <a:r>
                <a:rPr lang="pt-BR" sz="2400" dirty="0">
                  <a:solidFill>
                    <a:srgbClr val="006600"/>
                  </a:solidFill>
                  <a:cs typeface="Arial" charset="0"/>
                </a:rPr>
                <a:t>RB </a:t>
              </a:r>
              <a:r>
                <a:rPr lang="pt-BR" sz="2400" dirty="0" smtClean="0">
                  <a:solidFill>
                    <a:srgbClr val="006600"/>
                  </a:solidFill>
                  <a:cs typeface="Arial" charset="0"/>
                </a:rPr>
                <a:t>Monetária: União </a:t>
              </a:r>
              <a:r>
                <a:rPr lang="pt-BR" sz="2400" dirty="0">
                  <a:solidFill>
                    <a:srgbClr val="006600"/>
                  </a:solidFill>
                  <a:cs typeface="Arial" charset="0"/>
                </a:rPr>
                <a:t>e comunidades</a:t>
              </a: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6209733" y="3160915"/>
              <a:ext cx="4890961" cy="83099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just" fontAlgn="base">
                <a:spcBef>
                  <a:spcPts val="600"/>
                </a:spcBef>
                <a:spcAft>
                  <a:spcPts val="600"/>
                </a:spcAft>
                <a:buClr>
                  <a:srgbClr val="5B9BD5">
                    <a:lumMod val="75000"/>
                  </a:srgbClr>
                </a:buClr>
                <a:buSzPct val="83000"/>
              </a:pPr>
              <a:r>
                <a:rPr lang="pt-BR" sz="2400" dirty="0">
                  <a:solidFill>
                    <a:srgbClr val="006600"/>
                  </a:solidFill>
                  <a:cs typeface="Arial" charset="0"/>
                </a:rPr>
                <a:t>Criação do  Fundo Nacional para a Repartição de Benefícios (</a:t>
              </a:r>
              <a:r>
                <a:rPr lang="pt-BR" sz="2400" dirty="0" smtClean="0">
                  <a:solidFill>
                    <a:srgbClr val="006600"/>
                  </a:solidFill>
                  <a:cs typeface="Arial" charset="0"/>
                </a:rPr>
                <a:t>FNRB)</a:t>
              </a:r>
              <a:endParaRPr lang="pt-BR" sz="2400" dirty="0">
                <a:solidFill>
                  <a:srgbClr val="006600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7676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 animBg="1"/>
      <p:bldP spid="3" grpId="0"/>
      <p:bldP spid="8" grpId="0" animBg="1"/>
      <p:bldP spid="11" grpId="0" animBg="1"/>
      <p:bldP spid="12" grpId="0" animBg="1"/>
      <p:bldP spid="12" grpId="1" animBg="1"/>
      <p:bldP spid="13" grpId="0" animBg="1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aciu.com.br/db/conteudos/analisando-a-agricultura-organic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84" r="27518"/>
          <a:stretch/>
        </p:blipFill>
        <p:spPr bwMode="auto">
          <a:xfrm>
            <a:off x="19049" y="594635"/>
            <a:ext cx="12172951" cy="628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08733" y="943400"/>
            <a:ext cx="5603279" cy="568937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6599828" y="3584155"/>
            <a:ext cx="4449171" cy="24652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51597" y="72711"/>
            <a:ext cx="9066715" cy="449450"/>
          </a:xfrm>
        </p:spPr>
        <p:txBody>
          <a:bodyPr/>
          <a:lstStyle/>
          <a:p>
            <a:r>
              <a:rPr lang="pt-BR" dirty="0" smtClean="0"/>
              <a:t>REPARTIÇÃO DE BENEFÍCIOS</a:t>
            </a:r>
            <a:endParaRPr lang="pt-BR" dirty="0"/>
          </a:p>
        </p:txBody>
      </p:sp>
      <p:sp>
        <p:nvSpPr>
          <p:cNvPr id="8" name="Elipse 7"/>
          <p:cNvSpPr/>
          <p:nvPr/>
        </p:nvSpPr>
        <p:spPr>
          <a:xfrm>
            <a:off x="6763604" y="3777955"/>
            <a:ext cx="2226693" cy="2158582"/>
          </a:xfrm>
          <a:prstGeom prst="ellipse">
            <a:avLst/>
          </a:prstGeom>
          <a:solidFill>
            <a:srgbClr val="92D05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 Reprodutivo </a:t>
            </a:r>
            <a:r>
              <a:rPr lang="pt-BR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(MR)</a:t>
            </a:r>
            <a:endParaRPr lang="pt-BR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8614660" y="3777955"/>
            <a:ext cx="2203740" cy="2158582"/>
          </a:xfrm>
          <a:prstGeom prst="ellipse">
            <a:avLst/>
          </a:prstGeom>
          <a:solidFill>
            <a:srgbClr val="92D05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Último Elo da Cadeia de Produção do MR</a:t>
            </a:r>
            <a:endParaRPr lang="pt-BR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Fluxograma: Processo 11"/>
          <p:cNvSpPr/>
          <p:nvPr/>
        </p:nvSpPr>
        <p:spPr>
          <a:xfrm>
            <a:off x="6934199" y="2454506"/>
            <a:ext cx="3883894" cy="559558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Incidência RB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eta para a direita listrada 12"/>
          <p:cNvSpPr/>
          <p:nvPr/>
        </p:nvSpPr>
        <p:spPr>
          <a:xfrm rot="16200000">
            <a:off x="8379404" y="3075093"/>
            <a:ext cx="890018" cy="945649"/>
          </a:xfrm>
          <a:prstGeom prst="stripedRightArrow">
            <a:avLst>
              <a:gd name="adj1" fmla="val 47917"/>
              <a:gd name="adj2" fmla="val 3918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7685371" y="1299640"/>
            <a:ext cx="2381549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SETOR AGRO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xmlns="" val="55395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2" grpId="0" animBg="1"/>
      <p:bldP spid="12" grpId="1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51597" y="72711"/>
            <a:ext cx="9066715" cy="449450"/>
          </a:xfrm>
        </p:spPr>
        <p:txBody>
          <a:bodyPr/>
          <a:lstStyle/>
          <a:p>
            <a:r>
              <a:rPr lang="pt-BR" dirty="0" smtClean="0"/>
              <a:t>REPARTIÇÃO DE BENEFÍCIOS</a:t>
            </a:r>
            <a:endParaRPr lang="pt-BR" dirty="0"/>
          </a:p>
        </p:txBody>
      </p:sp>
      <p:sp>
        <p:nvSpPr>
          <p:cNvPr id="21" name="Rectangle 8"/>
          <p:cNvSpPr/>
          <p:nvPr/>
        </p:nvSpPr>
        <p:spPr>
          <a:xfrm>
            <a:off x="2336508" y="1397021"/>
            <a:ext cx="7380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600"/>
                </a:solidFill>
              </a:rPr>
              <a:t>Novos produtos a partir da Biodiversidade Brasileira</a:t>
            </a:r>
            <a:endParaRPr lang="en-US" sz="2400" b="1" dirty="0">
              <a:solidFill>
                <a:srgbClr val="006600"/>
              </a:solidFill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3436779" y="896464"/>
            <a:ext cx="4704045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>
              <a:spcBef>
                <a:spcPct val="0"/>
              </a:spcBef>
            </a:pPr>
            <a:r>
              <a:rPr lang="pt-BR" sz="2400" b="1" dirty="0" smtClean="0">
                <a:solidFill>
                  <a:srgbClr val="00B050"/>
                </a:solidFill>
              </a:rPr>
              <a:t>RB = VALORIZAÇÃO </a:t>
            </a:r>
            <a:r>
              <a:rPr lang="pt-BR" sz="2400" b="1" dirty="0">
                <a:solidFill>
                  <a:srgbClr val="00B050"/>
                </a:solidFill>
              </a:rPr>
              <a:t>DA BIODIVERSIDADE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2532" y="2047998"/>
            <a:ext cx="6120680" cy="316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5213445"/>
            <a:ext cx="12192000" cy="167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8035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673" y="-15539"/>
            <a:ext cx="12211346" cy="6889077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202919" y="249555"/>
            <a:ext cx="11766883" cy="642459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757526" y="944076"/>
            <a:ext cx="10657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70AD47">
                    <a:lumMod val="50000"/>
                  </a:srgbClr>
                </a:solidFill>
              </a:rPr>
              <a:t>Proposta de Novo Marco Legal para Acesso à Biodiversidade</a:t>
            </a:r>
          </a:p>
        </p:txBody>
      </p:sp>
      <p:sp>
        <p:nvSpPr>
          <p:cNvPr id="20" name="Espaço Reservado para Conteúdo 2"/>
          <p:cNvSpPr txBox="1">
            <a:spLocks/>
          </p:cNvSpPr>
          <p:nvPr/>
        </p:nvSpPr>
        <p:spPr>
          <a:xfrm>
            <a:off x="2508941" y="2162265"/>
            <a:ext cx="8685165" cy="40360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Histórico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Biodiversidade Brasileira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Proposta de Novo Marco Legal (PLC 02/2015)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Conceitos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Governança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Repartição de Benefícios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Regularização</a:t>
            </a:r>
          </a:p>
        </p:txBody>
      </p:sp>
      <p:sp>
        <p:nvSpPr>
          <p:cNvPr id="21" name="Fluxograma: Processo 20"/>
          <p:cNvSpPr/>
          <p:nvPr/>
        </p:nvSpPr>
        <p:spPr>
          <a:xfrm>
            <a:off x="2277070" y="5602076"/>
            <a:ext cx="7820169" cy="695898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219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cygnuscosmeticos.com.br/blog/wp-content/uploads/2013/06/d89d1cd4bad567bcbde136939d69f2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36848" y="4805320"/>
            <a:ext cx="3055152" cy="205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217498" y="1853333"/>
            <a:ext cx="8915828" cy="837063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de cantos arredondados 7"/>
          <p:cNvSpPr/>
          <p:nvPr/>
        </p:nvSpPr>
        <p:spPr>
          <a:xfrm>
            <a:off x="1425187" y="2142823"/>
            <a:ext cx="8988055" cy="12413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chemeClr val="tx2">
                  <a:lumMod val="75000"/>
                </a:schemeClr>
              </a:buClr>
            </a:pPr>
            <a:r>
              <a:rPr lang="pt-BR" sz="20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Regularização: Termo de Compromisso (TC) = Rb dos últimos 5 anos = Suspensão de sanções.</a:t>
            </a:r>
          </a:p>
          <a:p>
            <a:pPr>
              <a:spcBef>
                <a:spcPct val="20000"/>
              </a:spcBef>
              <a:buClr>
                <a:schemeClr val="tx2">
                  <a:lumMod val="75000"/>
                </a:schemeClr>
              </a:buClr>
            </a:pPr>
            <a:r>
              <a:rPr lang="pt-BR" sz="20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Cumprimento integral do TC =  extinção das sanções. </a:t>
            </a:r>
          </a:p>
        </p:txBody>
      </p:sp>
      <p:sp>
        <p:nvSpPr>
          <p:cNvPr id="9" name="Retângulo 8"/>
          <p:cNvSpPr/>
          <p:nvPr/>
        </p:nvSpPr>
        <p:spPr>
          <a:xfrm>
            <a:off x="1108996" y="1541460"/>
            <a:ext cx="9200896" cy="49500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chemeClr val="tx2">
                  <a:lumMod val="75000"/>
                </a:schemeClr>
              </a:buClr>
            </a:pPr>
            <a:r>
              <a:rPr lang="pt-BR" sz="2400" b="1" dirty="0" smtClean="0">
                <a:solidFill>
                  <a:schemeClr val="bg1"/>
                </a:solidFill>
                <a:latin typeface="Calibri" pitchFamily="34" charset="0"/>
              </a:rPr>
              <a:t>Atividades anteriores a 30.06.2000 (publicação da MP 2.186/2001)</a:t>
            </a:r>
            <a:endParaRPr lang="pt-BR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1255594" y="3575231"/>
            <a:ext cx="9157648" cy="1774694"/>
            <a:chOff x="1255594" y="3575231"/>
            <a:chExt cx="9157648" cy="1774694"/>
          </a:xfrm>
        </p:grpSpPr>
        <p:sp>
          <p:nvSpPr>
            <p:cNvPr id="12" name="Retângulo 11"/>
            <p:cNvSpPr/>
            <p:nvPr/>
          </p:nvSpPr>
          <p:spPr>
            <a:xfrm>
              <a:off x="1255594" y="3575231"/>
              <a:ext cx="8915828" cy="837063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de cantos arredondados 10"/>
            <p:cNvSpPr/>
            <p:nvPr/>
          </p:nvSpPr>
          <p:spPr>
            <a:xfrm>
              <a:off x="1425187" y="3768818"/>
              <a:ext cx="8988055" cy="158110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vert="horz" lIns="91440" tIns="45720" rIns="91440" bIns="45720" rtlCol="0">
              <a:noAutofit/>
            </a:bodyPr>
            <a:lstStyle/>
            <a:p>
              <a:pPr>
                <a:spcBef>
                  <a:spcPct val="20000"/>
                </a:spcBef>
                <a:buClr>
                  <a:schemeClr val="tx2">
                    <a:lumMod val="75000"/>
                  </a:schemeClr>
                </a:buClr>
              </a:pPr>
              <a:r>
                <a:rPr lang="pt-BR" sz="2000" dirty="0">
                  <a:solidFill>
                    <a:schemeClr val="accent6">
                      <a:lumMod val="50000"/>
                    </a:schemeClr>
                  </a:solidFill>
                  <a:latin typeface="Calibri" pitchFamily="34" charset="0"/>
                </a:rPr>
                <a:t>As regras de transição também preveem que as multas administrativas já lavradas sejam reduzidas em 100% nos casos de infrações que envolvem apenas patrimônio genético ou pesquisa sobre conhecimento tradicional associado. Nos demais casos sobre conhecimento tradicional associado, as multas serão diminuídas em 90%.</a:t>
              </a:r>
            </a:p>
          </p:txBody>
        </p:sp>
      </p:grp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51597" y="72711"/>
            <a:ext cx="9066715" cy="449450"/>
          </a:xfrm>
        </p:spPr>
        <p:txBody>
          <a:bodyPr/>
          <a:lstStyle/>
          <a:p>
            <a:r>
              <a:rPr lang="pt-BR" dirty="0" smtClean="0"/>
              <a:t>REGULARIZAÇÃO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16227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673" y="-15539"/>
            <a:ext cx="12211346" cy="6889077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202919" y="249555"/>
            <a:ext cx="11766883" cy="642459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668374" y="1998580"/>
            <a:ext cx="4896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OBRIGADA!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775520" y="1196752"/>
            <a:ext cx="7416824" cy="5112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40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3000"/>
              <a:buFont typeface="Wingdings" panose="05000000000000000000" pitchFamily="2" charset="2"/>
              <a:buChar char="ü"/>
              <a:defRPr/>
            </a:pPr>
            <a:endParaRPr lang="pt-BR" sz="2200" dirty="0">
              <a:solidFill>
                <a:srgbClr val="006600"/>
              </a:solidFill>
              <a:latin typeface="+mj-lt"/>
              <a:cs typeface="Arial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673" y="3899893"/>
            <a:ext cx="3148658" cy="2956667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938485" y="3341329"/>
            <a:ext cx="3459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itchFamily="34" charset="0"/>
              </a:rPr>
              <a:t>Adriana Diaferia </a:t>
            </a:r>
          </a:p>
          <a:p>
            <a:r>
              <a:rPr lang="pt-BR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itchFamily="34" charset="0"/>
              </a:rPr>
              <a:t>Vice-Presidente Executiva</a:t>
            </a:r>
          </a:p>
          <a:p>
            <a:r>
              <a:rPr lang="pt-BR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itchFamily="34" charset="0"/>
              </a:rPr>
              <a:t>Grupo FarmaBrasil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085521" y="4473063"/>
            <a:ext cx="47735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1400" kern="0" dirty="0">
                <a:solidFill>
                  <a:prstClr val="black">
                    <a:lumMod val="75000"/>
                    <a:lumOff val="25000"/>
                  </a:prstClr>
                </a:solidFill>
                <a:sym typeface="Wingdings"/>
              </a:rPr>
              <a:t></a:t>
            </a:r>
            <a:r>
              <a:rPr lang="pt-BR" sz="1400" kern="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pt-BR" sz="14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itchFamily="34" charset="0"/>
              </a:rPr>
              <a:t>+55 61 3224-2003</a:t>
            </a:r>
          </a:p>
          <a:p>
            <a:pPr marL="342900" indent="-342900">
              <a:buFont typeface="Wingdings"/>
              <a:buChar char="8"/>
              <a:defRPr/>
            </a:pPr>
            <a:r>
              <a:rPr lang="pt-BR" sz="1400" u="sng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itchFamily="34" charset="0"/>
              </a:rPr>
              <a:t>contato@grupofarmabrasil.com.br</a:t>
            </a:r>
          </a:p>
          <a:p>
            <a:pPr>
              <a:defRPr/>
            </a:pPr>
            <a:endParaRPr lang="pt-BR" sz="1400" kern="0" dirty="0">
              <a:solidFill>
                <a:prstClr val="black">
                  <a:lumMod val="75000"/>
                  <a:lumOff val="25000"/>
                </a:prstClr>
              </a:solidFill>
              <a:sym typeface="Wingdings"/>
            </a:endParaRPr>
          </a:p>
          <a:p>
            <a:pPr>
              <a:defRPr/>
            </a:pPr>
            <a:r>
              <a:rPr lang="pt-BR" sz="1400" kern="0" dirty="0">
                <a:solidFill>
                  <a:prstClr val="black">
                    <a:lumMod val="75000"/>
                    <a:lumOff val="25000"/>
                  </a:prstClr>
                </a:solidFill>
                <a:sym typeface="Wingdings"/>
              </a:rPr>
              <a:t></a:t>
            </a:r>
            <a:r>
              <a:rPr lang="pt-BR" sz="1400" kern="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pt-BR" sz="14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itchFamily="34" charset="0"/>
              </a:rPr>
              <a:t>SBS, Quadra 02, Bloco E, nº 12, 15º andar, Salas nº 1501 e 1502, Edifício Prime Business Convenience, CEP 70.070-120 - Brasília/DF</a:t>
            </a:r>
          </a:p>
        </p:txBody>
      </p:sp>
      <p:cxnSp>
        <p:nvCxnSpPr>
          <p:cNvPr id="12" name="Conector reto 11"/>
          <p:cNvCxnSpPr/>
          <p:nvPr/>
        </p:nvCxnSpPr>
        <p:spPr>
          <a:xfrm flipV="1">
            <a:off x="2666981" y="6307408"/>
            <a:ext cx="8374248" cy="1912"/>
          </a:xfrm>
          <a:prstGeom prst="line">
            <a:avLst/>
          </a:prstGeom>
          <a:noFill/>
          <a:ln w="22225" cap="flat" cmpd="sng" algn="ctr">
            <a:solidFill>
              <a:srgbClr val="1A9A32"/>
            </a:solidFill>
            <a:prstDash val="sysDot"/>
          </a:ln>
          <a:effectLst/>
        </p:spPr>
      </p:cxnSp>
      <p:cxnSp>
        <p:nvCxnSpPr>
          <p:cNvPr id="13" name="Conector reto 12"/>
          <p:cNvCxnSpPr/>
          <p:nvPr/>
        </p:nvCxnSpPr>
        <p:spPr>
          <a:xfrm>
            <a:off x="3079645" y="647966"/>
            <a:ext cx="8382190" cy="39683"/>
          </a:xfrm>
          <a:prstGeom prst="line">
            <a:avLst/>
          </a:prstGeom>
          <a:noFill/>
          <a:ln w="22225" cap="flat" cmpd="sng" algn="ctr">
            <a:solidFill>
              <a:srgbClr val="1A9A32"/>
            </a:solidFill>
            <a:prstDash val="sysDot"/>
          </a:ln>
          <a:effectLst/>
        </p:spPr>
      </p:cxnSp>
    </p:spTree>
    <p:extLst>
      <p:ext uri="{BB962C8B-B14F-4D97-AF65-F5344CB8AC3E}">
        <p14:creationId xmlns:p14="http://schemas.microsoft.com/office/powerpoint/2010/main" xmlns="" val="422830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upo 90"/>
          <p:cNvGrpSpPr/>
          <p:nvPr/>
        </p:nvGrpSpPr>
        <p:grpSpPr>
          <a:xfrm>
            <a:off x="10732385" y="3525916"/>
            <a:ext cx="109182" cy="1619534"/>
            <a:chOff x="846774" y="3649331"/>
            <a:chExt cx="109182" cy="1619534"/>
          </a:xfrm>
        </p:grpSpPr>
        <p:cxnSp>
          <p:nvCxnSpPr>
            <p:cNvPr id="92" name="Conector reto 91"/>
            <p:cNvCxnSpPr/>
            <p:nvPr/>
          </p:nvCxnSpPr>
          <p:spPr>
            <a:xfrm>
              <a:off x="887717" y="3649331"/>
              <a:ext cx="13648" cy="153517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Elipse 92"/>
            <p:cNvSpPr/>
            <p:nvPr/>
          </p:nvSpPr>
          <p:spPr>
            <a:xfrm>
              <a:off x="846774" y="5146035"/>
              <a:ext cx="109182" cy="12283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69248" y="109610"/>
            <a:ext cx="3066602" cy="449450"/>
          </a:xfrm>
        </p:spPr>
        <p:txBody>
          <a:bodyPr>
            <a:normAutofit/>
          </a:bodyPr>
          <a:lstStyle/>
          <a:p>
            <a:r>
              <a:rPr lang="pt-BR" dirty="0" smtClean="0"/>
              <a:t>HISTÓRICO</a:t>
            </a:r>
            <a:endParaRPr lang="pt-BR" dirty="0"/>
          </a:p>
        </p:txBody>
      </p:sp>
      <p:grpSp>
        <p:nvGrpSpPr>
          <p:cNvPr id="66" name="Grupo 65"/>
          <p:cNvGrpSpPr/>
          <p:nvPr/>
        </p:nvGrpSpPr>
        <p:grpSpPr>
          <a:xfrm>
            <a:off x="238704" y="3307007"/>
            <a:ext cx="11513688" cy="270092"/>
            <a:chOff x="244409" y="3400153"/>
            <a:chExt cx="11513688" cy="270092"/>
          </a:xfrm>
        </p:grpSpPr>
        <p:cxnSp>
          <p:nvCxnSpPr>
            <p:cNvPr id="3" name="Conector reto 2"/>
            <p:cNvCxnSpPr>
              <a:stCxn id="5" idx="0"/>
              <a:endCxn id="36" idx="3"/>
            </p:cNvCxnSpPr>
            <p:nvPr/>
          </p:nvCxnSpPr>
          <p:spPr>
            <a:xfrm>
              <a:off x="462577" y="3535199"/>
              <a:ext cx="11295520" cy="7231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riângulo isósceles 4"/>
            <p:cNvSpPr/>
            <p:nvPr/>
          </p:nvSpPr>
          <p:spPr>
            <a:xfrm rot="5400000">
              <a:off x="218447" y="3426115"/>
              <a:ext cx="270092" cy="21816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osca 6"/>
            <p:cNvSpPr/>
            <p:nvPr/>
          </p:nvSpPr>
          <p:spPr>
            <a:xfrm>
              <a:off x="809091" y="3441731"/>
              <a:ext cx="182309" cy="186934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48" name="Rosca 47"/>
            <p:cNvSpPr/>
            <p:nvPr/>
          </p:nvSpPr>
          <p:spPr>
            <a:xfrm>
              <a:off x="2468537" y="3455379"/>
              <a:ext cx="182309" cy="186934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3" name="Rosca 52"/>
            <p:cNvSpPr/>
            <p:nvPr/>
          </p:nvSpPr>
          <p:spPr>
            <a:xfrm>
              <a:off x="7162224" y="3458693"/>
              <a:ext cx="182309" cy="186934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4" name="Rosca 53"/>
            <p:cNvSpPr/>
            <p:nvPr/>
          </p:nvSpPr>
          <p:spPr>
            <a:xfrm>
              <a:off x="10674231" y="3473863"/>
              <a:ext cx="182309" cy="186934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67" name="Grupo 66"/>
          <p:cNvGrpSpPr/>
          <p:nvPr/>
        </p:nvGrpSpPr>
        <p:grpSpPr>
          <a:xfrm>
            <a:off x="230990" y="1583237"/>
            <a:ext cx="11524574" cy="4470835"/>
            <a:chOff x="236695" y="1676383"/>
            <a:chExt cx="11524574" cy="4470835"/>
          </a:xfrm>
        </p:grpSpPr>
        <p:sp>
          <p:nvSpPr>
            <p:cNvPr id="28" name="CaixaDeTexto 27"/>
            <p:cNvSpPr txBox="1"/>
            <p:nvPr/>
          </p:nvSpPr>
          <p:spPr>
            <a:xfrm>
              <a:off x="575957" y="3092456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i="1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1972</a:t>
              </a:r>
              <a:endParaRPr lang="pt-BR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CaixaDeTexto 29"/>
            <p:cNvSpPr txBox="1"/>
            <p:nvPr/>
          </p:nvSpPr>
          <p:spPr>
            <a:xfrm>
              <a:off x="2212043" y="3699671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b="1" i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pt-BR" dirty="0"/>
                <a:t>1992</a:t>
              </a:r>
            </a:p>
          </p:txBody>
        </p:sp>
        <p:sp>
          <p:nvSpPr>
            <p:cNvPr id="31" name="CaixaDeTexto 30"/>
            <p:cNvSpPr txBox="1"/>
            <p:nvPr/>
          </p:nvSpPr>
          <p:spPr>
            <a:xfrm>
              <a:off x="6908890" y="3694203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b="1" i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pt-BR" dirty="0"/>
                <a:t>2001</a:t>
              </a: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10416429" y="3150289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b="1" i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pt-BR" dirty="0"/>
                <a:t>2014</a:t>
              </a:r>
            </a:p>
          </p:txBody>
        </p:sp>
        <p:sp>
          <p:nvSpPr>
            <p:cNvPr id="47" name="Elipse 46"/>
            <p:cNvSpPr/>
            <p:nvPr/>
          </p:nvSpPr>
          <p:spPr>
            <a:xfrm>
              <a:off x="236695" y="1676383"/>
              <a:ext cx="1304371" cy="1234517"/>
            </a:xfrm>
            <a:prstGeom prst="ellipse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Elipse 48"/>
            <p:cNvSpPr/>
            <p:nvPr/>
          </p:nvSpPr>
          <p:spPr>
            <a:xfrm>
              <a:off x="2035550" y="4090725"/>
              <a:ext cx="1064314" cy="959292"/>
            </a:xfrm>
            <a:prstGeom prst="ellipse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Elipse 49"/>
            <p:cNvSpPr/>
            <p:nvPr/>
          </p:nvSpPr>
          <p:spPr>
            <a:xfrm>
              <a:off x="4257667" y="4040183"/>
              <a:ext cx="961924" cy="1012241"/>
            </a:xfrm>
            <a:prstGeom prst="ellipse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Elipse 50"/>
            <p:cNvSpPr/>
            <p:nvPr/>
          </p:nvSpPr>
          <p:spPr>
            <a:xfrm>
              <a:off x="9777507" y="4336386"/>
              <a:ext cx="1983762" cy="1810832"/>
            </a:xfrm>
            <a:prstGeom prst="ellipse">
              <a:avLst/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Elipse 54"/>
            <p:cNvSpPr/>
            <p:nvPr/>
          </p:nvSpPr>
          <p:spPr>
            <a:xfrm>
              <a:off x="2917529" y="1927378"/>
              <a:ext cx="1226274" cy="1044889"/>
            </a:xfrm>
            <a:prstGeom prst="ellipse">
              <a:avLst/>
            </a:prstGeom>
            <a:blipFill dpi="0" rotWithShape="1">
              <a:blip r:embed="rId6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CaixaDeTexto 56"/>
            <p:cNvSpPr txBox="1"/>
            <p:nvPr/>
          </p:nvSpPr>
          <p:spPr>
            <a:xfrm>
              <a:off x="5527673" y="3160427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b="1" i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pt-BR" dirty="0" smtClean="0"/>
                <a:t>1996</a:t>
              </a:r>
              <a:endParaRPr lang="pt-BR" dirty="0"/>
            </a:p>
          </p:txBody>
        </p:sp>
      </p:grpSp>
      <p:sp>
        <p:nvSpPr>
          <p:cNvPr id="36" name="Triângulo isósceles 35"/>
          <p:cNvSpPr/>
          <p:nvPr/>
        </p:nvSpPr>
        <p:spPr>
          <a:xfrm rot="5400000">
            <a:off x="11726429" y="3405288"/>
            <a:ext cx="270092" cy="21816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Grupo 14"/>
          <p:cNvGrpSpPr/>
          <p:nvPr/>
        </p:nvGrpSpPr>
        <p:grpSpPr>
          <a:xfrm>
            <a:off x="846774" y="3526499"/>
            <a:ext cx="109182" cy="1619534"/>
            <a:chOff x="846774" y="3649331"/>
            <a:chExt cx="109182" cy="1619534"/>
          </a:xfrm>
        </p:grpSpPr>
        <p:cxnSp>
          <p:nvCxnSpPr>
            <p:cNvPr id="12" name="Conector reto 11"/>
            <p:cNvCxnSpPr/>
            <p:nvPr/>
          </p:nvCxnSpPr>
          <p:spPr>
            <a:xfrm>
              <a:off x="887717" y="3649331"/>
              <a:ext cx="13648" cy="153517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2"/>
            <p:cNvSpPr/>
            <p:nvPr/>
          </p:nvSpPr>
          <p:spPr>
            <a:xfrm>
              <a:off x="846774" y="5146035"/>
              <a:ext cx="109182" cy="12283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Retângulo 13"/>
          <p:cNvSpPr/>
          <p:nvPr/>
        </p:nvSpPr>
        <p:spPr>
          <a:xfrm>
            <a:off x="860581" y="3851234"/>
            <a:ext cx="11797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i="1" dirty="0">
                <a:solidFill>
                  <a:sysClr val="windowText" lastClr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Tratado de Estocolmo (1972)</a:t>
            </a:r>
            <a:endParaRPr lang="pt-BR" sz="1400" i="1" dirty="0">
              <a:solidFill>
                <a:sysClr val="windowText" lastClr="000000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2478119" y="1856073"/>
            <a:ext cx="109182" cy="1596594"/>
            <a:chOff x="1985715" y="5337623"/>
            <a:chExt cx="109182" cy="1596594"/>
          </a:xfrm>
        </p:grpSpPr>
        <p:sp>
          <p:nvSpPr>
            <p:cNvPr id="59" name="Elipse 58"/>
            <p:cNvSpPr/>
            <p:nvPr/>
          </p:nvSpPr>
          <p:spPr>
            <a:xfrm>
              <a:off x="1985715" y="5337623"/>
              <a:ext cx="109182" cy="12283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60" name="Conector reto 59"/>
            <p:cNvCxnSpPr/>
            <p:nvPr/>
          </p:nvCxnSpPr>
          <p:spPr>
            <a:xfrm>
              <a:off x="2040306" y="5399038"/>
              <a:ext cx="13648" cy="153517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ângulo 16"/>
          <p:cNvSpPr/>
          <p:nvPr/>
        </p:nvSpPr>
        <p:spPr>
          <a:xfrm>
            <a:off x="1789510" y="2179070"/>
            <a:ext cx="731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1400" i="1" dirty="0">
                <a:solidFill>
                  <a:sysClr val="windowText" lastClr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Rio 92</a:t>
            </a:r>
            <a:endParaRPr lang="pt-BR" sz="1400" i="1" dirty="0">
              <a:solidFill>
                <a:sysClr val="windowText" lastClr="000000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61" name="Grupo 60"/>
          <p:cNvGrpSpPr/>
          <p:nvPr/>
        </p:nvGrpSpPr>
        <p:grpSpPr>
          <a:xfrm>
            <a:off x="3468068" y="3465084"/>
            <a:ext cx="109182" cy="1619534"/>
            <a:chOff x="846774" y="3649331"/>
            <a:chExt cx="109182" cy="1619534"/>
          </a:xfrm>
        </p:grpSpPr>
        <p:cxnSp>
          <p:nvCxnSpPr>
            <p:cNvPr id="62" name="Conector reto 61"/>
            <p:cNvCxnSpPr/>
            <p:nvPr/>
          </p:nvCxnSpPr>
          <p:spPr>
            <a:xfrm>
              <a:off x="887717" y="3649331"/>
              <a:ext cx="13648" cy="153517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Elipse 62"/>
            <p:cNvSpPr/>
            <p:nvPr/>
          </p:nvSpPr>
          <p:spPr>
            <a:xfrm>
              <a:off x="846774" y="5146035"/>
              <a:ext cx="109182" cy="12283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Retângulo 17"/>
          <p:cNvSpPr/>
          <p:nvPr/>
        </p:nvSpPr>
        <p:spPr>
          <a:xfrm>
            <a:off x="3481715" y="3706566"/>
            <a:ext cx="11280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>
                <a:solidFill>
                  <a:sysClr val="windowText" lastClr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Decreto </a:t>
            </a:r>
            <a:r>
              <a:rPr lang="pt-BR" sz="1400" i="1" dirty="0" smtClean="0">
                <a:solidFill>
                  <a:sysClr val="windowText" lastClr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Leg. </a:t>
            </a:r>
          </a:p>
          <a:p>
            <a:r>
              <a:rPr lang="pt-BR" sz="1400" i="1" dirty="0" smtClean="0">
                <a:solidFill>
                  <a:sysClr val="windowText" lastClr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nº </a:t>
            </a:r>
            <a:r>
              <a:rPr lang="pt-BR" sz="1400" i="1" dirty="0">
                <a:solidFill>
                  <a:sysClr val="windowText" lastClr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02 -Aprova CDB</a:t>
            </a:r>
          </a:p>
        </p:txBody>
      </p:sp>
      <p:sp>
        <p:nvSpPr>
          <p:cNvPr id="64" name="CaixaDeTexto 63"/>
          <p:cNvSpPr txBox="1"/>
          <p:nvPr/>
        </p:nvSpPr>
        <p:spPr>
          <a:xfrm>
            <a:off x="3189463" y="302598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b="1" i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 smtClean="0"/>
              <a:t>1994</a:t>
            </a:r>
            <a:endParaRPr lang="pt-BR" dirty="0"/>
          </a:p>
        </p:txBody>
      </p:sp>
      <p:grpSp>
        <p:nvGrpSpPr>
          <p:cNvPr id="69" name="Grupo 68"/>
          <p:cNvGrpSpPr/>
          <p:nvPr/>
        </p:nvGrpSpPr>
        <p:grpSpPr>
          <a:xfrm>
            <a:off x="4636910" y="1856073"/>
            <a:ext cx="109182" cy="1596594"/>
            <a:chOff x="1985715" y="5337623"/>
            <a:chExt cx="109182" cy="1596594"/>
          </a:xfrm>
        </p:grpSpPr>
        <p:sp>
          <p:nvSpPr>
            <p:cNvPr id="70" name="Elipse 69"/>
            <p:cNvSpPr/>
            <p:nvPr/>
          </p:nvSpPr>
          <p:spPr>
            <a:xfrm>
              <a:off x="1985715" y="5337623"/>
              <a:ext cx="109182" cy="12283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71" name="Conector reto 70"/>
            <p:cNvCxnSpPr/>
            <p:nvPr/>
          </p:nvCxnSpPr>
          <p:spPr>
            <a:xfrm>
              <a:off x="2040306" y="5399038"/>
              <a:ext cx="13648" cy="153517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CaixaDeTexto 71"/>
          <p:cNvSpPr txBox="1"/>
          <p:nvPr/>
        </p:nvSpPr>
        <p:spPr>
          <a:xfrm>
            <a:off x="4386189" y="360105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b="1" i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/>
              <a:t>1995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4691500" y="2072258"/>
            <a:ext cx="136995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i="1" dirty="0">
                <a:solidFill>
                  <a:sysClr val="windowText" lastClr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Criação do Centro de Biotecnologia da Amazônia (CBA)</a:t>
            </a:r>
            <a:endParaRPr lang="pt-BR" sz="1400" i="1" dirty="0">
              <a:solidFill>
                <a:sysClr val="windowText" lastClr="000000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73" name="Grupo 72"/>
          <p:cNvGrpSpPr/>
          <p:nvPr/>
        </p:nvGrpSpPr>
        <p:grpSpPr>
          <a:xfrm>
            <a:off x="5791055" y="3481080"/>
            <a:ext cx="109182" cy="1619534"/>
            <a:chOff x="846774" y="3649331"/>
            <a:chExt cx="109182" cy="1619534"/>
          </a:xfrm>
        </p:grpSpPr>
        <p:cxnSp>
          <p:nvCxnSpPr>
            <p:cNvPr id="74" name="Conector reto 73"/>
            <p:cNvCxnSpPr/>
            <p:nvPr/>
          </p:nvCxnSpPr>
          <p:spPr>
            <a:xfrm>
              <a:off x="887717" y="3649331"/>
              <a:ext cx="13648" cy="153517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Elipse 74"/>
            <p:cNvSpPr/>
            <p:nvPr/>
          </p:nvSpPr>
          <p:spPr>
            <a:xfrm>
              <a:off x="846774" y="5146035"/>
              <a:ext cx="109182" cy="12283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6" name="Retângulo 75"/>
          <p:cNvSpPr/>
          <p:nvPr/>
        </p:nvSpPr>
        <p:spPr>
          <a:xfrm>
            <a:off x="5812077" y="3878642"/>
            <a:ext cx="12352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i="1" dirty="0" smtClean="0">
                <a:solidFill>
                  <a:sysClr val="windowText" lastClr="0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Lei de Propriedade Industrial</a:t>
            </a:r>
          </a:p>
          <a:p>
            <a:pPr lvl="0"/>
            <a:r>
              <a:rPr lang="pt-BR" sz="1400" i="1" dirty="0" smtClean="0">
                <a:solidFill>
                  <a:sysClr val="windowText" lastClr="0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Lei nº 9.279</a:t>
            </a:r>
            <a:endParaRPr lang="pt-BR" sz="1400" i="1" dirty="0">
              <a:solidFill>
                <a:sysClr val="windowText" lastClr="000000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77" name="Grupo 76"/>
          <p:cNvGrpSpPr/>
          <p:nvPr/>
        </p:nvGrpSpPr>
        <p:grpSpPr>
          <a:xfrm>
            <a:off x="7181790" y="1860141"/>
            <a:ext cx="109182" cy="1596594"/>
            <a:chOff x="1985715" y="5337623"/>
            <a:chExt cx="109182" cy="1596594"/>
          </a:xfrm>
        </p:grpSpPr>
        <p:sp>
          <p:nvSpPr>
            <p:cNvPr id="78" name="Elipse 77"/>
            <p:cNvSpPr/>
            <p:nvPr/>
          </p:nvSpPr>
          <p:spPr>
            <a:xfrm>
              <a:off x="1985715" y="5337623"/>
              <a:ext cx="109182" cy="12283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79" name="Conector reto 78"/>
            <p:cNvCxnSpPr/>
            <p:nvPr/>
          </p:nvCxnSpPr>
          <p:spPr>
            <a:xfrm>
              <a:off x="2040306" y="5399038"/>
              <a:ext cx="13648" cy="153517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tângulo 19"/>
          <p:cNvSpPr/>
          <p:nvPr/>
        </p:nvSpPr>
        <p:spPr>
          <a:xfrm>
            <a:off x="7189878" y="1954160"/>
            <a:ext cx="206759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pt-BR" sz="1400" i="1" dirty="0" smtClean="0">
                <a:solidFill>
                  <a:sysClr val="windowText" lastClr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Medida </a:t>
            </a:r>
            <a:r>
              <a:rPr lang="pt-BR" sz="1400" i="1" dirty="0">
                <a:solidFill>
                  <a:sysClr val="windowText" lastClr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Provisória 2.186-16  - Proteção e Acesso a CTA e a PG</a:t>
            </a:r>
            <a:r>
              <a:rPr lang="pt-BR" sz="1400" i="1" dirty="0" smtClean="0">
                <a:solidFill>
                  <a:sysClr val="windowText" lastClr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pt-BR" sz="1400" i="1" dirty="0" smtClean="0">
                <a:solidFill>
                  <a:sysClr val="windowText" lastClr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Criação </a:t>
            </a:r>
            <a:r>
              <a:rPr lang="pt-BR" sz="1400" i="1" dirty="0">
                <a:solidFill>
                  <a:sysClr val="windowText" lastClr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CGEN </a:t>
            </a:r>
            <a:endParaRPr lang="pt-BR" sz="1400" i="1" dirty="0">
              <a:solidFill>
                <a:sysClr val="windowText" lastClr="000000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80" name="Grupo 79"/>
          <p:cNvGrpSpPr/>
          <p:nvPr/>
        </p:nvGrpSpPr>
        <p:grpSpPr>
          <a:xfrm>
            <a:off x="8112667" y="3481574"/>
            <a:ext cx="109182" cy="1619534"/>
            <a:chOff x="846774" y="3649331"/>
            <a:chExt cx="109182" cy="1619534"/>
          </a:xfrm>
        </p:grpSpPr>
        <p:cxnSp>
          <p:nvCxnSpPr>
            <p:cNvPr id="81" name="Conector reto 80"/>
            <p:cNvCxnSpPr/>
            <p:nvPr/>
          </p:nvCxnSpPr>
          <p:spPr>
            <a:xfrm>
              <a:off x="887717" y="3649331"/>
              <a:ext cx="13648" cy="153517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Elipse 81"/>
            <p:cNvSpPr/>
            <p:nvPr/>
          </p:nvSpPr>
          <p:spPr>
            <a:xfrm>
              <a:off x="846774" y="5146035"/>
              <a:ext cx="109182" cy="12283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3" name="Grupo 82"/>
          <p:cNvGrpSpPr/>
          <p:nvPr/>
        </p:nvGrpSpPr>
        <p:grpSpPr>
          <a:xfrm>
            <a:off x="9285990" y="1858736"/>
            <a:ext cx="109182" cy="1596594"/>
            <a:chOff x="1985715" y="5337623"/>
            <a:chExt cx="109182" cy="1596594"/>
          </a:xfrm>
        </p:grpSpPr>
        <p:sp>
          <p:nvSpPr>
            <p:cNvPr id="84" name="Elipse 83"/>
            <p:cNvSpPr/>
            <p:nvPr/>
          </p:nvSpPr>
          <p:spPr>
            <a:xfrm>
              <a:off x="1985715" y="5337623"/>
              <a:ext cx="109182" cy="12283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85" name="Conector reto 84"/>
            <p:cNvCxnSpPr/>
            <p:nvPr/>
          </p:nvCxnSpPr>
          <p:spPr>
            <a:xfrm>
              <a:off x="2040306" y="5399038"/>
              <a:ext cx="13648" cy="153517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CaixaDeTexto 85"/>
          <p:cNvSpPr txBox="1"/>
          <p:nvPr/>
        </p:nvSpPr>
        <p:spPr>
          <a:xfrm>
            <a:off x="7807378" y="307164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b="1" i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 smtClean="0"/>
              <a:t>2004</a:t>
            </a:r>
            <a:endParaRPr lang="pt-BR" dirty="0"/>
          </a:p>
        </p:txBody>
      </p:sp>
      <p:sp>
        <p:nvSpPr>
          <p:cNvPr id="21" name="Retângulo 20"/>
          <p:cNvSpPr/>
          <p:nvPr/>
        </p:nvSpPr>
        <p:spPr>
          <a:xfrm>
            <a:off x="6174711" y="5715239"/>
            <a:ext cx="4510487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Proposta de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Novo Marco Legal de Acesso à Biodiversidade</a:t>
            </a:r>
          </a:p>
          <a:p>
            <a:pPr algn="ctr"/>
            <a:r>
              <a:rPr lang="pt-BR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(PL nº </a:t>
            </a:r>
            <a:r>
              <a:rPr lang="pt-BR" i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7.735 de 2014 </a:t>
            </a:r>
            <a:r>
              <a:rPr lang="pt-BR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PLC 02/2015)</a:t>
            </a:r>
            <a:endParaRPr lang="pt-BR" i="1" dirty="0">
              <a:solidFill>
                <a:schemeClr val="accent5">
                  <a:lumMod val="75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7" name="Retângulo 86"/>
          <p:cNvSpPr/>
          <p:nvPr/>
        </p:nvSpPr>
        <p:spPr>
          <a:xfrm>
            <a:off x="8190641" y="3848084"/>
            <a:ext cx="11499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i="1" dirty="0" smtClean="0">
                <a:solidFill>
                  <a:sysClr val="windowText" lastClr="0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Lei de Inovação</a:t>
            </a:r>
          </a:p>
          <a:p>
            <a:pPr lvl="0"/>
            <a:r>
              <a:rPr lang="pt-BR" sz="1400" i="1" dirty="0" smtClean="0">
                <a:solidFill>
                  <a:sysClr val="windowText" lastClr="0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Lei nº 10.973</a:t>
            </a:r>
            <a:endParaRPr lang="pt-BR" sz="1400" i="1" dirty="0">
              <a:solidFill>
                <a:sysClr val="windowText" lastClr="0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9" name="CaixaDeTexto 88"/>
          <p:cNvSpPr txBox="1"/>
          <p:nvPr/>
        </p:nvSpPr>
        <p:spPr>
          <a:xfrm>
            <a:off x="9014209" y="357697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b="1" i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 smtClean="0"/>
              <a:t>2005</a:t>
            </a:r>
            <a:endParaRPr lang="pt-BR" dirty="0"/>
          </a:p>
        </p:txBody>
      </p:sp>
      <p:sp>
        <p:nvSpPr>
          <p:cNvPr id="90" name="Retângulo 89"/>
          <p:cNvSpPr/>
          <p:nvPr/>
        </p:nvSpPr>
        <p:spPr>
          <a:xfrm>
            <a:off x="9353005" y="2146421"/>
            <a:ext cx="15652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i="1" dirty="0" smtClean="0">
                <a:solidFill>
                  <a:sysClr val="windowText" lastClr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Lei de Biossegurança</a:t>
            </a:r>
          </a:p>
          <a:p>
            <a:pPr lvl="0"/>
            <a:r>
              <a:rPr lang="pt-BR" sz="1400" i="1" dirty="0" smtClean="0">
                <a:solidFill>
                  <a:sysClr val="windowText" lastClr="0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Lei nº 11.105</a:t>
            </a:r>
            <a:endParaRPr lang="pt-BR" sz="1400" i="1" dirty="0">
              <a:solidFill>
                <a:sysClr val="windowText" lastClr="0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423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4" grpId="0"/>
      <p:bldP spid="17" grpId="0"/>
      <p:bldP spid="18" grpId="0"/>
      <p:bldP spid="64" grpId="0"/>
      <p:bldP spid="72" grpId="0"/>
      <p:bldP spid="19" grpId="0"/>
      <p:bldP spid="76" grpId="0"/>
      <p:bldP spid="20" grpId="0"/>
      <p:bldP spid="86" grpId="0"/>
      <p:bldP spid="21" grpId="0" animBg="1"/>
      <p:bldP spid="87" grpId="0"/>
      <p:bldP spid="89" grpId="0"/>
      <p:bldP spid="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673" y="-15539"/>
            <a:ext cx="12211346" cy="6889077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202919" y="249555"/>
            <a:ext cx="11766883" cy="642459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757526" y="944076"/>
            <a:ext cx="10657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70AD47">
                    <a:lumMod val="50000"/>
                  </a:srgbClr>
                </a:solidFill>
              </a:rPr>
              <a:t>Proposta de Novo Marco Legal para Acesso à Biodiversidade</a:t>
            </a:r>
          </a:p>
        </p:txBody>
      </p:sp>
      <p:sp>
        <p:nvSpPr>
          <p:cNvPr id="20" name="Espaço Reservado para Conteúdo 2"/>
          <p:cNvSpPr txBox="1">
            <a:spLocks/>
          </p:cNvSpPr>
          <p:nvPr/>
        </p:nvSpPr>
        <p:spPr>
          <a:xfrm>
            <a:off x="2508941" y="2162265"/>
            <a:ext cx="8685165" cy="40360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Histórico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Biodiversidade Brasileira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Proposta de Novo Marco Legal (PLC 02/2015)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Conceitos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Governança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Repartição de Benefícios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Regularização</a:t>
            </a:r>
          </a:p>
        </p:txBody>
      </p:sp>
      <p:sp>
        <p:nvSpPr>
          <p:cNvPr id="21" name="Fluxograma: Processo 20"/>
          <p:cNvSpPr/>
          <p:nvPr/>
        </p:nvSpPr>
        <p:spPr>
          <a:xfrm>
            <a:off x="2277070" y="2651213"/>
            <a:ext cx="7820169" cy="695898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977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83924" y="64726"/>
            <a:ext cx="5508626" cy="44945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ACESSO À BIODIVERSIDADE  NO BRASIL</a:t>
            </a:r>
            <a:endParaRPr lang="pt-BR" dirty="0"/>
          </a:p>
        </p:txBody>
      </p:sp>
      <p:pic>
        <p:nvPicPr>
          <p:cNvPr id="1026" name="Picture 2" descr="https://1.bp.blogspot.com/-5AMrHIKhFhg/VGNIktMoLmI/AAAAAAAAB0s/cYsy8S8NZGg/s1600/Brasil%2Bcampe%C3%A3o%2Bda%2Bbiodiversidade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121704"/>
              </a:clrFrom>
              <a:clrTo>
                <a:srgbClr val="12170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1844" y="1252240"/>
            <a:ext cx="5147537" cy="47161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6000"/>
              </a:prstClr>
            </a:outerShd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tângulo 36"/>
          <p:cNvSpPr/>
          <p:nvPr/>
        </p:nvSpPr>
        <p:spPr>
          <a:xfrm>
            <a:off x="2947923" y="5027747"/>
            <a:ext cx="5249301" cy="837063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2947923" y="4029188"/>
            <a:ext cx="5249301" cy="81204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spaço Reservado para Conteúdo 4"/>
          <p:cNvSpPr txBox="1">
            <a:spLocks/>
          </p:cNvSpPr>
          <p:nvPr/>
        </p:nvSpPr>
        <p:spPr>
          <a:xfrm>
            <a:off x="980750" y="1456957"/>
            <a:ext cx="5092506" cy="91775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pt-BR"/>
            </a:defPPr>
            <a:lvl1pPr marL="342900" indent="-342900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Wingdings" pitchFamily="2" charset="2"/>
              <a:buChar char="Ø"/>
              <a:defRPr sz="2400" b="1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 marL="0" indent="0">
              <a:buNone/>
            </a:pPr>
            <a:r>
              <a:rPr lang="pt-BR" dirty="0"/>
              <a:t>Brasil possui a maior Biodiversidade do Planeta</a:t>
            </a:r>
          </a:p>
        </p:txBody>
      </p:sp>
      <p:sp>
        <p:nvSpPr>
          <p:cNvPr id="2" name="Retângulo 1"/>
          <p:cNvSpPr/>
          <p:nvPr/>
        </p:nvSpPr>
        <p:spPr>
          <a:xfrm>
            <a:off x="967779" y="2564370"/>
            <a:ext cx="5105477" cy="88851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chemeClr val="tx2">
                  <a:lumMod val="75000"/>
                </a:schemeClr>
              </a:buClr>
            </a:pPr>
            <a:r>
              <a:rPr lang="pt-BR" sz="2400" b="1" dirty="0" smtClean="0">
                <a:solidFill>
                  <a:schemeClr val="bg1"/>
                </a:solidFill>
                <a:latin typeface="Calibri" pitchFamily="34" charset="0"/>
              </a:rPr>
              <a:t>Oportunidades e Soluções para o  </a:t>
            </a:r>
            <a:r>
              <a:rPr lang="pt-BR" sz="2400" b="1" dirty="0">
                <a:solidFill>
                  <a:schemeClr val="bg1"/>
                </a:solidFill>
                <a:latin typeface="Calibri" pitchFamily="34" charset="0"/>
              </a:rPr>
              <a:t>Desenvolvimento  </a:t>
            </a:r>
            <a:r>
              <a:rPr lang="pt-BR" sz="2400" b="1" dirty="0" smtClean="0">
                <a:solidFill>
                  <a:schemeClr val="bg1"/>
                </a:solidFill>
                <a:latin typeface="Calibri" pitchFamily="34" charset="0"/>
              </a:rPr>
              <a:t>Nacional </a:t>
            </a:r>
            <a:endParaRPr lang="pt-BR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Retângulo de cantos arredondados 3"/>
          <p:cNvSpPr/>
          <p:nvPr/>
        </p:nvSpPr>
        <p:spPr>
          <a:xfrm>
            <a:off x="3104871" y="4527331"/>
            <a:ext cx="5008729" cy="6277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chemeClr val="tx2">
                  <a:lumMod val="75000"/>
                </a:schemeClr>
              </a:buClr>
            </a:pPr>
            <a:r>
              <a:rPr lang="pt-BR" sz="2400" b="1" dirty="0" err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Subaproveitamento</a:t>
            </a:r>
            <a:r>
              <a:rPr lang="pt-BR" sz="2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 dos recursos</a:t>
            </a:r>
          </a:p>
        </p:txBody>
      </p:sp>
      <p:sp>
        <p:nvSpPr>
          <p:cNvPr id="35" name="Retângulo de cantos arredondados 34"/>
          <p:cNvSpPr/>
          <p:nvPr/>
        </p:nvSpPr>
        <p:spPr>
          <a:xfrm>
            <a:off x="3119959" y="5346197"/>
            <a:ext cx="5008729" cy="9121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chemeClr val="tx2">
                  <a:lumMod val="75000"/>
                </a:schemeClr>
              </a:buClr>
            </a:pPr>
            <a:r>
              <a:rPr lang="pt-BR" sz="24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Dependência externa em setores de extrema relevância (ex.: Fármacos)</a:t>
            </a:r>
            <a:endParaRPr lang="pt-BR" sz="2400" b="1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8" name="Retângulo 37"/>
          <p:cNvSpPr/>
          <p:nvPr/>
        </p:nvSpPr>
        <p:spPr>
          <a:xfrm>
            <a:off x="2619161" y="3854087"/>
            <a:ext cx="5105477" cy="49500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chemeClr val="tx2">
                  <a:lumMod val="75000"/>
                </a:schemeClr>
              </a:buClr>
            </a:pPr>
            <a:r>
              <a:rPr lang="pt-BR" sz="2400" b="1" dirty="0" smtClean="0">
                <a:solidFill>
                  <a:schemeClr val="bg1"/>
                </a:solidFill>
                <a:latin typeface="Calibri" pitchFamily="34" charset="0"/>
              </a:rPr>
              <a:t>Gargalos normativos...</a:t>
            </a:r>
            <a:endParaRPr lang="pt-BR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212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" grpId="0" animBg="1"/>
      <p:bldP spid="24" grpId="0" animBg="1"/>
      <p:bldP spid="2" grpId="0" animBg="1"/>
      <p:bldP spid="4" grpId="0" animBg="1"/>
      <p:bldP spid="35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ector reto 17"/>
          <p:cNvCxnSpPr/>
          <p:nvPr/>
        </p:nvCxnSpPr>
        <p:spPr>
          <a:xfrm>
            <a:off x="0" y="5351539"/>
            <a:ext cx="12192000" cy="33729"/>
          </a:xfrm>
          <a:prstGeom prst="line">
            <a:avLst/>
          </a:prstGeom>
          <a:ln w="53975" cap="rnd">
            <a:solidFill>
              <a:schemeClr val="accent6">
                <a:lumMod val="20000"/>
                <a:lumOff val="80000"/>
              </a:schemeClr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>
          <a:xfrm>
            <a:off x="0" y="2846838"/>
            <a:ext cx="12192000" cy="33729"/>
          </a:xfrm>
          <a:prstGeom prst="line">
            <a:avLst/>
          </a:prstGeom>
          <a:ln w="53975" cap="rnd">
            <a:solidFill>
              <a:schemeClr val="accent6">
                <a:lumMod val="20000"/>
                <a:lumOff val="80000"/>
              </a:schemeClr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ipse 15"/>
          <p:cNvSpPr/>
          <p:nvPr/>
        </p:nvSpPr>
        <p:spPr>
          <a:xfrm>
            <a:off x="3746068" y="3086257"/>
            <a:ext cx="3865668" cy="3675504"/>
          </a:xfrm>
          <a:prstGeom prst="ellipse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15" name="Elipse 14"/>
          <p:cNvSpPr/>
          <p:nvPr/>
        </p:nvSpPr>
        <p:spPr>
          <a:xfrm>
            <a:off x="5404893" y="1557866"/>
            <a:ext cx="3865668" cy="3675504"/>
          </a:xfrm>
          <a:prstGeom prst="ellipse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13" name="Elipse 12"/>
          <p:cNvSpPr/>
          <p:nvPr/>
        </p:nvSpPr>
        <p:spPr>
          <a:xfrm>
            <a:off x="2065569" y="1557866"/>
            <a:ext cx="3865668" cy="3675504"/>
          </a:xfrm>
          <a:prstGeom prst="ellipse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20" name="Rectangle 3"/>
          <p:cNvSpPr/>
          <p:nvPr/>
        </p:nvSpPr>
        <p:spPr>
          <a:xfrm>
            <a:off x="170276" y="819765"/>
            <a:ext cx="99563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</a:rPr>
              <a:t>Regulação do Acesso à Biodiversidade no Brasil - </a:t>
            </a:r>
            <a:r>
              <a:rPr lang="pt-BR" sz="3200" b="1" dirty="0" smtClean="0">
                <a:solidFill>
                  <a:schemeClr val="accent1">
                    <a:lumMod val="50000"/>
                  </a:schemeClr>
                </a:solidFill>
              </a:rPr>
              <a:t>MP 2.186 </a:t>
            </a:r>
            <a:r>
              <a:rPr lang="pt-BR" sz="3200" b="1" dirty="0">
                <a:solidFill>
                  <a:schemeClr val="accent1">
                    <a:lumMod val="50000"/>
                  </a:schemeClr>
                </a:solidFill>
              </a:rPr>
              <a:t>de </a:t>
            </a:r>
            <a:r>
              <a:rPr lang="pt-BR" sz="3200" b="1" dirty="0" smtClean="0">
                <a:solidFill>
                  <a:schemeClr val="accent1">
                    <a:lumMod val="50000"/>
                  </a:schemeClr>
                </a:solidFill>
              </a:rPr>
              <a:t>2001</a:t>
            </a:r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pt-B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3153034" y="4114819"/>
            <a:ext cx="2518611" cy="2442793"/>
          </a:xfrm>
          <a:prstGeom prst="ellipse">
            <a:avLst/>
          </a:prstGeom>
          <a:solidFill>
            <a:schemeClr val="accent6">
              <a:alpha val="64000"/>
            </a:schemeClr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ntrato de RB </a:t>
            </a:r>
            <a:r>
              <a:rPr lang="pt-BR" sz="2000" dirty="0" smtClean="0"/>
              <a:t>assinado 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antes</a:t>
            </a:r>
            <a:r>
              <a:rPr lang="pt-BR" sz="2000" dirty="0" smtClean="0"/>
              <a:t> </a:t>
            </a:r>
            <a:r>
              <a:rPr lang="pt-BR" sz="2000" dirty="0"/>
              <a:t>do início </a:t>
            </a: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pesquisa</a:t>
            </a:r>
            <a:endParaRPr lang="pt-BR" sz="2000" dirty="0"/>
          </a:p>
        </p:txBody>
      </p:sp>
      <p:sp>
        <p:nvSpPr>
          <p:cNvPr id="8" name="Elipse 7"/>
          <p:cNvSpPr/>
          <p:nvPr/>
        </p:nvSpPr>
        <p:spPr>
          <a:xfrm>
            <a:off x="4529869" y="1676035"/>
            <a:ext cx="2518611" cy="2442793"/>
          </a:xfrm>
          <a:prstGeom prst="ellipse">
            <a:avLst/>
          </a:prstGeom>
          <a:solidFill>
            <a:schemeClr val="accent6">
              <a:alpha val="64000"/>
            </a:schemeClr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utorização prévia </a:t>
            </a:r>
            <a:r>
              <a:rPr lang="pt-BR" sz="2000" dirty="0" smtClean="0"/>
              <a:t>para entrar na área </a:t>
            </a: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</a:t>
            </a:r>
            <a:r>
              <a:rPr lang="pt-B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dirty="0" smtClean="0"/>
              <a:t>proprietário </a:t>
            </a: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provedor do PG</a:t>
            </a:r>
            <a:endParaRPr lang="pt-BR" sz="2000" dirty="0"/>
          </a:p>
        </p:txBody>
      </p:sp>
      <p:sp>
        <p:nvSpPr>
          <p:cNvPr id="10" name="Elipse 9"/>
          <p:cNvSpPr/>
          <p:nvPr/>
        </p:nvSpPr>
        <p:spPr>
          <a:xfrm>
            <a:off x="7390435" y="1676035"/>
            <a:ext cx="2545137" cy="2442793"/>
          </a:xfrm>
          <a:prstGeom prst="ellipse">
            <a:avLst/>
          </a:prstGeom>
          <a:solidFill>
            <a:schemeClr val="accent6">
              <a:alpha val="64000"/>
            </a:schemeClr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Acesso a CTA</a:t>
            </a:r>
            <a:r>
              <a:rPr lang="pt-BR" sz="2000" dirty="0" smtClean="0">
                <a:solidFill>
                  <a:schemeClr val="bg1"/>
                </a:solidFill>
              </a:rPr>
              <a:t>: Necessidade de 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ermo 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Consentimento informado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14" name="Título 5"/>
          <p:cNvSpPr>
            <a:spLocks noGrp="1"/>
          </p:cNvSpPr>
          <p:nvPr>
            <p:ph type="title"/>
          </p:nvPr>
        </p:nvSpPr>
        <p:spPr>
          <a:xfrm>
            <a:off x="170276" y="139483"/>
            <a:ext cx="5508626" cy="44945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ACESSO À BIODIVERSIDADE  NO BRASIL</a:t>
            </a:r>
            <a:endParaRPr lang="pt-BR" dirty="0"/>
          </a:p>
        </p:txBody>
      </p:sp>
      <p:sp>
        <p:nvSpPr>
          <p:cNvPr id="11" name="Elipse 10"/>
          <p:cNvSpPr/>
          <p:nvPr/>
        </p:nvSpPr>
        <p:spPr>
          <a:xfrm>
            <a:off x="1646513" y="1642305"/>
            <a:ext cx="2518611" cy="2442793"/>
          </a:xfrm>
          <a:prstGeom prst="ellipse">
            <a:avLst/>
          </a:prstGeom>
          <a:solidFill>
            <a:schemeClr val="accent6">
              <a:alpha val="64000"/>
            </a:schemeClr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Autorização de Acesso </a:t>
            </a:r>
            <a:r>
              <a:rPr lang="pt-BR" sz="2000" dirty="0" smtClean="0"/>
              <a:t>para todas as atividades</a:t>
            </a:r>
            <a:endParaRPr lang="pt-BR" sz="2000" dirty="0"/>
          </a:p>
        </p:txBody>
      </p:sp>
      <p:sp>
        <p:nvSpPr>
          <p:cNvPr id="12" name="Elipse 11"/>
          <p:cNvSpPr/>
          <p:nvPr/>
        </p:nvSpPr>
        <p:spPr>
          <a:xfrm>
            <a:off x="6013600" y="4134309"/>
            <a:ext cx="2518611" cy="2442793"/>
          </a:xfrm>
          <a:prstGeom prst="ellipse">
            <a:avLst/>
          </a:prstGeom>
          <a:solidFill>
            <a:schemeClr val="accent6">
              <a:alpha val="64000"/>
            </a:schemeClr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Indefinição de critérios </a:t>
            </a:r>
            <a:r>
              <a:rPr lang="pt-BR" sz="2000" dirty="0" smtClean="0"/>
              <a:t>para Repartição de Benefícios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345295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3" grpId="0" animBg="1"/>
      <p:bldP spid="4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/>
          <p:nvPr/>
        </p:nvSpPr>
        <p:spPr>
          <a:xfrm>
            <a:off x="1289391" y="1274709"/>
            <a:ext cx="50431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</a:rPr>
              <a:t>Gargalos da MP 2.186 de 2001</a:t>
            </a:r>
            <a:endParaRPr lang="pt-B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ítulo 5"/>
          <p:cNvSpPr>
            <a:spLocks noGrp="1"/>
          </p:cNvSpPr>
          <p:nvPr>
            <p:ph type="title"/>
          </p:nvPr>
        </p:nvSpPr>
        <p:spPr>
          <a:xfrm>
            <a:off x="170276" y="139483"/>
            <a:ext cx="5508626" cy="44945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ACESSO À BIODIVERSIDADE  NO BRASIL</a:t>
            </a:r>
            <a:endParaRPr lang="pt-BR" dirty="0"/>
          </a:p>
        </p:txBody>
      </p:sp>
      <p:pic>
        <p:nvPicPr>
          <p:cNvPr id="2050" name="Picture 2" descr="http://revistaatitude.com.br/site/wp-content/uploads/2013/09/sucesso-e-fracasso-620x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17076" y="5519339"/>
            <a:ext cx="2074924" cy="133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outrarenda.com/wp-content/uploads/2013/05/duvida-300x2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05" t="7503" r="12675" b="12495"/>
          <a:stretch/>
        </p:blipFill>
        <p:spPr bwMode="auto">
          <a:xfrm>
            <a:off x="10233314" y="0"/>
            <a:ext cx="1842447" cy="133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cho.info/wp-content/uploads/2012/05/terceirizacao_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87004" y="4538693"/>
            <a:ext cx="2199968" cy="164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de cantos arredondados 17"/>
          <p:cNvSpPr/>
          <p:nvPr/>
        </p:nvSpPr>
        <p:spPr>
          <a:xfrm>
            <a:off x="388728" y="1988266"/>
            <a:ext cx="5963902" cy="42004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273050" lvl="0" indent="-2730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F81BD">
                  <a:lumMod val="75000"/>
                </a:srgbClr>
              </a:buClr>
              <a:buSzPct val="83000"/>
              <a:buFont typeface="Wingdings" pitchFamily="2" charset="2"/>
              <a:buChar char="Ø"/>
              <a:defRPr/>
            </a:pPr>
            <a:r>
              <a:rPr lang="pt-BR" sz="2200" dirty="0">
                <a:solidFill>
                  <a:srgbClr val="70AD47">
                    <a:lumMod val="50000"/>
                  </a:srgbClr>
                </a:solidFill>
                <a:cs typeface="Arial" charset="0"/>
              </a:rPr>
              <a:t>Barreiras para a P&amp;D com uso de Patrimônio Genético e CTA</a:t>
            </a:r>
          </a:p>
          <a:p>
            <a:pPr marL="273050" lvl="0" indent="-2730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F81BD">
                  <a:lumMod val="75000"/>
                </a:srgbClr>
              </a:buClr>
              <a:buSzPct val="83000"/>
              <a:buFont typeface="Wingdings" pitchFamily="2" charset="2"/>
              <a:buChar char="Ø"/>
              <a:defRPr/>
            </a:pPr>
            <a:r>
              <a:rPr lang="pt-BR" sz="2200" dirty="0">
                <a:solidFill>
                  <a:srgbClr val="70AD47">
                    <a:lumMod val="50000"/>
                  </a:srgbClr>
                </a:solidFill>
                <a:cs typeface="Arial" charset="0"/>
              </a:rPr>
              <a:t>Obstáculos à inovação e patentes</a:t>
            </a:r>
          </a:p>
          <a:p>
            <a:pPr marL="273050" lvl="0" indent="-2730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F81BD">
                  <a:lumMod val="75000"/>
                </a:srgbClr>
              </a:buClr>
              <a:buSzPct val="83000"/>
              <a:buFont typeface="Wingdings" pitchFamily="2" charset="2"/>
              <a:buChar char="Ø"/>
              <a:defRPr/>
            </a:pPr>
            <a:r>
              <a:rPr lang="pt-BR" sz="2200" dirty="0">
                <a:solidFill>
                  <a:srgbClr val="70AD47">
                    <a:lumMod val="50000"/>
                  </a:srgbClr>
                </a:solidFill>
                <a:cs typeface="Arial" charset="0"/>
              </a:rPr>
              <a:t>Baixo êxito na Repartição de Benefícios</a:t>
            </a:r>
          </a:p>
          <a:p>
            <a:pPr marL="273050" lvl="0" indent="-2730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F81BD">
                  <a:lumMod val="75000"/>
                </a:srgbClr>
              </a:buClr>
              <a:buSzPct val="83000"/>
              <a:buFont typeface="Wingdings" pitchFamily="2" charset="2"/>
              <a:buChar char="Ø"/>
              <a:defRPr/>
            </a:pPr>
            <a:r>
              <a:rPr lang="pt-BR" sz="2200" dirty="0">
                <a:solidFill>
                  <a:srgbClr val="70AD47">
                    <a:lumMod val="50000"/>
                  </a:srgbClr>
                </a:solidFill>
                <a:cs typeface="Arial" charset="0"/>
              </a:rPr>
              <a:t>Desconfiança </a:t>
            </a:r>
            <a:r>
              <a:rPr lang="pt-BR" sz="2200" dirty="0" smtClean="0">
                <a:solidFill>
                  <a:srgbClr val="70AD47">
                    <a:lumMod val="50000"/>
                  </a:srgbClr>
                </a:solidFill>
                <a:cs typeface="Arial" charset="0"/>
              </a:rPr>
              <a:t>entre </a:t>
            </a:r>
            <a:r>
              <a:rPr lang="pt-BR" sz="2200" dirty="0">
                <a:solidFill>
                  <a:srgbClr val="70AD47">
                    <a:lumMod val="50000"/>
                  </a:srgbClr>
                </a:solidFill>
                <a:cs typeface="Arial" charset="0"/>
              </a:rPr>
              <a:t>atores do sistema</a:t>
            </a:r>
          </a:p>
          <a:p>
            <a:pPr marL="273050" lvl="0" indent="-2730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F81BD">
                  <a:lumMod val="75000"/>
                </a:srgbClr>
              </a:buClr>
              <a:buSzPct val="83000"/>
              <a:buFont typeface="Wingdings" pitchFamily="2" charset="2"/>
              <a:buChar char="Ø"/>
              <a:defRPr/>
            </a:pPr>
            <a:r>
              <a:rPr lang="pt-BR" sz="2200" dirty="0" err="1">
                <a:solidFill>
                  <a:srgbClr val="70AD47">
                    <a:lumMod val="50000"/>
                  </a:srgbClr>
                </a:solidFill>
                <a:cs typeface="Arial" charset="0"/>
              </a:rPr>
              <a:t>J</a:t>
            </a:r>
            <a:r>
              <a:rPr lang="pt-BR" sz="2200" dirty="0" err="1" smtClean="0">
                <a:solidFill>
                  <a:srgbClr val="70AD47">
                    <a:lumMod val="50000"/>
                  </a:srgbClr>
                </a:solidFill>
                <a:cs typeface="Arial" charset="0"/>
              </a:rPr>
              <a:t>udicialização</a:t>
            </a:r>
            <a:r>
              <a:rPr lang="pt-BR" sz="2200" dirty="0" smtClean="0">
                <a:solidFill>
                  <a:srgbClr val="70AD47">
                    <a:lumMod val="50000"/>
                  </a:srgbClr>
                </a:solidFill>
                <a:cs typeface="Arial" charset="0"/>
              </a:rPr>
              <a:t> </a:t>
            </a:r>
            <a:r>
              <a:rPr lang="pt-BR" sz="2200" dirty="0">
                <a:solidFill>
                  <a:srgbClr val="70AD47">
                    <a:lumMod val="50000"/>
                  </a:srgbClr>
                </a:solidFill>
                <a:cs typeface="Arial" charset="0"/>
              </a:rPr>
              <a:t>de processos do CGEN</a:t>
            </a:r>
          </a:p>
          <a:p>
            <a:pPr marL="273050" lvl="0" indent="-2730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F81BD">
                  <a:lumMod val="75000"/>
                </a:srgbClr>
              </a:buClr>
              <a:buSzPct val="83000"/>
              <a:buFont typeface="Wingdings" pitchFamily="2" charset="2"/>
              <a:buChar char="Ø"/>
              <a:defRPr/>
            </a:pPr>
            <a:r>
              <a:rPr lang="pt-BR" sz="2200" dirty="0">
                <a:solidFill>
                  <a:srgbClr val="70AD47">
                    <a:lumMod val="50000"/>
                  </a:srgbClr>
                </a:solidFill>
                <a:cs typeface="Arial" charset="0"/>
              </a:rPr>
              <a:t>Inaplicabilidade da legislação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6517540" y="3024962"/>
            <a:ext cx="4930253" cy="1146412"/>
            <a:chOff x="6517540" y="3024962"/>
            <a:chExt cx="4930253" cy="1146412"/>
          </a:xfrm>
        </p:grpSpPr>
        <p:sp>
          <p:nvSpPr>
            <p:cNvPr id="19" name="Retângulo de cantos arredondados 18"/>
            <p:cNvSpPr/>
            <p:nvPr/>
          </p:nvSpPr>
          <p:spPr>
            <a:xfrm>
              <a:off x="7408055" y="3024962"/>
              <a:ext cx="4039738" cy="114641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vert="horz" lIns="91440" tIns="45720" rIns="91440" bIns="45720" rtlCol="0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4F81BD">
                    <a:lumMod val="75000"/>
                  </a:srgbClr>
                </a:buClr>
                <a:buSzPct val="83000"/>
              </a:pPr>
              <a:r>
                <a:rPr lang="pt-BR" sz="2800" b="1" dirty="0" smtClean="0">
                  <a:solidFill>
                    <a:srgbClr val="FF0000"/>
                  </a:solidFill>
                  <a:cs typeface="Arial" charset="0"/>
                </a:rPr>
                <a:t>Desestímulo ao uso da Biodiversidade Brasileira</a:t>
              </a:r>
              <a:endParaRPr lang="pt-BR" sz="2800" b="1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23" name="Seta para a direita listrada 22"/>
            <p:cNvSpPr/>
            <p:nvPr/>
          </p:nvSpPr>
          <p:spPr>
            <a:xfrm>
              <a:off x="6517540" y="3285451"/>
              <a:ext cx="725605" cy="573206"/>
            </a:xfrm>
            <a:prstGeom prst="striped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056" name="Picture 8" descr="http://www.revistahabitare.com.br/uploads/ecologia/grande/12761089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6" t="1" r="16286" b="664"/>
          <a:stretch/>
        </p:blipFill>
        <p:spPr bwMode="auto">
          <a:xfrm>
            <a:off x="8967186" y="994115"/>
            <a:ext cx="1919786" cy="13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152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4318113" y="1549134"/>
            <a:ext cx="1847153" cy="1962174"/>
            <a:chOff x="4318113" y="1549134"/>
            <a:chExt cx="1847153" cy="1962174"/>
          </a:xfrm>
        </p:grpSpPr>
        <p:sp>
          <p:nvSpPr>
            <p:cNvPr id="10" name="Hexágono 9"/>
            <p:cNvSpPr/>
            <p:nvPr/>
          </p:nvSpPr>
          <p:spPr>
            <a:xfrm rot="16200000">
              <a:off x="4260603" y="1606644"/>
              <a:ext cx="1962174" cy="1847153"/>
            </a:xfrm>
            <a:prstGeom prst="hexagon">
              <a:avLst/>
            </a:prstGeom>
            <a:gradFill flip="none" rotWithShape="1">
              <a:gsLst>
                <a:gs pos="0">
                  <a:schemeClr val="accent6">
                    <a:shade val="30000"/>
                    <a:satMod val="115000"/>
                  </a:schemeClr>
                </a:gs>
                <a:gs pos="50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4505820" y="2104118"/>
              <a:ext cx="153213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Geração de Impostos (Governo)</a:t>
              </a: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2360637" y="1542457"/>
            <a:ext cx="1847153" cy="1962174"/>
            <a:chOff x="2360637" y="1542457"/>
            <a:chExt cx="1847153" cy="1962174"/>
          </a:xfrm>
        </p:grpSpPr>
        <p:sp>
          <p:nvSpPr>
            <p:cNvPr id="8" name="Hexágono 7"/>
            <p:cNvSpPr/>
            <p:nvPr/>
          </p:nvSpPr>
          <p:spPr>
            <a:xfrm rot="16200000">
              <a:off x="2303127" y="1599967"/>
              <a:ext cx="1962174" cy="1847153"/>
            </a:xfrm>
            <a:prstGeom prst="hexagon">
              <a:avLst/>
            </a:prstGeom>
            <a:gradFill flip="none" rotWithShape="1">
              <a:gsLst>
                <a:gs pos="0">
                  <a:schemeClr val="accent6">
                    <a:shade val="30000"/>
                    <a:satMod val="115000"/>
                  </a:schemeClr>
                </a:gs>
                <a:gs pos="50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Retângulo 15 branco"/>
            <p:cNvSpPr/>
            <p:nvPr/>
          </p:nvSpPr>
          <p:spPr>
            <a:xfrm>
              <a:off x="2518145" y="2077302"/>
              <a:ext cx="153213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Geração de Emprego e Renda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3339376" y="3143140"/>
            <a:ext cx="1847153" cy="1962174"/>
            <a:chOff x="3339376" y="3143140"/>
            <a:chExt cx="1847153" cy="1962174"/>
          </a:xfrm>
        </p:grpSpPr>
        <p:sp>
          <p:nvSpPr>
            <p:cNvPr id="12" name="Hexágono 11"/>
            <p:cNvSpPr/>
            <p:nvPr/>
          </p:nvSpPr>
          <p:spPr>
            <a:xfrm rot="16200000">
              <a:off x="3281866" y="3200650"/>
              <a:ext cx="1962174" cy="1847153"/>
            </a:xfrm>
            <a:prstGeom prst="hexagon">
              <a:avLst/>
            </a:prstGeom>
            <a:gradFill flip="none" rotWithShape="1">
              <a:gsLst>
                <a:gs pos="0">
                  <a:schemeClr val="accent6">
                    <a:shade val="30000"/>
                    <a:satMod val="115000"/>
                  </a:schemeClr>
                </a:gs>
                <a:gs pos="50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8" name="Retângulo 17 branco"/>
            <p:cNvSpPr/>
            <p:nvPr/>
          </p:nvSpPr>
          <p:spPr>
            <a:xfrm>
              <a:off x="3376342" y="3530563"/>
              <a:ext cx="177322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Conservação e </a:t>
              </a:r>
              <a:r>
                <a:rPr lang="pt-BR" b="1" dirty="0" smtClean="0">
                  <a:solidFill>
                    <a:schemeClr val="bg1"/>
                  </a:solidFill>
                </a:rPr>
                <a:t>Uso Sustentável </a:t>
              </a:r>
              <a:r>
                <a:rPr lang="pt-BR" b="1" dirty="0">
                  <a:solidFill>
                    <a:schemeClr val="bg1"/>
                  </a:solidFill>
                </a:rPr>
                <a:t>da </a:t>
              </a:r>
              <a:r>
                <a:rPr lang="pt-BR" b="1" dirty="0" smtClean="0">
                  <a:solidFill>
                    <a:schemeClr val="bg1"/>
                  </a:solidFill>
                </a:rPr>
                <a:t>Biodiversidade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5296851" y="3136692"/>
            <a:ext cx="1847153" cy="1962174"/>
            <a:chOff x="5296851" y="3136692"/>
            <a:chExt cx="1847153" cy="1962174"/>
          </a:xfrm>
        </p:grpSpPr>
        <p:sp>
          <p:nvSpPr>
            <p:cNvPr id="14" name="Hexágono 13"/>
            <p:cNvSpPr/>
            <p:nvPr/>
          </p:nvSpPr>
          <p:spPr>
            <a:xfrm rot="16200000">
              <a:off x="5239341" y="3194202"/>
              <a:ext cx="1962174" cy="1847153"/>
            </a:xfrm>
            <a:prstGeom prst="hexagon">
              <a:avLst/>
            </a:prstGeom>
            <a:gradFill flip="none" rotWithShape="1">
              <a:gsLst>
                <a:gs pos="0">
                  <a:schemeClr val="accent6">
                    <a:shade val="30000"/>
                    <a:satMod val="115000"/>
                  </a:schemeClr>
                </a:gs>
                <a:gs pos="50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9" name="Retângulo 18 branco"/>
            <p:cNvSpPr/>
            <p:nvPr/>
          </p:nvSpPr>
          <p:spPr>
            <a:xfrm>
              <a:off x="5454360" y="3807563"/>
              <a:ext cx="15321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Transferência de Tecnologia</a:t>
              </a:r>
            </a:p>
          </p:txBody>
        </p:sp>
      </p:grpSp>
      <p:sp>
        <p:nvSpPr>
          <p:cNvPr id="20" name="Hexágono 19"/>
          <p:cNvSpPr/>
          <p:nvPr/>
        </p:nvSpPr>
        <p:spPr>
          <a:xfrm rot="16200000">
            <a:off x="8175556" y="1616761"/>
            <a:ext cx="1962174" cy="1847156"/>
          </a:xfrm>
          <a:prstGeom prst="hexagon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Hexágono 20"/>
          <p:cNvSpPr/>
          <p:nvPr/>
        </p:nvSpPr>
        <p:spPr>
          <a:xfrm rot="16200000">
            <a:off x="1324388" y="3200650"/>
            <a:ext cx="1962174" cy="1847154"/>
          </a:xfrm>
          <a:prstGeom prst="hexagon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70276" y="139483"/>
            <a:ext cx="5508626" cy="44945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ACESSO À BIODIVERSIDADE  NO BRASIL</a:t>
            </a:r>
            <a:endParaRPr lang="pt-BR" dirty="0"/>
          </a:p>
        </p:txBody>
      </p:sp>
      <p:grpSp>
        <p:nvGrpSpPr>
          <p:cNvPr id="32" name="Grupo 31"/>
          <p:cNvGrpSpPr/>
          <p:nvPr/>
        </p:nvGrpSpPr>
        <p:grpSpPr>
          <a:xfrm>
            <a:off x="7254328" y="3159759"/>
            <a:ext cx="1847153" cy="1962176"/>
            <a:chOff x="7254328" y="3159759"/>
            <a:chExt cx="1847153" cy="1962176"/>
          </a:xfrm>
        </p:grpSpPr>
        <p:sp>
          <p:nvSpPr>
            <p:cNvPr id="23" name="Hexágono 22"/>
            <p:cNvSpPr/>
            <p:nvPr/>
          </p:nvSpPr>
          <p:spPr>
            <a:xfrm rot="16200000">
              <a:off x="7196817" y="3217270"/>
              <a:ext cx="1962176" cy="1847153"/>
            </a:xfrm>
            <a:prstGeom prst="hexagon">
              <a:avLst/>
            </a:prstGeom>
            <a:gradFill flip="none" rotWithShape="1">
              <a:gsLst>
                <a:gs pos="0">
                  <a:schemeClr val="accent6">
                    <a:shade val="30000"/>
                    <a:satMod val="115000"/>
                  </a:schemeClr>
                </a:gs>
                <a:gs pos="50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5" name="Retângulo 18 branco"/>
            <p:cNvSpPr/>
            <p:nvPr/>
          </p:nvSpPr>
          <p:spPr>
            <a:xfrm>
              <a:off x="7315293" y="3761802"/>
              <a:ext cx="17310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Geração de Conhecimento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6275589" y="1559252"/>
            <a:ext cx="1847153" cy="1962174"/>
            <a:chOff x="6275589" y="1559252"/>
            <a:chExt cx="1847153" cy="1962174"/>
          </a:xfrm>
        </p:grpSpPr>
        <p:sp>
          <p:nvSpPr>
            <p:cNvPr id="24" name="Hexágono 23"/>
            <p:cNvSpPr/>
            <p:nvPr/>
          </p:nvSpPr>
          <p:spPr>
            <a:xfrm rot="16200000">
              <a:off x="6218079" y="1616762"/>
              <a:ext cx="1962174" cy="1847153"/>
            </a:xfrm>
            <a:prstGeom prst="hexagon">
              <a:avLst/>
            </a:prstGeom>
            <a:gradFill flip="none" rotWithShape="1">
              <a:gsLst>
                <a:gs pos="0">
                  <a:schemeClr val="accent6">
                    <a:shade val="30000"/>
                    <a:satMod val="115000"/>
                  </a:schemeClr>
                </a:gs>
                <a:gs pos="50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6" name="Retângulo 18 branco"/>
            <p:cNvSpPr/>
            <p:nvPr/>
          </p:nvSpPr>
          <p:spPr>
            <a:xfrm>
              <a:off x="6275589" y="2178672"/>
              <a:ext cx="18471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Desenvolvimento Sustentável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Retângulo 26"/>
          <p:cNvSpPr/>
          <p:nvPr/>
        </p:nvSpPr>
        <p:spPr>
          <a:xfrm>
            <a:off x="3200059" y="928760"/>
            <a:ext cx="5476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BENEFÍCIOS </a:t>
            </a:r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USO DA BIODIVERSIDADE</a:t>
            </a:r>
            <a:endParaRPr lang="pt-BR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1461895" y="5530355"/>
            <a:ext cx="3049345" cy="830997"/>
          </a:xfrm>
          <a:prstGeom prst="rect">
            <a:avLst/>
          </a:prstGeom>
          <a:solidFill>
            <a:sysClr val="window" lastClr="FFFFFF">
              <a:lumMod val="7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NECESSIDADE:</a:t>
            </a:r>
          </a:p>
          <a:p>
            <a:pPr marL="0" marR="0" lvl="0" indent="0" algn="ctr" defTabSz="9143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NOVA LEGISLAÇÃO!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5454360" y="5339242"/>
            <a:ext cx="5850533" cy="1200329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Criação de ambiente regulatório favorável ao Uso Sustentável da Biodiversidade e Repartição de Benefícios </a:t>
            </a:r>
            <a:endParaRPr lang="pt-BR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ta para a direita listrada 2"/>
          <p:cNvSpPr/>
          <p:nvPr/>
        </p:nvSpPr>
        <p:spPr>
          <a:xfrm>
            <a:off x="4653108" y="5734312"/>
            <a:ext cx="643743" cy="423081"/>
          </a:xfrm>
          <a:prstGeom prst="stripedRightArrow">
            <a:avLst/>
          </a:prstGeom>
          <a:solidFill>
            <a:schemeClr val="accent5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9423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8" grpId="0" animBg="1"/>
      <p:bldP spid="29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673" y="-15539"/>
            <a:ext cx="12211346" cy="6889077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202919" y="249555"/>
            <a:ext cx="11766883" cy="642459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757526" y="944076"/>
            <a:ext cx="10657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70AD47">
                    <a:lumMod val="50000"/>
                  </a:srgbClr>
                </a:solidFill>
              </a:rPr>
              <a:t>Proposta de Novo Marco Legal para Acesso à Biodiversidade</a:t>
            </a:r>
          </a:p>
        </p:txBody>
      </p:sp>
      <p:sp>
        <p:nvSpPr>
          <p:cNvPr id="20" name="Espaço Reservado para Conteúdo 2"/>
          <p:cNvSpPr txBox="1">
            <a:spLocks/>
          </p:cNvSpPr>
          <p:nvPr/>
        </p:nvSpPr>
        <p:spPr>
          <a:xfrm>
            <a:off x="2508941" y="2162265"/>
            <a:ext cx="8685165" cy="40360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Histórico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Biodiversidade Brasileira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Proposta de Novo Marco Legal (PLC 02/2015)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Conceitos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Governança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Repartição de Benefícios</a:t>
            </a:r>
          </a:p>
          <a:p>
            <a:pPr marL="1109662" indent="-5715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b="1" dirty="0" smtClean="0">
                <a:solidFill>
                  <a:srgbClr val="70AD47">
                    <a:lumMod val="50000"/>
                  </a:srgbClr>
                </a:solidFill>
              </a:rPr>
              <a:t>Regularização</a:t>
            </a:r>
          </a:p>
        </p:txBody>
      </p:sp>
      <p:sp>
        <p:nvSpPr>
          <p:cNvPr id="21" name="Fluxograma: Processo 20"/>
          <p:cNvSpPr/>
          <p:nvPr/>
        </p:nvSpPr>
        <p:spPr>
          <a:xfrm>
            <a:off x="2277070" y="3238068"/>
            <a:ext cx="7820169" cy="695898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85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5780</TotalTime>
  <Words>1157</Words>
  <Application>Microsoft Office PowerPoint</Application>
  <PresentationFormat>Personalizar</PresentationFormat>
  <Paragraphs>220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27" baseType="lpstr">
      <vt:lpstr>Tema do Office</vt:lpstr>
      <vt:lpstr>Slide 1</vt:lpstr>
      <vt:lpstr>Slide 2</vt:lpstr>
      <vt:lpstr>HISTÓRICO</vt:lpstr>
      <vt:lpstr>Slide 4</vt:lpstr>
      <vt:lpstr>ACESSO À BIODIVERSIDADE  NO BRASIL</vt:lpstr>
      <vt:lpstr>ACESSO À BIODIVERSIDADE  NO BRASIL</vt:lpstr>
      <vt:lpstr>ACESSO À BIODIVERSIDADE  NO BRASIL</vt:lpstr>
      <vt:lpstr>ACESSO À BIODIVERSIDADE  NO BRASIL</vt:lpstr>
      <vt:lpstr>Slide 9</vt:lpstr>
      <vt:lpstr>PROPOSTA DE NOVO MARCO LEGAL</vt:lpstr>
      <vt:lpstr>Slide 11</vt:lpstr>
      <vt:lpstr>CONCEITOS</vt:lpstr>
      <vt:lpstr>CONCEITOS</vt:lpstr>
      <vt:lpstr>CONCEITOS</vt:lpstr>
      <vt:lpstr>Slide 15</vt:lpstr>
      <vt:lpstr>GOVERNANÇA</vt:lpstr>
      <vt:lpstr>GOVERNANÇA</vt:lpstr>
      <vt:lpstr>GOVERNANÇA</vt:lpstr>
      <vt:lpstr>GOVERNANÇA</vt:lpstr>
      <vt:lpstr>Slide 20</vt:lpstr>
      <vt:lpstr>REPARTIÇÃO DE BENEFÍCIOS</vt:lpstr>
      <vt:lpstr>REPARTIÇÃO DE BENEFÍCIOS</vt:lpstr>
      <vt:lpstr>REPARTIÇÃO DE BENEFÍCIOS</vt:lpstr>
      <vt:lpstr>Slide 24</vt:lpstr>
      <vt:lpstr>REGULARIZAÇÃO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Marcelo Quintão</dc:creator>
  <cp:lastModifiedBy>amandavs</cp:lastModifiedBy>
  <cp:revision>217</cp:revision>
  <cp:lastPrinted>2015-03-17T21:10:57Z</cp:lastPrinted>
  <dcterms:created xsi:type="dcterms:W3CDTF">2015-02-12T17:37:10Z</dcterms:created>
  <dcterms:modified xsi:type="dcterms:W3CDTF">2015-03-18T11:26:05Z</dcterms:modified>
</cp:coreProperties>
</file>