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74" r:id="rId5"/>
    <p:sldId id="269" r:id="rId6"/>
    <p:sldId id="273" r:id="rId7"/>
    <p:sldId id="271" r:id="rId8"/>
    <p:sldId id="266" r:id="rId9"/>
    <p:sldId id="260" r:id="rId10"/>
    <p:sldId id="259" r:id="rId11"/>
    <p:sldId id="258" r:id="rId12"/>
    <p:sldId id="268" r:id="rId13"/>
    <p:sldId id="265" r:id="rId14"/>
    <p:sldId id="257" r:id="rId15"/>
    <p:sldId id="261" r:id="rId16"/>
    <p:sldId id="262" r:id="rId17"/>
    <p:sldId id="263" r:id="rId18"/>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Planilha1!$C$3</c:f>
              <c:strCache>
                <c:ptCount val="1"/>
                <c:pt idx="0">
                  <c:v>Homens Negros</c:v>
                </c:pt>
              </c:strCache>
            </c:strRef>
          </c:tx>
          <c:spPr>
            <a:ln w="28575" cap="rnd">
              <a:solidFill>
                <a:schemeClr val="accent1">
                  <a:lumMod val="75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17-44BF-9861-1A84937A83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Planilha1!$A$4:$A$24</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Planilha1!$C$4:$C$23</c:f>
              <c:numCache>
                <c:formatCode>0.0</c:formatCode>
                <c:ptCount val="20"/>
                <c:pt idx="0">
                  <c:v>13.464492000162846</c:v>
                </c:pt>
                <c:pt idx="1">
                  <c:v>12.810294296305146</c:v>
                </c:pt>
                <c:pt idx="2">
                  <c:v>12.17542528928713</c:v>
                </c:pt>
                <c:pt idx="3">
                  <c:v>11.664409611421753</c:v>
                </c:pt>
                <c:pt idx="4">
                  <c:v>12.518475024312698</c:v>
                </c:pt>
                <c:pt idx="5">
                  <c:v>11.92575158775302</c:v>
                </c:pt>
                <c:pt idx="6">
                  <c:v>11.668374389209998</c:v>
                </c:pt>
                <c:pt idx="7">
                  <c:v>10.550444179958369</c:v>
                </c:pt>
                <c:pt idx="8">
                  <c:v>11.805172541528638</c:v>
                </c:pt>
                <c:pt idx="9">
                  <c:v>14.107198500169405</c:v>
                </c:pt>
                <c:pt idx="10">
                  <c:v>14.890305536702133</c:v>
                </c:pt>
                <c:pt idx="11">
                  <c:v>13.612528878516676</c:v>
                </c:pt>
                <c:pt idx="12">
                  <c:v>13.848676370531907</c:v>
                </c:pt>
                <c:pt idx="13">
                  <c:v>13.077578031566855</c:v>
                </c:pt>
                <c:pt idx="14">
                  <c:v>11.345090287002856</c:v>
                </c:pt>
                <c:pt idx="15">
                  <c:v>10.086739324736623</c:v>
                </c:pt>
                <c:pt idx="16">
                  <c:v>10.450606613229485</c:v>
                </c:pt>
                <c:pt idx="17">
                  <c:v>8.6679768411750722</c:v>
                </c:pt>
                <c:pt idx="18">
                  <c:v>7.8696407264273001</c:v>
                </c:pt>
                <c:pt idx="19">
                  <c:v>7.3909642337440395</c:v>
                </c:pt>
              </c:numCache>
            </c:numRef>
          </c:val>
          <c:smooth val="0"/>
          <c:extLst>
            <c:ext xmlns:c16="http://schemas.microsoft.com/office/drawing/2014/chart" uri="{C3380CC4-5D6E-409C-BE32-E72D297353CC}">
              <c16:uniqueId val="{00000001-3817-44BF-9861-1A84937A8371}"/>
            </c:ext>
          </c:extLst>
        </c:ser>
        <c:ser>
          <c:idx val="2"/>
          <c:order val="2"/>
          <c:tx>
            <c:strRef>
              <c:f>Planilha1!$D$3</c:f>
              <c:strCache>
                <c:ptCount val="1"/>
                <c:pt idx="0">
                  <c:v>Homens Não Negros</c:v>
                </c:pt>
              </c:strCache>
            </c:strRef>
          </c:tx>
          <c:spPr>
            <a:ln w="28575" cap="rnd">
              <a:solidFill>
                <a:schemeClr val="accent1">
                  <a:lumMod val="60000"/>
                  <a:lumOff val="40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17-44BF-9861-1A84937A83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Planilha1!$A$4:$A$24</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Planilha1!$D$4:$D$24</c:f>
              <c:numCache>
                <c:formatCode>0.0</c:formatCode>
                <c:ptCount val="21"/>
                <c:pt idx="0">
                  <c:v>9.121657186224482</c:v>
                </c:pt>
                <c:pt idx="1">
                  <c:v>8.6582360562291267</c:v>
                </c:pt>
                <c:pt idx="2">
                  <c:v>8.1980905801223134</c:v>
                </c:pt>
                <c:pt idx="3">
                  <c:v>7.9389875910921583</c:v>
                </c:pt>
                <c:pt idx="4">
                  <c:v>8.809123686188002</c:v>
                </c:pt>
                <c:pt idx="5">
                  <c:v>8.1841017805593896</c:v>
                </c:pt>
                <c:pt idx="6">
                  <c:v>7.7266026391816967</c:v>
                </c:pt>
                <c:pt idx="7">
                  <c:v>7.4468206334138092</c:v>
                </c:pt>
                <c:pt idx="8">
                  <c:v>8.4471794844353525</c:v>
                </c:pt>
                <c:pt idx="9">
                  <c:v>9.706613629107208</c:v>
                </c:pt>
                <c:pt idx="10">
                  <c:v>10.425863987099069</c:v>
                </c:pt>
                <c:pt idx="11">
                  <c:v>9.7497622707153919</c:v>
                </c:pt>
                <c:pt idx="12">
                  <c:v>9.9958142321671151</c:v>
                </c:pt>
                <c:pt idx="13">
                  <c:v>9.6840804358894061</c:v>
                </c:pt>
                <c:pt idx="14">
                  <c:v>8.517361857548968</c:v>
                </c:pt>
                <c:pt idx="15">
                  <c:v>7.6048207205180738</c:v>
                </c:pt>
                <c:pt idx="16">
                  <c:v>7.3699281716230818</c:v>
                </c:pt>
                <c:pt idx="17">
                  <c:v>6.0493735155535209</c:v>
                </c:pt>
                <c:pt idx="18">
                  <c:v>5.6472776742729245</c:v>
                </c:pt>
                <c:pt idx="19">
                  <c:v>5.194024252714029</c:v>
                </c:pt>
              </c:numCache>
            </c:numRef>
          </c:val>
          <c:smooth val="0"/>
          <c:extLst>
            <c:ext xmlns:c16="http://schemas.microsoft.com/office/drawing/2014/chart" uri="{C3380CC4-5D6E-409C-BE32-E72D297353CC}">
              <c16:uniqueId val="{00000003-3817-44BF-9861-1A84937A8371}"/>
            </c:ext>
          </c:extLst>
        </c:ser>
        <c:ser>
          <c:idx val="4"/>
          <c:order val="4"/>
          <c:tx>
            <c:strRef>
              <c:f>Planilha1!$F$3</c:f>
              <c:strCache>
                <c:ptCount val="1"/>
                <c:pt idx="0">
                  <c:v>Mulheres Negras</c:v>
                </c:pt>
              </c:strCache>
            </c:strRef>
          </c:tx>
          <c:spPr>
            <a:ln w="28575" cap="rnd">
              <a:solidFill>
                <a:schemeClr val="accent2">
                  <a:lumMod val="75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17-44BF-9861-1A84937A8371}"/>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Planilha1!$A$4:$A$24</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Planilha1!$F$4:$F$23</c:f>
              <c:numCache>
                <c:formatCode>0.0</c:formatCode>
                <c:ptCount val="20"/>
                <c:pt idx="0">
                  <c:v>17.989832544561708</c:v>
                </c:pt>
                <c:pt idx="1">
                  <c:v>17.136477695894357</c:v>
                </c:pt>
                <c:pt idx="2">
                  <c:v>16.613924556025633</c:v>
                </c:pt>
                <c:pt idx="3">
                  <c:v>16.321037969570153</c:v>
                </c:pt>
                <c:pt idx="4">
                  <c:v>18.154172364025285</c:v>
                </c:pt>
                <c:pt idx="5">
                  <c:v>17.153357455764453</c:v>
                </c:pt>
                <c:pt idx="6">
                  <c:v>17.071140188389538</c:v>
                </c:pt>
                <c:pt idx="7">
                  <c:v>16.016127109241108</c:v>
                </c:pt>
                <c:pt idx="8">
                  <c:v>17.792058244552127</c:v>
                </c:pt>
                <c:pt idx="9">
                  <c:v>18.964754084587714</c:v>
                </c:pt>
                <c:pt idx="10">
                  <c:v>20.728135658200934</c:v>
                </c:pt>
                <c:pt idx="11">
                  <c:v>20.140958172161575</c:v>
                </c:pt>
                <c:pt idx="12">
                  <c:v>22.13302767887313</c:v>
                </c:pt>
                <c:pt idx="13">
                  <c:v>20.779000078456068</c:v>
                </c:pt>
                <c:pt idx="14">
                  <c:v>18.856324539573212</c:v>
                </c:pt>
                <c:pt idx="15">
                  <c:v>16.582984420546886</c:v>
                </c:pt>
                <c:pt idx="16">
                  <c:v>16.329616647645857</c:v>
                </c:pt>
                <c:pt idx="17">
                  <c:v>13.892929173894123</c:v>
                </c:pt>
                <c:pt idx="18">
                  <c:v>13.361250621442927</c:v>
                </c:pt>
                <c:pt idx="19">
                  <c:v>11.99317397637077</c:v>
                </c:pt>
              </c:numCache>
            </c:numRef>
          </c:val>
          <c:smooth val="0"/>
          <c:extLst>
            <c:ext xmlns:c16="http://schemas.microsoft.com/office/drawing/2014/chart" uri="{C3380CC4-5D6E-409C-BE32-E72D297353CC}">
              <c16:uniqueId val="{00000005-3817-44BF-9861-1A84937A8371}"/>
            </c:ext>
          </c:extLst>
        </c:ser>
        <c:ser>
          <c:idx val="5"/>
          <c:order val="5"/>
          <c:tx>
            <c:strRef>
              <c:f>Planilha1!$G$3</c:f>
              <c:strCache>
                <c:ptCount val="1"/>
                <c:pt idx="0">
                  <c:v>Mulheres Não Negras</c:v>
                </c:pt>
              </c:strCache>
            </c:strRef>
          </c:tx>
          <c:spPr>
            <a:ln w="28575" cap="rnd">
              <a:solidFill>
                <a:schemeClr val="accent2">
                  <a:lumMod val="60000"/>
                  <a:lumOff val="40000"/>
                </a:schemeClr>
              </a:solidFill>
              <a:round/>
            </a:ln>
            <a:effectLst/>
          </c:spPr>
          <c:marker>
            <c:symbol val="none"/>
          </c:marker>
          <c:dLbls>
            <c:dLbl>
              <c:idx val="19"/>
              <c:layout>
                <c:manualLayout>
                  <c:x val="1.8411715540236301E-3"/>
                  <c:y val="2.7186934340736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17-44BF-9861-1A84937A83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Planilha1!$A$4:$A$24</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Planilha1!$G$4:$G$23</c:f>
              <c:numCache>
                <c:formatCode>0.0</c:formatCode>
                <c:ptCount val="20"/>
                <c:pt idx="0">
                  <c:v>12.360651618019117</c:v>
                </c:pt>
                <c:pt idx="1">
                  <c:v>11.568300341143964</c:v>
                </c:pt>
                <c:pt idx="2">
                  <c:v>10.994277001732376</c:v>
                </c:pt>
                <c:pt idx="3">
                  <c:v>10.900255246627804</c:v>
                </c:pt>
                <c:pt idx="4">
                  <c:v>11.964823987136651</c:v>
                </c:pt>
                <c:pt idx="5">
                  <c:v>11.265325509887946</c:v>
                </c:pt>
                <c:pt idx="6">
                  <c:v>11.074361989542188</c:v>
                </c:pt>
                <c:pt idx="7">
                  <c:v>10.30116172924645</c:v>
                </c:pt>
                <c:pt idx="8">
                  <c:v>11.55901753245533</c:v>
                </c:pt>
                <c:pt idx="9">
                  <c:v>11.655234778249737</c:v>
                </c:pt>
                <c:pt idx="10">
                  <c:v>13.940828957287524</c:v>
                </c:pt>
                <c:pt idx="11">
                  <c:v>13.838462202036498</c:v>
                </c:pt>
                <c:pt idx="12">
                  <c:v>14.435252987881622</c:v>
                </c:pt>
                <c:pt idx="13">
                  <c:v>14.1770261493298</c:v>
                </c:pt>
                <c:pt idx="14">
                  <c:v>12.440014750069054</c:v>
                </c:pt>
                <c:pt idx="15">
                  <c:v>10.695766990973139</c:v>
                </c:pt>
                <c:pt idx="16">
                  <c:v>10.730230839349995</c:v>
                </c:pt>
                <c:pt idx="17">
                  <c:v>8.8380570154646243</c:v>
                </c:pt>
                <c:pt idx="18">
                  <c:v>8.1743511954878691</c:v>
                </c:pt>
                <c:pt idx="19">
                  <c:v>7.3028683158916525</c:v>
                </c:pt>
              </c:numCache>
            </c:numRef>
          </c:val>
          <c:smooth val="0"/>
          <c:extLst>
            <c:ext xmlns:c16="http://schemas.microsoft.com/office/drawing/2014/chart" uri="{C3380CC4-5D6E-409C-BE32-E72D297353CC}">
              <c16:uniqueId val="{00000007-3817-44BF-9861-1A84937A8371}"/>
            </c:ext>
          </c:extLst>
        </c:ser>
        <c:dLbls>
          <c:showLegendKey val="0"/>
          <c:showVal val="0"/>
          <c:showCatName val="0"/>
          <c:showSerName val="0"/>
          <c:showPercent val="0"/>
          <c:showBubbleSize val="0"/>
        </c:dLbls>
        <c:smooth val="0"/>
        <c:axId val="679324760"/>
        <c:axId val="679322792"/>
        <c:extLst>
          <c:ext xmlns:c15="http://schemas.microsoft.com/office/drawing/2012/chart" uri="{02D57815-91ED-43cb-92C2-25804820EDAC}">
            <c15:filteredLineSeries>
              <c15:ser>
                <c:idx val="0"/>
                <c:order val="0"/>
                <c:tx>
                  <c:strRef>
                    <c:extLst>
                      <c:ext uri="{02D57815-91ED-43cb-92C2-25804820EDAC}">
                        <c15:formulaRef>
                          <c15:sqref>Planilha1!$B$3</c15:sqref>
                        </c15:formulaRef>
                      </c:ext>
                    </c:extLst>
                    <c:strCache>
                      <c:ptCount val="1"/>
                      <c:pt idx="0">
                        <c:v> Homens - Taxa de desemprego</c:v>
                      </c:pt>
                    </c:strCache>
                  </c:strRef>
                </c:tx>
                <c:spPr>
                  <a:ln w="28575" cap="rnd">
                    <a:solidFill>
                      <a:schemeClr val="accent1"/>
                    </a:solidFill>
                    <a:round/>
                  </a:ln>
                  <a:effectLst/>
                </c:spPr>
                <c:marker>
                  <c:symbol val="none"/>
                </c:marker>
                <c:cat>
                  <c:strRef>
                    <c:extLst>
                      <c:ext uri="{02D57815-91ED-43cb-92C2-25804820EDAC}">
                        <c15:formulaRef>
                          <c15:sqref>Planilha1!$A$4:$A$24</c15:sqref>
                        </c15:formulaRef>
                      </c:ext>
                    </c:extLst>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extLst>
                      <c:ext uri="{02D57815-91ED-43cb-92C2-25804820EDAC}">
                        <c15:formulaRef>
                          <c15:sqref>Planilha1!$B$4:$B$23</c15:sqref>
                        </c15:formulaRef>
                      </c:ext>
                    </c:extLst>
                    <c:numCache>
                      <c:formatCode>0.0</c:formatCode>
                      <c:ptCount val="20"/>
                      <c:pt idx="0">
                        <c:v>11.581735144035683</c:v>
                      </c:pt>
                      <c:pt idx="1">
                        <c:v>11.007509993063302</c:v>
                      </c:pt>
                      <c:pt idx="2">
                        <c:v>10.447533004913028</c:v>
                      </c:pt>
                      <c:pt idx="3">
                        <c:v>10.054577118044904</c:v>
                      </c:pt>
                      <c:pt idx="4">
                        <c:v>10.904628896210468</c:v>
                      </c:pt>
                      <c:pt idx="5">
                        <c:v>10.303504104008393</c:v>
                      </c:pt>
                      <c:pt idx="6">
                        <c:v>9.9783410208105767</c:v>
                      </c:pt>
                      <c:pt idx="7">
                        <c:v>9.2312621729471136</c:v>
                      </c:pt>
                      <c:pt idx="8">
                        <c:v>10.36855226005606</c:v>
                      </c:pt>
                      <c:pt idx="9">
                        <c:v>12.171433951737972</c:v>
                      </c:pt>
                      <c:pt idx="10">
                        <c:v>12.932177573603386</c:v>
                      </c:pt>
                      <c:pt idx="11">
                        <c:v>11.902780934779283</c:v>
                      </c:pt>
                      <c:pt idx="12">
                        <c:v>12.15067392086878</c:v>
                      </c:pt>
                      <c:pt idx="13">
                        <c:v>11.586369240111285</c:v>
                      </c:pt>
                      <c:pt idx="14">
                        <c:v>10.12968781061713</c:v>
                      </c:pt>
                      <c:pt idx="15">
                        <c:v>9.025997368043587</c:v>
                      </c:pt>
                      <c:pt idx="16">
                        <c:v>9.1239207337084078</c:v>
                      </c:pt>
                      <c:pt idx="17">
                        <c:v>7.5353873637726467</c:v>
                      </c:pt>
                      <c:pt idx="18">
                        <c:v>6.911976811466972</c:v>
                      </c:pt>
                      <c:pt idx="19">
                        <c:v>6.4510114291679965</c:v>
                      </c:pt>
                    </c:numCache>
                  </c:numRef>
                </c:val>
                <c:smooth val="0"/>
                <c:extLst>
                  <c:ext xmlns:c16="http://schemas.microsoft.com/office/drawing/2014/chart" uri="{C3380CC4-5D6E-409C-BE32-E72D297353CC}">
                    <c16:uniqueId val="{00000008-3817-44BF-9861-1A84937A837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Planilha1!$E$3</c15:sqref>
                        </c15:formulaRef>
                      </c:ext>
                    </c:extLst>
                    <c:strCache>
                      <c:ptCount val="1"/>
                      <c:pt idx="0">
                        <c:v>Mulheres -Taxa de desemprego</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Planilha1!$A$4:$A$24</c15:sqref>
                        </c15:formulaRef>
                      </c:ext>
                    </c:extLst>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extLst xmlns:c15="http://schemas.microsoft.com/office/drawing/2012/chart">
                      <c:ext xmlns:c15="http://schemas.microsoft.com/office/drawing/2012/chart" uri="{02D57815-91ED-43cb-92C2-25804820EDAC}">
                        <c15:formulaRef>
                          <c15:sqref>Planilha1!$E$4:$E$23</c15:sqref>
                        </c15:formulaRef>
                      </c:ext>
                    </c:extLst>
                    <c:numCache>
                      <c:formatCode>0.0</c:formatCode>
                      <c:ptCount val="20"/>
                      <c:pt idx="0">
                        <c:v>15.387421541986454</c:v>
                      </c:pt>
                      <c:pt idx="1">
                        <c:v>14.576662293327146</c:v>
                      </c:pt>
                      <c:pt idx="2">
                        <c:v>14.033103466342292</c:v>
                      </c:pt>
                      <c:pt idx="3">
                        <c:v>13.834577265821579</c:v>
                      </c:pt>
                      <c:pt idx="4">
                        <c:v>15.319997011924263</c:v>
                      </c:pt>
                      <c:pt idx="5">
                        <c:v>14.46126931989836</c:v>
                      </c:pt>
                      <c:pt idx="6">
                        <c:v>14.33186459914722</c:v>
                      </c:pt>
                      <c:pt idx="7">
                        <c:v>13.421583036813987</c:v>
                      </c:pt>
                      <c:pt idx="8">
                        <c:v>14.930462257808685</c:v>
                      </c:pt>
                      <c:pt idx="9">
                        <c:v>15.505269138114619</c:v>
                      </c:pt>
                      <c:pt idx="10">
                        <c:v>17.5457497128229</c:v>
                      </c:pt>
                      <c:pt idx="11">
                        <c:v>17.184888644523365</c:v>
                      </c:pt>
                      <c:pt idx="12">
                        <c:v>18.538898046722956</c:v>
                      </c:pt>
                      <c:pt idx="13">
                        <c:v>17.697155347779123</c:v>
                      </c:pt>
                      <c:pt idx="14">
                        <c:v>15.8893591688269</c:v>
                      </c:pt>
                      <c:pt idx="15">
                        <c:v>13.862766457132006</c:v>
                      </c:pt>
                      <c:pt idx="16">
                        <c:v>13.743384249172145</c:v>
                      </c:pt>
                      <c:pt idx="17">
                        <c:v>11.559285043230966</c:v>
                      </c:pt>
                      <c:pt idx="18">
                        <c:v>10.974729038197264</c:v>
                      </c:pt>
                      <c:pt idx="19">
                        <c:v>9.8489480089350145</c:v>
                      </c:pt>
                    </c:numCache>
                  </c:numRef>
                </c:val>
                <c:smooth val="0"/>
                <c:extLst xmlns:c15="http://schemas.microsoft.com/office/drawing/2012/chart">
                  <c:ext xmlns:c16="http://schemas.microsoft.com/office/drawing/2014/chart" uri="{C3380CC4-5D6E-409C-BE32-E72D297353CC}">
                    <c16:uniqueId val="{00000009-3817-44BF-9861-1A84937A8371}"/>
                  </c:ext>
                </c:extLst>
              </c15:ser>
            </c15:filteredLineSeries>
          </c:ext>
        </c:extLst>
      </c:lineChart>
      <c:catAx>
        <c:axId val="67932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BR"/>
          </a:p>
        </c:txPr>
        <c:crossAx val="679322792"/>
        <c:crosses val="autoZero"/>
        <c:auto val="1"/>
        <c:lblAlgn val="ctr"/>
        <c:lblOffset val="100"/>
        <c:noMultiLvlLbl val="0"/>
      </c:catAx>
      <c:valAx>
        <c:axId val="679322792"/>
        <c:scaling>
          <c:orientation val="minMax"/>
          <c:max val="24"/>
          <c:min val="0"/>
        </c:scaling>
        <c:delete val="1"/>
        <c:axPos val="l"/>
        <c:numFmt formatCode="0.0" sourceLinked="1"/>
        <c:majorTickMark val="none"/>
        <c:minorTickMark val="none"/>
        <c:tickLblPos val="nextTo"/>
        <c:crossAx val="679324760"/>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63667916130612E-2"/>
          <c:y val="0.17255092449779408"/>
          <c:w val="0.85729628011121006"/>
          <c:h val="0.67446725698160936"/>
        </c:manualLayout>
      </c:layout>
      <c:lineChart>
        <c:grouping val="standard"/>
        <c:varyColors val="0"/>
        <c:ser>
          <c:idx val="1"/>
          <c:order val="1"/>
          <c:tx>
            <c:strRef>
              <c:f>Planilha2!$C$5</c:f>
              <c:strCache>
                <c:ptCount val="1"/>
                <c:pt idx="0">
                  <c:v>Homens Negros</c:v>
                </c:pt>
              </c:strCache>
            </c:strRef>
          </c:tx>
          <c:spPr>
            <a:ln w="28575" cap="rnd">
              <a:solidFill>
                <a:schemeClr val="accent1">
                  <a:lumMod val="75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6D-4FB7-92A6-DA2972AA67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Planilha2!$A$6:$A$26</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Planilha2!$C$6:$C$26</c:f>
              <c:numCache>
                <c:formatCode>#,##0.00</c:formatCode>
                <c:ptCount val="21"/>
                <c:pt idx="0">
                  <c:v>15.956118421052631</c:v>
                </c:pt>
                <c:pt idx="1">
                  <c:v>14.231282051282051</c:v>
                </c:pt>
                <c:pt idx="2">
                  <c:v>14.004615384615382</c:v>
                </c:pt>
                <c:pt idx="3">
                  <c:v>14.662948717948719</c:v>
                </c:pt>
                <c:pt idx="4">
                  <c:v>15.992697368421052</c:v>
                </c:pt>
                <c:pt idx="5">
                  <c:v>14.211987179487181</c:v>
                </c:pt>
                <c:pt idx="6">
                  <c:v>14.175705128205127</c:v>
                </c:pt>
                <c:pt idx="7">
                  <c:v>14.94602564102564</c:v>
                </c:pt>
                <c:pt idx="8">
                  <c:v>16.721081081081081</c:v>
                </c:pt>
                <c:pt idx="9">
                  <c:v>16.341287878787881</c:v>
                </c:pt>
                <c:pt idx="10">
                  <c:v>14.593157894736841</c:v>
                </c:pt>
                <c:pt idx="11">
                  <c:v>14.565320512820513</c:v>
                </c:pt>
                <c:pt idx="12">
                  <c:v>15.217564102564102</c:v>
                </c:pt>
                <c:pt idx="13">
                  <c:v>14.039615384615384</c:v>
                </c:pt>
                <c:pt idx="14">
                  <c:v>13.542187500000001</c:v>
                </c:pt>
                <c:pt idx="15">
                  <c:v>13.647312500000002</c:v>
                </c:pt>
                <c:pt idx="16">
                  <c:v>14.893076923076924</c:v>
                </c:pt>
                <c:pt idx="17">
                  <c:v>13.886089743589745</c:v>
                </c:pt>
                <c:pt idx="18">
                  <c:v>13.9293125</c:v>
                </c:pt>
                <c:pt idx="19">
                  <c:v>15.316730769230768</c:v>
                </c:pt>
              </c:numCache>
            </c:numRef>
          </c:val>
          <c:smooth val="0"/>
          <c:extLst>
            <c:ext xmlns:c16="http://schemas.microsoft.com/office/drawing/2014/chart" uri="{C3380CC4-5D6E-409C-BE32-E72D297353CC}">
              <c16:uniqueId val="{00000001-AE6D-4FB7-92A6-DA2972AA67D4}"/>
            </c:ext>
          </c:extLst>
        </c:ser>
        <c:ser>
          <c:idx val="2"/>
          <c:order val="2"/>
          <c:tx>
            <c:strRef>
              <c:f>Planilha2!$D$5</c:f>
              <c:strCache>
                <c:ptCount val="1"/>
                <c:pt idx="0">
                  <c:v>Homens Não Negros</c:v>
                </c:pt>
              </c:strCache>
            </c:strRef>
          </c:tx>
          <c:spPr>
            <a:ln w="28575" cap="rnd">
              <a:solidFill>
                <a:schemeClr val="accent1">
                  <a:lumMod val="60000"/>
                  <a:lumOff val="40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6D-4FB7-92A6-DA2972AA67D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Planilha2!$A$6:$A$26</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Planilha2!$D$6:$D$26</c:f>
              <c:numCache>
                <c:formatCode>#,##0.00</c:formatCode>
                <c:ptCount val="21"/>
                <c:pt idx="0">
                  <c:v>28.138525641025637</c:v>
                </c:pt>
                <c:pt idx="1">
                  <c:v>25.341374999999999</c:v>
                </c:pt>
                <c:pt idx="2">
                  <c:v>24.798536585365852</c:v>
                </c:pt>
                <c:pt idx="3">
                  <c:v>26.052125</c:v>
                </c:pt>
                <c:pt idx="4">
                  <c:v>27.481937499999997</c:v>
                </c:pt>
                <c:pt idx="5">
                  <c:v>24.8099375</c:v>
                </c:pt>
                <c:pt idx="6">
                  <c:v>24.709451219512193</c:v>
                </c:pt>
                <c:pt idx="7">
                  <c:v>26.255125</c:v>
                </c:pt>
                <c:pt idx="8">
                  <c:v>29.733486842105261</c:v>
                </c:pt>
                <c:pt idx="9">
                  <c:v>28.822720588235292</c:v>
                </c:pt>
                <c:pt idx="10">
                  <c:v>25.883461538461539</c:v>
                </c:pt>
                <c:pt idx="11">
                  <c:v>25.38625</c:v>
                </c:pt>
                <c:pt idx="12">
                  <c:v>26.521187500000003</c:v>
                </c:pt>
                <c:pt idx="13">
                  <c:v>24.4586875</c:v>
                </c:pt>
                <c:pt idx="14">
                  <c:v>22.711158536585366</c:v>
                </c:pt>
                <c:pt idx="15">
                  <c:v>22.33341463414634</c:v>
                </c:pt>
                <c:pt idx="16">
                  <c:v>24.853249999999999</c:v>
                </c:pt>
                <c:pt idx="17">
                  <c:v>23.7049375</c:v>
                </c:pt>
                <c:pt idx="18">
                  <c:v>23.519024390243903</c:v>
                </c:pt>
                <c:pt idx="19">
                  <c:v>25.5301875</c:v>
                </c:pt>
              </c:numCache>
            </c:numRef>
          </c:val>
          <c:smooth val="0"/>
          <c:extLst>
            <c:ext xmlns:c16="http://schemas.microsoft.com/office/drawing/2014/chart" uri="{C3380CC4-5D6E-409C-BE32-E72D297353CC}">
              <c16:uniqueId val="{00000003-AE6D-4FB7-92A6-DA2972AA67D4}"/>
            </c:ext>
          </c:extLst>
        </c:ser>
        <c:ser>
          <c:idx val="4"/>
          <c:order val="4"/>
          <c:tx>
            <c:strRef>
              <c:f>Planilha2!$F$5</c:f>
              <c:strCache>
                <c:ptCount val="1"/>
                <c:pt idx="0">
                  <c:v>Mulheres Negras</c:v>
                </c:pt>
              </c:strCache>
            </c:strRef>
          </c:tx>
          <c:spPr>
            <a:ln w="28575" cap="rnd">
              <a:solidFill>
                <a:schemeClr val="accent2">
                  <a:lumMod val="75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6D-4FB7-92A6-DA2972AA67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Planilha2!$A$6:$A$26</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Planilha2!$F$6:$F$26</c:f>
              <c:numCache>
                <c:formatCode>#,##0.00</c:formatCode>
                <c:ptCount val="21"/>
                <c:pt idx="0">
                  <c:v>14.732272727272727</c:v>
                </c:pt>
                <c:pt idx="1">
                  <c:v>12.787279411764706</c:v>
                </c:pt>
                <c:pt idx="2">
                  <c:v>12.84235294117647</c:v>
                </c:pt>
                <c:pt idx="3">
                  <c:v>13.498676470588235</c:v>
                </c:pt>
                <c:pt idx="4">
                  <c:v>14.913636363636362</c:v>
                </c:pt>
                <c:pt idx="5">
                  <c:v>12.706029411764705</c:v>
                </c:pt>
                <c:pt idx="6">
                  <c:v>12.906985294117646</c:v>
                </c:pt>
                <c:pt idx="7">
                  <c:v>13.46735294117647</c:v>
                </c:pt>
                <c:pt idx="8">
                  <c:v>15.3334375</c:v>
                </c:pt>
                <c:pt idx="9">
                  <c:v>16.807884615384616</c:v>
                </c:pt>
                <c:pt idx="10">
                  <c:v>14.159531250000001</c:v>
                </c:pt>
                <c:pt idx="11">
                  <c:v>13.756666666666668</c:v>
                </c:pt>
                <c:pt idx="12">
                  <c:v>14.631515151515151</c:v>
                </c:pt>
                <c:pt idx="13">
                  <c:v>13.069338235294119</c:v>
                </c:pt>
                <c:pt idx="14">
                  <c:v>12.785514705882353</c:v>
                </c:pt>
                <c:pt idx="15">
                  <c:v>12.397214285714284</c:v>
                </c:pt>
                <c:pt idx="16">
                  <c:v>14.076323529411766</c:v>
                </c:pt>
                <c:pt idx="17">
                  <c:v>12.350142857142856</c:v>
                </c:pt>
                <c:pt idx="18">
                  <c:v>12.820857142857143</c:v>
                </c:pt>
                <c:pt idx="19">
                  <c:v>13.413642857142857</c:v>
                </c:pt>
              </c:numCache>
            </c:numRef>
          </c:val>
          <c:smooth val="0"/>
          <c:extLst>
            <c:ext xmlns:c16="http://schemas.microsoft.com/office/drawing/2014/chart" uri="{C3380CC4-5D6E-409C-BE32-E72D297353CC}">
              <c16:uniqueId val="{00000005-AE6D-4FB7-92A6-DA2972AA67D4}"/>
            </c:ext>
          </c:extLst>
        </c:ser>
        <c:ser>
          <c:idx val="5"/>
          <c:order val="5"/>
          <c:tx>
            <c:strRef>
              <c:f>Planilha2!$G$5</c:f>
              <c:strCache>
                <c:ptCount val="1"/>
                <c:pt idx="0">
                  <c:v>Mulheres Não Negras</c:v>
                </c:pt>
              </c:strCache>
            </c:strRef>
          </c:tx>
          <c:spPr>
            <a:ln w="28575" cap="rnd">
              <a:solidFill>
                <a:schemeClr val="accent2">
                  <a:lumMod val="60000"/>
                  <a:lumOff val="40000"/>
                </a:schemeClr>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6D-4FB7-92A6-DA2972AA67D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Planilha2!$A$6:$A$26</c:f>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f>Planilha2!$G$6:$G$26</c:f>
              <c:numCache>
                <c:formatCode>#,##0.00</c:formatCode>
                <c:ptCount val="21"/>
                <c:pt idx="0">
                  <c:v>24.060073529411767</c:v>
                </c:pt>
                <c:pt idx="1">
                  <c:v>20.428263888888889</c:v>
                </c:pt>
                <c:pt idx="2">
                  <c:v>21.520214285714285</c:v>
                </c:pt>
                <c:pt idx="3">
                  <c:v>22.117357142857141</c:v>
                </c:pt>
                <c:pt idx="4">
                  <c:v>25.175514705882353</c:v>
                </c:pt>
                <c:pt idx="5">
                  <c:v>21.871357142857143</c:v>
                </c:pt>
                <c:pt idx="6">
                  <c:v>21.094027777777779</c:v>
                </c:pt>
                <c:pt idx="7">
                  <c:v>22.773857142857143</c:v>
                </c:pt>
                <c:pt idx="8">
                  <c:v>25.626287878787878</c:v>
                </c:pt>
                <c:pt idx="9">
                  <c:v>26.144910714285714</c:v>
                </c:pt>
                <c:pt idx="10">
                  <c:v>23.075661764705881</c:v>
                </c:pt>
                <c:pt idx="11">
                  <c:v>22.887071428571428</c:v>
                </c:pt>
                <c:pt idx="12">
                  <c:v>23.916428571428572</c:v>
                </c:pt>
                <c:pt idx="13">
                  <c:v>21.062071428571429</c:v>
                </c:pt>
                <c:pt idx="14">
                  <c:v>20.135138888888889</c:v>
                </c:pt>
                <c:pt idx="15">
                  <c:v>19.764444444444443</c:v>
                </c:pt>
                <c:pt idx="16">
                  <c:v>21.352777777777778</c:v>
                </c:pt>
                <c:pt idx="17">
                  <c:v>19.61888888888889</c:v>
                </c:pt>
                <c:pt idx="18">
                  <c:v>20.356180555555554</c:v>
                </c:pt>
                <c:pt idx="19">
                  <c:v>21.438541666666666</c:v>
                </c:pt>
              </c:numCache>
            </c:numRef>
          </c:val>
          <c:smooth val="0"/>
          <c:extLst>
            <c:ext xmlns:c16="http://schemas.microsoft.com/office/drawing/2014/chart" uri="{C3380CC4-5D6E-409C-BE32-E72D297353CC}">
              <c16:uniqueId val="{00000007-AE6D-4FB7-92A6-DA2972AA67D4}"/>
            </c:ext>
          </c:extLst>
        </c:ser>
        <c:dLbls>
          <c:showLegendKey val="0"/>
          <c:showVal val="0"/>
          <c:showCatName val="0"/>
          <c:showSerName val="0"/>
          <c:showPercent val="0"/>
          <c:showBubbleSize val="0"/>
        </c:dLbls>
        <c:smooth val="0"/>
        <c:axId val="674984960"/>
        <c:axId val="769927216"/>
        <c:extLst>
          <c:ext xmlns:c15="http://schemas.microsoft.com/office/drawing/2012/chart" uri="{02D57815-91ED-43cb-92C2-25804820EDAC}">
            <c15:filteredLineSeries>
              <c15:ser>
                <c:idx val="0"/>
                <c:order val="0"/>
                <c:tx>
                  <c:strRef>
                    <c:extLst>
                      <c:ext uri="{02D57815-91ED-43cb-92C2-25804820EDAC}">
                        <c15:formulaRef>
                          <c15:sqref>Planilha2!$B$5</c15:sqref>
                        </c15:formulaRef>
                      </c:ext>
                    </c:extLst>
                    <c:strCache>
                      <c:ptCount val="1"/>
                      <c:pt idx="0">
                        <c:v> Homens - rendimento hora</c:v>
                      </c:pt>
                    </c:strCache>
                  </c:strRef>
                </c:tx>
                <c:spPr>
                  <a:ln w="28575" cap="rnd">
                    <a:solidFill>
                      <a:schemeClr val="accent1"/>
                    </a:solidFill>
                    <a:round/>
                  </a:ln>
                  <a:effectLst/>
                </c:spPr>
                <c:marker>
                  <c:symbol val="none"/>
                </c:marker>
                <c:cat>
                  <c:strRef>
                    <c:extLst>
                      <c:ext uri="{02D57815-91ED-43cb-92C2-25804820EDAC}">
                        <c15:formulaRef>
                          <c15:sqref>Planilha2!$A$6:$A$26</c15:sqref>
                        </c15:formulaRef>
                      </c:ext>
                    </c:extLst>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extLst>
                      <c:ext uri="{02D57815-91ED-43cb-92C2-25804820EDAC}">
                        <c15:formulaRef>
                          <c15:sqref>Planilha2!$B$6:$B$26</c15:sqref>
                        </c15:formulaRef>
                      </c:ext>
                    </c:extLst>
                    <c:numCache>
                      <c:formatCode>#,##0.00</c:formatCode>
                      <c:ptCount val="21"/>
                      <c:pt idx="0">
                        <c:v>21.144551282051282</c:v>
                      </c:pt>
                      <c:pt idx="1">
                        <c:v>18.987937500000001</c:v>
                      </c:pt>
                      <c:pt idx="2">
                        <c:v>18.888124999999999</c:v>
                      </c:pt>
                      <c:pt idx="3">
                        <c:v>19.972884615384615</c:v>
                      </c:pt>
                      <c:pt idx="4">
                        <c:v>21.142692307692307</c:v>
                      </c:pt>
                      <c:pt idx="5">
                        <c:v>18.690312499999997</c:v>
                      </c:pt>
                      <c:pt idx="6">
                        <c:v>18.874375000000001</c:v>
                      </c:pt>
                      <c:pt idx="7">
                        <c:v>19.603000000000002</c:v>
                      </c:pt>
                      <c:pt idx="8">
                        <c:v>22.159539473684209</c:v>
                      </c:pt>
                      <c:pt idx="9">
                        <c:v>22.430227272727272</c:v>
                      </c:pt>
                      <c:pt idx="10">
                        <c:v>19.981118421052631</c:v>
                      </c:pt>
                      <c:pt idx="11">
                        <c:v>19.731666666666666</c:v>
                      </c:pt>
                      <c:pt idx="12">
                        <c:v>20.610961538461538</c:v>
                      </c:pt>
                      <c:pt idx="13">
                        <c:v>18.525437500000002</c:v>
                      </c:pt>
                      <c:pt idx="14">
                        <c:v>17.836437499999999</c:v>
                      </c:pt>
                      <c:pt idx="15">
                        <c:v>17.698812499999999</c:v>
                      </c:pt>
                      <c:pt idx="16">
                        <c:v>19.073249999999998</c:v>
                      </c:pt>
                      <c:pt idx="17">
                        <c:v>17.999625000000002</c:v>
                      </c:pt>
                      <c:pt idx="18">
                        <c:v>18.389250000000001</c:v>
                      </c:pt>
                      <c:pt idx="19">
                        <c:v>19.551625000000001</c:v>
                      </c:pt>
                    </c:numCache>
                  </c:numRef>
                </c:val>
                <c:smooth val="0"/>
                <c:extLst>
                  <c:ext xmlns:c16="http://schemas.microsoft.com/office/drawing/2014/chart" uri="{C3380CC4-5D6E-409C-BE32-E72D297353CC}">
                    <c16:uniqueId val="{00000008-AE6D-4FB7-92A6-DA2972AA67D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Planilha2!$E$5</c15:sqref>
                        </c15:formulaRef>
                      </c:ext>
                    </c:extLst>
                    <c:strCache>
                      <c:ptCount val="1"/>
                      <c:pt idx="0">
                        <c:v>Mulheres - rendimento hora</c:v>
                      </c:pt>
                    </c:strCache>
                  </c:strRef>
                </c:tx>
                <c:spPr>
                  <a:ln w="28575" cap="rnd">
                    <a:solidFill>
                      <a:schemeClr val="accent4"/>
                    </a:solidFill>
                    <a:round/>
                  </a:ln>
                  <a:effectLst/>
                </c:spPr>
                <c:marker>
                  <c:symbol val="none"/>
                </c:marker>
                <c:dLbls>
                  <c:dLbl>
                    <c:idx val="19"/>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AE6D-4FB7-92A6-DA2972AA67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Planilha2!$A$6:$A$26</c15:sqref>
                        </c15:formulaRef>
                      </c:ext>
                    </c:extLst>
                    <c:strCache>
                      <c:ptCount val="20"/>
                      <c:pt idx="0">
                        <c:v>1º trim. 2018</c:v>
                      </c:pt>
                      <c:pt idx="1">
                        <c:v>2º trim. 2018</c:v>
                      </c:pt>
                      <c:pt idx="2">
                        <c:v>3º trim. 2018</c:v>
                      </c:pt>
                      <c:pt idx="3">
                        <c:v>4º trim. 2018</c:v>
                      </c:pt>
                      <c:pt idx="4">
                        <c:v>1º trim. 2019</c:v>
                      </c:pt>
                      <c:pt idx="5">
                        <c:v>2º trim. 2019</c:v>
                      </c:pt>
                      <c:pt idx="6">
                        <c:v>3º trim. 2019</c:v>
                      </c:pt>
                      <c:pt idx="7">
                        <c:v>4º trim. 2019</c:v>
                      </c:pt>
                      <c:pt idx="8">
                        <c:v>1º trim. 2020</c:v>
                      </c:pt>
                      <c:pt idx="9">
                        <c:v>2º trim. 2020</c:v>
                      </c:pt>
                      <c:pt idx="10">
                        <c:v>3º trim. 2020</c:v>
                      </c:pt>
                      <c:pt idx="11">
                        <c:v>4º trim. 2020</c:v>
                      </c:pt>
                      <c:pt idx="12">
                        <c:v>1º trim. 2021</c:v>
                      </c:pt>
                      <c:pt idx="13">
                        <c:v>2º trim. 2021</c:v>
                      </c:pt>
                      <c:pt idx="14">
                        <c:v>3º trim. 2021</c:v>
                      </c:pt>
                      <c:pt idx="15">
                        <c:v>4º trim. 2021</c:v>
                      </c:pt>
                      <c:pt idx="16">
                        <c:v>1º trim. 2022</c:v>
                      </c:pt>
                      <c:pt idx="17">
                        <c:v>2º trim. 2022</c:v>
                      </c:pt>
                      <c:pt idx="18">
                        <c:v>3º trim. 2022</c:v>
                      </c:pt>
                      <c:pt idx="19">
                        <c:v>4º trim. 2022</c:v>
                      </c:pt>
                    </c:strCache>
                  </c:strRef>
                </c:cat>
                <c:val>
                  <c:numRef>
                    <c:extLst xmlns:c15="http://schemas.microsoft.com/office/drawing/2012/chart">
                      <c:ext xmlns:c15="http://schemas.microsoft.com/office/drawing/2012/chart" uri="{02D57815-91ED-43cb-92C2-25804820EDAC}">
                        <c15:formulaRef>
                          <c15:sqref>Planilha2!$E$6:$E$26</c15:sqref>
                        </c15:formulaRef>
                      </c:ext>
                    </c:extLst>
                    <c:numCache>
                      <c:formatCode>#,##0.00</c:formatCode>
                      <c:ptCount val="21"/>
                      <c:pt idx="0">
                        <c:v>18.963014705882351</c:v>
                      </c:pt>
                      <c:pt idx="1">
                        <c:v>16.524214285714283</c:v>
                      </c:pt>
                      <c:pt idx="2">
                        <c:v>16.804785714285714</c:v>
                      </c:pt>
                      <c:pt idx="3">
                        <c:v>17.880441176470587</c:v>
                      </c:pt>
                      <c:pt idx="4">
                        <c:v>19.596617647058821</c:v>
                      </c:pt>
                      <c:pt idx="5">
                        <c:v>16.871571428571428</c:v>
                      </c:pt>
                      <c:pt idx="6">
                        <c:v>16.888285714285715</c:v>
                      </c:pt>
                      <c:pt idx="7">
                        <c:v>17.6525</c:v>
                      </c:pt>
                      <c:pt idx="8">
                        <c:v>20.629921875000001</c:v>
                      </c:pt>
                      <c:pt idx="9">
                        <c:v>21.563055555555554</c:v>
                      </c:pt>
                      <c:pt idx="10">
                        <c:v>18.640909090909091</c:v>
                      </c:pt>
                      <c:pt idx="11">
                        <c:v>18.365661764705884</c:v>
                      </c:pt>
                      <c:pt idx="12">
                        <c:v>19.314264705882351</c:v>
                      </c:pt>
                      <c:pt idx="13">
                        <c:v>16.758357142857143</c:v>
                      </c:pt>
                      <c:pt idx="14">
                        <c:v>16.406285714285715</c:v>
                      </c:pt>
                      <c:pt idx="15">
                        <c:v>16.212642857142857</c:v>
                      </c:pt>
                      <c:pt idx="16">
                        <c:v>17.634357142857141</c:v>
                      </c:pt>
                      <c:pt idx="17">
                        <c:v>16.069214285714285</c:v>
                      </c:pt>
                      <c:pt idx="18">
                        <c:v>16.237777777777776</c:v>
                      </c:pt>
                      <c:pt idx="19">
                        <c:v>17.485714285714284</c:v>
                      </c:pt>
                    </c:numCache>
                  </c:numRef>
                </c:val>
                <c:smooth val="0"/>
                <c:extLst xmlns:c15="http://schemas.microsoft.com/office/drawing/2012/chart">
                  <c:ext xmlns:c16="http://schemas.microsoft.com/office/drawing/2014/chart" uri="{C3380CC4-5D6E-409C-BE32-E72D297353CC}">
                    <c16:uniqueId val="{0000000A-AE6D-4FB7-92A6-DA2972AA67D4}"/>
                  </c:ext>
                </c:extLst>
              </c15:ser>
            </c15:filteredLineSeries>
          </c:ext>
        </c:extLst>
      </c:lineChart>
      <c:catAx>
        <c:axId val="67498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BR"/>
          </a:p>
        </c:txPr>
        <c:crossAx val="769927216"/>
        <c:crosses val="autoZero"/>
        <c:auto val="1"/>
        <c:lblAlgn val="ctr"/>
        <c:lblOffset val="100"/>
        <c:noMultiLvlLbl val="0"/>
      </c:catAx>
      <c:valAx>
        <c:axId val="769927216"/>
        <c:scaling>
          <c:orientation val="minMax"/>
          <c:max val="30"/>
          <c:min val="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74984960"/>
        <c:crosses val="autoZero"/>
        <c:crossBetween val="between"/>
      </c:valAx>
      <c:spPr>
        <a:noFill/>
        <a:ln w="25400">
          <a:noFill/>
        </a:ln>
        <a:effectLst/>
      </c:spPr>
    </c:plotArea>
    <c:legend>
      <c:legendPos val="t"/>
      <c:layout>
        <c:manualLayout>
          <c:xMode val="edge"/>
          <c:yMode val="edge"/>
          <c:x val="0.11896151539462103"/>
          <c:y val="2.0680738253503514E-2"/>
          <c:w val="0.8104907741317402"/>
          <c:h val="0.117732946323022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raisdúvidas!$C$36</c:f>
              <c:strCache>
                <c:ptCount val="1"/>
                <c:pt idx="0">
                  <c:v>% Mulheres Empregos típicos</c:v>
                </c:pt>
              </c:strCache>
            </c:strRef>
          </c:tx>
          <c:spPr>
            <a:solidFill>
              <a:srgbClr val="ED7D31">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raisdúvidas!$A$37:$A$46</c:f>
              <c:strCache>
                <c:ptCount val="10"/>
                <c:pt idx="0">
                  <c:v>Dirigentes e gerentes de empresas pivadas e dirigentes do setor público</c:v>
                </c:pt>
                <c:pt idx="1">
                  <c:v>Profissionais das ciências e das artes (ensino superior)</c:v>
                </c:pt>
                <c:pt idx="2">
                  <c:v>Técnicas (os) de nível médio (ensino técnico)</c:v>
                </c:pt>
                <c:pt idx="3">
                  <c:v>Trabalhadoras (es) de serviços administrativos (escrituração das atividades)</c:v>
                </c:pt>
                <c:pt idx="4">
                  <c:v>Trabalhadoras (es) prestaores de serviços, vendedoras (es) do comércio </c:v>
                </c:pt>
                <c:pt idx="5">
                  <c:v>Trabalhadoras (es) agropecuários, florestais e da pesca</c:v>
                </c:pt>
                <c:pt idx="6">
                  <c:v>Trabalhadoras (es) da produção de bens e serviços indústriais (operadores máquinas)</c:v>
                </c:pt>
                <c:pt idx="7">
                  <c:v>Trabalhadoras (es) da produção de bens e serviços industriais (artesanais)</c:v>
                </c:pt>
                <c:pt idx="8">
                  <c:v>Trabalhadoras (es) serviços de reparação e manutação</c:v>
                </c:pt>
                <c:pt idx="9">
                  <c:v>Total</c:v>
                </c:pt>
              </c:strCache>
            </c:strRef>
          </c:cat>
          <c:val>
            <c:numRef>
              <c:f>raisdúvidas!$C$37:$C$46</c:f>
              <c:numCache>
                <c:formatCode>0%</c:formatCode>
                <c:ptCount val="10"/>
                <c:pt idx="0">
                  <c:v>0.46183922951532486</c:v>
                </c:pt>
                <c:pt idx="1">
                  <c:v>0.58324972540206843</c:v>
                </c:pt>
                <c:pt idx="2">
                  <c:v>0.53764521825608491</c:v>
                </c:pt>
                <c:pt idx="3">
                  <c:v>0.60187540154018127</c:v>
                </c:pt>
                <c:pt idx="4">
                  <c:v>0.47994401760609406</c:v>
                </c:pt>
                <c:pt idx="5">
                  <c:v>0.11709872625980373</c:v>
                </c:pt>
                <c:pt idx="6">
                  <c:v>0.14803211702922867</c:v>
                </c:pt>
                <c:pt idx="7">
                  <c:v>0.21785246496273192</c:v>
                </c:pt>
                <c:pt idx="8">
                  <c:v>6.8392726418676983E-2</c:v>
                </c:pt>
                <c:pt idx="9">
                  <c:v>0.4194342423315261</c:v>
                </c:pt>
              </c:numCache>
            </c:numRef>
          </c:val>
          <c:extLst>
            <c:ext xmlns:c16="http://schemas.microsoft.com/office/drawing/2014/chart" uri="{C3380CC4-5D6E-409C-BE32-E72D297353CC}">
              <c16:uniqueId val="{00000000-AF13-4AC0-8DF4-E796973211BE}"/>
            </c:ext>
          </c:extLst>
        </c:ser>
        <c:ser>
          <c:idx val="2"/>
          <c:order val="1"/>
          <c:tx>
            <c:strRef>
              <c:f>raisdúvidas!$D$36</c:f>
              <c:strCache>
                <c:ptCount val="1"/>
                <c:pt idx="0">
                  <c:v>% Mulheres empregos atípicos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raisdúvidas!$A$37:$A$46</c:f>
              <c:strCache>
                <c:ptCount val="10"/>
                <c:pt idx="0">
                  <c:v>Dirigentes e gerentes de empresas pivadas e dirigentes do setor público</c:v>
                </c:pt>
                <c:pt idx="1">
                  <c:v>Profissionais das ciências e das artes (ensino superior)</c:v>
                </c:pt>
                <c:pt idx="2">
                  <c:v>Técnicas (os) de nível médio (ensino técnico)</c:v>
                </c:pt>
                <c:pt idx="3">
                  <c:v>Trabalhadoras (es) de serviços administrativos (escrituração das atividades)</c:v>
                </c:pt>
                <c:pt idx="4">
                  <c:v>Trabalhadoras (es) prestaores de serviços, vendedoras (es) do comércio </c:v>
                </c:pt>
                <c:pt idx="5">
                  <c:v>Trabalhadoras (es) agropecuários, florestais e da pesca</c:v>
                </c:pt>
                <c:pt idx="6">
                  <c:v>Trabalhadoras (es) da produção de bens e serviços indústriais (operadores máquinas)</c:v>
                </c:pt>
                <c:pt idx="7">
                  <c:v>Trabalhadoras (es) da produção de bens e serviços industriais (artesanais)</c:v>
                </c:pt>
                <c:pt idx="8">
                  <c:v>Trabalhadoras (es) serviços de reparação e manutação</c:v>
                </c:pt>
                <c:pt idx="9">
                  <c:v>Total</c:v>
                </c:pt>
              </c:strCache>
            </c:strRef>
          </c:cat>
          <c:val>
            <c:numRef>
              <c:f>raisdúvidas!$D$37:$D$46</c:f>
              <c:numCache>
                <c:formatCode>0%</c:formatCode>
                <c:ptCount val="10"/>
                <c:pt idx="0">
                  <c:v>0.51321847859293845</c:v>
                </c:pt>
                <c:pt idx="1">
                  <c:v>0.68812165517896728</c:v>
                </c:pt>
                <c:pt idx="2">
                  <c:v>0.71905261259935893</c:v>
                </c:pt>
                <c:pt idx="3">
                  <c:v>0.5989787523191249</c:v>
                </c:pt>
                <c:pt idx="4">
                  <c:v>0.59730236599706132</c:v>
                </c:pt>
                <c:pt idx="5">
                  <c:v>0.14115098258138042</c:v>
                </c:pt>
                <c:pt idx="6">
                  <c:v>0.16566036847925833</c:v>
                </c:pt>
                <c:pt idx="7">
                  <c:v>0.32292172136381048</c:v>
                </c:pt>
                <c:pt idx="8">
                  <c:v>0.17478045720657931</c:v>
                </c:pt>
                <c:pt idx="9">
                  <c:v>0.58053700340517167</c:v>
                </c:pt>
              </c:numCache>
            </c:numRef>
          </c:val>
          <c:extLst>
            <c:ext xmlns:c16="http://schemas.microsoft.com/office/drawing/2014/chart" uri="{C3380CC4-5D6E-409C-BE32-E72D297353CC}">
              <c16:uniqueId val="{00000001-AF13-4AC0-8DF4-E796973211BE}"/>
            </c:ext>
          </c:extLst>
        </c:ser>
        <c:dLbls>
          <c:showLegendKey val="0"/>
          <c:showVal val="0"/>
          <c:showCatName val="0"/>
          <c:showSerName val="0"/>
          <c:showPercent val="0"/>
          <c:showBubbleSize val="0"/>
        </c:dLbls>
        <c:gapWidth val="182"/>
        <c:axId val="621096512"/>
        <c:axId val="621098808"/>
      </c:barChart>
      <c:catAx>
        <c:axId val="62109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BR"/>
          </a:p>
        </c:txPr>
        <c:crossAx val="621098808"/>
        <c:crosses val="autoZero"/>
        <c:auto val="1"/>
        <c:lblAlgn val="ctr"/>
        <c:lblOffset val="100"/>
        <c:noMultiLvlLbl val="0"/>
      </c:catAx>
      <c:valAx>
        <c:axId val="621098808"/>
        <c:scaling>
          <c:orientation val="minMax"/>
        </c:scaling>
        <c:delete val="1"/>
        <c:axPos val="b"/>
        <c:numFmt formatCode="0%" sourceLinked="1"/>
        <c:majorTickMark val="none"/>
        <c:minorTickMark val="none"/>
        <c:tickLblPos val="nextTo"/>
        <c:crossAx val="621096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2"/>
          <c:tx>
            <c:strRef>
              <c:f>raisdúvidas!$E$69</c:f>
              <c:strCache>
                <c:ptCount val="1"/>
                <c:pt idx="0">
                  <c:v>Empregos típicos</c:v>
                </c:pt>
              </c:strCache>
            </c:strRef>
          </c:tx>
          <c:spPr>
            <a:solidFill>
              <a:schemeClr val="accent2">
                <a:lumMod val="60000"/>
                <a:lumOff val="40000"/>
              </a:schemeClr>
            </a:solidFill>
            <a:ln>
              <a:solidFill>
                <a:srgbClr val="2CABE4"/>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raisdúvidas!$A$72:$B$81</c:f>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extLst/>
            </c:strRef>
          </c:cat>
          <c:val>
            <c:numRef>
              <c:f>raisdúvidas!$E$72:$E$81</c:f>
              <c:numCache>
                <c:formatCode>0</c:formatCode>
                <c:ptCount val="10"/>
                <c:pt idx="0">
                  <c:v>-30.757300360111273</c:v>
                </c:pt>
                <c:pt idx="1">
                  <c:v>-20.56563632460005</c:v>
                </c:pt>
                <c:pt idx="2">
                  <c:v>-21.487711042574162</c:v>
                </c:pt>
                <c:pt idx="3">
                  <c:v>-18.96639590174469</c:v>
                </c:pt>
                <c:pt idx="4">
                  <c:v>-20.840961583549927</c:v>
                </c:pt>
                <c:pt idx="5">
                  <c:v>-26.606152174516509</c:v>
                </c:pt>
                <c:pt idx="6">
                  <c:v>-28.321646387871283</c:v>
                </c:pt>
                <c:pt idx="7">
                  <c:v>-38.611231877209228</c:v>
                </c:pt>
                <c:pt idx="8">
                  <c:v>-24.66525520372474</c:v>
                </c:pt>
                <c:pt idx="9">
                  <c:v>-12.09865798191926</c:v>
                </c:pt>
              </c:numCache>
              <c:extLst/>
            </c:numRef>
          </c:val>
          <c:extLst>
            <c:ext xmlns:c16="http://schemas.microsoft.com/office/drawing/2014/chart" uri="{C3380CC4-5D6E-409C-BE32-E72D297353CC}">
              <c16:uniqueId val="{00000000-D632-4B5E-9C0A-63B898D5EB35}"/>
            </c:ext>
          </c:extLst>
        </c:ser>
        <c:ser>
          <c:idx val="4"/>
          <c:order val="4"/>
          <c:tx>
            <c:strRef>
              <c:f>raisdúvidas!$G$69</c:f>
              <c:strCache>
                <c:ptCount val="1"/>
                <c:pt idx="0">
                  <c:v>Empegos atípicos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raisdúvidas!$A$72:$B$81</c:f>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extLst/>
            </c:strRef>
          </c:cat>
          <c:val>
            <c:numRef>
              <c:f>raisdúvidas!$G$72:$G$81</c:f>
              <c:numCache>
                <c:formatCode>0</c:formatCode>
                <c:ptCount val="10"/>
                <c:pt idx="0">
                  <c:v>-20.858593330661435</c:v>
                </c:pt>
                <c:pt idx="1">
                  <c:v>-14.27119819634683</c:v>
                </c:pt>
                <c:pt idx="2">
                  <c:v>-27.779786168523628</c:v>
                </c:pt>
                <c:pt idx="3">
                  <c:v>-31.839232962216528</c:v>
                </c:pt>
                <c:pt idx="4">
                  <c:v>-24.158915925831792</c:v>
                </c:pt>
                <c:pt idx="5">
                  <c:v>-41.599071697136004</c:v>
                </c:pt>
                <c:pt idx="6">
                  <c:v>-41.175564760730957</c:v>
                </c:pt>
                <c:pt idx="7">
                  <c:v>-57.654071415670693</c:v>
                </c:pt>
                <c:pt idx="8">
                  <c:v>-37.088624476284537</c:v>
                </c:pt>
                <c:pt idx="9">
                  <c:v>-14.891310439770876</c:v>
                </c:pt>
              </c:numCache>
              <c:extLst/>
            </c:numRef>
          </c:val>
          <c:extLst>
            <c:ext xmlns:c16="http://schemas.microsoft.com/office/drawing/2014/chart" uri="{C3380CC4-5D6E-409C-BE32-E72D297353CC}">
              <c16:uniqueId val="{00000001-D632-4B5E-9C0A-63B898D5EB35}"/>
            </c:ext>
          </c:extLst>
        </c:ser>
        <c:dLbls>
          <c:showLegendKey val="0"/>
          <c:showVal val="0"/>
          <c:showCatName val="0"/>
          <c:showSerName val="0"/>
          <c:showPercent val="0"/>
          <c:showBubbleSize val="0"/>
        </c:dLbls>
        <c:gapWidth val="182"/>
        <c:axId val="616840800"/>
        <c:axId val="616844080"/>
        <c:extLst>
          <c:ext xmlns:c15="http://schemas.microsoft.com/office/drawing/2012/chart" uri="{02D57815-91ED-43cb-92C2-25804820EDAC}">
            <c15:filteredBarSeries>
              <c15:ser>
                <c:idx val="0"/>
                <c:order val="0"/>
                <c:tx>
                  <c:strRef>
                    <c:extLst>
                      <c:ext uri="{02D57815-91ED-43cb-92C2-25804820EDAC}">
                        <c15:formulaRef>
                          <c15:sqref>raisdúvidas!$C$69</c15:sqref>
                        </c15:formulaRef>
                      </c:ext>
                    </c:extLst>
                    <c:strCache>
                      <c:ptCount val="1"/>
                      <c:pt idx="0">
                        <c:v>Diferença total empregads</c:v>
                      </c:pt>
                    </c:strCache>
                  </c:strRef>
                </c:tx>
                <c:spPr>
                  <a:solidFill>
                    <a:schemeClr val="accent1"/>
                  </a:solidFill>
                  <a:ln>
                    <a:noFill/>
                  </a:ln>
                  <a:effectLst/>
                </c:spPr>
                <c:invertIfNegative val="0"/>
                <c:cat>
                  <c:strRef>
                    <c:extLst>
                      <c:ext uri="{02D57815-91ED-43cb-92C2-25804820EDAC}">
                        <c15:formulaRef>
                          <c15:sqref>raisdúvidas!$A$72:$B$81</c15:sqref>
                        </c15:formulaRef>
                      </c:ext>
                    </c:extLst>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strRef>
                </c:cat>
                <c:val>
                  <c:numRef>
                    <c:extLst>
                      <c:ext uri="{02D57815-91ED-43cb-92C2-25804820EDAC}">
                        <c15:formulaRef>
                          <c15:sqref>raisdúvidas!$C$72:$C$81</c15:sqref>
                        </c15:formulaRef>
                      </c:ext>
                    </c:extLst>
                    <c:numCache>
                      <c:formatCode>0</c:formatCode>
                      <c:ptCount val="10"/>
                      <c:pt idx="0">
                        <c:v>-30.676341088502724</c:v>
                      </c:pt>
                      <c:pt idx="1">
                        <c:v>-19.15066904413888</c:v>
                      </c:pt>
                      <c:pt idx="2">
                        <c:v>-22.362997014477898</c:v>
                      </c:pt>
                      <c:pt idx="3">
                        <c:v>-20.110907204978858</c:v>
                      </c:pt>
                      <c:pt idx="4">
                        <c:v>-21.881266637369748</c:v>
                      </c:pt>
                      <c:pt idx="5">
                        <c:v>-27.376681168921465</c:v>
                      </c:pt>
                      <c:pt idx="6">
                        <c:v>-28.662740325457051</c:v>
                      </c:pt>
                      <c:pt idx="7">
                        <c:v>-41.386503339768765</c:v>
                      </c:pt>
                      <c:pt idx="8">
                        <c:v>-27.031334166288559</c:v>
                      </c:pt>
                      <c:pt idx="9">
                        <c:v>-10.775432668557187</c:v>
                      </c:pt>
                    </c:numCache>
                  </c:numRef>
                </c:val>
                <c:extLst>
                  <c:ext xmlns:c16="http://schemas.microsoft.com/office/drawing/2014/chart" uri="{C3380CC4-5D6E-409C-BE32-E72D297353CC}">
                    <c16:uniqueId val="{00000002-D632-4B5E-9C0A-63B898D5EB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raisdúvidas!$D$69</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raisdúvidas!$A$72:$B$81</c15:sqref>
                        </c15:formulaRef>
                      </c:ext>
                    </c:extLst>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strRef>
                </c:cat>
                <c:val>
                  <c:numRef>
                    <c:extLst xmlns:c15="http://schemas.microsoft.com/office/drawing/2012/chart">
                      <c:ext xmlns:c15="http://schemas.microsoft.com/office/drawing/2012/chart" uri="{02D57815-91ED-43cb-92C2-25804820EDAC}">
                        <c15:formulaRef>
                          <c15:sqref>raisdúvidas!$D$72:$D$81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D632-4B5E-9C0A-63B898D5EB3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raisdúvidas!$F$69</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raisdúvidas!$A$72:$B$81</c15:sqref>
                        </c15:formulaRef>
                      </c:ext>
                    </c:extLst>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strRef>
                </c:cat>
                <c:val>
                  <c:numRef>
                    <c:extLst xmlns:c15="http://schemas.microsoft.com/office/drawing/2012/chart">
                      <c:ext xmlns:c15="http://schemas.microsoft.com/office/drawing/2012/chart" uri="{02D57815-91ED-43cb-92C2-25804820EDAC}">
                        <c15:formulaRef>
                          <c15:sqref>raisdúvidas!$F$72:$F$81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D632-4B5E-9C0A-63B898D5EB35}"/>
                  </c:ext>
                </c:extLst>
              </c15:ser>
            </c15:filteredBarSeries>
          </c:ext>
        </c:extLst>
      </c:barChart>
      <c:catAx>
        <c:axId val="616840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616844080"/>
        <c:crosses val="autoZero"/>
        <c:auto val="1"/>
        <c:lblAlgn val="ctr"/>
        <c:lblOffset val="100"/>
        <c:noMultiLvlLbl val="0"/>
      </c:catAx>
      <c:valAx>
        <c:axId val="616844080"/>
        <c:scaling>
          <c:orientation val="minMax"/>
        </c:scaling>
        <c:delete val="1"/>
        <c:axPos val="b"/>
        <c:numFmt formatCode="0" sourceLinked="1"/>
        <c:majorTickMark val="none"/>
        <c:minorTickMark val="none"/>
        <c:tickLblPos val="nextTo"/>
        <c:crossAx val="616840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pt-B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42182227221594E-2"/>
          <c:y val="4.0609129841919278E-2"/>
          <c:w val="0.87567210348706415"/>
          <c:h val="0.74247771827140829"/>
        </c:manualLayout>
      </c:layout>
      <c:barChart>
        <c:barDir val="col"/>
        <c:grouping val="clustered"/>
        <c:varyColors val="0"/>
        <c:ser>
          <c:idx val="0"/>
          <c:order val="0"/>
          <c:tx>
            <c:strRef>
              <c:f>Rais!$U$3:$V$3</c:f>
              <c:strCache>
                <c:ptCount val="2"/>
                <c:pt idx="0">
                  <c:v>2019</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Rais!$W$2:$AB$2</c:f>
              <c:strCache>
                <c:ptCount val="6"/>
                <c:pt idx="0">
                  <c:v>Agropecuária</c:v>
                </c:pt>
                <c:pt idx="1">
                  <c:v>Indústria</c:v>
                </c:pt>
                <c:pt idx="2">
                  <c:v>Construção</c:v>
                </c:pt>
                <c:pt idx="3">
                  <c:v>Comércio</c:v>
                </c:pt>
                <c:pt idx="4">
                  <c:v>Serviços</c:v>
                </c:pt>
                <c:pt idx="5">
                  <c:v>Total</c:v>
                </c:pt>
              </c:strCache>
            </c:strRef>
          </c:cat>
          <c:val>
            <c:numRef>
              <c:f>Rais!$W$3:$AB$3</c:f>
              <c:numCache>
                <c:formatCode>0.0</c:formatCode>
                <c:ptCount val="6"/>
                <c:pt idx="0">
                  <c:v>1.234639</c:v>
                </c:pt>
                <c:pt idx="1">
                  <c:v>5.3362670000000003</c:v>
                </c:pt>
                <c:pt idx="2">
                  <c:v>1.778227</c:v>
                </c:pt>
                <c:pt idx="3">
                  <c:v>5.1269099999999996</c:v>
                </c:pt>
                <c:pt idx="4">
                  <c:v>9.0864360000000008</c:v>
                </c:pt>
                <c:pt idx="5">
                  <c:v>22.562479</c:v>
                </c:pt>
              </c:numCache>
            </c:numRef>
          </c:val>
          <c:extLst>
            <c:ext xmlns:c16="http://schemas.microsoft.com/office/drawing/2014/chart" uri="{C3380CC4-5D6E-409C-BE32-E72D297353CC}">
              <c16:uniqueId val="{00000000-6F76-42EF-97DB-2889D5A2D21D}"/>
            </c:ext>
          </c:extLst>
        </c:ser>
        <c:ser>
          <c:idx val="2"/>
          <c:order val="2"/>
          <c:tx>
            <c:strRef>
              <c:f>Rais!$U$5:$V$5</c:f>
              <c:strCache>
                <c:ptCount val="2"/>
                <c:pt idx="0">
                  <c:v>2020</c:v>
                </c:pt>
              </c:strCache>
            </c:strRef>
          </c:tx>
          <c:spPr>
            <a:solidFill>
              <a:schemeClr val="accent3"/>
            </a:solidFill>
            <a:ln>
              <a:noFill/>
            </a:ln>
            <a:effectLst/>
          </c:spPr>
          <c:invertIfNegative val="0"/>
          <c:cat>
            <c:strRef>
              <c:f>Rais!$W$2:$AB$2</c:f>
              <c:strCache>
                <c:ptCount val="6"/>
                <c:pt idx="0">
                  <c:v>Agropecuária</c:v>
                </c:pt>
                <c:pt idx="1">
                  <c:v>Indústria</c:v>
                </c:pt>
                <c:pt idx="2">
                  <c:v>Construção</c:v>
                </c:pt>
                <c:pt idx="3">
                  <c:v>Comércio</c:v>
                </c:pt>
                <c:pt idx="4">
                  <c:v>Serviços</c:v>
                </c:pt>
                <c:pt idx="5">
                  <c:v>Total</c:v>
                </c:pt>
              </c:strCache>
            </c:strRef>
          </c:cat>
          <c:val>
            <c:numRef>
              <c:f>Rais!$W$5:$AB$5</c:f>
              <c:numCache>
                <c:formatCode>0.0</c:formatCode>
                <c:ptCount val="6"/>
                <c:pt idx="0">
                  <c:v>1.2257560000000001</c:v>
                </c:pt>
                <c:pt idx="1">
                  <c:v>5.4319199999999999</c:v>
                </c:pt>
                <c:pt idx="2">
                  <c:v>1.8913009999999999</c:v>
                </c:pt>
                <c:pt idx="3">
                  <c:v>5.0735809999999999</c:v>
                </c:pt>
                <c:pt idx="4">
                  <c:v>8.9539000000000009</c:v>
                </c:pt>
                <c:pt idx="5">
                  <c:v>22.576457999999999</c:v>
                </c:pt>
              </c:numCache>
            </c:numRef>
          </c:val>
          <c:extLst>
            <c:ext xmlns:c16="http://schemas.microsoft.com/office/drawing/2014/chart" uri="{C3380CC4-5D6E-409C-BE32-E72D297353CC}">
              <c16:uniqueId val="{00000001-6F76-42EF-97DB-2889D5A2D21D}"/>
            </c:ext>
          </c:extLst>
        </c:ser>
        <c:ser>
          <c:idx val="4"/>
          <c:order val="4"/>
          <c:tx>
            <c:strRef>
              <c:f>Rais!$U$7:$V$7</c:f>
              <c:strCache>
                <c:ptCount val="2"/>
                <c:pt idx="0">
                  <c:v>2021</c:v>
                </c:pt>
              </c:strCache>
            </c:strRef>
          </c:tx>
          <c:spPr>
            <a:solidFill>
              <a:srgbClr val="8C60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Rais!$W$2:$AB$2</c:f>
              <c:strCache>
                <c:ptCount val="6"/>
                <c:pt idx="0">
                  <c:v>Agropecuária</c:v>
                </c:pt>
                <c:pt idx="1">
                  <c:v>Indústria</c:v>
                </c:pt>
                <c:pt idx="2">
                  <c:v>Construção</c:v>
                </c:pt>
                <c:pt idx="3">
                  <c:v>Comércio</c:v>
                </c:pt>
                <c:pt idx="4">
                  <c:v>Serviços</c:v>
                </c:pt>
                <c:pt idx="5">
                  <c:v>Total</c:v>
                </c:pt>
              </c:strCache>
            </c:strRef>
          </c:cat>
          <c:val>
            <c:numRef>
              <c:f>Rais!$W$7:$AB$7</c:f>
              <c:numCache>
                <c:formatCode>0.0</c:formatCode>
                <c:ptCount val="6"/>
                <c:pt idx="0">
                  <c:v>1.2681830000000001</c:v>
                </c:pt>
                <c:pt idx="1">
                  <c:v>5.6755769999999997</c:v>
                </c:pt>
                <c:pt idx="2">
                  <c:v>2.0587879999999998</c:v>
                </c:pt>
                <c:pt idx="3">
                  <c:v>5.2838029999999998</c:v>
                </c:pt>
                <c:pt idx="4">
                  <c:v>9.4051989999999996</c:v>
                </c:pt>
                <c:pt idx="5">
                  <c:v>23.691549999999999</c:v>
                </c:pt>
              </c:numCache>
            </c:numRef>
          </c:val>
          <c:extLst>
            <c:ext xmlns:c16="http://schemas.microsoft.com/office/drawing/2014/chart" uri="{C3380CC4-5D6E-409C-BE32-E72D297353CC}">
              <c16:uniqueId val="{00000002-6F76-42EF-97DB-2889D5A2D21D}"/>
            </c:ext>
          </c:extLst>
        </c:ser>
        <c:dLbls>
          <c:showLegendKey val="0"/>
          <c:showVal val="0"/>
          <c:showCatName val="0"/>
          <c:showSerName val="0"/>
          <c:showPercent val="0"/>
          <c:showBubbleSize val="0"/>
        </c:dLbls>
        <c:gapWidth val="219"/>
        <c:overlap val="-27"/>
        <c:axId val="391063048"/>
        <c:axId val="391062064"/>
        <c:extLst>
          <c:ext xmlns:c15="http://schemas.microsoft.com/office/drawing/2012/chart" uri="{02D57815-91ED-43cb-92C2-25804820EDAC}">
            <c15:filteredBarSeries>
              <c15:ser>
                <c:idx val="1"/>
                <c:order val="1"/>
                <c:tx>
                  <c:strRef>
                    <c:extLst>
                      <c:ext uri="{02D57815-91ED-43cb-92C2-25804820EDAC}">
                        <c15:formulaRef>
                          <c15:sqref>Rais!$U$4:$V$4</c15:sqref>
                        </c15:formulaRef>
                      </c:ext>
                    </c:extLst>
                    <c:strCache>
                      <c:ptCount val="2"/>
                      <c:pt idx="0">
                        <c:v>2019</c:v>
                      </c:pt>
                    </c:strCache>
                  </c:strRef>
                </c:tx>
                <c:spPr>
                  <a:solidFill>
                    <a:schemeClr val="accent2"/>
                  </a:solidFill>
                  <a:ln>
                    <a:noFill/>
                  </a:ln>
                  <a:effectLst/>
                </c:spPr>
                <c:invertIfNegative val="0"/>
                <c:cat>
                  <c:strRef>
                    <c:extLst>
                      <c:ext uri="{02D57815-91ED-43cb-92C2-25804820EDAC}">
                        <c15:formulaRef>
                          <c15:sqref>Rais!$W$2:$AB$2</c15:sqref>
                        </c15:formulaRef>
                      </c:ext>
                    </c:extLst>
                    <c:strCache>
                      <c:ptCount val="6"/>
                      <c:pt idx="0">
                        <c:v>Agropecuária</c:v>
                      </c:pt>
                      <c:pt idx="1">
                        <c:v>Indústria</c:v>
                      </c:pt>
                      <c:pt idx="2">
                        <c:v>Construção</c:v>
                      </c:pt>
                      <c:pt idx="3">
                        <c:v>Comércio</c:v>
                      </c:pt>
                      <c:pt idx="4">
                        <c:v>Serviços</c:v>
                      </c:pt>
                      <c:pt idx="5">
                        <c:v>Total</c:v>
                      </c:pt>
                    </c:strCache>
                  </c:strRef>
                </c:cat>
                <c:val>
                  <c:numRef>
                    <c:extLst>
                      <c:ext uri="{02D57815-91ED-43cb-92C2-25804820EDAC}">
                        <c15:formulaRef>
                          <c15:sqref>Rais!$W$4:$AB$4</c15:sqref>
                        </c15:formulaRef>
                      </c:ext>
                    </c:extLst>
                    <c:numCache>
                      <c:formatCode>0.0</c:formatCode>
                      <c:ptCount val="6"/>
                      <c:pt idx="0">
                        <c:v>0.236766</c:v>
                      </c:pt>
                      <c:pt idx="1">
                        <c:v>2.1120230000000002</c:v>
                      </c:pt>
                      <c:pt idx="2">
                        <c:v>0.20388999999999999</c:v>
                      </c:pt>
                      <c:pt idx="3">
                        <c:v>4.0265180000000003</c:v>
                      </c:pt>
                      <c:pt idx="4">
                        <c:v>9.0269379999999995</c:v>
                      </c:pt>
                      <c:pt idx="5">
                        <c:v>15.606135</c:v>
                      </c:pt>
                    </c:numCache>
                  </c:numRef>
                </c:val>
                <c:extLst>
                  <c:ext xmlns:c16="http://schemas.microsoft.com/office/drawing/2014/chart" uri="{C3380CC4-5D6E-409C-BE32-E72D297353CC}">
                    <c16:uniqueId val="{00000003-6F76-42EF-97DB-2889D5A2D21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Rais!$U$6:$V$6</c15:sqref>
                        </c15:formulaRef>
                      </c:ext>
                    </c:extLst>
                    <c:strCache>
                      <c:ptCount val="2"/>
                      <c:pt idx="0">
                        <c:v>2020</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Rais!$W$2:$AB$2</c15:sqref>
                        </c15:formulaRef>
                      </c:ext>
                    </c:extLst>
                    <c:strCache>
                      <c:ptCount val="6"/>
                      <c:pt idx="0">
                        <c:v>Agropecuária</c:v>
                      </c:pt>
                      <c:pt idx="1">
                        <c:v>Indústria</c:v>
                      </c:pt>
                      <c:pt idx="2">
                        <c:v>Construção</c:v>
                      </c:pt>
                      <c:pt idx="3">
                        <c:v>Comércio</c:v>
                      </c:pt>
                      <c:pt idx="4">
                        <c:v>Serviços</c:v>
                      </c:pt>
                      <c:pt idx="5">
                        <c:v>Total</c:v>
                      </c:pt>
                    </c:strCache>
                  </c:strRef>
                </c:cat>
                <c:val>
                  <c:numRef>
                    <c:extLst xmlns:c15="http://schemas.microsoft.com/office/drawing/2012/chart">
                      <c:ext xmlns:c15="http://schemas.microsoft.com/office/drawing/2012/chart" uri="{02D57815-91ED-43cb-92C2-25804820EDAC}">
                        <c15:formulaRef>
                          <c15:sqref>Rais!$W$6:$AB$6</c15:sqref>
                        </c15:formulaRef>
                      </c:ext>
                    </c:extLst>
                    <c:numCache>
                      <c:formatCode>0.0</c:formatCode>
                      <c:ptCount val="6"/>
                      <c:pt idx="0">
                        <c:v>0.236598</c:v>
                      </c:pt>
                      <c:pt idx="1">
                        <c:v>2.120072</c:v>
                      </c:pt>
                      <c:pt idx="2">
                        <c:v>0.21518499999999999</c:v>
                      </c:pt>
                      <c:pt idx="3">
                        <c:v>3.9177499999999998</c:v>
                      </c:pt>
                      <c:pt idx="4">
                        <c:v>8.8373709999999992</c:v>
                      </c:pt>
                      <c:pt idx="5">
                        <c:v>15.326976</c:v>
                      </c:pt>
                    </c:numCache>
                  </c:numRef>
                </c:val>
                <c:extLst xmlns:c15="http://schemas.microsoft.com/office/drawing/2012/chart">
                  <c:ext xmlns:c16="http://schemas.microsoft.com/office/drawing/2014/chart" uri="{C3380CC4-5D6E-409C-BE32-E72D297353CC}">
                    <c16:uniqueId val="{00000004-6F76-42EF-97DB-2889D5A2D21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Rais!$U$8:$V$8</c15:sqref>
                        </c15:formulaRef>
                      </c:ext>
                    </c:extLst>
                    <c:strCache>
                      <c:ptCount val="2"/>
                      <c:pt idx="0">
                        <c:v>2021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Rais!$W$2:$AB$2</c15:sqref>
                        </c15:formulaRef>
                      </c:ext>
                    </c:extLst>
                    <c:strCache>
                      <c:ptCount val="6"/>
                      <c:pt idx="0">
                        <c:v>Agropecuária</c:v>
                      </c:pt>
                      <c:pt idx="1">
                        <c:v>Indústria</c:v>
                      </c:pt>
                      <c:pt idx="2">
                        <c:v>Construção</c:v>
                      </c:pt>
                      <c:pt idx="3">
                        <c:v>Comércio</c:v>
                      </c:pt>
                      <c:pt idx="4">
                        <c:v>Serviços</c:v>
                      </c:pt>
                      <c:pt idx="5">
                        <c:v>Total</c:v>
                      </c:pt>
                    </c:strCache>
                  </c:strRef>
                </c:cat>
                <c:val>
                  <c:numRef>
                    <c:extLst xmlns:c15="http://schemas.microsoft.com/office/drawing/2012/chart">
                      <c:ext xmlns:c15="http://schemas.microsoft.com/office/drawing/2012/chart" uri="{02D57815-91ED-43cb-92C2-25804820EDAC}">
                        <c15:formulaRef>
                          <c15:sqref>Rais!$W$8:$AB$8</c15:sqref>
                        </c15:formulaRef>
                      </c:ext>
                    </c:extLst>
                    <c:numCache>
                      <c:formatCode>0.0</c:formatCode>
                      <c:ptCount val="6"/>
                      <c:pt idx="0">
                        <c:v>0.261216</c:v>
                      </c:pt>
                      <c:pt idx="1">
                        <c:v>2.3149310000000001</c:v>
                      </c:pt>
                      <c:pt idx="2">
                        <c:v>0.24981500000000001</c:v>
                      </c:pt>
                      <c:pt idx="3">
                        <c:v>4.1707530000000004</c:v>
                      </c:pt>
                      <c:pt idx="4">
                        <c:v>9.5677540000000008</c:v>
                      </c:pt>
                      <c:pt idx="5">
                        <c:v>16.564468999999999</c:v>
                      </c:pt>
                    </c:numCache>
                  </c:numRef>
                </c:val>
                <c:extLst xmlns:c15="http://schemas.microsoft.com/office/drawing/2012/chart">
                  <c:ext xmlns:c16="http://schemas.microsoft.com/office/drawing/2014/chart" uri="{C3380CC4-5D6E-409C-BE32-E72D297353CC}">
                    <c16:uniqueId val="{00000005-6F76-42EF-97DB-2889D5A2D21D}"/>
                  </c:ext>
                </c:extLst>
              </c15:ser>
            </c15:filteredBarSeries>
          </c:ext>
        </c:extLst>
      </c:barChart>
      <c:catAx>
        <c:axId val="39106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91062064"/>
        <c:crosses val="autoZero"/>
        <c:auto val="1"/>
        <c:lblAlgn val="ctr"/>
        <c:lblOffset val="100"/>
        <c:noMultiLvlLbl val="0"/>
      </c:catAx>
      <c:valAx>
        <c:axId val="3910620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91063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1837270341207"/>
          <c:y val="3.6097004303928253E-2"/>
          <c:w val="0.87567210348706415"/>
          <c:h val="0.74247771827140829"/>
        </c:manualLayout>
      </c:layout>
      <c:barChart>
        <c:barDir val="col"/>
        <c:grouping val="clustered"/>
        <c:varyColors val="0"/>
        <c:ser>
          <c:idx val="1"/>
          <c:order val="1"/>
          <c:tx>
            <c:strRef>
              <c:f>Rais!$U$4:$V$4</c:f>
              <c:strCache>
                <c:ptCount val="2"/>
                <c:pt idx="0">
                  <c:v>2019</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Rais!$W$2:$AB$2</c:f>
              <c:strCache>
                <c:ptCount val="6"/>
                <c:pt idx="0">
                  <c:v>Agropecuária</c:v>
                </c:pt>
                <c:pt idx="1">
                  <c:v>Indústria</c:v>
                </c:pt>
                <c:pt idx="2">
                  <c:v>Construção</c:v>
                </c:pt>
                <c:pt idx="3">
                  <c:v>Comércio</c:v>
                </c:pt>
                <c:pt idx="4">
                  <c:v>Serviços</c:v>
                </c:pt>
                <c:pt idx="5">
                  <c:v>Total</c:v>
                </c:pt>
              </c:strCache>
            </c:strRef>
          </c:cat>
          <c:val>
            <c:numRef>
              <c:f>Rais!$W$4:$AB$4</c:f>
              <c:numCache>
                <c:formatCode>0.0</c:formatCode>
                <c:ptCount val="6"/>
                <c:pt idx="0">
                  <c:v>0.236766</c:v>
                </c:pt>
                <c:pt idx="1">
                  <c:v>2.1120230000000002</c:v>
                </c:pt>
                <c:pt idx="2">
                  <c:v>0.20388999999999999</c:v>
                </c:pt>
                <c:pt idx="3">
                  <c:v>4.0265180000000003</c:v>
                </c:pt>
                <c:pt idx="4">
                  <c:v>9.0269379999999995</c:v>
                </c:pt>
                <c:pt idx="5">
                  <c:v>15.606135</c:v>
                </c:pt>
              </c:numCache>
            </c:numRef>
          </c:val>
          <c:extLst>
            <c:ext xmlns:c16="http://schemas.microsoft.com/office/drawing/2014/chart" uri="{C3380CC4-5D6E-409C-BE32-E72D297353CC}">
              <c16:uniqueId val="{00000000-F552-4EEC-9B15-72168615381F}"/>
            </c:ext>
          </c:extLst>
        </c:ser>
        <c:ser>
          <c:idx val="3"/>
          <c:order val="3"/>
          <c:tx>
            <c:strRef>
              <c:f>Rais!$U$6:$V$6</c:f>
              <c:strCache>
                <c:ptCount val="2"/>
                <c:pt idx="0">
                  <c:v>2020</c:v>
                </c:pt>
              </c:strCache>
            </c:strRef>
          </c:tx>
          <c:spPr>
            <a:solidFill>
              <a:schemeClr val="bg1">
                <a:lumMod val="85000"/>
              </a:schemeClr>
            </a:solidFill>
            <a:ln>
              <a:noFill/>
            </a:ln>
            <a:effectLst/>
          </c:spPr>
          <c:invertIfNegative val="0"/>
          <c:cat>
            <c:strRef>
              <c:f>Rais!$W$2:$AB$2</c:f>
              <c:strCache>
                <c:ptCount val="6"/>
                <c:pt idx="0">
                  <c:v>Agropecuária</c:v>
                </c:pt>
                <c:pt idx="1">
                  <c:v>Indústria</c:v>
                </c:pt>
                <c:pt idx="2">
                  <c:v>Construção</c:v>
                </c:pt>
                <c:pt idx="3">
                  <c:v>Comércio</c:v>
                </c:pt>
                <c:pt idx="4">
                  <c:v>Serviços</c:v>
                </c:pt>
                <c:pt idx="5">
                  <c:v>Total</c:v>
                </c:pt>
              </c:strCache>
            </c:strRef>
          </c:cat>
          <c:val>
            <c:numRef>
              <c:f>Rais!$W$6:$AB$6</c:f>
              <c:numCache>
                <c:formatCode>0.0</c:formatCode>
                <c:ptCount val="6"/>
                <c:pt idx="0">
                  <c:v>0.236598</c:v>
                </c:pt>
                <c:pt idx="1">
                  <c:v>2.120072</c:v>
                </c:pt>
                <c:pt idx="2">
                  <c:v>0.21518499999999999</c:v>
                </c:pt>
                <c:pt idx="3">
                  <c:v>3.9177499999999998</c:v>
                </c:pt>
                <c:pt idx="4">
                  <c:v>8.8373709999999992</c:v>
                </c:pt>
                <c:pt idx="5">
                  <c:v>15.326976</c:v>
                </c:pt>
              </c:numCache>
            </c:numRef>
          </c:val>
          <c:extLst>
            <c:ext xmlns:c16="http://schemas.microsoft.com/office/drawing/2014/chart" uri="{C3380CC4-5D6E-409C-BE32-E72D297353CC}">
              <c16:uniqueId val="{00000001-F552-4EEC-9B15-72168615381F}"/>
            </c:ext>
          </c:extLst>
        </c:ser>
        <c:ser>
          <c:idx val="5"/>
          <c:order val="5"/>
          <c:tx>
            <c:strRef>
              <c:f>Rais!$U$8:$V$8</c:f>
              <c:strCache>
                <c:ptCount val="2"/>
                <c:pt idx="0">
                  <c:v>2021</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Rais!$W$2:$AB$2</c:f>
              <c:strCache>
                <c:ptCount val="6"/>
                <c:pt idx="0">
                  <c:v>Agropecuária</c:v>
                </c:pt>
                <c:pt idx="1">
                  <c:v>Indústria</c:v>
                </c:pt>
                <c:pt idx="2">
                  <c:v>Construção</c:v>
                </c:pt>
                <c:pt idx="3">
                  <c:v>Comércio</c:v>
                </c:pt>
                <c:pt idx="4">
                  <c:v>Serviços</c:v>
                </c:pt>
                <c:pt idx="5">
                  <c:v>Total</c:v>
                </c:pt>
              </c:strCache>
            </c:strRef>
          </c:cat>
          <c:val>
            <c:numRef>
              <c:f>Rais!$W$8:$AB$8</c:f>
              <c:numCache>
                <c:formatCode>0.0</c:formatCode>
                <c:ptCount val="6"/>
                <c:pt idx="0">
                  <c:v>0.261216</c:v>
                </c:pt>
                <c:pt idx="1">
                  <c:v>2.3149310000000001</c:v>
                </c:pt>
                <c:pt idx="2">
                  <c:v>0.24981500000000001</c:v>
                </c:pt>
                <c:pt idx="3">
                  <c:v>4.1707530000000004</c:v>
                </c:pt>
                <c:pt idx="4">
                  <c:v>9.5677540000000008</c:v>
                </c:pt>
                <c:pt idx="5">
                  <c:v>16.564468999999999</c:v>
                </c:pt>
              </c:numCache>
            </c:numRef>
          </c:val>
          <c:extLst>
            <c:ext xmlns:c16="http://schemas.microsoft.com/office/drawing/2014/chart" uri="{C3380CC4-5D6E-409C-BE32-E72D297353CC}">
              <c16:uniqueId val="{00000002-F552-4EEC-9B15-72168615381F}"/>
            </c:ext>
          </c:extLst>
        </c:ser>
        <c:dLbls>
          <c:showLegendKey val="0"/>
          <c:showVal val="0"/>
          <c:showCatName val="0"/>
          <c:showSerName val="0"/>
          <c:showPercent val="0"/>
          <c:showBubbleSize val="0"/>
        </c:dLbls>
        <c:gapWidth val="219"/>
        <c:overlap val="-27"/>
        <c:axId val="391063048"/>
        <c:axId val="391062064"/>
        <c:extLst>
          <c:ext xmlns:c15="http://schemas.microsoft.com/office/drawing/2012/chart" uri="{02D57815-91ED-43cb-92C2-25804820EDAC}">
            <c15:filteredBarSeries>
              <c15:ser>
                <c:idx val="0"/>
                <c:order val="0"/>
                <c:tx>
                  <c:strRef>
                    <c:extLst>
                      <c:ext uri="{02D57815-91ED-43cb-92C2-25804820EDAC}">
                        <c15:formulaRef>
                          <c15:sqref>Rais!$U$3:$V$3</c15:sqref>
                        </c15:formulaRef>
                      </c:ext>
                    </c:extLst>
                    <c:strCache>
                      <c:ptCount val="2"/>
                      <c:pt idx="0">
                        <c:v>2019</c:v>
                      </c:pt>
                    </c:strCache>
                  </c:strRef>
                </c:tx>
                <c:spPr>
                  <a:solidFill>
                    <a:schemeClr val="accent1"/>
                  </a:solidFill>
                  <a:ln>
                    <a:noFill/>
                  </a:ln>
                  <a:effectLst/>
                </c:spPr>
                <c:invertIfNegative val="0"/>
                <c:cat>
                  <c:strRef>
                    <c:extLst>
                      <c:ext uri="{02D57815-91ED-43cb-92C2-25804820EDAC}">
                        <c15:formulaRef>
                          <c15:sqref>Rais!$W$2:$AB$2</c15:sqref>
                        </c15:formulaRef>
                      </c:ext>
                    </c:extLst>
                    <c:strCache>
                      <c:ptCount val="6"/>
                      <c:pt idx="0">
                        <c:v>Agropecuária</c:v>
                      </c:pt>
                      <c:pt idx="1">
                        <c:v>Indústria</c:v>
                      </c:pt>
                      <c:pt idx="2">
                        <c:v>Construção</c:v>
                      </c:pt>
                      <c:pt idx="3">
                        <c:v>Comércio</c:v>
                      </c:pt>
                      <c:pt idx="4">
                        <c:v>Serviços</c:v>
                      </c:pt>
                      <c:pt idx="5">
                        <c:v>Total</c:v>
                      </c:pt>
                    </c:strCache>
                  </c:strRef>
                </c:cat>
                <c:val>
                  <c:numRef>
                    <c:extLst>
                      <c:ext uri="{02D57815-91ED-43cb-92C2-25804820EDAC}">
                        <c15:formulaRef>
                          <c15:sqref>Rais!$W$3:$AB$3</c15:sqref>
                        </c15:formulaRef>
                      </c:ext>
                    </c:extLst>
                    <c:numCache>
                      <c:formatCode>0.0</c:formatCode>
                      <c:ptCount val="6"/>
                      <c:pt idx="0">
                        <c:v>1.234639</c:v>
                      </c:pt>
                      <c:pt idx="1">
                        <c:v>5.3362670000000003</c:v>
                      </c:pt>
                      <c:pt idx="2">
                        <c:v>1.778227</c:v>
                      </c:pt>
                      <c:pt idx="3">
                        <c:v>5.1269099999999996</c:v>
                      </c:pt>
                      <c:pt idx="4">
                        <c:v>9.0864360000000008</c:v>
                      </c:pt>
                      <c:pt idx="5">
                        <c:v>22.562479</c:v>
                      </c:pt>
                    </c:numCache>
                  </c:numRef>
                </c:val>
                <c:extLst>
                  <c:ext xmlns:c16="http://schemas.microsoft.com/office/drawing/2014/chart" uri="{C3380CC4-5D6E-409C-BE32-E72D297353CC}">
                    <c16:uniqueId val="{00000003-F552-4EEC-9B15-72168615381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Rais!$U$5:$V$5</c15:sqref>
                        </c15:formulaRef>
                      </c:ext>
                    </c:extLst>
                    <c:strCache>
                      <c:ptCount val="2"/>
                      <c:pt idx="0">
                        <c:v>2020</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Rais!$W$2:$AB$2</c15:sqref>
                        </c15:formulaRef>
                      </c:ext>
                    </c:extLst>
                    <c:strCache>
                      <c:ptCount val="6"/>
                      <c:pt idx="0">
                        <c:v>Agropecuária</c:v>
                      </c:pt>
                      <c:pt idx="1">
                        <c:v>Indústria</c:v>
                      </c:pt>
                      <c:pt idx="2">
                        <c:v>Construção</c:v>
                      </c:pt>
                      <c:pt idx="3">
                        <c:v>Comércio</c:v>
                      </c:pt>
                      <c:pt idx="4">
                        <c:v>Serviços</c:v>
                      </c:pt>
                      <c:pt idx="5">
                        <c:v>Total</c:v>
                      </c:pt>
                    </c:strCache>
                  </c:strRef>
                </c:cat>
                <c:val>
                  <c:numRef>
                    <c:extLst xmlns:c15="http://schemas.microsoft.com/office/drawing/2012/chart">
                      <c:ext xmlns:c15="http://schemas.microsoft.com/office/drawing/2012/chart" uri="{02D57815-91ED-43cb-92C2-25804820EDAC}">
                        <c15:formulaRef>
                          <c15:sqref>Rais!$W$5:$AB$5</c15:sqref>
                        </c15:formulaRef>
                      </c:ext>
                    </c:extLst>
                    <c:numCache>
                      <c:formatCode>0.0</c:formatCode>
                      <c:ptCount val="6"/>
                      <c:pt idx="0">
                        <c:v>1.2257560000000001</c:v>
                      </c:pt>
                      <c:pt idx="1">
                        <c:v>5.4319199999999999</c:v>
                      </c:pt>
                      <c:pt idx="2">
                        <c:v>1.8913009999999999</c:v>
                      </c:pt>
                      <c:pt idx="3">
                        <c:v>5.0735809999999999</c:v>
                      </c:pt>
                      <c:pt idx="4">
                        <c:v>8.9539000000000009</c:v>
                      </c:pt>
                      <c:pt idx="5">
                        <c:v>22.576457999999999</c:v>
                      </c:pt>
                    </c:numCache>
                  </c:numRef>
                </c:val>
                <c:extLst xmlns:c15="http://schemas.microsoft.com/office/drawing/2012/chart">
                  <c:ext xmlns:c16="http://schemas.microsoft.com/office/drawing/2014/chart" uri="{C3380CC4-5D6E-409C-BE32-E72D297353CC}">
                    <c16:uniqueId val="{00000004-F552-4EEC-9B15-72168615381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Rais!$U$7:$V$7</c15:sqref>
                        </c15:formulaRef>
                      </c:ext>
                    </c:extLst>
                    <c:strCache>
                      <c:ptCount val="2"/>
                      <c:pt idx="0">
                        <c:v>2021</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Rais!$W$2:$AB$2</c15:sqref>
                        </c15:formulaRef>
                      </c:ext>
                    </c:extLst>
                    <c:strCache>
                      <c:ptCount val="6"/>
                      <c:pt idx="0">
                        <c:v>Agropecuária</c:v>
                      </c:pt>
                      <c:pt idx="1">
                        <c:v>Indústria</c:v>
                      </c:pt>
                      <c:pt idx="2">
                        <c:v>Construção</c:v>
                      </c:pt>
                      <c:pt idx="3">
                        <c:v>Comércio</c:v>
                      </c:pt>
                      <c:pt idx="4">
                        <c:v>Serviços</c:v>
                      </c:pt>
                      <c:pt idx="5">
                        <c:v>Total</c:v>
                      </c:pt>
                    </c:strCache>
                  </c:strRef>
                </c:cat>
                <c:val>
                  <c:numRef>
                    <c:extLst xmlns:c15="http://schemas.microsoft.com/office/drawing/2012/chart">
                      <c:ext xmlns:c15="http://schemas.microsoft.com/office/drawing/2012/chart" uri="{02D57815-91ED-43cb-92C2-25804820EDAC}">
                        <c15:formulaRef>
                          <c15:sqref>Rais!$W$7:$AB$7</c15:sqref>
                        </c15:formulaRef>
                      </c:ext>
                    </c:extLst>
                    <c:numCache>
                      <c:formatCode>0.0</c:formatCode>
                      <c:ptCount val="6"/>
                      <c:pt idx="0">
                        <c:v>1.2681830000000001</c:v>
                      </c:pt>
                      <c:pt idx="1">
                        <c:v>5.6755769999999997</c:v>
                      </c:pt>
                      <c:pt idx="2">
                        <c:v>2.0587879999999998</c:v>
                      </c:pt>
                      <c:pt idx="3">
                        <c:v>5.2838029999999998</c:v>
                      </c:pt>
                      <c:pt idx="4">
                        <c:v>9.4051989999999996</c:v>
                      </c:pt>
                      <c:pt idx="5">
                        <c:v>23.691549999999999</c:v>
                      </c:pt>
                    </c:numCache>
                  </c:numRef>
                </c:val>
                <c:extLst xmlns:c15="http://schemas.microsoft.com/office/drawing/2012/chart">
                  <c:ext xmlns:c16="http://schemas.microsoft.com/office/drawing/2014/chart" uri="{C3380CC4-5D6E-409C-BE32-E72D297353CC}">
                    <c16:uniqueId val="{00000005-F552-4EEC-9B15-72168615381F}"/>
                  </c:ext>
                </c:extLst>
              </c15:ser>
            </c15:filteredBarSeries>
          </c:ext>
        </c:extLst>
      </c:barChart>
      <c:catAx>
        <c:axId val="39106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91062064"/>
        <c:crosses val="autoZero"/>
        <c:auto val="1"/>
        <c:lblAlgn val="ctr"/>
        <c:lblOffset val="100"/>
        <c:noMultiLvlLbl val="0"/>
      </c:catAx>
      <c:valAx>
        <c:axId val="391062064"/>
        <c:scaling>
          <c:orientation val="minMax"/>
          <c:max val="25"/>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91063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raisdúvidas!$C$36</c:f>
              <c:strCache>
                <c:ptCount val="1"/>
                <c:pt idx="0">
                  <c:v>% Mulheres Empregos típicos</c:v>
                </c:pt>
              </c:strCache>
            </c:strRef>
          </c:tx>
          <c:spPr>
            <a:solidFill>
              <a:srgbClr val="ED7D31">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raisdúvidas!$A$37:$A$46</c:f>
              <c:strCache>
                <c:ptCount val="10"/>
                <c:pt idx="0">
                  <c:v>Dirigentes e gerentes de empresas pivadas e dirigentes do setor público</c:v>
                </c:pt>
                <c:pt idx="1">
                  <c:v>Profissionais das ciências e das artes (ensino superior)</c:v>
                </c:pt>
                <c:pt idx="2">
                  <c:v>Técnicas (os) de nível médio (ensino técnico)</c:v>
                </c:pt>
                <c:pt idx="3">
                  <c:v>Trabalhadoras (es) de serviços administrativos (escrituração das atividades)</c:v>
                </c:pt>
                <c:pt idx="4">
                  <c:v>Trabalhadoras (es) prestaores de serviços, vendedoras (es) do comércio </c:v>
                </c:pt>
                <c:pt idx="5">
                  <c:v>Trabalhadoras (es) agropecuários, florestais e da pesca</c:v>
                </c:pt>
                <c:pt idx="6">
                  <c:v>Trabalhadoras (es) da produção de bens e serviços indústriais (operadores máquinas)</c:v>
                </c:pt>
                <c:pt idx="7">
                  <c:v>Trabalhadoras (es) da produção de bens e serviços industriais (artesanais)</c:v>
                </c:pt>
                <c:pt idx="8">
                  <c:v>Trabalhadoras (es) serviços de reparação e manutação</c:v>
                </c:pt>
                <c:pt idx="9">
                  <c:v>Total</c:v>
                </c:pt>
              </c:strCache>
            </c:strRef>
          </c:cat>
          <c:val>
            <c:numRef>
              <c:f>raisdúvidas!$C$37:$C$46</c:f>
              <c:numCache>
                <c:formatCode>0%</c:formatCode>
                <c:ptCount val="10"/>
                <c:pt idx="0">
                  <c:v>0.46183922951532486</c:v>
                </c:pt>
                <c:pt idx="1">
                  <c:v>0.58324972540206843</c:v>
                </c:pt>
                <c:pt idx="2">
                  <c:v>0.53764521825608491</c:v>
                </c:pt>
                <c:pt idx="3">
                  <c:v>0.60187540154018127</c:v>
                </c:pt>
                <c:pt idx="4">
                  <c:v>0.47994401760609406</c:v>
                </c:pt>
                <c:pt idx="5">
                  <c:v>0.11709872625980373</c:v>
                </c:pt>
                <c:pt idx="6">
                  <c:v>0.14803211702922867</c:v>
                </c:pt>
                <c:pt idx="7">
                  <c:v>0.21785246496273192</c:v>
                </c:pt>
                <c:pt idx="8">
                  <c:v>6.8392726418676983E-2</c:v>
                </c:pt>
                <c:pt idx="9">
                  <c:v>0.4194342423315261</c:v>
                </c:pt>
              </c:numCache>
            </c:numRef>
          </c:val>
          <c:extLst>
            <c:ext xmlns:c16="http://schemas.microsoft.com/office/drawing/2014/chart" uri="{C3380CC4-5D6E-409C-BE32-E72D297353CC}">
              <c16:uniqueId val="{00000000-5E91-4D52-B093-86DED4B8F908}"/>
            </c:ext>
          </c:extLst>
        </c:ser>
        <c:ser>
          <c:idx val="2"/>
          <c:order val="1"/>
          <c:tx>
            <c:strRef>
              <c:f>raisdúvidas!$D$36</c:f>
              <c:strCache>
                <c:ptCount val="1"/>
                <c:pt idx="0">
                  <c:v>% Mulheres empregos atípicos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raisdúvidas!$A$37:$A$46</c:f>
              <c:strCache>
                <c:ptCount val="10"/>
                <c:pt idx="0">
                  <c:v>Dirigentes e gerentes de empresas pivadas e dirigentes do setor público</c:v>
                </c:pt>
                <c:pt idx="1">
                  <c:v>Profissionais das ciências e das artes (ensino superior)</c:v>
                </c:pt>
                <c:pt idx="2">
                  <c:v>Técnicas (os) de nível médio (ensino técnico)</c:v>
                </c:pt>
                <c:pt idx="3">
                  <c:v>Trabalhadoras (es) de serviços administrativos (escrituração das atividades)</c:v>
                </c:pt>
                <c:pt idx="4">
                  <c:v>Trabalhadoras (es) prestaores de serviços, vendedoras (es) do comércio </c:v>
                </c:pt>
                <c:pt idx="5">
                  <c:v>Trabalhadoras (es) agropecuários, florestais e da pesca</c:v>
                </c:pt>
                <c:pt idx="6">
                  <c:v>Trabalhadoras (es) da produção de bens e serviços indústriais (operadores máquinas)</c:v>
                </c:pt>
                <c:pt idx="7">
                  <c:v>Trabalhadoras (es) da produção de bens e serviços industriais (artesanais)</c:v>
                </c:pt>
                <c:pt idx="8">
                  <c:v>Trabalhadoras (es) serviços de reparação e manutação</c:v>
                </c:pt>
                <c:pt idx="9">
                  <c:v>Total</c:v>
                </c:pt>
              </c:strCache>
            </c:strRef>
          </c:cat>
          <c:val>
            <c:numRef>
              <c:f>raisdúvidas!$D$37:$D$46</c:f>
              <c:numCache>
                <c:formatCode>0%</c:formatCode>
                <c:ptCount val="10"/>
                <c:pt idx="0">
                  <c:v>0.51321847859293845</c:v>
                </c:pt>
                <c:pt idx="1">
                  <c:v>0.68812165517896728</c:v>
                </c:pt>
                <c:pt idx="2">
                  <c:v>0.71905261259935893</c:v>
                </c:pt>
                <c:pt idx="3">
                  <c:v>0.5989787523191249</c:v>
                </c:pt>
                <c:pt idx="4">
                  <c:v>0.59730236599706132</c:v>
                </c:pt>
                <c:pt idx="5">
                  <c:v>0.14115098258138042</c:v>
                </c:pt>
                <c:pt idx="6">
                  <c:v>0.16566036847925833</c:v>
                </c:pt>
                <c:pt idx="7">
                  <c:v>0.32292172136381048</c:v>
                </c:pt>
                <c:pt idx="8">
                  <c:v>0.17478045720657931</c:v>
                </c:pt>
                <c:pt idx="9">
                  <c:v>0.58053700340517167</c:v>
                </c:pt>
              </c:numCache>
            </c:numRef>
          </c:val>
          <c:extLst>
            <c:ext xmlns:c16="http://schemas.microsoft.com/office/drawing/2014/chart" uri="{C3380CC4-5D6E-409C-BE32-E72D297353CC}">
              <c16:uniqueId val="{00000001-5E91-4D52-B093-86DED4B8F908}"/>
            </c:ext>
          </c:extLst>
        </c:ser>
        <c:dLbls>
          <c:showLegendKey val="0"/>
          <c:showVal val="0"/>
          <c:showCatName val="0"/>
          <c:showSerName val="0"/>
          <c:showPercent val="0"/>
          <c:showBubbleSize val="0"/>
        </c:dLbls>
        <c:gapWidth val="182"/>
        <c:axId val="621096512"/>
        <c:axId val="621098808"/>
      </c:barChart>
      <c:catAx>
        <c:axId val="62109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BR"/>
          </a:p>
        </c:txPr>
        <c:crossAx val="621098808"/>
        <c:crosses val="autoZero"/>
        <c:auto val="1"/>
        <c:lblAlgn val="ctr"/>
        <c:lblOffset val="100"/>
        <c:noMultiLvlLbl val="0"/>
      </c:catAx>
      <c:valAx>
        <c:axId val="621098808"/>
        <c:scaling>
          <c:orientation val="minMax"/>
        </c:scaling>
        <c:delete val="1"/>
        <c:axPos val="b"/>
        <c:numFmt formatCode="0%" sourceLinked="1"/>
        <c:majorTickMark val="none"/>
        <c:minorTickMark val="none"/>
        <c:tickLblPos val="nextTo"/>
        <c:crossAx val="621096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2"/>
          <c:tx>
            <c:strRef>
              <c:f>raisdúvidas!$E$69</c:f>
              <c:strCache>
                <c:ptCount val="1"/>
                <c:pt idx="0">
                  <c:v>Empregos típicos</c:v>
                </c:pt>
              </c:strCache>
            </c:strRef>
          </c:tx>
          <c:spPr>
            <a:solidFill>
              <a:schemeClr val="accent2">
                <a:lumMod val="60000"/>
                <a:lumOff val="40000"/>
              </a:schemeClr>
            </a:solidFill>
            <a:ln>
              <a:solidFill>
                <a:srgbClr val="2CABE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raisdúvidas!$A$72:$B$81</c:f>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extLst/>
            </c:strRef>
          </c:cat>
          <c:val>
            <c:numRef>
              <c:f>raisdúvidas!$E$72:$E$81</c:f>
              <c:numCache>
                <c:formatCode>0</c:formatCode>
                <c:ptCount val="10"/>
                <c:pt idx="0">
                  <c:v>-30.757300360111273</c:v>
                </c:pt>
                <c:pt idx="1">
                  <c:v>-20.56563632460005</c:v>
                </c:pt>
                <c:pt idx="2">
                  <c:v>-21.487711042574162</c:v>
                </c:pt>
                <c:pt idx="3">
                  <c:v>-18.96639590174469</c:v>
                </c:pt>
                <c:pt idx="4">
                  <c:v>-20.840961583549927</c:v>
                </c:pt>
                <c:pt idx="5">
                  <c:v>-26.606152174516509</c:v>
                </c:pt>
                <c:pt idx="6">
                  <c:v>-28.321646387871283</c:v>
                </c:pt>
                <c:pt idx="7">
                  <c:v>-38.611231877209228</c:v>
                </c:pt>
                <c:pt idx="8">
                  <c:v>-24.66525520372474</c:v>
                </c:pt>
                <c:pt idx="9">
                  <c:v>-12.09865798191926</c:v>
                </c:pt>
              </c:numCache>
              <c:extLst/>
            </c:numRef>
          </c:val>
          <c:extLst>
            <c:ext xmlns:c16="http://schemas.microsoft.com/office/drawing/2014/chart" uri="{C3380CC4-5D6E-409C-BE32-E72D297353CC}">
              <c16:uniqueId val="{00000000-F4E7-4E72-BD82-56A4B7925F60}"/>
            </c:ext>
          </c:extLst>
        </c:ser>
        <c:ser>
          <c:idx val="4"/>
          <c:order val="4"/>
          <c:tx>
            <c:strRef>
              <c:f>raisdúvidas!$G$69</c:f>
              <c:strCache>
                <c:ptCount val="1"/>
                <c:pt idx="0">
                  <c:v>Empegos atípicos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raisdúvidas!$A$72:$B$81</c:f>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extLst/>
            </c:strRef>
          </c:cat>
          <c:val>
            <c:numRef>
              <c:f>raisdúvidas!$G$72:$G$81</c:f>
              <c:numCache>
                <c:formatCode>0</c:formatCode>
                <c:ptCount val="10"/>
                <c:pt idx="0">
                  <c:v>-20.858593330661435</c:v>
                </c:pt>
                <c:pt idx="1">
                  <c:v>-14.27119819634683</c:v>
                </c:pt>
                <c:pt idx="2">
                  <c:v>-27.779786168523628</c:v>
                </c:pt>
                <c:pt idx="3">
                  <c:v>-31.839232962216528</c:v>
                </c:pt>
                <c:pt idx="4">
                  <c:v>-24.158915925831792</c:v>
                </c:pt>
                <c:pt idx="5">
                  <c:v>-41.599071697136004</c:v>
                </c:pt>
                <c:pt idx="6">
                  <c:v>-41.175564760730957</c:v>
                </c:pt>
                <c:pt idx="7">
                  <c:v>-57.654071415670693</c:v>
                </c:pt>
                <c:pt idx="8">
                  <c:v>-37.088624476284537</c:v>
                </c:pt>
                <c:pt idx="9">
                  <c:v>-14.891310439770876</c:v>
                </c:pt>
              </c:numCache>
              <c:extLst/>
            </c:numRef>
          </c:val>
          <c:extLst>
            <c:ext xmlns:c16="http://schemas.microsoft.com/office/drawing/2014/chart" uri="{C3380CC4-5D6E-409C-BE32-E72D297353CC}">
              <c16:uniqueId val="{00000001-F4E7-4E72-BD82-56A4B7925F60}"/>
            </c:ext>
          </c:extLst>
        </c:ser>
        <c:dLbls>
          <c:showLegendKey val="0"/>
          <c:showVal val="0"/>
          <c:showCatName val="0"/>
          <c:showSerName val="0"/>
          <c:showPercent val="0"/>
          <c:showBubbleSize val="0"/>
        </c:dLbls>
        <c:gapWidth val="182"/>
        <c:axId val="616840800"/>
        <c:axId val="616844080"/>
        <c:extLst>
          <c:ext xmlns:c15="http://schemas.microsoft.com/office/drawing/2012/chart" uri="{02D57815-91ED-43cb-92C2-25804820EDAC}">
            <c15:filteredBarSeries>
              <c15:ser>
                <c:idx val="0"/>
                <c:order val="0"/>
                <c:tx>
                  <c:strRef>
                    <c:extLst>
                      <c:ext uri="{02D57815-91ED-43cb-92C2-25804820EDAC}">
                        <c15:formulaRef>
                          <c15:sqref>raisdúvidas!$C$69</c15:sqref>
                        </c15:formulaRef>
                      </c:ext>
                    </c:extLst>
                    <c:strCache>
                      <c:ptCount val="1"/>
                      <c:pt idx="0">
                        <c:v>Diferença total empregads</c:v>
                      </c:pt>
                    </c:strCache>
                  </c:strRef>
                </c:tx>
                <c:spPr>
                  <a:solidFill>
                    <a:schemeClr val="accent1"/>
                  </a:solidFill>
                  <a:ln>
                    <a:noFill/>
                  </a:ln>
                  <a:effectLst/>
                </c:spPr>
                <c:invertIfNegative val="0"/>
                <c:cat>
                  <c:strRef>
                    <c:extLst>
                      <c:ext uri="{02D57815-91ED-43cb-92C2-25804820EDAC}">
                        <c15:formulaRef>
                          <c15:sqref>raisdúvidas!$A$72:$B$81</c15:sqref>
                        </c15:formulaRef>
                      </c:ext>
                    </c:extLst>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strRef>
                </c:cat>
                <c:val>
                  <c:numRef>
                    <c:extLst>
                      <c:ext uri="{02D57815-91ED-43cb-92C2-25804820EDAC}">
                        <c15:formulaRef>
                          <c15:sqref>raisdúvidas!$C$72:$C$81</c15:sqref>
                        </c15:formulaRef>
                      </c:ext>
                    </c:extLst>
                    <c:numCache>
                      <c:formatCode>0</c:formatCode>
                      <c:ptCount val="10"/>
                      <c:pt idx="0">
                        <c:v>-30.676341088502724</c:v>
                      </c:pt>
                      <c:pt idx="1">
                        <c:v>-19.15066904413888</c:v>
                      </c:pt>
                      <c:pt idx="2">
                        <c:v>-22.362997014477898</c:v>
                      </c:pt>
                      <c:pt idx="3">
                        <c:v>-20.110907204978858</c:v>
                      </c:pt>
                      <c:pt idx="4">
                        <c:v>-21.881266637369748</c:v>
                      </c:pt>
                      <c:pt idx="5">
                        <c:v>-27.376681168921465</c:v>
                      </c:pt>
                      <c:pt idx="6">
                        <c:v>-28.662740325457051</c:v>
                      </c:pt>
                      <c:pt idx="7">
                        <c:v>-41.386503339768765</c:v>
                      </c:pt>
                      <c:pt idx="8">
                        <c:v>-27.031334166288559</c:v>
                      </c:pt>
                      <c:pt idx="9">
                        <c:v>-10.775432668557187</c:v>
                      </c:pt>
                    </c:numCache>
                  </c:numRef>
                </c:val>
                <c:extLst>
                  <c:ext xmlns:c16="http://schemas.microsoft.com/office/drawing/2014/chart" uri="{C3380CC4-5D6E-409C-BE32-E72D297353CC}">
                    <c16:uniqueId val="{00000002-F4E7-4E72-BD82-56A4B7925F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raisdúvidas!$D$69</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raisdúvidas!$A$72:$B$81</c15:sqref>
                        </c15:formulaRef>
                      </c:ext>
                    </c:extLst>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strRef>
                </c:cat>
                <c:val>
                  <c:numRef>
                    <c:extLst xmlns:c15="http://schemas.microsoft.com/office/drawing/2012/chart">
                      <c:ext xmlns:c15="http://schemas.microsoft.com/office/drawing/2012/chart" uri="{02D57815-91ED-43cb-92C2-25804820EDAC}">
                        <c15:formulaRef>
                          <c15:sqref>raisdúvidas!$D$72:$D$81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F4E7-4E72-BD82-56A4B7925F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raisdúvidas!$F$69</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raisdúvidas!$A$72:$B$81</c15:sqref>
                        </c15:formulaRef>
                      </c:ext>
                    </c:extLst>
                    <c:strCache>
                      <c:ptCount val="10"/>
                      <c:pt idx="0">
                        <c:v>Profissionais das ciências e das artes (ensino superior)</c:v>
                      </c:pt>
                      <c:pt idx="1">
                        <c:v>Técnicas (os) de nível médio (ensino técnico)</c:v>
                      </c:pt>
                      <c:pt idx="2">
                        <c:v>Trabalhadoras (es) de serviços administrativos (escrituração das atividades)</c:v>
                      </c:pt>
                      <c:pt idx="3">
                        <c:v>Trabalhadoras (es) prestadores de serviços, vendedoras (es) do comércio </c:v>
                      </c:pt>
                      <c:pt idx="4">
                        <c:v>Trabalhadoras (es) agropecuários, florestais e da pesca</c:v>
                      </c:pt>
                      <c:pt idx="5">
                        <c:v>Trabalhadoras (es) da produção de bens e serviços indústriais (operadores máquinas)</c:v>
                      </c:pt>
                      <c:pt idx="6">
                        <c:v>Trabalhadoras (es) da produção de bens e serviços indústriais (artesanais)</c:v>
                      </c:pt>
                      <c:pt idx="7">
                        <c:v>Trabalhadoras (es) em serviços de reparação e manutenção</c:v>
                      </c:pt>
                      <c:pt idx="8">
                        <c:v>Dirigentes e gerentes de empresas privadas e dirigentes do setor público</c:v>
                      </c:pt>
                      <c:pt idx="9">
                        <c:v>Total</c:v>
                      </c:pt>
                    </c:strCache>
                  </c:strRef>
                </c:cat>
                <c:val>
                  <c:numRef>
                    <c:extLst xmlns:c15="http://schemas.microsoft.com/office/drawing/2012/chart">
                      <c:ext xmlns:c15="http://schemas.microsoft.com/office/drawing/2012/chart" uri="{02D57815-91ED-43cb-92C2-25804820EDAC}">
                        <c15:formulaRef>
                          <c15:sqref>raisdúvidas!$F$72:$F$81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F4E7-4E72-BD82-56A4B7925F60}"/>
                  </c:ext>
                </c:extLst>
              </c15:ser>
            </c15:filteredBarSeries>
          </c:ext>
        </c:extLst>
      </c:barChart>
      <c:catAx>
        <c:axId val="616840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BR"/>
          </a:p>
        </c:txPr>
        <c:crossAx val="616844080"/>
        <c:crosses val="autoZero"/>
        <c:auto val="1"/>
        <c:lblAlgn val="ctr"/>
        <c:lblOffset val="100"/>
        <c:noMultiLvlLbl val="0"/>
      </c:catAx>
      <c:valAx>
        <c:axId val="616844080"/>
        <c:scaling>
          <c:orientation val="minMax"/>
        </c:scaling>
        <c:delete val="1"/>
        <c:axPos val="b"/>
        <c:numFmt formatCode="0" sourceLinked="1"/>
        <c:majorTickMark val="none"/>
        <c:minorTickMark val="none"/>
        <c:tickLblPos val="nextTo"/>
        <c:crossAx val="616840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52786442931742"/>
          <c:y val="0.10353262162232667"/>
          <c:w val="0.48093282154163719"/>
          <c:h val="0.85424246562800032"/>
        </c:manualLayout>
      </c:layout>
      <c:barChart>
        <c:barDir val="bar"/>
        <c:grouping val="clustered"/>
        <c:varyColors val="0"/>
        <c:ser>
          <c:idx val="0"/>
          <c:order val="0"/>
          <c:tx>
            <c:strRef>
              <c:f>raisdúvidas!$E$128</c:f>
              <c:strCache>
                <c:ptCount val="1"/>
                <c:pt idx="0">
                  <c:v>Empregos típicos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raisdúvidas!$A$130:$D$138</c:f>
              <c:strCache>
                <c:ptCount val="9"/>
                <c:pt idx="0">
                  <c:v>Profissionais das ciências e das artes (profissões com ensino superior)</c:v>
                </c:pt>
                <c:pt idx="1">
                  <c:v>Técnicas (os) de nível médio (ensino técnico)</c:v>
                </c:pt>
                <c:pt idx="2">
                  <c:v>Trabalhadoras (es) de serviços administrativos (escrituração das atividade)</c:v>
                </c:pt>
                <c:pt idx="3">
                  <c:v>Trabalhadoras (es) prestador as (es) de serviços, vendedoras (es) do comércio </c:v>
                </c:pt>
                <c:pt idx="4">
                  <c:v>Trabalhadoras (es) agropecuários, florestais e da pesca</c:v>
                </c:pt>
                <c:pt idx="5">
                  <c:v>Trabalhadoras (es) da produção de bens e serviços industriais (artesanais)</c:v>
                </c:pt>
                <c:pt idx="6">
                  <c:v>Trabalhadoras (es) da produção de bens e serviços industriais (operador máquina)</c:v>
                </c:pt>
                <c:pt idx="7">
                  <c:v>Dirigentes e gerentes de empresas e dirigentes de entes públicos</c:v>
                </c:pt>
                <c:pt idx="8">
                  <c:v>Total</c:v>
                </c:pt>
              </c:strCache>
            </c:strRef>
          </c:cat>
          <c:val>
            <c:numRef>
              <c:f>raisdúvidas!$E$130:$E$138</c:f>
              <c:numCache>
                <c:formatCode>0</c:formatCode>
                <c:ptCount val="9"/>
                <c:pt idx="0">
                  <c:v>-24.66525520372474</c:v>
                </c:pt>
                <c:pt idx="1">
                  <c:v>-30.757300360111273</c:v>
                </c:pt>
                <c:pt idx="2">
                  <c:v>-20.56563632460005</c:v>
                </c:pt>
                <c:pt idx="3">
                  <c:v>-21.487711042574162</c:v>
                </c:pt>
                <c:pt idx="4">
                  <c:v>-18.96639590174469</c:v>
                </c:pt>
                <c:pt idx="5">
                  <c:v>-20.840961583549927</c:v>
                </c:pt>
                <c:pt idx="6">
                  <c:v>-26.606152174516509</c:v>
                </c:pt>
                <c:pt idx="7">
                  <c:v>-28.321646387871283</c:v>
                </c:pt>
                <c:pt idx="8">
                  <c:v>-12.09865798191926</c:v>
                </c:pt>
              </c:numCache>
            </c:numRef>
          </c:val>
          <c:extLst xmlns:c15="http://schemas.microsoft.com/office/drawing/2012/chart">
            <c:ext xmlns:c16="http://schemas.microsoft.com/office/drawing/2014/chart" uri="{C3380CC4-5D6E-409C-BE32-E72D297353CC}">
              <c16:uniqueId val="{00000000-0669-4B00-BFB2-E5CEF804F3F6}"/>
            </c:ext>
          </c:extLst>
        </c:ser>
        <c:ser>
          <c:idx val="4"/>
          <c:order val="4"/>
          <c:tx>
            <c:strRef>
              <c:f>raisdúvidas!$I$128</c:f>
              <c:strCache>
                <c:ptCount val="1"/>
                <c:pt idx="0">
                  <c:v>Empregos atípicos até 29 horas</c:v>
                </c:pt>
              </c:strCache>
            </c:strRef>
          </c:tx>
          <c:spPr>
            <a:solidFill>
              <a:schemeClr val="tx2">
                <a:lumMod val="20000"/>
                <a:lumOff val="80000"/>
              </a:schemeClr>
            </a:solidFill>
            <a:ln>
              <a:solidFill>
                <a:schemeClr val="tx2">
                  <a:lumMod val="20000"/>
                  <a:lumOff val="8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raisdúvidas!$A$130:$D$138</c:f>
              <c:strCache>
                <c:ptCount val="9"/>
                <c:pt idx="0">
                  <c:v>Profissionais das ciências e das artes (profissões com ensino superior)</c:v>
                </c:pt>
                <c:pt idx="1">
                  <c:v>Técnicas (os) de nível médio (ensino técnico)</c:v>
                </c:pt>
                <c:pt idx="2">
                  <c:v>Trabalhadoras (es) de serviços administrativos (escrituração das atividade)</c:v>
                </c:pt>
                <c:pt idx="3">
                  <c:v>Trabalhadoras (es) prestador as (es) de serviços, vendedoras (es) do comércio </c:v>
                </c:pt>
                <c:pt idx="4">
                  <c:v>Trabalhadoras (es) agropecuários, florestais e da pesca</c:v>
                </c:pt>
                <c:pt idx="5">
                  <c:v>Trabalhadoras (es) da produção de bens e serviços industriais (artesanais)</c:v>
                </c:pt>
                <c:pt idx="6">
                  <c:v>Trabalhadoras (es) da produção de bens e serviços industriais (operador máquina)</c:v>
                </c:pt>
                <c:pt idx="7">
                  <c:v>Dirigentes e gerentes de empresas e dirigentes de entes públicos</c:v>
                </c:pt>
                <c:pt idx="8">
                  <c:v>Total</c:v>
                </c:pt>
              </c:strCache>
            </c:strRef>
          </c:cat>
          <c:val>
            <c:numRef>
              <c:f>raisdúvidas!$I$130:$I$138</c:f>
              <c:numCache>
                <c:formatCode>0</c:formatCode>
                <c:ptCount val="9"/>
                <c:pt idx="0">
                  <c:v>-12.428614925328802</c:v>
                </c:pt>
                <c:pt idx="1">
                  <c:v>-29.479749350450859</c:v>
                </c:pt>
                <c:pt idx="2">
                  <c:v>-3.0260920601765946</c:v>
                </c:pt>
                <c:pt idx="3">
                  <c:v>-13.276854964881352</c:v>
                </c:pt>
                <c:pt idx="4">
                  <c:v>-22.600907850993096</c:v>
                </c:pt>
                <c:pt idx="5">
                  <c:v>-31.899672377678712</c:v>
                </c:pt>
                <c:pt idx="6">
                  <c:v>-33.664542511802082</c:v>
                </c:pt>
                <c:pt idx="7">
                  <c:v>-19.543089571405318</c:v>
                </c:pt>
                <c:pt idx="8">
                  <c:v>-15.421148055643215</c:v>
                </c:pt>
              </c:numCache>
            </c:numRef>
          </c:val>
          <c:extLst>
            <c:ext xmlns:c16="http://schemas.microsoft.com/office/drawing/2014/chart" uri="{C3380CC4-5D6E-409C-BE32-E72D297353CC}">
              <c16:uniqueId val="{00000001-0669-4B00-BFB2-E5CEF804F3F6}"/>
            </c:ext>
          </c:extLst>
        </c:ser>
        <c:dLbls>
          <c:showLegendKey val="0"/>
          <c:showVal val="0"/>
          <c:showCatName val="0"/>
          <c:showSerName val="0"/>
          <c:showPercent val="0"/>
          <c:showBubbleSize val="0"/>
        </c:dLbls>
        <c:gapWidth val="182"/>
        <c:axId val="616840800"/>
        <c:axId val="616844080"/>
        <c:extLst>
          <c:ext xmlns:c15="http://schemas.microsoft.com/office/drawing/2012/chart" uri="{02D57815-91ED-43cb-92C2-25804820EDAC}">
            <c15:filteredBarSeries>
              <c15:ser>
                <c:idx val="1"/>
                <c:order val="1"/>
                <c:tx>
                  <c:strRef>
                    <c:extLst>
                      <c:ext uri="{02D57815-91ED-43cb-92C2-25804820EDAC}">
                        <c15:formulaRef>
                          <c15:sqref>raisdúvidas!$F$128</c15:sqref>
                        </c15:formulaRef>
                      </c:ext>
                    </c:extLst>
                    <c:strCache>
                      <c:ptCount val="1"/>
                    </c:strCache>
                  </c:strRef>
                </c:tx>
                <c:spPr>
                  <a:solidFill>
                    <a:schemeClr val="accent2"/>
                  </a:solidFill>
                  <a:ln>
                    <a:noFill/>
                  </a:ln>
                  <a:effectLst/>
                </c:spPr>
                <c:invertIfNegative val="0"/>
                <c:cat>
                  <c:strRef>
                    <c:extLst>
                      <c:ext uri="{02D57815-91ED-43cb-92C2-25804820EDAC}">
                        <c15:formulaRef>
                          <c15:sqref>raisdúvidas!$A$130:$D$138</c15:sqref>
                        </c15:formulaRef>
                      </c:ext>
                    </c:extLst>
                    <c:strCache>
                      <c:ptCount val="9"/>
                      <c:pt idx="0">
                        <c:v>Profissionais das ciências e das artes (profissões com ensino superior)</c:v>
                      </c:pt>
                      <c:pt idx="1">
                        <c:v>Técnicas (os) de nível médio (ensino técnico)</c:v>
                      </c:pt>
                      <c:pt idx="2">
                        <c:v>Trabalhadoras (es) de serviços administrativos (escrituração das atividade)</c:v>
                      </c:pt>
                      <c:pt idx="3">
                        <c:v>Trabalhadoras (es) prestador as (es) de serviços, vendedoras (es) do comércio </c:v>
                      </c:pt>
                      <c:pt idx="4">
                        <c:v>Trabalhadoras (es) agropecuários, florestais e da pesca</c:v>
                      </c:pt>
                      <c:pt idx="5">
                        <c:v>Trabalhadoras (es) da produção de bens e serviços industriais (artesanais)</c:v>
                      </c:pt>
                      <c:pt idx="6">
                        <c:v>Trabalhadoras (es) da produção de bens e serviços industriais (operador máquina)</c:v>
                      </c:pt>
                      <c:pt idx="7">
                        <c:v>Dirigentes e gerentes de empresas e dirigentes de entes públicos</c:v>
                      </c:pt>
                      <c:pt idx="8">
                        <c:v>Total</c:v>
                      </c:pt>
                    </c:strCache>
                  </c:strRef>
                </c:cat>
                <c:val>
                  <c:numRef>
                    <c:extLst>
                      <c:ext uri="{02D57815-91ED-43cb-92C2-25804820EDAC}">
                        <c15:formulaRef>
                          <c15:sqref>raisdúvidas!$F$130:$F$138</c15:sqref>
                        </c15:formulaRef>
                      </c:ext>
                    </c:extLst>
                    <c:numCache>
                      <c:formatCode>General</c:formatCode>
                      <c:ptCount val="9"/>
                    </c:numCache>
                  </c:numRef>
                </c:val>
                <c:extLst>
                  <c:ext xmlns:c16="http://schemas.microsoft.com/office/drawing/2014/chart" uri="{C3380CC4-5D6E-409C-BE32-E72D297353CC}">
                    <c16:uniqueId val="{00000002-0669-4B00-BFB2-E5CEF804F3F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raisdúvidas!$G$128</c15:sqref>
                        </c15:formulaRef>
                      </c:ext>
                    </c:extLst>
                    <c:strCache>
                      <c:ptCount val="1"/>
                      <c:pt idx="0">
                        <c:v>Empregos atípicos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raisdúvidas!$A$130:$D$138</c15:sqref>
                        </c15:formulaRef>
                      </c:ext>
                    </c:extLst>
                    <c:strCache>
                      <c:ptCount val="9"/>
                      <c:pt idx="0">
                        <c:v>Profissionais das ciências e das artes (profissões com ensino superior)</c:v>
                      </c:pt>
                      <c:pt idx="1">
                        <c:v>Técnicas (os) de nível médio (ensino técnico)</c:v>
                      </c:pt>
                      <c:pt idx="2">
                        <c:v>Trabalhadoras (es) de serviços administrativos (escrituração das atividade)</c:v>
                      </c:pt>
                      <c:pt idx="3">
                        <c:v>Trabalhadoras (es) prestador as (es) de serviços, vendedoras (es) do comércio </c:v>
                      </c:pt>
                      <c:pt idx="4">
                        <c:v>Trabalhadoras (es) agropecuários, florestais e da pesca</c:v>
                      </c:pt>
                      <c:pt idx="5">
                        <c:v>Trabalhadoras (es) da produção de bens e serviços industriais (artesanais)</c:v>
                      </c:pt>
                      <c:pt idx="6">
                        <c:v>Trabalhadoras (es) da produção de bens e serviços industriais (operador máquina)</c:v>
                      </c:pt>
                      <c:pt idx="7">
                        <c:v>Dirigentes e gerentes de empresas e dirigentes de entes públicos</c:v>
                      </c:pt>
                      <c:pt idx="8">
                        <c:v>Total</c:v>
                      </c:pt>
                    </c:strCache>
                  </c:strRef>
                </c:cat>
                <c:val>
                  <c:numRef>
                    <c:extLst xmlns:c15="http://schemas.microsoft.com/office/drawing/2012/chart">
                      <c:ext xmlns:c15="http://schemas.microsoft.com/office/drawing/2012/chart" uri="{02D57815-91ED-43cb-92C2-25804820EDAC}">
                        <c15:formulaRef>
                          <c15:sqref>raisdúvidas!$G$130:$G$138</c15:sqref>
                        </c15:formulaRef>
                      </c:ext>
                    </c:extLst>
                    <c:numCache>
                      <c:formatCode>0</c:formatCode>
                      <c:ptCount val="9"/>
                      <c:pt idx="0">
                        <c:v>-20.858593330661435</c:v>
                      </c:pt>
                      <c:pt idx="1">
                        <c:v>-14.27119819634683</c:v>
                      </c:pt>
                      <c:pt idx="2">
                        <c:v>-27.779786168523628</c:v>
                      </c:pt>
                      <c:pt idx="3">
                        <c:v>-31.839232962216528</c:v>
                      </c:pt>
                      <c:pt idx="4">
                        <c:v>-24.158915925831792</c:v>
                      </c:pt>
                      <c:pt idx="5">
                        <c:v>-41.599071697136004</c:v>
                      </c:pt>
                      <c:pt idx="6">
                        <c:v>-41.175564760730957</c:v>
                      </c:pt>
                      <c:pt idx="7">
                        <c:v>-37.088624476284537</c:v>
                      </c:pt>
                      <c:pt idx="8">
                        <c:v>-14.891310439770876</c:v>
                      </c:pt>
                    </c:numCache>
                  </c:numRef>
                </c:val>
                <c:extLst xmlns:c15="http://schemas.microsoft.com/office/drawing/2012/chart">
                  <c:ext xmlns:c16="http://schemas.microsoft.com/office/drawing/2014/chart" uri="{C3380CC4-5D6E-409C-BE32-E72D297353CC}">
                    <c16:uniqueId val="{00000003-0669-4B00-BFB2-E5CEF804F3F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raisdúvidas!$H$128</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raisdúvidas!$A$130:$D$138</c15:sqref>
                        </c15:formulaRef>
                      </c:ext>
                    </c:extLst>
                    <c:strCache>
                      <c:ptCount val="9"/>
                      <c:pt idx="0">
                        <c:v>Profissionais das ciências e das artes (profissões com ensino superior)</c:v>
                      </c:pt>
                      <c:pt idx="1">
                        <c:v>Técnicas (os) de nível médio (ensino técnico)</c:v>
                      </c:pt>
                      <c:pt idx="2">
                        <c:v>Trabalhadoras (es) de serviços administrativos (escrituração das atividade)</c:v>
                      </c:pt>
                      <c:pt idx="3">
                        <c:v>Trabalhadoras (es) prestador as (es) de serviços, vendedoras (es) do comércio </c:v>
                      </c:pt>
                      <c:pt idx="4">
                        <c:v>Trabalhadoras (es) agropecuários, florestais e da pesca</c:v>
                      </c:pt>
                      <c:pt idx="5">
                        <c:v>Trabalhadoras (es) da produção de bens e serviços industriais (artesanais)</c:v>
                      </c:pt>
                      <c:pt idx="6">
                        <c:v>Trabalhadoras (es) da produção de bens e serviços industriais (operador máquina)</c:v>
                      </c:pt>
                      <c:pt idx="7">
                        <c:v>Dirigentes e gerentes de empresas e dirigentes de entes públicos</c:v>
                      </c:pt>
                      <c:pt idx="8">
                        <c:v>Total</c:v>
                      </c:pt>
                    </c:strCache>
                  </c:strRef>
                </c:cat>
                <c:val>
                  <c:numRef>
                    <c:extLst xmlns:c15="http://schemas.microsoft.com/office/drawing/2012/chart">
                      <c:ext xmlns:c15="http://schemas.microsoft.com/office/drawing/2012/chart" uri="{02D57815-91ED-43cb-92C2-25804820EDAC}">
                        <c15:formulaRef>
                          <c15:sqref>raisdúvidas!$H$130:$H$138</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4-0669-4B00-BFB2-E5CEF804F3F6}"/>
                  </c:ext>
                </c:extLst>
              </c15:ser>
            </c15:filteredBarSeries>
          </c:ext>
        </c:extLst>
      </c:barChart>
      <c:catAx>
        <c:axId val="616840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616844080"/>
        <c:crosses val="autoZero"/>
        <c:auto val="1"/>
        <c:lblAlgn val="ctr"/>
        <c:lblOffset val="100"/>
        <c:noMultiLvlLbl val="0"/>
      </c:catAx>
      <c:valAx>
        <c:axId val="616844080"/>
        <c:scaling>
          <c:orientation val="minMax"/>
        </c:scaling>
        <c:delete val="1"/>
        <c:axPos val="b"/>
        <c:numFmt formatCode="0" sourceLinked="1"/>
        <c:majorTickMark val="none"/>
        <c:minorTickMark val="none"/>
        <c:tickLblPos val="nextTo"/>
        <c:crossAx val="616840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6AC63-7D1B-4142-84A0-81D24F3AC1D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C06801F-C2BD-4170-A819-8A0EF1CE6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59C56A8-67B0-486D-A43A-A3DF4E6F0F5C}"/>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5" name="Espaço Reservado para Rodapé 4">
            <a:extLst>
              <a:ext uri="{FF2B5EF4-FFF2-40B4-BE49-F238E27FC236}">
                <a16:creationId xmlns:a16="http://schemas.microsoft.com/office/drawing/2014/main" id="{64D60497-D6BB-4F91-A4FD-7F612DA1B45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07CCC78-F9E8-49FB-A2F3-8101CE933B44}"/>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423730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E9C21-7DBA-4969-9073-E2625C87166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07C220A-756D-4C1C-AB74-3FABE8C401C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80B8EED-28B5-4B44-AAEA-25DF1A2B79A0}"/>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5" name="Espaço Reservado para Rodapé 4">
            <a:extLst>
              <a:ext uri="{FF2B5EF4-FFF2-40B4-BE49-F238E27FC236}">
                <a16:creationId xmlns:a16="http://schemas.microsoft.com/office/drawing/2014/main" id="{BA9FBF54-7D19-4F9A-8628-EB4B923678F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01493D-386F-4547-9D82-257B110E7A77}"/>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22725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42D00B-BA90-47E9-8EDB-3CEB76C0F62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8946273-01C7-4D4B-870E-5AFE0EBE4E0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073D6AE-0AC8-4289-87EA-62D47C8868BF}"/>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5" name="Espaço Reservado para Rodapé 4">
            <a:extLst>
              <a:ext uri="{FF2B5EF4-FFF2-40B4-BE49-F238E27FC236}">
                <a16:creationId xmlns:a16="http://schemas.microsoft.com/office/drawing/2014/main" id="{C9D42437-9102-4FB2-83DF-4C49D5DC230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BA7F1D-E791-4A7A-9DC4-CFE46BE474AC}"/>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318882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C7F8E-A7DB-4512-B49B-FE5C32BF72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EECEE37-83DC-4179-A224-9DCB5FB9F66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84B59-3532-4E61-879E-3FCDB22DE36A}"/>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5" name="Espaço Reservado para Rodapé 4">
            <a:extLst>
              <a:ext uri="{FF2B5EF4-FFF2-40B4-BE49-F238E27FC236}">
                <a16:creationId xmlns:a16="http://schemas.microsoft.com/office/drawing/2014/main" id="{4A945834-6B94-4442-B161-61C649E56A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C0C0C2C-900B-4B7E-9A4D-CF11E40260F2}"/>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137553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EB2D5-E16A-4810-910A-2E442F3349E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4B6CA3-3CB4-4B45-A79D-1278CF914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8037EED-960E-4DA2-82C2-7113A4428265}"/>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5" name="Espaço Reservado para Rodapé 4">
            <a:extLst>
              <a:ext uri="{FF2B5EF4-FFF2-40B4-BE49-F238E27FC236}">
                <a16:creationId xmlns:a16="http://schemas.microsoft.com/office/drawing/2014/main" id="{9D85259A-856C-4A2F-844C-6DA097E67E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06AABB1-539E-4F72-8800-3F6EC232B74E}"/>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259256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67E64-4700-47A5-8767-27A7F16C490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2F385D9-2332-4960-BB39-04C739D5663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3DFCEA7-1D26-4F5D-A985-E7365796187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1C09507-7BC2-4A71-8C24-704C7D15043D}"/>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6" name="Espaço Reservado para Rodapé 5">
            <a:extLst>
              <a:ext uri="{FF2B5EF4-FFF2-40B4-BE49-F238E27FC236}">
                <a16:creationId xmlns:a16="http://schemas.microsoft.com/office/drawing/2014/main" id="{6A76A862-40F4-4D95-B330-3FEEB3715D0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88904B7-2592-4CBE-8FFF-F586111405C2}"/>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329884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389EA-03E5-4101-9691-623D6E3840D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59F0677-460A-405D-99EA-0D1AFCFF0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7A490DA-451F-4837-877D-45ADA30567B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1FF8FD0-9066-4FB6-9A54-0DECE3073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95FA220-E20D-4B58-BD8B-B50B2694CB0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9473719-0227-4BDF-B36B-1660A322A221}"/>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8" name="Espaço Reservado para Rodapé 7">
            <a:extLst>
              <a:ext uri="{FF2B5EF4-FFF2-40B4-BE49-F238E27FC236}">
                <a16:creationId xmlns:a16="http://schemas.microsoft.com/office/drawing/2014/main" id="{E12DFB36-3278-4465-9985-D6CEE320CCC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0744D3D-E82C-4625-B281-B5DC624E514E}"/>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238071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34346-58C9-4AE6-80C3-BC9DA61A636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0927F28-7BA7-46C9-AD92-178B78AA2CFD}"/>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4" name="Espaço Reservado para Rodapé 3">
            <a:extLst>
              <a:ext uri="{FF2B5EF4-FFF2-40B4-BE49-F238E27FC236}">
                <a16:creationId xmlns:a16="http://schemas.microsoft.com/office/drawing/2014/main" id="{C40BAB8F-60D7-42D2-8F1D-9AC20FACF5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D346CE-125B-4C9F-AE5B-238A2418FB7B}"/>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54897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991BCD3-3093-478B-9D1D-5A92248B0915}"/>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3" name="Espaço Reservado para Rodapé 2">
            <a:extLst>
              <a:ext uri="{FF2B5EF4-FFF2-40B4-BE49-F238E27FC236}">
                <a16:creationId xmlns:a16="http://schemas.microsoft.com/office/drawing/2014/main" id="{71EFF9D5-7246-42B4-A631-B652FC645F6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A29951B-B749-4366-9A6F-5987B7CCADB3}"/>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143795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C731A-7B88-44EF-A59F-E9D3B6DE2E4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967F73D-7283-41A3-8800-F0629CF7A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5E9B3C3-7626-45F3-AAA1-741D26BDC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AFEB42F-C9F6-4BFF-A7C9-B8B42C3CC410}"/>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6" name="Espaço Reservado para Rodapé 5">
            <a:extLst>
              <a:ext uri="{FF2B5EF4-FFF2-40B4-BE49-F238E27FC236}">
                <a16:creationId xmlns:a16="http://schemas.microsoft.com/office/drawing/2014/main" id="{B03E9043-A275-4DD9-9EA4-C0284FEFE3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5325F4-0579-4269-AF12-667F2AA88DBC}"/>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761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54318-F613-452B-8021-5A4219D52BC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721FD0B-4B57-4FBD-9C2A-B28410C22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2CF62E3-64E8-4146-80C4-1AE14BDB0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5B22AAE-9246-4BB7-A3C8-1F67ECA9D2DC}"/>
              </a:ext>
            </a:extLst>
          </p:cNvPr>
          <p:cNvSpPr>
            <a:spLocks noGrp="1"/>
          </p:cNvSpPr>
          <p:nvPr>
            <p:ph type="dt" sz="half" idx="10"/>
          </p:nvPr>
        </p:nvSpPr>
        <p:spPr/>
        <p:txBody>
          <a:bodyPr/>
          <a:lstStyle/>
          <a:p>
            <a:fld id="{44DD8395-2AB0-4B24-A707-D8ED5E23DCE6}" type="datetimeFigureOut">
              <a:rPr lang="pt-BR" smtClean="0"/>
              <a:t>28/05/2023</a:t>
            </a:fld>
            <a:endParaRPr lang="pt-BR"/>
          </a:p>
        </p:txBody>
      </p:sp>
      <p:sp>
        <p:nvSpPr>
          <p:cNvPr id="6" name="Espaço Reservado para Rodapé 5">
            <a:extLst>
              <a:ext uri="{FF2B5EF4-FFF2-40B4-BE49-F238E27FC236}">
                <a16:creationId xmlns:a16="http://schemas.microsoft.com/office/drawing/2014/main" id="{41FB46EE-4C0B-4B4E-B2B0-E22CF48AE70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FB3A12C-2A80-47F1-87CF-91AF9C1D2A18}"/>
              </a:ext>
            </a:extLst>
          </p:cNvPr>
          <p:cNvSpPr>
            <a:spLocks noGrp="1"/>
          </p:cNvSpPr>
          <p:nvPr>
            <p:ph type="sldNum" sz="quarter" idx="12"/>
          </p:nvPr>
        </p:nvSpPr>
        <p:spPr/>
        <p:txBody>
          <a:bodyPr/>
          <a:lstStyle/>
          <a:p>
            <a:fld id="{455474BF-EA30-4E26-B5E8-DE2DCE2966D6}" type="slidenum">
              <a:rPr lang="pt-BR" smtClean="0"/>
              <a:t>‹nº›</a:t>
            </a:fld>
            <a:endParaRPr lang="pt-BR"/>
          </a:p>
        </p:txBody>
      </p:sp>
    </p:spTree>
    <p:extLst>
      <p:ext uri="{BB962C8B-B14F-4D97-AF65-F5344CB8AC3E}">
        <p14:creationId xmlns:p14="http://schemas.microsoft.com/office/powerpoint/2010/main" val="65598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32028A4-D4E0-430C-9F3A-789131354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A293B56-0E24-4359-B8B7-7300AD2EF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A455A3-A701-44DF-BAE0-2245F51EE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D8395-2AB0-4B24-A707-D8ED5E23DCE6}" type="datetimeFigureOut">
              <a:rPr lang="pt-BR" smtClean="0"/>
              <a:t>28/05/2023</a:t>
            </a:fld>
            <a:endParaRPr lang="pt-BR"/>
          </a:p>
        </p:txBody>
      </p:sp>
      <p:sp>
        <p:nvSpPr>
          <p:cNvPr id="5" name="Espaço Reservado para Rodapé 4">
            <a:extLst>
              <a:ext uri="{FF2B5EF4-FFF2-40B4-BE49-F238E27FC236}">
                <a16:creationId xmlns:a16="http://schemas.microsoft.com/office/drawing/2014/main" id="{F69E207D-DA88-431F-8B87-95EEC2264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6A8DBB6-2CEE-4069-9413-062E61E6F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474BF-EA30-4E26-B5E8-DE2DCE2966D6}" type="slidenum">
              <a:rPr lang="pt-BR" smtClean="0"/>
              <a:t>‹nº›</a:t>
            </a:fld>
            <a:endParaRPr lang="pt-BR"/>
          </a:p>
        </p:txBody>
      </p:sp>
    </p:spTree>
    <p:extLst>
      <p:ext uri="{BB962C8B-B14F-4D97-AF65-F5344CB8AC3E}">
        <p14:creationId xmlns:p14="http://schemas.microsoft.com/office/powerpoint/2010/main" val="105353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EFA20-6943-48D3-A8D0-0BB22D9B0854}"/>
              </a:ext>
            </a:extLst>
          </p:cNvPr>
          <p:cNvSpPr>
            <a:spLocks noGrp="1"/>
          </p:cNvSpPr>
          <p:nvPr>
            <p:ph type="ctrTitle"/>
          </p:nvPr>
        </p:nvSpPr>
        <p:spPr>
          <a:xfrm>
            <a:off x="562062" y="1122363"/>
            <a:ext cx="10595296" cy="2387600"/>
          </a:xfrm>
        </p:spPr>
        <p:txBody>
          <a:bodyPr/>
          <a:lstStyle/>
          <a:p>
            <a:r>
              <a:rPr lang="pt-BR" dirty="0"/>
              <a:t>Mulheres e os empregos formais:</a:t>
            </a:r>
          </a:p>
        </p:txBody>
      </p:sp>
      <p:sp>
        <p:nvSpPr>
          <p:cNvPr id="3" name="Subtítulo 2">
            <a:extLst>
              <a:ext uri="{FF2B5EF4-FFF2-40B4-BE49-F238E27FC236}">
                <a16:creationId xmlns:a16="http://schemas.microsoft.com/office/drawing/2014/main" id="{F524C4D3-78E0-43B5-91E4-4D566EE45468}"/>
              </a:ext>
            </a:extLst>
          </p:cNvPr>
          <p:cNvSpPr>
            <a:spLocks noGrp="1"/>
          </p:cNvSpPr>
          <p:nvPr>
            <p:ph type="subTitle" idx="1"/>
          </p:nvPr>
        </p:nvSpPr>
        <p:spPr>
          <a:xfrm>
            <a:off x="1524000" y="3602038"/>
            <a:ext cx="9144000" cy="609235"/>
          </a:xfrm>
        </p:spPr>
        <p:txBody>
          <a:bodyPr/>
          <a:lstStyle/>
          <a:p>
            <a:r>
              <a:rPr lang="pt-BR" dirty="0"/>
              <a:t>as diferenças de inserção e de salários</a:t>
            </a:r>
          </a:p>
        </p:txBody>
      </p:sp>
      <p:pic>
        <p:nvPicPr>
          <p:cNvPr id="4" name="Imagem 3" descr="Interface gráfica do usuário, Word&#10;&#10;Descrição gerada automaticamente">
            <a:extLst>
              <a:ext uri="{FF2B5EF4-FFF2-40B4-BE49-F238E27FC236}">
                <a16:creationId xmlns:a16="http://schemas.microsoft.com/office/drawing/2014/main" id="{BB56FF16-EAC9-4DBF-AB78-749B2579B4F2}"/>
              </a:ext>
            </a:extLst>
          </p:cNvPr>
          <p:cNvPicPr/>
          <p:nvPr/>
        </p:nvPicPr>
        <p:blipFill rotWithShape="1">
          <a:blip r:embed="rId2"/>
          <a:srcRect l="23966" t="52655" r="52877" b="28573"/>
          <a:stretch/>
        </p:blipFill>
        <p:spPr bwMode="auto">
          <a:xfrm>
            <a:off x="8557146" y="5917568"/>
            <a:ext cx="3536045" cy="7962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107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B0C5C-5FCB-4416-94AE-06C44413B3DB}"/>
              </a:ext>
            </a:extLst>
          </p:cNvPr>
          <p:cNvSpPr>
            <a:spLocks noGrp="1"/>
          </p:cNvSpPr>
          <p:nvPr>
            <p:ph type="title"/>
          </p:nvPr>
        </p:nvSpPr>
        <p:spPr>
          <a:xfrm>
            <a:off x="335560" y="234749"/>
            <a:ext cx="11560029" cy="880988"/>
          </a:xfrm>
        </p:spPr>
        <p:txBody>
          <a:bodyPr>
            <a:noAutofit/>
          </a:bodyPr>
          <a:lstStyle/>
          <a:p>
            <a:r>
              <a:rPr lang="pt-BR" sz="2000" b="1" dirty="0"/>
              <a:t>Nos empregos típicos as mulheres representam 42% dos empregados, sendo 58% nos empregos atípicos, </a:t>
            </a:r>
            <a:br>
              <a:rPr lang="pt-BR" sz="2000" b="1" dirty="0"/>
            </a:br>
            <a:r>
              <a:rPr lang="pt-BR" sz="2000" b="1" dirty="0"/>
              <a:t>Maior representação no grupo de ciência e artes, com nível técnico, serviços administrativos e de prestação de serviços e de comércio </a:t>
            </a:r>
          </a:p>
        </p:txBody>
      </p:sp>
      <p:sp>
        <p:nvSpPr>
          <p:cNvPr id="5" name="CaixaDeTexto 4">
            <a:extLst>
              <a:ext uri="{FF2B5EF4-FFF2-40B4-BE49-F238E27FC236}">
                <a16:creationId xmlns:a16="http://schemas.microsoft.com/office/drawing/2014/main" id="{A7F12F6E-762F-49D5-A063-CB752952B42D}"/>
              </a:ext>
            </a:extLst>
          </p:cNvPr>
          <p:cNvSpPr txBox="1"/>
          <p:nvPr/>
        </p:nvSpPr>
        <p:spPr>
          <a:xfrm>
            <a:off x="746053" y="1067759"/>
            <a:ext cx="9513815" cy="646331"/>
          </a:xfrm>
          <a:prstGeom prst="rect">
            <a:avLst/>
          </a:prstGeom>
          <a:noFill/>
        </p:spPr>
        <p:txBody>
          <a:bodyPr wrap="square" rtlCol="0">
            <a:spAutoFit/>
          </a:bodyPr>
          <a:lstStyle/>
          <a:p>
            <a:r>
              <a:rPr lang="pt-BR" sz="1800" b="1" dirty="0">
                <a:effectLst/>
                <a:latin typeface="Calibri" panose="020F0502020204030204" pitchFamily="34" charset="0"/>
                <a:ea typeface="Calibri" panose="020F0502020204030204" pitchFamily="34" charset="0"/>
                <a:cs typeface="Times New Roman" panose="02020603050405020304" pitchFamily="18" charset="0"/>
              </a:rPr>
              <a:t>Proporção de mulheres em empregos formais, por grupo de ocupações, segundo tipo de vínculo. Brasil 2021</a:t>
            </a:r>
            <a:endParaRPr lang="pt-BR" dirty="0"/>
          </a:p>
        </p:txBody>
      </p:sp>
      <p:sp>
        <p:nvSpPr>
          <p:cNvPr id="7" name="CaixaDeTexto 6">
            <a:extLst>
              <a:ext uri="{FF2B5EF4-FFF2-40B4-BE49-F238E27FC236}">
                <a16:creationId xmlns:a16="http://schemas.microsoft.com/office/drawing/2014/main" id="{3B8CDED6-9572-4DD7-8C17-5329B319329E}"/>
              </a:ext>
            </a:extLst>
          </p:cNvPr>
          <p:cNvSpPr txBox="1"/>
          <p:nvPr/>
        </p:nvSpPr>
        <p:spPr>
          <a:xfrm>
            <a:off x="872021" y="6247700"/>
            <a:ext cx="6094602" cy="375552"/>
          </a:xfrm>
          <a:prstGeom prst="rect">
            <a:avLst/>
          </a:prstGeom>
          <a:noFill/>
        </p:spPr>
        <p:txBody>
          <a:bodyPr wrap="square">
            <a:spAutoFit/>
          </a:bodyPr>
          <a:lstStyle/>
          <a:p>
            <a:pPr>
              <a:lnSpc>
                <a:spcPct val="107000"/>
              </a:lnSpc>
              <a:spcAft>
                <a:spcPts val="800"/>
              </a:spcAft>
            </a:pPr>
            <a:r>
              <a:rPr lang="pt-BR" sz="120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20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Rais</a:t>
            </a:r>
            <a:r>
              <a:rPr lang="pt-BR"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Imagem 7" descr="Interface gráfica do usuário, Word&#10;&#10;Descrição gerada automaticamente">
            <a:extLst>
              <a:ext uri="{FF2B5EF4-FFF2-40B4-BE49-F238E27FC236}">
                <a16:creationId xmlns:a16="http://schemas.microsoft.com/office/drawing/2014/main" id="{AFE9F3D8-9FE9-4C9B-AF0A-A74E7CDE7741}"/>
              </a:ext>
            </a:extLst>
          </p:cNvPr>
          <p:cNvPicPr/>
          <p:nvPr/>
        </p:nvPicPr>
        <p:blipFill rotWithShape="1">
          <a:blip r:embed="rId2"/>
          <a:srcRect l="23966" t="52655" r="52877" b="28573"/>
          <a:stretch/>
        </p:blipFill>
        <p:spPr bwMode="auto">
          <a:xfrm>
            <a:off x="9781563" y="6392411"/>
            <a:ext cx="2311628" cy="464570"/>
          </a:xfrm>
          <a:prstGeom prst="rect">
            <a:avLst/>
          </a:prstGeom>
          <a:ln>
            <a:noFill/>
          </a:ln>
          <a:extLst>
            <a:ext uri="{53640926-AAD7-44D8-BBD7-CCE9431645EC}">
              <a14:shadowObscured xmlns:a14="http://schemas.microsoft.com/office/drawing/2010/main"/>
            </a:ext>
          </a:extLst>
        </p:spPr>
      </p:pic>
      <p:graphicFrame>
        <p:nvGraphicFramePr>
          <p:cNvPr id="9" name="Espaço Reservado para Conteúdo 8">
            <a:extLst>
              <a:ext uri="{FF2B5EF4-FFF2-40B4-BE49-F238E27FC236}">
                <a16:creationId xmlns:a16="http://schemas.microsoft.com/office/drawing/2014/main" id="{F40DA34E-F6F4-0EFA-A5BA-61EF3852591F}"/>
              </a:ext>
            </a:extLst>
          </p:cNvPr>
          <p:cNvGraphicFramePr>
            <a:graphicFrameLocks noGrp="1"/>
          </p:cNvGraphicFramePr>
          <p:nvPr>
            <p:ph idx="1"/>
            <p:extLst>
              <p:ext uri="{D42A27DB-BD31-4B8C-83A1-F6EECF244321}">
                <p14:modId xmlns:p14="http://schemas.microsoft.com/office/powerpoint/2010/main" val="279805145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Seta: para Baixo 9">
            <a:extLst>
              <a:ext uri="{FF2B5EF4-FFF2-40B4-BE49-F238E27FC236}">
                <a16:creationId xmlns:a16="http://schemas.microsoft.com/office/drawing/2014/main" id="{80554213-F280-4F12-B9ED-0458775A6A8D}"/>
              </a:ext>
            </a:extLst>
          </p:cNvPr>
          <p:cNvSpPr/>
          <p:nvPr/>
        </p:nvSpPr>
        <p:spPr>
          <a:xfrm rot="2767559">
            <a:off x="10251304" y="1916133"/>
            <a:ext cx="486561" cy="597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2354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B0C5C-5FCB-4416-94AE-06C44413B3DB}"/>
              </a:ext>
            </a:extLst>
          </p:cNvPr>
          <p:cNvSpPr>
            <a:spLocks noGrp="1"/>
          </p:cNvSpPr>
          <p:nvPr>
            <p:ph type="title"/>
          </p:nvPr>
        </p:nvSpPr>
        <p:spPr>
          <a:xfrm>
            <a:off x="729842" y="365125"/>
            <a:ext cx="10623958" cy="847855"/>
          </a:xfrm>
        </p:spPr>
        <p:txBody>
          <a:bodyPr>
            <a:normAutofit/>
          </a:bodyPr>
          <a:lstStyle/>
          <a:p>
            <a:r>
              <a:rPr lang="pt-BR" sz="1800" b="1" dirty="0"/>
              <a:t>Consideradas as diferenças de salários para homens e mulheres, a perda para as mulheres ocorre em todos os grupos de atividades e tende a ser maior em postos atípicos, exceto para profissões de nível técnico e de ciências e artes</a:t>
            </a:r>
          </a:p>
        </p:txBody>
      </p:sp>
      <p:sp>
        <p:nvSpPr>
          <p:cNvPr id="4" name="CaixaDeTexto 3">
            <a:extLst>
              <a:ext uri="{FF2B5EF4-FFF2-40B4-BE49-F238E27FC236}">
                <a16:creationId xmlns:a16="http://schemas.microsoft.com/office/drawing/2014/main" id="{0E61C388-FD19-4BB6-88CF-42757CEF7D36}"/>
              </a:ext>
            </a:extLst>
          </p:cNvPr>
          <p:cNvSpPr txBox="1"/>
          <p:nvPr/>
        </p:nvSpPr>
        <p:spPr>
          <a:xfrm>
            <a:off x="729842" y="1250302"/>
            <a:ext cx="10515600" cy="338554"/>
          </a:xfrm>
          <a:prstGeom prst="rect">
            <a:avLst/>
          </a:prstGeom>
          <a:noFill/>
        </p:spPr>
        <p:txBody>
          <a:bodyPr wrap="square" rtlCol="0">
            <a:spAutoFit/>
          </a:bodyPr>
          <a:lstStyle/>
          <a:p>
            <a:r>
              <a:rPr lang="pt-BR" sz="1600" b="1" dirty="0">
                <a:effectLst/>
                <a:latin typeface="Calibri" panose="020F0502020204030204" pitchFamily="34" charset="0"/>
                <a:ea typeface="Calibri" panose="020F0502020204030204" pitchFamily="34" charset="0"/>
                <a:cs typeface="Times New Roman" panose="02020603050405020304" pitchFamily="18" charset="0"/>
              </a:rPr>
              <a:t>Diferenças nos salários pago entre homens e mulheres, por grupo de ocupações, segundo tipo de vínculo. Brasil 2021</a:t>
            </a:r>
            <a:endParaRPr lang="pt-BR" dirty="0"/>
          </a:p>
        </p:txBody>
      </p:sp>
      <p:sp>
        <p:nvSpPr>
          <p:cNvPr id="7" name="CaixaDeTexto 6">
            <a:extLst>
              <a:ext uri="{FF2B5EF4-FFF2-40B4-BE49-F238E27FC236}">
                <a16:creationId xmlns:a16="http://schemas.microsoft.com/office/drawing/2014/main" id="{5965553A-F1A8-4D92-B8AE-04DB9CCD4C03}"/>
              </a:ext>
            </a:extLst>
          </p:cNvPr>
          <p:cNvSpPr txBox="1"/>
          <p:nvPr/>
        </p:nvSpPr>
        <p:spPr>
          <a:xfrm>
            <a:off x="784021" y="6352259"/>
            <a:ext cx="6094602" cy="281231"/>
          </a:xfrm>
          <a:prstGeom prst="rect">
            <a:avLst/>
          </a:prstGeom>
          <a:noFill/>
        </p:spPr>
        <p:txBody>
          <a:bodyPr wrap="square">
            <a:spAutoFit/>
          </a:bodyPr>
          <a:lstStyle/>
          <a:p>
            <a:pPr>
              <a:lnSpc>
                <a:spcPct val="107000"/>
              </a:lnSpc>
              <a:spcAft>
                <a:spcPts val="800"/>
              </a:spcAft>
            </a:pPr>
            <a:r>
              <a:rPr lang="pt-BR" sz="120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20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Rais</a:t>
            </a:r>
            <a:r>
              <a:rPr lang="pt-BR" sz="12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Imagem 7" descr="Interface gráfica do usuário, Word&#10;&#10;Descrição gerada automaticamente">
            <a:extLst>
              <a:ext uri="{FF2B5EF4-FFF2-40B4-BE49-F238E27FC236}">
                <a16:creationId xmlns:a16="http://schemas.microsoft.com/office/drawing/2014/main" id="{65748C0D-E55C-4AF7-B10C-B4139DDDEF12}"/>
              </a:ext>
            </a:extLst>
          </p:cNvPr>
          <p:cNvPicPr/>
          <p:nvPr/>
        </p:nvPicPr>
        <p:blipFill rotWithShape="1">
          <a:blip r:embed="rId2"/>
          <a:srcRect l="23966" t="52655" r="52877" b="28573"/>
          <a:stretch/>
        </p:blipFill>
        <p:spPr bwMode="auto">
          <a:xfrm>
            <a:off x="9066640" y="6401521"/>
            <a:ext cx="3125360" cy="472452"/>
          </a:xfrm>
          <a:prstGeom prst="rect">
            <a:avLst/>
          </a:prstGeom>
          <a:ln>
            <a:noFill/>
          </a:ln>
          <a:extLst>
            <a:ext uri="{53640926-AAD7-44D8-BBD7-CCE9431645EC}">
              <a14:shadowObscured xmlns:a14="http://schemas.microsoft.com/office/drawing/2010/main"/>
            </a:ext>
          </a:extLst>
        </p:spPr>
      </p:pic>
      <p:graphicFrame>
        <p:nvGraphicFramePr>
          <p:cNvPr id="9" name="Espaço Reservado para Conteúdo 8">
            <a:extLst>
              <a:ext uri="{FF2B5EF4-FFF2-40B4-BE49-F238E27FC236}">
                <a16:creationId xmlns:a16="http://schemas.microsoft.com/office/drawing/2014/main" id="{6E4274E6-194E-40CE-8FFB-C3CE04F67DA7}"/>
              </a:ext>
            </a:extLst>
          </p:cNvPr>
          <p:cNvGraphicFramePr>
            <a:graphicFrameLocks noGrp="1"/>
          </p:cNvGraphicFramePr>
          <p:nvPr>
            <p:ph idx="1"/>
            <p:extLst>
              <p:ext uri="{D42A27DB-BD31-4B8C-83A1-F6EECF244321}">
                <p14:modId xmlns:p14="http://schemas.microsoft.com/office/powerpoint/2010/main" val="27973365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Seta: para a Direita 9">
            <a:extLst>
              <a:ext uri="{FF2B5EF4-FFF2-40B4-BE49-F238E27FC236}">
                <a16:creationId xmlns:a16="http://schemas.microsoft.com/office/drawing/2014/main" id="{B816B751-D945-474A-9414-B77B011E3B0C}"/>
              </a:ext>
            </a:extLst>
          </p:cNvPr>
          <p:cNvSpPr/>
          <p:nvPr/>
        </p:nvSpPr>
        <p:spPr>
          <a:xfrm>
            <a:off x="406865" y="5686871"/>
            <a:ext cx="645953" cy="165824"/>
          </a:xfrm>
          <a:prstGeom prst="rightArrow">
            <a:avLst>
              <a:gd name="adj1" fmla="val 61932"/>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BE0F5E4B-6846-40C7-9DB3-4C18E6CA50C3}"/>
              </a:ext>
            </a:extLst>
          </p:cNvPr>
          <p:cNvSpPr/>
          <p:nvPr/>
        </p:nvSpPr>
        <p:spPr>
          <a:xfrm>
            <a:off x="406865" y="5373872"/>
            <a:ext cx="645953" cy="176881"/>
          </a:xfrm>
          <a:prstGeom prst="rightArrow">
            <a:avLst>
              <a:gd name="adj1" fmla="val 61932"/>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1FE89588-65B0-4E9D-95F1-9CF4EE813D4D}"/>
              </a:ext>
            </a:extLst>
          </p:cNvPr>
          <p:cNvSpPr/>
          <p:nvPr/>
        </p:nvSpPr>
        <p:spPr>
          <a:xfrm rot="3993119">
            <a:off x="9412446" y="1986883"/>
            <a:ext cx="478172" cy="192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8372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0AABDB-17E4-1CC5-6FE1-009DFAA56D15}"/>
              </a:ext>
            </a:extLst>
          </p:cNvPr>
          <p:cNvSpPr>
            <a:spLocks noGrp="1"/>
          </p:cNvSpPr>
          <p:nvPr>
            <p:ph type="title"/>
          </p:nvPr>
        </p:nvSpPr>
        <p:spPr>
          <a:xfrm>
            <a:off x="318053" y="172279"/>
            <a:ext cx="11502886" cy="1518410"/>
          </a:xfrm>
        </p:spPr>
        <p:txBody>
          <a:bodyPr>
            <a:normAutofit fontScale="90000"/>
          </a:bodyPr>
          <a:lstStyle/>
          <a:p>
            <a:r>
              <a:rPr lang="pt-BR" sz="2800" b="1" dirty="0"/>
              <a:t>As diferenças de salários para homens e mulheres, a perda para as mulheres ocorre em todos os grupos de atividades aumenta quando são retiradas as pessoas que trabalham exatamente 30 horas na semana. Com reduções para empregados </a:t>
            </a:r>
            <a:r>
              <a:rPr lang="pt-BR" sz="2800" b="1" dirty="0" err="1"/>
              <a:t>emprofissões</a:t>
            </a:r>
            <a:r>
              <a:rPr lang="pt-BR" sz="2800" b="1" dirty="0"/>
              <a:t> de ciências e artes e serviços administrativos e prestadoras de serviços e comércio</a:t>
            </a:r>
            <a:endParaRPr lang="pt-BR" sz="2800" dirty="0"/>
          </a:p>
        </p:txBody>
      </p:sp>
      <p:graphicFrame>
        <p:nvGraphicFramePr>
          <p:cNvPr id="4" name="Espaço Reservado para Conteúdo 3">
            <a:extLst>
              <a:ext uri="{FF2B5EF4-FFF2-40B4-BE49-F238E27FC236}">
                <a16:creationId xmlns:a16="http://schemas.microsoft.com/office/drawing/2014/main" id="{339D8D47-CC6F-42C4-BDEC-38CC71C68A04}"/>
              </a:ext>
            </a:extLst>
          </p:cNvPr>
          <p:cNvGraphicFramePr>
            <a:graphicFrameLocks noGrp="1"/>
          </p:cNvGraphicFramePr>
          <p:nvPr>
            <p:ph idx="1"/>
            <p:extLst>
              <p:ext uri="{D42A27DB-BD31-4B8C-83A1-F6EECF244321}">
                <p14:modId xmlns:p14="http://schemas.microsoft.com/office/powerpoint/2010/main" val="2961480373"/>
              </p:ext>
            </p:extLst>
          </p:nvPr>
        </p:nvGraphicFramePr>
        <p:xfrm>
          <a:off x="723900" y="2141537"/>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a:extLst>
              <a:ext uri="{FF2B5EF4-FFF2-40B4-BE49-F238E27FC236}">
                <a16:creationId xmlns:a16="http://schemas.microsoft.com/office/drawing/2014/main" id="{F8D6CD6B-18AD-7725-BCE1-C3118123A792}"/>
              </a:ext>
            </a:extLst>
          </p:cNvPr>
          <p:cNvSpPr txBox="1"/>
          <p:nvPr/>
        </p:nvSpPr>
        <p:spPr>
          <a:xfrm>
            <a:off x="578126" y="1690688"/>
            <a:ext cx="11035747" cy="923330"/>
          </a:xfrm>
          <a:prstGeom prst="rect">
            <a:avLst/>
          </a:prstGeom>
          <a:noFill/>
        </p:spPr>
        <p:txBody>
          <a:bodyPr wrap="square" rtlCol="0">
            <a:spAutoFit/>
          </a:bodyPr>
          <a:lstStyle/>
          <a:p>
            <a:r>
              <a:rPr lang="pt-BR" sz="1800" b="1" dirty="0">
                <a:effectLst/>
                <a:latin typeface="Calibri" panose="020F0502020204030204" pitchFamily="34" charset="0"/>
                <a:ea typeface="Calibri" panose="020F0502020204030204" pitchFamily="34" charset="0"/>
                <a:cs typeface="Times New Roman" panose="02020603050405020304" pitchFamily="18" charset="0"/>
              </a:rPr>
              <a:t>Diferenças nos salários pago entre homens e mulheres, por grupo de ocupações, segundo tipo de vínculo. Brasil 2021</a:t>
            </a:r>
            <a:endParaRPr lang="pt-BR" dirty="0"/>
          </a:p>
          <a:p>
            <a:endParaRPr lang="pt-BR" dirty="0"/>
          </a:p>
        </p:txBody>
      </p:sp>
    </p:spTree>
    <p:extLst>
      <p:ext uri="{BB962C8B-B14F-4D97-AF65-F5344CB8AC3E}">
        <p14:creationId xmlns:p14="http://schemas.microsoft.com/office/powerpoint/2010/main" val="198191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4D621-94B6-4B91-B23C-13F4D2F3BCBF}"/>
              </a:ext>
            </a:extLst>
          </p:cNvPr>
          <p:cNvSpPr>
            <a:spLocks noGrp="1"/>
          </p:cNvSpPr>
          <p:nvPr>
            <p:ph type="title"/>
          </p:nvPr>
        </p:nvSpPr>
        <p:spPr>
          <a:xfrm>
            <a:off x="444964" y="825789"/>
            <a:ext cx="10515600" cy="1325563"/>
          </a:xfrm>
        </p:spPr>
        <p:txBody>
          <a:bodyPr>
            <a:normAutofit/>
          </a:bodyPr>
          <a:lstStyle/>
          <a:p>
            <a:r>
              <a:rPr lang="pt-BR" sz="2400" dirty="0"/>
              <a:t>Salários médios, por grupo ocupacional, segundo tipo de contrato e sexo</a:t>
            </a:r>
            <a:br>
              <a:rPr lang="pt-BR" sz="2400" dirty="0"/>
            </a:br>
            <a:r>
              <a:rPr lang="pt-BR" sz="2400" dirty="0"/>
              <a:t>Brasil 2021 </a:t>
            </a:r>
          </a:p>
        </p:txBody>
      </p:sp>
      <p:sp>
        <p:nvSpPr>
          <p:cNvPr id="10" name="CaixaDeTexto 9">
            <a:extLst>
              <a:ext uri="{FF2B5EF4-FFF2-40B4-BE49-F238E27FC236}">
                <a16:creationId xmlns:a16="http://schemas.microsoft.com/office/drawing/2014/main" id="{AE4C3B0C-DB3C-48E8-BAFB-4C0679668C46}"/>
              </a:ext>
            </a:extLst>
          </p:cNvPr>
          <p:cNvSpPr txBox="1"/>
          <p:nvPr/>
        </p:nvSpPr>
        <p:spPr>
          <a:xfrm>
            <a:off x="444964" y="5232904"/>
            <a:ext cx="6097424" cy="281231"/>
          </a:xfrm>
          <a:prstGeom prst="rect">
            <a:avLst/>
          </a:prstGeom>
          <a:noFill/>
        </p:spPr>
        <p:txBody>
          <a:bodyPr wrap="square">
            <a:spAutoFit/>
          </a:bodyPr>
          <a:lstStyle/>
          <a:p>
            <a:pPr>
              <a:lnSpc>
                <a:spcPct val="107000"/>
              </a:lnSpc>
              <a:spcAft>
                <a:spcPts val="800"/>
              </a:spcAft>
            </a:pPr>
            <a:r>
              <a:rPr lang="pt-BR" sz="120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20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Rais</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Espaço Reservado para Conteúdo 5">
            <a:extLst>
              <a:ext uri="{FF2B5EF4-FFF2-40B4-BE49-F238E27FC236}">
                <a16:creationId xmlns:a16="http://schemas.microsoft.com/office/drawing/2014/main" id="{EDEB0051-2546-250A-1D90-766B08A13644}"/>
              </a:ext>
            </a:extLst>
          </p:cNvPr>
          <p:cNvPicPr>
            <a:picLocks noGrp="1" noChangeAspect="1"/>
          </p:cNvPicPr>
          <p:nvPr>
            <p:ph idx="1"/>
          </p:nvPr>
        </p:nvPicPr>
        <p:blipFill>
          <a:blip r:embed="rId2"/>
          <a:stretch>
            <a:fillRect/>
          </a:stretch>
        </p:blipFill>
        <p:spPr>
          <a:xfrm>
            <a:off x="444964" y="2006600"/>
            <a:ext cx="11302071" cy="2994025"/>
          </a:xfrm>
          <a:prstGeom prst="rect">
            <a:avLst/>
          </a:prstGeom>
        </p:spPr>
      </p:pic>
    </p:spTree>
    <p:extLst>
      <p:ext uri="{BB962C8B-B14F-4D97-AF65-F5344CB8AC3E}">
        <p14:creationId xmlns:p14="http://schemas.microsoft.com/office/powerpoint/2010/main" val="253848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B0C5C-5FCB-4416-94AE-06C44413B3DB}"/>
              </a:ext>
            </a:extLst>
          </p:cNvPr>
          <p:cNvSpPr>
            <a:spLocks noGrp="1"/>
          </p:cNvSpPr>
          <p:nvPr>
            <p:ph type="title"/>
          </p:nvPr>
        </p:nvSpPr>
        <p:spPr>
          <a:xfrm>
            <a:off x="838200" y="365125"/>
            <a:ext cx="10515600" cy="1423192"/>
          </a:xfrm>
        </p:spPr>
        <p:txBody>
          <a:bodyPr>
            <a:normAutofit fontScale="90000"/>
          </a:bodyPr>
          <a:lstStyle/>
          <a:p>
            <a:pPr>
              <a:lnSpc>
                <a:spcPct val="107000"/>
              </a:lnSpc>
              <a:spcAft>
                <a:spcPts val="800"/>
              </a:spcAft>
            </a:pPr>
            <a:br>
              <a:rPr lang="pt-BR" sz="2200" dirty="0">
                <a:effectLst/>
                <a:latin typeface="Calibri" panose="020F0502020204030204" pitchFamily="34" charset="0"/>
                <a:ea typeface="Calibri" panose="020F0502020204030204" pitchFamily="34" charset="0"/>
                <a:cs typeface="Times New Roman" panose="02020603050405020304" pitchFamily="18" charset="0"/>
              </a:rPr>
            </a:br>
            <a:r>
              <a:rPr lang="pt-BR" sz="2200" dirty="0">
                <a:effectLst/>
                <a:latin typeface="Calibri" panose="020F0502020204030204" pitchFamily="34" charset="0"/>
                <a:ea typeface="Calibri" panose="020F0502020204030204" pitchFamily="34" charset="0"/>
                <a:cs typeface="Times New Roman" panose="02020603050405020304" pitchFamily="18" charset="0"/>
              </a:rPr>
              <a:t>Em 2021, dos 48,7 milhões de empregados formais 16,4% destes (6,8 milhões) mostravam características diferentes do emprego formal típico, isto é, deixaram de ter contratos por tempo indeterminado, jornada de trabalho semanal é completa (de 40 a 44 horas semanais). </a:t>
            </a:r>
            <a:br>
              <a:rPr lang="pt-BR" sz="22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pic>
        <p:nvPicPr>
          <p:cNvPr id="4" name="Espaço Reservado para Conteúdo 3">
            <a:extLst>
              <a:ext uri="{FF2B5EF4-FFF2-40B4-BE49-F238E27FC236}">
                <a16:creationId xmlns:a16="http://schemas.microsoft.com/office/drawing/2014/main" id="{7B97C6F5-E3E5-4FF1-B77B-256624E3B8E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620059"/>
            <a:ext cx="10151706" cy="3508310"/>
          </a:xfrm>
          <a:prstGeom prst="rect">
            <a:avLst/>
          </a:prstGeom>
          <a:noFill/>
          <a:ln>
            <a:noFill/>
          </a:ln>
        </p:spPr>
      </p:pic>
      <p:sp>
        <p:nvSpPr>
          <p:cNvPr id="5" name="CaixaDeTexto 4">
            <a:extLst>
              <a:ext uri="{FF2B5EF4-FFF2-40B4-BE49-F238E27FC236}">
                <a16:creationId xmlns:a16="http://schemas.microsoft.com/office/drawing/2014/main" id="{D84073D4-F843-44F0-A1B4-D632D4908656}"/>
              </a:ext>
            </a:extLst>
          </p:cNvPr>
          <p:cNvSpPr txBox="1"/>
          <p:nvPr/>
        </p:nvSpPr>
        <p:spPr>
          <a:xfrm>
            <a:off x="838200" y="1862325"/>
            <a:ext cx="9444121" cy="671915"/>
          </a:xfrm>
          <a:prstGeom prst="rect">
            <a:avLst/>
          </a:prstGeom>
          <a:noFill/>
        </p:spPr>
        <p:txBody>
          <a:bodyPr wrap="square" rtlCol="0">
            <a:spAutoFit/>
          </a:bodyPr>
          <a:lstStyle/>
          <a:p>
            <a:pPr>
              <a:lnSpc>
                <a:spcPct val="107000"/>
              </a:lnSpc>
              <a:spcAft>
                <a:spcPts val="800"/>
              </a:spcAft>
            </a:pPr>
            <a:r>
              <a:rPr lang="pt-B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Empregados formais, por grandes grupos de ocupações, segundo empregos típicos e atípicos e porcentagem dos atípicos. Brasil, 2021</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0B2FA249-E97C-4B62-8FF4-A5A42A5FF669}"/>
              </a:ext>
            </a:extLst>
          </p:cNvPr>
          <p:cNvSpPr txBox="1"/>
          <p:nvPr/>
        </p:nvSpPr>
        <p:spPr>
          <a:xfrm>
            <a:off x="838200" y="6202377"/>
            <a:ext cx="6094602" cy="257506"/>
          </a:xfrm>
          <a:prstGeom prst="rect">
            <a:avLst/>
          </a:prstGeom>
          <a:noFill/>
        </p:spPr>
        <p:txBody>
          <a:bodyPr wrap="square">
            <a:spAutoFit/>
          </a:bodyPr>
          <a:lstStyle/>
          <a:p>
            <a:pPr>
              <a:lnSpc>
                <a:spcPct val="107000"/>
              </a:lnSpc>
              <a:spcAft>
                <a:spcPts val="800"/>
              </a:spcAft>
            </a:pPr>
            <a:r>
              <a:rPr lang="pt-BR" sz="105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05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050" dirty="0" err="1">
                <a:effectLst/>
                <a:latin typeface="Calibri" panose="020F0502020204030204" pitchFamily="34" charset="0"/>
                <a:ea typeface="Calibri" panose="020F0502020204030204" pitchFamily="34" charset="0"/>
                <a:cs typeface="Times New Roman" panose="02020603050405020304" pitchFamily="18" charset="0"/>
              </a:rPr>
              <a:t>Rais</a:t>
            </a:r>
            <a:r>
              <a:rPr lang="pt-BR" sz="105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Imagem 7" descr="Interface gráfica do usuário, Word&#10;&#10;Descrição gerada automaticamente">
            <a:extLst>
              <a:ext uri="{FF2B5EF4-FFF2-40B4-BE49-F238E27FC236}">
                <a16:creationId xmlns:a16="http://schemas.microsoft.com/office/drawing/2014/main" id="{E9E2394E-292E-4DF9-BC29-DFA4E0B79289}"/>
              </a:ext>
            </a:extLst>
          </p:cNvPr>
          <p:cNvPicPr/>
          <p:nvPr/>
        </p:nvPicPr>
        <p:blipFill rotWithShape="1">
          <a:blip r:embed="rId3"/>
          <a:srcRect l="23966" t="52655" r="52877" b="28573"/>
          <a:stretch/>
        </p:blipFill>
        <p:spPr bwMode="auto">
          <a:xfrm>
            <a:off x="9429226" y="6492875"/>
            <a:ext cx="2762774" cy="384730"/>
          </a:xfrm>
          <a:prstGeom prst="rect">
            <a:avLst/>
          </a:prstGeom>
          <a:ln>
            <a:noFill/>
          </a:ln>
          <a:extLst>
            <a:ext uri="{53640926-AAD7-44D8-BBD7-CCE9431645EC}">
              <a14:shadowObscured xmlns:a14="http://schemas.microsoft.com/office/drawing/2010/main"/>
            </a:ext>
          </a:extLst>
        </p:spPr>
      </p:pic>
      <p:sp>
        <p:nvSpPr>
          <p:cNvPr id="3" name="Seta: para Baixo 2">
            <a:extLst>
              <a:ext uri="{FF2B5EF4-FFF2-40B4-BE49-F238E27FC236}">
                <a16:creationId xmlns:a16="http://schemas.microsoft.com/office/drawing/2014/main" id="{7855D4A9-1CD2-4137-989A-FB1F290FAE5A}"/>
              </a:ext>
            </a:extLst>
          </p:cNvPr>
          <p:cNvSpPr/>
          <p:nvPr/>
        </p:nvSpPr>
        <p:spPr>
          <a:xfrm rot="2867161">
            <a:off x="11032999" y="3344931"/>
            <a:ext cx="301836" cy="436157"/>
          </a:xfrm>
          <a:prstGeom prst="downArrow">
            <a:avLst>
              <a:gd name="adj1" fmla="val 50000"/>
              <a:gd name="adj2" fmla="val 5489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Baixo 9">
            <a:extLst>
              <a:ext uri="{FF2B5EF4-FFF2-40B4-BE49-F238E27FC236}">
                <a16:creationId xmlns:a16="http://schemas.microsoft.com/office/drawing/2014/main" id="{EA1D7AD7-C090-4371-A80D-488B5C9E72AE}"/>
              </a:ext>
            </a:extLst>
          </p:cNvPr>
          <p:cNvSpPr/>
          <p:nvPr/>
        </p:nvSpPr>
        <p:spPr>
          <a:xfrm rot="2867161">
            <a:off x="11032998" y="4434977"/>
            <a:ext cx="301836" cy="436157"/>
          </a:xfrm>
          <a:prstGeom prst="downArrow">
            <a:avLst>
              <a:gd name="adj1" fmla="val 50000"/>
              <a:gd name="adj2" fmla="val 5489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id="{C0C3C951-2C12-42F9-B67C-F4A6CFA43C0E}"/>
              </a:ext>
            </a:extLst>
          </p:cNvPr>
          <p:cNvSpPr/>
          <p:nvPr/>
        </p:nvSpPr>
        <p:spPr>
          <a:xfrm rot="2867161">
            <a:off x="11101908" y="3875461"/>
            <a:ext cx="301836" cy="436157"/>
          </a:xfrm>
          <a:prstGeom prst="downArrow">
            <a:avLst>
              <a:gd name="adj1" fmla="val 50000"/>
              <a:gd name="adj2" fmla="val 5489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6590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B0C5C-5FCB-4416-94AE-06C44413B3DB}"/>
              </a:ext>
            </a:extLst>
          </p:cNvPr>
          <p:cNvSpPr>
            <a:spLocks noGrp="1"/>
          </p:cNvSpPr>
          <p:nvPr>
            <p:ph type="title"/>
          </p:nvPr>
        </p:nvSpPr>
        <p:spPr>
          <a:xfrm>
            <a:off x="838200" y="365125"/>
            <a:ext cx="10515600" cy="817723"/>
          </a:xfrm>
        </p:spPr>
        <p:txBody>
          <a:bodyPr>
            <a:normAutofit fontScale="90000"/>
          </a:bodyPr>
          <a:lstStyle/>
          <a:p>
            <a:r>
              <a:rPr lang="pt-BR" sz="1800" dirty="0"/>
              <a:t>Há </a:t>
            </a:r>
            <a:r>
              <a:rPr lang="pt-BR" sz="1800" b="1" dirty="0"/>
              <a:t>grandes diferenças salários intergrupos </a:t>
            </a:r>
            <a:r>
              <a:rPr lang="pt-BR" sz="1800" dirty="0"/>
              <a:t>de ocupações, que se reproduzem nos trabalho atípicos.</a:t>
            </a:r>
            <a:br>
              <a:rPr lang="pt-BR" sz="1800" dirty="0"/>
            </a:br>
            <a:r>
              <a:rPr lang="pt-BR" sz="1800" dirty="0"/>
              <a:t>Há salários mais elevados para dirigentes de empresas (25%) e nos serviços administrativos (9,6%), mas para os demais grupos os salários dos empregados atípicos são menores que os trabalhadores típicos</a:t>
            </a:r>
          </a:p>
        </p:txBody>
      </p:sp>
      <p:pic>
        <p:nvPicPr>
          <p:cNvPr id="5" name="Espaço Reservado para Conteúdo 4">
            <a:extLst>
              <a:ext uri="{FF2B5EF4-FFF2-40B4-BE49-F238E27FC236}">
                <a16:creationId xmlns:a16="http://schemas.microsoft.com/office/drawing/2014/main" id="{E37AE5D1-E349-4364-8729-44E1C5B5F9A9}"/>
              </a:ext>
            </a:extLst>
          </p:cNvPr>
          <p:cNvPicPr>
            <a:picLocks noGrp="1" noChangeAspect="1"/>
          </p:cNvPicPr>
          <p:nvPr>
            <p:ph idx="1"/>
          </p:nvPr>
        </p:nvPicPr>
        <p:blipFill>
          <a:blip r:embed="rId2"/>
          <a:stretch>
            <a:fillRect/>
          </a:stretch>
        </p:blipFill>
        <p:spPr>
          <a:xfrm>
            <a:off x="908807" y="1939279"/>
            <a:ext cx="9531206" cy="4385155"/>
          </a:xfrm>
          <a:prstGeom prst="rect">
            <a:avLst/>
          </a:prstGeom>
        </p:spPr>
      </p:pic>
      <p:sp>
        <p:nvSpPr>
          <p:cNvPr id="4" name="CaixaDeTexto 3">
            <a:extLst>
              <a:ext uri="{FF2B5EF4-FFF2-40B4-BE49-F238E27FC236}">
                <a16:creationId xmlns:a16="http://schemas.microsoft.com/office/drawing/2014/main" id="{D7DC8E49-748A-4BCD-A161-870C204E67D8}"/>
              </a:ext>
            </a:extLst>
          </p:cNvPr>
          <p:cNvSpPr txBox="1"/>
          <p:nvPr/>
        </p:nvSpPr>
        <p:spPr>
          <a:xfrm>
            <a:off x="838200" y="1436767"/>
            <a:ext cx="10453382" cy="375552"/>
          </a:xfrm>
          <a:prstGeom prst="rect">
            <a:avLst/>
          </a:prstGeom>
          <a:noFill/>
        </p:spPr>
        <p:txBody>
          <a:bodyPr wrap="square" rtlCol="0">
            <a:spAutoFit/>
          </a:bodyPr>
          <a:lstStyle/>
          <a:p>
            <a:pPr>
              <a:lnSpc>
                <a:spcPct val="107000"/>
              </a:lnSpc>
              <a:spcAft>
                <a:spcPts val="800"/>
              </a:spcAft>
            </a:pPr>
            <a:r>
              <a:rPr lang="pt-B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Salários Médios pagos por grupos ocupacionais, segundo tipo de vínculo Brasil, 2021</a:t>
            </a:r>
            <a:endParaRPr lang="pt-BR" dirty="0"/>
          </a:p>
        </p:txBody>
      </p:sp>
      <p:sp>
        <p:nvSpPr>
          <p:cNvPr id="7" name="CaixaDeTexto 6">
            <a:extLst>
              <a:ext uri="{FF2B5EF4-FFF2-40B4-BE49-F238E27FC236}">
                <a16:creationId xmlns:a16="http://schemas.microsoft.com/office/drawing/2014/main" id="{325F30D1-5FEA-44DA-BF32-73E461512A78}"/>
              </a:ext>
            </a:extLst>
          </p:cNvPr>
          <p:cNvSpPr txBox="1"/>
          <p:nvPr/>
        </p:nvSpPr>
        <p:spPr>
          <a:xfrm>
            <a:off x="908807" y="6352259"/>
            <a:ext cx="6094602" cy="281231"/>
          </a:xfrm>
          <a:prstGeom prst="rect">
            <a:avLst/>
          </a:prstGeom>
          <a:noFill/>
        </p:spPr>
        <p:txBody>
          <a:bodyPr wrap="square">
            <a:spAutoFit/>
          </a:bodyPr>
          <a:lstStyle/>
          <a:p>
            <a:pPr>
              <a:lnSpc>
                <a:spcPct val="107000"/>
              </a:lnSpc>
              <a:spcAft>
                <a:spcPts val="800"/>
              </a:spcAft>
            </a:pPr>
            <a:r>
              <a:rPr lang="pt-BR" sz="120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20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Rais</a:t>
            </a:r>
            <a:r>
              <a:rPr lang="pt-BR" sz="12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8" name="Imagem 7" descr="Interface gráfica do usuário, Word&#10;&#10;Descrição gerada automaticamente">
            <a:extLst>
              <a:ext uri="{FF2B5EF4-FFF2-40B4-BE49-F238E27FC236}">
                <a16:creationId xmlns:a16="http://schemas.microsoft.com/office/drawing/2014/main" id="{F8FD2A5E-D800-45D9-AC1F-FC0BE1DB3B4F}"/>
              </a:ext>
            </a:extLst>
          </p:cNvPr>
          <p:cNvPicPr/>
          <p:nvPr/>
        </p:nvPicPr>
        <p:blipFill rotWithShape="1">
          <a:blip r:embed="rId3"/>
          <a:srcRect l="23966" t="52655" r="52877" b="28573"/>
          <a:stretch/>
        </p:blipFill>
        <p:spPr bwMode="auto">
          <a:xfrm>
            <a:off x="9085277" y="6373466"/>
            <a:ext cx="3106723" cy="406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635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8E82C-AB54-4741-AA19-6C7AF432ACF1}"/>
              </a:ext>
            </a:extLst>
          </p:cNvPr>
          <p:cNvSpPr>
            <a:spLocks noGrp="1"/>
          </p:cNvSpPr>
          <p:nvPr>
            <p:ph type="title"/>
          </p:nvPr>
        </p:nvSpPr>
        <p:spPr>
          <a:xfrm>
            <a:off x="765111" y="365125"/>
            <a:ext cx="10588689" cy="985503"/>
          </a:xfrm>
        </p:spPr>
        <p:txBody>
          <a:bodyPr>
            <a:noAutofit/>
          </a:bodyPr>
          <a:lstStyle/>
          <a:p>
            <a:r>
              <a:rPr lang="pt-BR" sz="2400" b="1" dirty="0"/>
              <a:t>Já as diferenças de salários de homens e mulheres em ocupações de direção e gerenciamento também se diferenciam </a:t>
            </a:r>
            <a:r>
              <a:rPr lang="pt-BR" sz="2400" dirty="0"/>
              <a:t>pela maior presença de mulheres em ocupações de gerenciamento ou de atividades educacionais e de saúde...</a:t>
            </a:r>
          </a:p>
        </p:txBody>
      </p:sp>
      <p:pic>
        <p:nvPicPr>
          <p:cNvPr id="5" name="Espaço Reservado para Conteúdo 4">
            <a:extLst>
              <a:ext uri="{FF2B5EF4-FFF2-40B4-BE49-F238E27FC236}">
                <a16:creationId xmlns:a16="http://schemas.microsoft.com/office/drawing/2014/main" id="{6F69CC8B-50EC-46F5-AE9D-6B227ED9D34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001" y="2168796"/>
            <a:ext cx="8305023" cy="3988755"/>
          </a:xfrm>
          <a:prstGeom prst="rect">
            <a:avLst/>
          </a:prstGeom>
          <a:noFill/>
          <a:ln>
            <a:noFill/>
          </a:ln>
        </p:spPr>
      </p:pic>
      <p:sp>
        <p:nvSpPr>
          <p:cNvPr id="7" name="CaixaDeTexto 6">
            <a:extLst>
              <a:ext uri="{FF2B5EF4-FFF2-40B4-BE49-F238E27FC236}">
                <a16:creationId xmlns:a16="http://schemas.microsoft.com/office/drawing/2014/main" id="{23DE2036-A613-4442-9597-E73344C131D4}"/>
              </a:ext>
            </a:extLst>
          </p:cNvPr>
          <p:cNvSpPr txBox="1"/>
          <p:nvPr/>
        </p:nvSpPr>
        <p:spPr>
          <a:xfrm>
            <a:off x="765111" y="6117323"/>
            <a:ext cx="6097554" cy="281231"/>
          </a:xfrm>
          <a:prstGeom prst="rect">
            <a:avLst/>
          </a:prstGeom>
          <a:noFill/>
        </p:spPr>
        <p:txBody>
          <a:bodyPr wrap="square">
            <a:spAutoFit/>
          </a:bodyPr>
          <a:lstStyle/>
          <a:p>
            <a:pPr>
              <a:lnSpc>
                <a:spcPct val="107000"/>
              </a:lnSpc>
              <a:spcAft>
                <a:spcPts val="800"/>
              </a:spcAft>
            </a:pPr>
            <a:r>
              <a:rPr lang="pt-BR" sz="120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20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Rais</a:t>
            </a:r>
            <a:r>
              <a:rPr lang="pt-BR"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8" name="CaixaDeTexto 7">
            <a:extLst>
              <a:ext uri="{FF2B5EF4-FFF2-40B4-BE49-F238E27FC236}">
                <a16:creationId xmlns:a16="http://schemas.microsoft.com/office/drawing/2014/main" id="{A5279968-E183-4462-BDA0-0F3E94F59B73}"/>
              </a:ext>
            </a:extLst>
          </p:cNvPr>
          <p:cNvSpPr txBox="1"/>
          <p:nvPr/>
        </p:nvSpPr>
        <p:spPr>
          <a:xfrm>
            <a:off x="765111" y="1434517"/>
            <a:ext cx="10123799" cy="774507"/>
          </a:xfrm>
          <a:prstGeom prst="rect">
            <a:avLst/>
          </a:prstGeom>
          <a:noFill/>
        </p:spPr>
        <p:txBody>
          <a:bodyPr wrap="square" rtlCol="0">
            <a:spAutoFit/>
          </a:bodyPr>
          <a:lstStyle/>
          <a:p>
            <a:pPr>
              <a:lnSpc>
                <a:spcPct val="107000"/>
              </a:lnSpc>
              <a:spcAft>
                <a:spcPts val="800"/>
              </a:spcAft>
            </a:pPr>
            <a:r>
              <a:rPr lang="pt-B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Empregos em de postos de direção e comando em que há maior participação de mulheres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Brasil 2021</a:t>
            </a:r>
            <a:endParaRPr lang="pt-BR" dirty="0"/>
          </a:p>
        </p:txBody>
      </p:sp>
      <p:pic>
        <p:nvPicPr>
          <p:cNvPr id="9" name="Imagem 8" descr="Interface gráfica do usuário, Word&#10;&#10;Descrição gerada automaticamente">
            <a:extLst>
              <a:ext uri="{FF2B5EF4-FFF2-40B4-BE49-F238E27FC236}">
                <a16:creationId xmlns:a16="http://schemas.microsoft.com/office/drawing/2014/main" id="{99BF92F3-AC7D-44A9-B073-639B3EF4EED3}"/>
              </a:ext>
            </a:extLst>
          </p:cNvPr>
          <p:cNvPicPr/>
          <p:nvPr/>
        </p:nvPicPr>
        <p:blipFill rotWithShape="1">
          <a:blip r:embed="rId3"/>
          <a:srcRect l="23966" t="52655" r="52877" b="28573"/>
          <a:stretch/>
        </p:blipFill>
        <p:spPr bwMode="auto">
          <a:xfrm>
            <a:off x="9437615" y="6602136"/>
            <a:ext cx="2680743" cy="244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488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9C29A-10DD-4587-AD1F-F5317FE966B2}"/>
              </a:ext>
            </a:extLst>
          </p:cNvPr>
          <p:cNvSpPr>
            <a:spLocks noGrp="1"/>
          </p:cNvSpPr>
          <p:nvPr>
            <p:ph type="title"/>
          </p:nvPr>
        </p:nvSpPr>
        <p:spPr>
          <a:xfrm>
            <a:off x="838200" y="365126"/>
            <a:ext cx="10515600" cy="1170060"/>
          </a:xfrm>
        </p:spPr>
        <p:txBody>
          <a:bodyPr>
            <a:normAutofit/>
          </a:bodyPr>
          <a:lstStyle/>
          <a:p>
            <a:r>
              <a:rPr lang="pt-BR" sz="2000" dirty="0"/>
              <a:t>.. </a:t>
            </a:r>
            <a:r>
              <a:rPr lang="pt-BR" sz="2000" b="1" dirty="0"/>
              <a:t>enquanto os homens têm maior presença em ocupações de direção das empresas</a:t>
            </a:r>
          </a:p>
        </p:txBody>
      </p:sp>
      <p:pic>
        <p:nvPicPr>
          <p:cNvPr id="4" name="Espaço Reservado para Conteúdo 3">
            <a:extLst>
              <a:ext uri="{FF2B5EF4-FFF2-40B4-BE49-F238E27FC236}">
                <a16:creationId xmlns:a16="http://schemas.microsoft.com/office/drawing/2014/main" id="{7684AF02-05F9-4C74-9F26-BB212F4DF71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789" y="2290195"/>
            <a:ext cx="8420969" cy="3937102"/>
          </a:xfrm>
          <a:prstGeom prst="rect">
            <a:avLst/>
          </a:prstGeom>
          <a:noFill/>
          <a:ln>
            <a:noFill/>
          </a:ln>
        </p:spPr>
      </p:pic>
      <p:sp>
        <p:nvSpPr>
          <p:cNvPr id="6" name="CaixaDeTexto 5">
            <a:extLst>
              <a:ext uri="{FF2B5EF4-FFF2-40B4-BE49-F238E27FC236}">
                <a16:creationId xmlns:a16="http://schemas.microsoft.com/office/drawing/2014/main" id="{93D136D3-7729-45CE-8BB6-1601EA788B8A}"/>
              </a:ext>
            </a:extLst>
          </p:cNvPr>
          <p:cNvSpPr txBox="1"/>
          <p:nvPr/>
        </p:nvSpPr>
        <p:spPr>
          <a:xfrm>
            <a:off x="838199" y="1690688"/>
            <a:ext cx="10151379" cy="671915"/>
          </a:xfrm>
          <a:prstGeom prst="rect">
            <a:avLst/>
          </a:prstGeom>
          <a:noFill/>
        </p:spPr>
        <p:txBody>
          <a:bodyPr wrap="square">
            <a:spAutoFit/>
          </a:bodyPr>
          <a:lstStyle/>
          <a:p>
            <a:pPr>
              <a:lnSpc>
                <a:spcPct val="107000"/>
              </a:lnSpc>
            </a:pPr>
            <a:r>
              <a:rPr lang="pt-B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Empregos em de postos de direção e comando em que há menor participação de mulheres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pt-B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Brasil 2021</a:t>
            </a:r>
            <a:endParaRPr lang="pt-BR" dirty="0"/>
          </a:p>
        </p:txBody>
      </p:sp>
      <p:pic>
        <p:nvPicPr>
          <p:cNvPr id="7" name="Imagem 6" descr="Interface gráfica do usuário, Word&#10;&#10;Descrição gerada automaticamente">
            <a:extLst>
              <a:ext uri="{FF2B5EF4-FFF2-40B4-BE49-F238E27FC236}">
                <a16:creationId xmlns:a16="http://schemas.microsoft.com/office/drawing/2014/main" id="{DE5E5F64-24F3-47A9-90DC-90EC88AC6863}"/>
              </a:ext>
            </a:extLst>
          </p:cNvPr>
          <p:cNvPicPr/>
          <p:nvPr/>
        </p:nvPicPr>
        <p:blipFill rotWithShape="1">
          <a:blip r:embed="rId3"/>
          <a:srcRect l="23966" t="52655" r="52877" b="28573"/>
          <a:stretch/>
        </p:blipFill>
        <p:spPr bwMode="auto">
          <a:xfrm>
            <a:off x="8924027" y="6340240"/>
            <a:ext cx="3267973" cy="486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147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75146-C915-4042-BC7C-32F652B8C2BE}"/>
              </a:ext>
            </a:extLst>
          </p:cNvPr>
          <p:cNvSpPr>
            <a:spLocks noGrp="1"/>
          </p:cNvSpPr>
          <p:nvPr>
            <p:ph type="title"/>
          </p:nvPr>
        </p:nvSpPr>
        <p:spPr>
          <a:xfrm>
            <a:off x="340303" y="208917"/>
            <a:ext cx="11628840" cy="543023"/>
          </a:xfrm>
        </p:spPr>
        <p:txBody>
          <a:bodyPr>
            <a:noAutofit/>
          </a:bodyPr>
          <a:lstStyle/>
          <a:p>
            <a:r>
              <a:rPr lang="pt-BR" sz="2000" b="1" dirty="0"/>
              <a:t>Número de Ocupados por posição na ocupação, segundo sexo</a:t>
            </a:r>
            <a:br>
              <a:rPr lang="pt-BR" sz="2000" b="1" dirty="0"/>
            </a:br>
            <a:r>
              <a:rPr lang="pt-BR" sz="2000" b="1" dirty="0"/>
              <a:t>Brasil 3º trim. 2022</a:t>
            </a:r>
          </a:p>
        </p:txBody>
      </p:sp>
      <p:pic>
        <p:nvPicPr>
          <p:cNvPr id="6" name="Imagem 5">
            <a:extLst>
              <a:ext uri="{FF2B5EF4-FFF2-40B4-BE49-F238E27FC236}">
                <a16:creationId xmlns:a16="http://schemas.microsoft.com/office/drawing/2014/main" id="{31800E9D-8A7C-4791-915F-91C9394D936F}"/>
              </a:ext>
            </a:extLst>
          </p:cNvPr>
          <p:cNvPicPr>
            <a:picLocks noChangeAspect="1"/>
          </p:cNvPicPr>
          <p:nvPr/>
        </p:nvPicPr>
        <p:blipFill>
          <a:blip r:embed="rId2"/>
          <a:stretch>
            <a:fillRect/>
          </a:stretch>
        </p:blipFill>
        <p:spPr>
          <a:xfrm>
            <a:off x="3253455" y="3868097"/>
            <a:ext cx="4162414" cy="2485698"/>
          </a:xfrm>
          <a:prstGeom prst="rect">
            <a:avLst/>
          </a:prstGeom>
        </p:spPr>
      </p:pic>
      <p:sp>
        <p:nvSpPr>
          <p:cNvPr id="7" name="CaixaDeTexto 6">
            <a:extLst>
              <a:ext uri="{FF2B5EF4-FFF2-40B4-BE49-F238E27FC236}">
                <a16:creationId xmlns:a16="http://schemas.microsoft.com/office/drawing/2014/main" id="{9814296A-0489-4AEB-ABE2-C87CF6347657}"/>
              </a:ext>
            </a:extLst>
          </p:cNvPr>
          <p:cNvSpPr txBox="1"/>
          <p:nvPr/>
        </p:nvSpPr>
        <p:spPr>
          <a:xfrm>
            <a:off x="3351401" y="3242846"/>
            <a:ext cx="4177717" cy="461665"/>
          </a:xfrm>
          <a:prstGeom prst="rect">
            <a:avLst/>
          </a:prstGeom>
          <a:noFill/>
        </p:spPr>
        <p:txBody>
          <a:bodyPr wrap="square" rtlCol="0">
            <a:spAutoFit/>
          </a:bodyPr>
          <a:lstStyle/>
          <a:p>
            <a:pPr>
              <a:lnSpc>
                <a:spcPct val="100000"/>
              </a:lnSpc>
              <a:spcBef>
                <a:spcPts val="0"/>
              </a:spcBef>
            </a:pPr>
            <a:r>
              <a:rPr lang="pt-BR" sz="1200" dirty="0">
                <a:solidFill>
                  <a:schemeClr val="tx1"/>
                </a:solidFill>
              </a:rPr>
              <a:t>Proporção de Mulheres empreendedoras com CNPJ.</a:t>
            </a:r>
          </a:p>
          <a:p>
            <a:pPr>
              <a:lnSpc>
                <a:spcPct val="100000"/>
              </a:lnSpc>
              <a:spcBef>
                <a:spcPts val="0"/>
              </a:spcBef>
            </a:pPr>
            <a:r>
              <a:rPr lang="pt-BR" sz="1200" dirty="0">
                <a:solidFill>
                  <a:schemeClr val="tx1"/>
                </a:solidFill>
              </a:rPr>
              <a:t>Brasil e Estado de São Paulo 3º trim. 2019 e 2022</a:t>
            </a:r>
            <a:endParaRPr lang="pt-BR" dirty="0"/>
          </a:p>
        </p:txBody>
      </p:sp>
      <p:sp>
        <p:nvSpPr>
          <p:cNvPr id="11" name="CaixaDeTexto 10">
            <a:extLst>
              <a:ext uri="{FF2B5EF4-FFF2-40B4-BE49-F238E27FC236}">
                <a16:creationId xmlns:a16="http://schemas.microsoft.com/office/drawing/2014/main" id="{B0BF7D11-BE5A-410D-87D4-CCE274C2DC7F}"/>
              </a:ext>
            </a:extLst>
          </p:cNvPr>
          <p:cNvSpPr txBox="1"/>
          <p:nvPr/>
        </p:nvSpPr>
        <p:spPr>
          <a:xfrm>
            <a:off x="4563611" y="6517381"/>
            <a:ext cx="1753299" cy="246221"/>
          </a:xfrm>
          <a:prstGeom prst="rect">
            <a:avLst/>
          </a:prstGeom>
          <a:noFill/>
        </p:spPr>
        <p:txBody>
          <a:bodyPr wrap="square" rtlCol="0">
            <a:spAutoFit/>
          </a:bodyPr>
          <a:lstStyle/>
          <a:p>
            <a:r>
              <a:rPr lang="pt-BR" sz="1000" dirty="0"/>
              <a:t>Fonte: IBGE Pnad Contínua.</a:t>
            </a:r>
          </a:p>
        </p:txBody>
      </p:sp>
      <p:sp>
        <p:nvSpPr>
          <p:cNvPr id="12" name="Elipse 11">
            <a:extLst>
              <a:ext uri="{FF2B5EF4-FFF2-40B4-BE49-F238E27FC236}">
                <a16:creationId xmlns:a16="http://schemas.microsoft.com/office/drawing/2014/main" id="{899F574C-91C7-49A5-9141-DD9031D5241E}"/>
              </a:ext>
            </a:extLst>
          </p:cNvPr>
          <p:cNvSpPr/>
          <p:nvPr/>
        </p:nvSpPr>
        <p:spPr>
          <a:xfrm>
            <a:off x="3293041" y="3748870"/>
            <a:ext cx="2256639" cy="2631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Espaço Reservado para Conteúdo 15">
            <a:extLst>
              <a:ext uri="{FF2B5EF4-FFF2-40B4-BE49-F238E27FC236}">
                <a16:creationId xmlns:a16="http://schemas.microsoft.com/office/drawing/2014/main" id="{3042C7FF-41DC-4F05-98F7-4418D20ED9D6}"/>
              </a:ext>
            </a:extLst>
          </p:cNvPr>
          <p:cNvPicPr>
            <a:picLocks noGrp="1" noChangeAspect="1"/>
          </p:cNvPicPr>
          <p:nvPr>
            <p:ph idx="1"/>
          </p:nvPr>
        </p:nvPicPr>
        <p:blipFill>
          <a:blip r:embed="rId3"/>
          <a:stretch>
            <a:fillRect/>
          </a:stretch>
        </p:blipFill>
        <p:spPr>
          <a:xfrm>
            <a:off x="436953" y="795439"/>
            <a:ext cx="10225454" cy="2313692"/>
          </a:xfrm>
          <a:prstGeom prst="rect">
            <a:avLst/>
          </a:prstGeom>
        </p:spPr>
      </p:pic>
      <p:sp>
        <p:nvSpPr>
          <p:cNvPr id="4" name="CaixaDeTexto 3">
            <a:extLst>
              <a:ext uri="{FF2B5EF4-FFF2-40B4-BE49-F238E27FC236}">
                <a16:creationId xmlns:a16="http://schemas.microsoft.com/office/drawing/2014/main" id="{FC7AB135-D36D-4896-BD7E-099CC63944DD}"/>
              </a:ext>
            </a:extLst>
          </p:cNvPr>
          <p:cNvSpPr txBox="1"/>
          <p:nvPr/>
        </p:nvSpPr>
        <p:spPr>
          <a:xfrm>
            <a:off x="7415869" y="100668"/>
            <a:ext cx="4553274" cy="369332"/>
          </a:xfrm>
          <a:prstGeom prst="rect">
            <a:avLst/>
          </a:prstGeom>
          <a:solidFill>
            <a:schemeClr val="accent5"/>
          </a:solidFill>
        </p:spPr>
        <p:txBody>
          <a:bodyPr wrap="square" rtlCol="0">
            <a:spAutoFit/>
          </a:bodyPr>
          <a:lstStyle/>
          <a:p>
            <a:r>
              <a:rPr lang="pt-BR" dirty="0"/>
              <a:t>Visão geral da mulher no mercado de trabalho</a:t>
            </a:r>
          </a:p>
        </p:txBody>
      </p:sp>
      <p:pic>
        <p:nvPicPr>
          <p:cNvPr id="13" name="Imagem 12" descr="Interface gráfica do usuário, Word&#10;&#10;Descrição gerada automaticamente">
            <a:extLst>
              <a:ext uri="{FF2B5EF4-FFF2-40B4-BE49-F238E27FC236}">
                <a16:creationId xmlns:a16="http://schemas.microsoft.com/office/drawing/2014/main" id="{2B890EE9-5D76-4898-8529-B27833A45825}"/>
              </a:ext>
            </a:extLst>
          </p:cNvPr>
          <p:cNvPicPr/>
          <p:nvPr/>
        </p:nvPicPr>
        <p:blipFill rotWithShape="1">
          <a:blip r:embed="rId4"/>
          <a:srcRect l="23966" t="52655" r="52877" b="28573"/>
          <a:stretch/>
        </p:blipFill>
        <p:spPr bwMode="auto">
          <a:xfrm>
            <a:off x="10360404" y="6517381"/>
            <a:ext cx="1831596" cy="312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096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C3157-4790-4152-BC9B-032BA675E734}"/>
              </a:ext>
            </a:extLst>
          </p:cNvPr>
          <p:cNvSpPr>
            <a:spLocks noGrp="1"/>
          </p:cNvSpPr>
          <p:nvPr>
            <p:ph type="title"/>
          </p:nvPr>
        </p:nvSpPr>
        <p:spPr>
          <a:xfrm>
            <a:off x="839788" y="564444"/>
            <a:ext cx="10515600" cy="734056"/>
          </a:xfrm>
        </p:spPr>
        <p:txBody>
          <a:bodyPr>
            <a:normAutofit/>
          </a:bodyPr>
          <a:lstStyle/>
          <a:p>
            <a:r>
              <a:rPr lang="pt-BR" sz="2000" dirty="0"/>
              <a:t>Muito por fazer para que as diferenças de sexo e raça que distinguem  trabalhadores sejam reduzidas</a:t>
            </a:r>
          </a:p>
        </p:txBody>
      </p:sp>
      <p:sp>
        <p:nvSpPr>
          <p:cNvPr id="3" name="Espaço Reservado para Texto 2">
            <a:extLst>
              <a:ext uri="{FF2B5EF4-FFF2-40B4-BE49-F238E27FC236}">
                <a16:creationId xmlns:a16="http://schemas.microsoft.com/office/drawing/2014/main" id="{A036438C-6C82-43A4-8C09-FA912727830C}"/>
              </a:ext>
            </a:extLst>
          </p:cNvPr>
          <p:cNvSpPr>
            <a:spLocks noGrp="1"/>
          </p:cNvSpPr>
          <p:nvPr>
            <p:ph type="body" idx="1"/>
          </p:nvPr>
        </p:nvSpPr>
        <p:spPr>
          <a:xfrm>
            <a:off x="839788" y="1588883"/>
            <a:ext cx="5157787" cy="625809"/>
          </a:xfrm>
        </p:spPr>
        <p:txBody>
          <a:bodyPr>
            <a:noAutofit/>
          </a:bodyPr>
          <a:lstStyle/>
          <a:p>
            <a:r>
              <a:rPr lang="pt-BR" sz="2000" dirty="0"/>
              <a:t>Taxa de desocupação, segundo sexo e raça</a:t>
            </a:r>
          </a:p>
          <a:p>
            <a:r>
              <a:rPr lang="pt-BR" sz="2000" dirty="0"/>
              <a:t>Brasil 1º trim. 2018- 4º trim. 2022</a:t>
            </a:r>
          </a:p>
        </p:txBody>
      </p:sp>
      <p:sp>
        <p:nvSpPr>
          <p:cNvPr id="5" name="Espaço Reservado para Texto 4">
            <a:extLst>
              <a:ext uri="{FF2B5EF4-FFF2-40B4-BE49-F238E27FC236}">
                <a16:creationId xmlns:a16="http://schemas.microsoft.com/office/drawing/2014/main" id="{5E862A7E-C4C9-48D2-9426-0E706516D889}"/>
              </a:ext>
            </a:extLst>
          </p:cNvPr>
          <p:cNvSpPr>
            <a:spLocks noGrp="1"/>
          </p:cNvSpPr>
          <p:nvPr>
            <p:ph type="body" sz="quarter" idx="3"/>
          </p:nvPr>
        </p:nvSpPr>
        <p:spPr>
          <a:xfrm>
            <a:off x="6194427" y="1588883"/>
            <a:ext cx="5183188" cy="625809"/>
          </a:xfrm>
        </p:spPr>
        <p:txBody>
          <a:bodyPr>
            <a:noAutofit/>
          </a:bodyPr>
          <a:lstStyle/>
          <a:p>
            <a:r>
              <a:rPr lang="pt-BR" sz="2000" dirty="0"/>
              <a:t>Rendimento por Hora, segundo sexo e raça</a:t>
            </a:r>
          </a:p>
          <a:p>
            <a:r>
              <a:rPr lang="pt-BR" sz="2000" dirty="0"/>
              <a:t>Brasil 1º trim. 2018- 4º trim. 2022. Em reais</a:t>
            </a:r>
          </a:p>
        </p:txBody>
      </p:sp>
      <p:graphicFrame>
        <p:nvGraphicFramePr>
          <p:cNvPr id="7" name="Espaço Reservado para Conteúdo 6">
            <a:extLst>
              <a:ext uri="{FF2B5EF4-FFF2-40B4-BE49-F238E27FC236}">
                <a16:creationId xmlns:a16="http://schemas.microsoft.com/office/drawing/2014/main" id="{4B3DF14B-8C26-424C-A367-DD2D90674FB7}"/>
              </a:ext>
            </a:extLst>
          </p:cNvPr>
          <p:cNvGraphicFramePr>
            <a:graphicFrameLocks noGrp="1"/>
          </p:cNvGraphicFramePr>
          <p:nvPr>
            <p:ph sz="half" idx="2"/>
            <p:extLst>
              <p:ext uri="{D42A27DB-BD31-4B8C-83A1-F6EECF244321}">
                <p14:modId xmlns:p14="http://schemas.microsoft.com/office/powerpoint/2010/main" val="4076111921"/>
              </p:ext>
            </p:extLst>
          </p:nvPr>
        </p:nvGraphicFramePr>
        <p:xfrm>
          <a:off x="839788" y="2325511"/>
          <a:ext cx="5157787" cy="3864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ço Reservado para Conteúdo 7">
            <a:extLst>
              <a:ext uri="{FF2B5EF4-FFF2-40B4-BE49-F238E27FC236}">
                <a16:creationId xmlns:a16="http://schemas.microsoft.com/office/drawing/2014/main" id="{B3F52A3E-2C5A-4646-BC08-29B2BBC364B3}"/>
              </a:ext>
            </a:extLst>
          </p:cNvPr>
          <p:cNvGraphicFramePr>
            <a:graphicFrameLocks noGrp="1"/>
          </p:cNvGraphicFramePr>
          <p:nvPr>
            <p:ph sz="quarter" idx="4"/>
            <p:extLst>
              <p:ext uri="{D42A27DB-BD31-4B8C-83A1-F6EECF244321}">
                <p14:modId xmlns:p14="http://schemas.microsoft.com/office/powerpoint/2010/main" val="112838860"/>
              </p:ext>
            </p:extLst>
          </p:nvPr>
        </p:nvGraphicFramePr>
        <p:xfrm>
          <a:off x="6194426" y="2325510"/>
          <a:ext cx="5183187" cy="3968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09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1B7F5-EA7D-46DE-9F9F-AC9D2C81212C}"/>
              </a:ext>
            </a:extLst>
          </p:cNvPr>
          <p:cNvSpPr>
            <a:spLocks noGrp="1"/>
          </p:cNvSpPr>
          <p:nvPr>
            <p:ph type="title"/>
          </p:nvPr>
        </p:nvSpPr>
        <p:spPr/>
        <p:txBody>
          <a:bodyPr/>
          <a:lstStyle/>
          <a:p>
            <a:r>
              <a:rPr lang="pt-BR" dirty="0"/>
              <a:t>Impacto da política permanente de valorização do salário mínimo:</a:t>
            </a:r>
          </a:p>
        </p:txBody>
      </p:sp>
      <p:sp>
        <p:nvSpPr>
          <p:cNvPr id="3" name="Espaço Reservado para Conteúdo 2">
            <a:extLst>
              <a:ext uri="{FF2B5EF4-FFF2-40B4-BE49-F238E27FC236}">
                <a16:creationId xmlns:a16="http://schemas.microsoft.com/office/drawing/2014/main" id="{A6151706-A851-45CF-BD48-A1CF76CA9AAA}"/>
              </a:ext>
            </a:extLst>
          </p:cNvPr>
          <p:cNvSpPr>
            <a:spLocks noGrp="1"/>
          </p:cNvSpPr>
          <p:nvPr>
            <p:ph idx="1"/>
          </p:nvPr>
        </p:nvSpPr>
        <p:spPr>
          <a:xfrm>
            <a:off x="838200" y="2370667"/>
            <a:ext cx="10515600" cy="3806296"/>
          </a:xfrm>
        </p:spPr>
        <p:txBody>
          <a:bodyPr>
            <a:normAutofit/>
          </a:bodyPr>
          <a:lstStyle/>
          <a:p>
            <a:r>
              <a:rPr lang="pt-BR" sz="2400" dirty="0"/>
              <a:t>Como a maior parte das mulheres trabalha em atividades informais – assalariadas sem vínculo formal, empregadas domésticas, trabalhadoras autônomas -  o salário mínimo atua como “farol” para definir preços de sua atuação (preços de bens e serviços, de diária da empregada doméstica, </a:t>
            </a:r>
            <a:r>
              <a:rPr lang="pt-BR" sz="2400" dirty="0" err="1"/>
              <a:t>etc</a:t>
            </a:r>
            <a:r>
              <a:rPr lang="pt-BR" sz="2400" dirty="0"/>
              <a:t>).</a:t>
            </a:r>
          </a:p>
          <a:p>
            <a:r>
              <a:rPr lang="pt-BR" sz="2400" dirty="0"/>
              <a:t>Para aquelas que são empregadas as afetadas diretamente pelo salário mínimo são as que estão em trabalho de menos qualificação nos serviços, comércio e indústria, sendo afetadas pelo aumento do abono salaria e pelo seguro desemprego.</a:t>
            </a:r>
          </a:p>
          <a:p>
            <a:r>
              <a:rPr lang="pt-BR" sz="2400" dirty="0"/>
              <a:t>Para aposentadas e pensionistas, a maior parte recebe um salário mínimo, ampliando sua renda individual</a:t>
            </a:r>
            <a:r>
              <a:rPr lang="pt-BR" dirty="0"/>
              <a:t>.</a:t>
            </a:r>
          </a:p>
        </p:txBody>
      </p:sp>
    </p:spTree>
    <p:extLst>
      <p:ext uri="{BB962C8B-B14F-4D97-AF65-F5344CB8AC3E}">
        <p14:creationId xmlns:p14="http://schemas.microsoft.com/office/powerpoint/2010/main" val="330515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A804D-19F4-4992-A74B-99B17FFB175F}"/>
              </a:ext>
            </a:extLst>
          </p:cNvPr>
          <p:cNvSpPr>
            <a:spLocks noGrp="1"/>
          </p:cNvSpPr>
          <p:nvPr>
            <p:ph type="title"/>
          </p:nvPr>
        </p:nvSpPr>
        <p:spPr>
          <a:xfrm>
            <a:off x="839788" y="365126"/>
            <a:ext cx="10515600" cy="1035836"/>
          </a:xfrm>
        </p:spPr>
        <p:txBody>
          <a:bodyPr>
            <a:normAutofit/>
          </a:bodyPr>
          <a:lstStyle/>
          <a:p>
            <a:r>
              <a:rPr lang="pt-BR" sz="2000" b="1" dirty="0"/>
              <a:t>Há 58% mulheres em empregos formais atípicos (intermitente, a tempo determinado, tempo parcial, aprendizagem, contratação CAEPF) e seus salários são ainda menores que os recebidos pelos homens dos mesmos grupos ocupacionais</a:t>
            </a:r>
          </a:p>
        </p:txBody>
      </p:sp>
      <p:sp>
        <p:nvSpPr>
          <p:cNvPr id="3" name="Espaço Reservado para Texto 2">
            <a:extLst>
              <a:ext uri="{FF2B5EF4-FFF2-40B4-BE49-F238E27FC236}">
                <a16:creationId xmlns:a16="http://schemas.microsoft.com/office/drawing/2014/main" id="{183277CB-7074-4CC6-81AF-61DF6F0C67B5}"/>
              </a:ext>
            </a:extLst>
          </p:cNvPr>
          <p:cNvSpPr>
            <a:spLocks noGrp="1"/>
          </p:cNvSpPr>
          <p:nvPr>
            <p:ph type="body" idx="1"/>
          </p:nvPr>
        </p:nvSpPr>
        <p:spPr>
          <a:xfrm>
            <a:off x="839788" y="1719221"/>
            <a:ext cx="5157787" cy="823912"/>
          </a:xfrm>
        </p:spPr>
        <p:txBody>
          <a:bodyPr>
            <a:noAutofit/>
          </a:bodyPr>
          <a:lstStyle/>
          <a:p>
            <a:r>
              <a:rPr lang="pt-BR" sz="2000" b="0" dirty="0">
                <a:effectLst/>
                <a:latin typeface="Calibri" panose="020F0502020204030204" pitchFamily="34" charset="0"/>
                <a:ea typeface="Calibri" panose="020F0502020204030204" pitchFamily="34" charset="0"/>
                <a:cs typeface="Times New Roman" panose="02020603050405020304" pitchFamily="18" charset="0"/>
              </a:rPr>
              <a:t>Proporção de mulheres em empregos formais, por grupo de ocupações, segundo tipo de vínculo. Brasil 2021. Em%</a:t>
            </a:r>
            <a:endParaRPr lang="pt-BR" sz="2000" b="0" dirty="0"/>
          </a:p>
        </p:txBody>
      </p:sp>
      <p:sp>
        <p:nvSpPr>
          <p:cNvPr id="5" name="Espaço Reservado para Texto 4">
            <a:extLst>
              <a:ext uri="{FF2B5EF4-FFF2-40B4-BE49-F238E27FC236}">
                <a16:creationId xmlns:a16="http://schemas.microsoft.com/office/drawing/2014/main" id="{CCA7B5DB-E8D6-488F-BDC9-231065759B76}"/>
              </a:ext>
            </a:extLst>
          </p:cNvPr>
          <p:cNvSpPr>
            <a:spLocks noGrp="1"/>
          </p:cNvSpPr>
          <p:nvPr>
            <p:ph type="body" sz="quarter" idx="3"/>
          </p:nvPr>
        </p:nvSpPr>
        <p:spPr>
          <a:xfrm>
            <a:off x="6172200" y="1694053"/>
            <a:ext cx="5183188" cy="823912"/>
          </a:xfrm>
        </p:spPr>
        <p:txBody>
          <a:bodyPr>
            <a:noAutofit/>
          </a:bodyPr>
          <a:lstStyle/>
          <a:p>
            <a:r>
              <a:rPr lang="pt-BR" sz="2000" b="0" dirty="0">
                <a:effectLst/>
                <a:latin typeface="Calibri" panose="020F0502020204030204" pitchFamily="34" charset="0"/>
                <a:ea typeface="Calibri" panose="020F0502020204030204" pitchFamily="34" charset="0"/>
                <a:cs typeface="Times New Roman" panose="02020603050405020304" pitchFamily="18" charset="0"/>
              </a:rPr>
              <a:t>Diferenças nos salários pago entre homens e mulheres, por grupo de ocupações, segundo tipo de vínculo. Brasil 2021. Em%</a:t>
            </a:r>
            <a:endParaRPr lang="pt-BR" sz="2000" b="0" dirty="0"/>
          </a:p>
        </p:txBody>
      </p:sp>
      <p:graphicFrame>
        <p:nvGraphicFramePr>
          <p:cNvPr id="8" name="Espaço Reservado para Conteúdo 8">
            <a:extLst>
              <a:ext uri="{FF2B5EF4-FFF2-40B4-BE49-F238E27FC236}">
                <a16:creationId xmlns:a16="http://schemas.microsoft.com/office/drawing/2014/main" id="{46ADD876-4189-4477-A563-14A71069E977}"/>
              </a:ext>
            </a:extLst>
          </p:cNvPr>
          <p:cNvGraphicFramePr>
            <a:graphicFrameLocks noGrp="1"/>
          </p:cNvGraphicFramePr>
          <p:nvPr>
            <p:ph sz="half" idx="2"/>
            <p:extLst>
              <p:ext uri="{D42A27DB-BD31-4B8C-83A1-F6EECF244321}">
                <p14:modId xmlns:p14="http://schemas.microsoft.com/office/powerpoint/2010/main" val="58051897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Espaço Reservado para Conteúdo 8">
            <a:extLst>
              <a:ext uri="{FF2B5EF4-FFF2-40B4-BE49-F238E27FC236}">
                <a16:creationId xmlns:a16="http://schemas.microsoft.com/office/drawing/2014/main" id="{115EA173-62B1-4AC6-A99A-EDA9B8BC3364}"/>
              </a:ext>
            </a:extLst>
          </p:cNvPr>
          <p:cNvGraphicFramePr>
            <a:graphicFrameLocks noGrp="1"/>
          </p:cNvGraphicFramePr>
          <p:nvPr>
            <p:ph sz="quarter" idx="4"/>
            <p:extLst>
              <p:ext uri="{D42A27DB-BD31-4B8C-83A1-F6EECF244321}">
                <p14:modId xmlns:p14="http://schemas.microsoft.com/office/powerpoint/2010/main" val="3317423238"/>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43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83C45-1C80-4CD3-BB96-B1C033CDFFD7}"/>
              </a:ext>
            </a:extLst>
          </p:cNvPr>
          <p:cNvSpPr>
            <a:spLocks noGrp="1"/>
          </p:cNvSpPr>
          <p:nvPr>
            <p:ph type="title"/>
          </p:nvPr>
        </p:nvSpPr>
        <p:spPr>
          <a:xfrm>
            <a:off x="838200" y="373515"/>
            <a:ext cx="10515600" cy="1295894"/>
          </a:xfrm>
        </p:spPr>
        <p:txBody>
          <a:bodyPr>
            <a:noAutofit/>
          </a:bodyPr>
          <a:lstStyle/>
          <a:p>
            <a:r>
              <a:rPr lang="pt-BR" sz="2400" dirty="0">
                <a:latin typeface="+mn-lt"/>
              </a:rPr>
              <a:t>O resumo do estudo sobre de mulheres no emprego formal:</a:t>
            </a:r>
            <a:r>
              <a:rPr lang="pt-BR" sz="2400" dirty="0">
                <a:effectLst/>
                <a:latin typeface="+mn-lt"/>
                <a:ea typeface="Calibri" panose="020F0502020204030204" pitchFamily="34" charset="0"/>
                <a:cs typeface="Times New Roman" panose="02020603050405020304" pitchFamily="18" charset="0"/>
              </a:rPr>
              <a:t> </a:t>
            </a:r>
            <a:br>
              <a:rPr lang="pt-BR" sz="2400" dirty="0">
                <a:effectLst/>
                <a:latin typeface="+mn-lt"/>
                <a:ea typeface="Calibri" panose="020F0502020204030204" pitchFamily="34" charset="0"/>
                <a:cs typeface="Times New Roman" panose="02020603050405020304" pitchFamily="18" charset="0"/>
              </a:rPr>
            </a:br>
            <a:r>
              <a:rPr lang="pt-BR" sz="2400" dirty="0">
                <a:effectLst/>
                <a:latin typeface="+mn-lt"/>
                <a:ea typeface="Calibri" panose="020F0502020204030204" pitchFamily="34" charset="0"/>
                <a:cs typeface="Times New Roman" panose="02020603050405020304" pitchFamily="18" charset="0"/>
              </a:rPr>
              <a:t>as indicações reforçam a importância de novos tipos de políticas públicas que ampliem a participação de mulheres no mercado de trabalho</a:t>
            </a:r>
            <a:endParaRPr lang="pt-BR" sz="2400" dirty="0">
              <a:latin typeface="+mn-lt"/>
            </a:endParaRPr>
          </a:p>
        </p:txBody>
      </p:sp>
      <p:sp>
        <p:nvSpPr>
          <p:cNvPr id="3" name="Espaço Reservado para Conteúdo 2">
            <a:extLst>
              <a:ext uri="{FF2B5EF4-FFF2-40B4-BE49-F238E27FC236}">
                <a16:creationId xmlns:a16="http://schemas.microsoft.com/office/drawing/2014/main" id="{36F349BE-0DB0-4634-B7DA-4E4E1515A566}"/>
              </a:ext>
            </a:extLst>
          </p:cNvPr>
          <p:cNvSpPr>
            <a:spLocks noGrp="1"/>
          </p:cNvSpPr>
          <p:nvPr>
            <p:ph idx="1"/>
          </p:nvPr>
        </p:nvSpPr>
        <p:spPr>
          <a:xfrm>
            <a:off x="838200" y="1887522"/>
            <a:ext cx="10515600" cy="4507553"/>
          </a:xfrm>
        </p:spPr>
        <p:txBody>
          <a:bodyPr>
            <a:normAutofit fontScale="25000" lnSpcReduction="20000"/>
          </a:bodyPr>
          <a:lstStyle/>
          <a:p>
            <a:pPr>
              <a:lnSpc>
                <a:spcPct val="120000"/>
              </a:lnSpc>
              <a:spcBef>
                <a:spcPts val="600"/>
              </a:spcBef>
              <a:buFont typeface="Wingdings" panose="05000000000000000000" pitchFamily="2" charset="2"/>
              <a:buChar char="ü"/>
            </a:pPr>
            <a:r>
              <a:rPr lang="pt-BR" sz="6400" dirty="0">
                <a:effectLst/>
                <a:latin typeface="Calibri" panose="020F0502020204030204" pitchFamily="34" charset="0"/>
                <a:ea typeface="Calibri" panose="020F0502020204030204" pitchFamily="34" charset="0"/>
                <a:cs typeface="Times New Roman" panose="02020603050405020304" pitchFamily="18" charset="0"/>
              </a:rPr>
              <a:t>As mulheres </a:t>
            </a:r>
            <a:r>
              <a:rPr lang="pt-BR" sz="6400" dirty="0">
                <a:latin typeface="Calibri" panose="020F0502020204030204" pitchFamily="34" charset="0"/>
                <a:ea typeface="Calibri" panose="020F0502020204030204" pitchFamily="34" charset="0"/>
                <a:cs typeface="Times New Roman" panose="02020603050405020304" pitchFamily="18" charset="0"/>
              </a:rPr>
              <a:t>são </a:t>
            </a:r>
            <a:r>
              <a:rPr lang="pt-BR" sz="6400" b="1" dirty="0">
                <a:latin typeface="Calibri" panose="020F0502020204030204" pitchFamily="34" charset="0"/>
                <a:ea typeface="Calibri" panose="020F0502020204030204" pitchFamily="34" charset="0"/>
                <a:cs typeface="Times New Roman" panose="02020603050405020304" pitchFamily="18" charset="0"/>
              </a:rPr>
              <a:t>43% dos ocupados </a:t>
            </a:r>
            <a:r>
              <a:rPr lang="pt-BR" sz="6400" dirty="0">
                <a:latin typeface="Calibri" panose="020F0502020204030204" pitchFamily="34" charset="0"/>
                <a:ea typeface="Calibri" panose="020F0502020204030204" pitchFamily="34" charset="0"/>
                <a:cs typeface="Times New Roman" panose="02020603050405020304" pitchFamily="18" charset="0"/>
              </a:rPr>
              <a:t>e representam parcelas menor </a:t>
            </a:r>
            <a:r>
              <a:rPr lang="pt-BR" sz="6400" dirty="0">
                <a:effectLst/>
                <a:latin typeface="Calibri" panose="020F0502020204030204" pitchFamily="34" charset="0"/>
                <a:ea typeface="Calibri" panose="020F0502020204030204" pitchFamily="34" charset="0"/>
                <a:cs typeface="Times New Roman" panose="02020603050405020304" pitchFamily="18" charset="0"/>
              </a:rPr>
              <a:t>do que homens em todos os setores de atividade (exceto emprego doméstico sem carteira)</a:t>
            </a:r>
          </a:p>
          <a:p>
            <a:pPr>
              <a:lnSpc>
                <a:spcPct val="120000"/>
              </a:lnSpc>
              <a:spcBef>
                <a:spcPts val="600"/>
              </a:spcBef>
              <a:buFont typeface="Wingdings" panose="05000000000000000000" pitchFamily="2" charset="2"/>
              <a:buChar char="ü"/>
            </a:pP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Quando diferenciados postos de trabalho típico (contratos sem tempo determinado e jornada de trabalho completa) as mulheres representam </a:t>
            </a:r>
            <a:r>
              <a:rPr lang="pt-BR" sz="6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 dos empregados típicos </a:t>
            </a: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a:t>
            </a:r>
            <a:r>
              <a:rPr lang="pt-BR" sz="6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 dos empregos atípicos </a:t>
            </a: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(outros tipos de contrato e jornada de no máximo 30 horas semanais</a:t>
            </a:r>
            <a:endParaRPr lang="pt-BR" sz="6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buFont typeface="Wingdings" panose="05000000000000000000" pitchFamily="2" charset="2"/>
              <a:buChar char="ü"/>
            </a:pP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 empregos atípicos há </a:t>
            </a:r>
            <a:r>
              <a:rPr lang="pt-BR" sz="6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sobrerepresentação</a:t>
            </a: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das mulheres nos grupos </a:t>
            </a:r>
            <a:r>
              <a:rPr lang="pt-BR" sz="6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profissionais de ciências e artes (69%) </a:t>
            </a: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nos </a:t>
            </a:r>
            <a:r>
              <a:rPr lang="pt-BR" sz="6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técnicos de nível médio </a:t>
            </a:r>
            <a:r>
              <a:rPr lang="pt-BR" sz="6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 </a:t>
            </a:r>
          </a:p>
          <a:p>
            <a:pPr>
              <a:lnSpc>
                <a:spcPct val="120000"/>
              </a:lnSpc>
              <a:spcBef>
                <a:spcPts val="600"/>
              </a:spcBef>
              <a:buFont typeface="Wingdings" panose="05000000000000000000" pitchFamily="2" charset="2"/>
              <a:buChar char="ü"/>
            </a:pPr>
            <a:r>
              <a:rPr lang="pt-BR" sz="6400" dirty="0">
                <a:effectLst/>
                <a:latin typeface="Calibri" panose="020F0502020204030204" pitchFamily="34" charset="0"/>
                <a:ea typeface="Calibri" panose="020F0502020204030204" pitchFamily="34" charset="0"/>
                <a:cs typeface="Times New Roman" panose="02020603050405020304" pitchFamily="18" charset="0"/>
              </a:rPr>
              <a:t>O salário </a:t>
            </a:r>
            <a:r>
              <a:rPr lang="pt-BR" sz="6400" b="1" dirty="0">
                <a:effectLst/>
                <a:latin typeface="Calibri" panose="020F0502020204030204" pitchFamily="34" charset="0"/>
                <a:ea typeface="Calibri" panose="020F0502020204030204" pitchFamily="34" charset="0"/>
                <a:cs typeface="Times New Roman" panose="02020603050405020304" pitchFamily="18" charset="0"/>
              </a:rPr>
              <a:t>médio das mulheres é 12% menor que o dos homens nos empregos típicos e 15% menor </a:t>
            </a:r>
            <a:r>
              <a:rPr lang="pt-BR" sz="6400" dirty="0">
                <a:effectLst/>
                <a:latin typeface="Calibri" panose="020F0502020204030204" pitchFamily="34" charset="0"/>
                <a:ea typeface="Calibri" panose="020F0502020204030204" pitchFamily="34" charset="0"/>
                <a:cs typeface="Times New Roman" panose="02020603050405020304" pitchFamily="18" charset="0"/>
              </a:rPr>
              <a:t>nos empregos atípicos;</a:t>
            </a:r>
          </a:p>
          <a:p>
            <a:pPr>
              <a:lnSpc>
                <a:spcPct val="120000"/>
              </a:lnSpc>
              <a:spcBef>
                <a:spcPts val="600"/>
              </a:spcBef>
              <a:buFont typeface="Wingdings" panose="05000000000000000000" pitchFamily="2" charset="2"/>
              <a:buChar char="ü"/>
            </a:pPr>
            <a:r>
              <a:rPr lang="pt-BR" sz="6400" dirty="0">
                <a:effectLst/>
                <a:latin typeface="Calibri" panose="020F0502020204030204" pitchFamily="34" charset="0"/>
                <a:ea typeface="Calibri" panose="020F0502020204030204" pitchFamily="34" charset="0"/>
                <a:cs typeface="Times New Roman" panose="02020603050405020304" pitchFamily="18" charset="0"/>
              </a:rPr>
              <a:t>No entanto há fortes diferenças salariais por grupo de ocupação, mas </a:t>
            </a:r>
            <a:r>
              <a:rPr lang="pt-BR" sz="6400" b="1" dirty="0">
                <a:effectLst/>
                <a:latin typeface="Calibri" panose="020F0502020204030204" pitchFamily="34" charset="0"/>
                <a:ea typeface="Calibri" panose="020F0502020204030204" pitchFamily="34" charset="0"/>
                <a:cs typeface="Times New Roman" panose="02020603050405020304" pitchFamily="18" charset="0"/>
              </a:rPr>
              <a:t>as mulheres enfrentam maiores diferenças salarias em relação aos homens nos empregos atípicos do que nos empregos típicos, </a:t>
            </a:r>
            <a:r>
              <a:rPr lang="pt-BR" sz="6400" dirty="0">
                <a:effectLst/>
                <a:latin typeface="Calibri" panose="020F0502020204030204" pitchFamily="34" charset="0"/>
                <a:ea typeface="Calibri" panose="020F0502020204030204" pitchFamily="34" charset="0"/>
                <a:cs typeface="Times New Roman" panose="02020603050405020304" pitchFamily="18" charset="0"/>
              </a:rPr>
              <a:t>notadamente nos postos de direção e </a:t>
            </a:r>
            <a:r>
              <a:rPr lang="pt-BR" sz="6400" dirty="0">
                <a:latin typeface="Calibri" panose="020F0502020204030204" pitchFamily="34" charset="0"/>
                <a:ea typeface="Calibri" panose="020F0502020204030204" pitchFamily="34" charset="0"/>
                <a:cs typeface="Times New Roman" panose="02020603050405020304" pitchFamily="18" charset="0"/>
              </a:rPr>
              <a:t>gerencia, prestação de serviços e comércio, nas ocupações de produção de bens e serviços e reparação de máquinas</a:t>
            </a:r>
            <a:r>
              <a:rPr lang="pt-BR" sz="6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600"/>
              </a:spcBef>
              <a:spcAft>
                <a:spcPts val="800"/>
              </a:spcAft>
              <a:buFont typeface="Wingdings" panose="05000000000000000000" pitchFamily="2" charset="2"/>
              <a:buChar char="ü"/>
            </a:pPr>
            <a:r>
              <a:rPr lang="pt-BR" sz="6400" dirty="0">
                <a:effectLst/>
                <a:latin typeface="Calibri" panose="020F0502020204030204" pitchFamily="34" charset="0"/>
                <a:ea typeface="Calibri" panose="020F0502020204030204" pitchFamily="34" charset="0"/>
                <a:cs typeface="Times New Roman" panose="02020603050405020304" pitchFamily="18" charset="0"/>
              </a:rPr>
              <a:t>Em relação </a:t>
            </a:r>
            <a:r>
              <a:rPr lang="pt-BR" sz="6400" b="1" dirty="0">
                <a:effectLst/>
                <a:latin typeface="Calibri" panose="020F0502020204030204" pitchFamily="34" charset="0"/>
                <a:ea typeface="Calibri" panose="020F0502020204030204" pitchFamily="34" charset="0"/>
                <a:cs typeface="Times New Roman" panose="02020603050405020304" pitchFamily="18" charset="0"/>
              </a:rPr>
              <a:t>às mulheres em cargos de direção e gerenciamento, há mais mulheres em ocupações gerenciais do que em cargos de direção</a:t>
            </a:r>
            <a:r>
              <a:rPr lang="pt-BR" sz="6400" dirty="0">
                <a:effectLst/>
                <a:latin typeface="Calibri" panose="020F0502020204030204" pitchFamily="34" charset="0"/>
                <a:ea typeface="Calibri" panose="020F0502020204030204" pitchFamily="34" charset="0"/>
                <a:cs typeface="Times New Roman" panose="02020603050405020304" pitchFamily="18" charset="0"/>
              </a:rPr>
              <a:t>, com exceção dos serviços educacionais, de saúde e de alimentação, alojamento e turismo. Observando-se que persistem baixas as parcelas de mulheres em ocupações de direção de atividades industriais e comerciais, o que explica as diferenças salariais entre homens e mulheres neste grupo ocupacion</a:t>
            </a:r>
            <a:r>
              <a:rPr lang="pt-BR" sz="5600" dirty="0">
                <a:effectLst/>
                <a:latin typeface="Calibri" panose="020F0502020204030204" pitchFamily="34" charset="0"/>
                <a:ea typeface="Calibri" panose="020F0502020204030204" pitchFamily="34" charset="0"/>
                <a:cs typeface="Times New Roman" panose="02020603050405020304" pitchFamily="18" charset="0"/>
              </a:rPr>
              <a:t>al</a:t>
            </a:r>
          </a:p>
          <a:p>
            <a:pPr marL="0" indent="0">
              <a:lnSpc>
                <a:spcPct val="107000"/>
              </a:lnSpc>
              <a:spcAft>
                <a:spcPts val="800"/>
              </a:spcAft>
              <a:buNone/>
            </a:pP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4" name="Imagem 3" descr="Interface gráfica do usuário, Word&#10;&#10;Descrição gerada automaticamente">
            <a:extLst>
              <a:ext uri="{FF2B5EF4-FFF2-40B4-BE49-F238E27FC236}">
                <a16:creationId xmlns:a16="http://schemas.microsoft.com/office/drawing/2014/main" id="{30A0F26E-4AF8-463E-AF68-00F50EE68BB6}"/>
              </a:ext>
            </a:extLst>
          </p:cNvPr>
          <p:cNvPicPr/>
          <p:nvPr/>
        </p:nvPicPr>
        <p:blipFill rotWithShape="1">
          <a:blip r:embed="rId2"/>
          <a:srcRect l="23966" t="52655" r="52877" b="28573"/>
          <a:stretch/>
        </p:blipFill>
        <p:spPr bwMode="auto">
          <a:xfrm>
            <a:off x="8992998" y="6395076"/>
            <a:ext cx="3199002" cy="4629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77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0BBCC-7797-98F8-4E1B-E8CD7F644819}"/>
              </a:ext>
            </a:extLst>
          </p:cNvPr>
          <p:cNvSpPr>
            <a:spLocks noGrp="1"/>
          </p:cNvSpPr>
          <p:nvPr>
            <p:ph type="title"/>
          </p:nvPr>
        </p:nvSpPr>
        <p:spPr/>
        <p:txBody>
          <a:bodyPr/>
          <a:lstStyle/>
          <a:p>
            <a:r>
              <a:rPr lang="pt-BR" dirty="0"/>
              <a:t>Informações adicionais</a:t>
            </a:r>
          </a:p>
        </p:txBody>
      </p:sp>
      <p:sp>
        <p:nvSpPr>
          <p:cNvPr id="3" name="Espaço Reservado para Texto 2">
            <a:extLst>
              <a:ext uri="{FF2B5EF4-FFF2-40B4-BE49-F238E27FC236}">
                <a16:creationId xmlns:a16="http://schemas.microsoft.com/office/drawing/2014/main" id="{1ECBC702-B358-6273-9B24-F1768CBA53C1}"/>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324041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5C0A1-946E-43AC-8C86-1451D5977B8B}"/>
              </a:ext>
            </a:extLst>
          </p:cNvPr>
          <p:cNvSpPr>
            <a:spLocks noGrp="1"/>
          </p:cNvSpPr>
          <p:nvPr>
            <p:ph type="title"/>
          </p:nvPr>
        </p:nvSpPr>
        <p:spPr/>
        <p:txBody>
          <a:bodyPr>
            <a:normAutofit/>
          </a:bodyPr>
          <a:lstStyle/>
          <a:p>
            <a:r>
              <a:rPr lang="pt-BR" sz="2800" b="1" dirty="0"/>
              <a:t>Objetivo do estudo </a:t>
            </a:r>
            <a:r>
              <a:rPr lang="pt-BR" sz="2800" dirty="0"/>
              <a:t>– mostrar se há diferenças de inserção das mulheres e diferenças de salários</a:t>
            </a:r>
          </a:p>
        </p:txBody>
      </p:sp>
      <p:sp>
        <p:nvSpPr>
          <p:cNvPr id="3" name="Espaço Reservado para Conteúdo 2">
            <a:extLst>
              <a:ext uri="{FF2B5EF4-FFF2-40B4-BE49-F238E27FC236}">
                <a16:creationId xmlns:a16="http://schemas.microsoft.com/office/drawing/2014/main" id="{0242B3C4-264A-45C2-B970-98FAA937A6A6}"/>
              </a:ext>
            </a:extLst>
          </p:cNvPr>
          <p:cNvSpPr>
            <a:spLocks noGrp="1"/>
          </p:cNvSpPr>
          <p:nvPr>
            <p:ph idx="1"/>
          </p:nvPr>
        </p:nvSpPr>
        <p:spPr/>
        <p:txBody>
          <a:bodyPr>
            <a:normAutofit fontScale="85000" lnSpcReduction="20000"/>
          </a:bodyPr>
          <a:lstStyle/>
          <a:p>
            <a:r>
              <a:rPr lang="pt-BR" sz="2400" dirty="0"/>
              <a:t>Metodologia: </a:t>
            </a:r>
          </a:p>
          <a:p>
            <a:r>
              <a:rPr lang="pt-BR" sz="2400" dirty="0"/>
              <a:t>Registros Administrativos da RAIS de 2021;</a:t>
            </a:r>
          </a:p>
          <a:p>
            <a:r>
              <a:rPr lang="pt-BR" sz="2400" dirty="0"/>
              <a:t>Homens e mulheres por grupo de ocupações </a:t>
            </a:r>
          </a:p>
          <a:p>
            <a:pPr lvl="1"/>
            <a:r>
              <a:rPr lang="pt-BR" sz="1900" dirty="0"/>
              <a:t>Dirigentes e gerentes de empresas; </a:t>
            </a:r>
          </a:p>
          <a:p>
            <a:pPr lvl="1"/>
            <a:r>
              <a:rPr lang="pt-BR" sz="1900" dirty="0"/>
              <a:t>profissionais das ciências e das artes (profissões com ensino superior);</a:t>
            </a:r>
          </a:p>
          <a:p>
            <a:pPr lvl="1"/>
            <a:r>
              <a:rPr lang="pt-BR" sz="1900" b="0" i="0" u="none" strike="noStrike" dirty="0">
                <a:solidFill>
                  <a:srgbClr val="000000"/>
                </a:solidFill>
                <a:effectLst/>
              </a:rPr>
              <a:t> Técnicas (os) de nível médio (ensino técnico); </a:t>
            </a:r>
          </a:p>
          <a:p>
            <a:pPr lvl="1"/>
            <a:r>
              <a:rPr lang="pt-BR" sz="1900" b="0" i="0" u="none" strike="noStrike" dirty="0">
                <a:solidFill>
                  <a:srgbClr val="000000"/>
                </a:solidFill>
                <a:effectLst/>
              </a:rPr>
              <a:t>Trabalhadoras (es) de serviços administrativos (escrituração das atividade);</a:t>
            </a:r>
          </a:p>
          <a:p>
            <a:pPr lvl="1"/>
            <a:r>
              <a:rPr lang="pt-BR" sz="1900" b="0" i="0" u="none" strike="noStrike" dirty="0">
                <a:solidFill>
                  <a:srgbClr val="000000"/>
                </a:solidFill>
                <a:effectLst/>
              </a:rPr>
              <a:t> Trabalhadoras (es) na prestação de serviços, vendedoras (es) do comércio; </a:t>
            </a:r>
          </a:p>
          <a:p>
            <a:pPr lvl="1"/>
            <a:r>
              <a:rPr lang="pt-BR" sz="1900" b="0" i="0" u="none" strike="noStrike" dirty="0">
                <a:solidFill>
                  <a:srgbClr val="000000"/>
                </a:solidFill>
                <a:effectLst/>
              </a:rPr>
              <a:t>Trabalhadoras (es) agropecuários, florestais e da pesca; </a:t>
            </a:r>
          </a:p>
          <a:p>
            <a:pPr lvl="1"/>
            <a:r>
              <a:rPr lang="pt-BR" sz="1900" b="0" i="0" u="none" strike="noStrike" dirty="0">
                <a:solidFill>
                  <a:srgbClr val="000000"/>
                </a:solidFill>
                <a:effectLst/>
              </a:rPr>
              <a:t>Trabalhadoras (es) da produção de bens e serviços industriais (artesanais); Trabalhadoras (es) da produção de bens e serviços industriais (operador máquina); Trabalhadoras (es) serviços de reparação e manutenção</a:t>
            </a:r>
            <a:endParaRPr lang="pt-BR" sz="1900" dirty="0"/>
          </a:p>
          <a:p>
            <a:r>
              <a:rPr lang="pt-BR" sz="2400" dirty="0"/>
              <a:t>Setor público e setor privado celetistas – vínculo típico e vínculo atípico</a:t>
            </a:r>
          </a:p>
          <a:p>
            <a:pPr lvl="1"/>
            <a:r>
              <a:rPr lang="pt-BR" sz="2000" b="1" dirty="0"/>
              <a:t>Vínculo típico </a:t>
            </a:r>
            <a:r>
              <a:rPr lang="pt-BR" sz="2000" dirty="0"/>
              <a:t>– contrato de trabalho por tempo indeterminado e jornada semanal completa (40 a 44 horas)</a:t>
            </a:r>
          </a:p>
          <a:p>
            <a:pPr lvl="1"/>
            <a:r>
              <a:rPr lang="pt-BR" sz="2000" b="1" dirty="0"/>
              <a:t>Vínculo atípico </a:t>
            </a:r>
            <a:r>
              <a:rPr lang="pt-BR" sz="2000" dirty="0"/>
              <a:t>– outras formas de contatação :contato intermitente, contato por tempo determinado, contato por tempo parcial, contato como aprendiz, contratado de pessoa que trabalha para pessoa física que foi equiparada a pessoa jurídica (CAEPF), outros empregados com até 30 horas como jornada semanal de </a:t>
            </a:r>
            <a:r>
              <a:rPr lang="pt-BR" sz="2000" dirty="0" err="1"/>
              <a:t>tabalho</a:t>
            </a:r>
            <a:endParaRPr lang="pt-BR" sz="2000" dirty="0"/>
          </a:p>
          <a:p>
            <a:endParaRPr lang="pt-BR" sz="2400" dirty="0"/>
          </a:p>
        </p:txBody>
      </p:sp>
      <p:pic>
        <p:nvPicPr>
          <p:cNvPr id="4" name="Imagem 3" descr="Interface gráfica do usuário, Word&#10;&#10;Descrição gerada automaticamente">
            <a:extLst>
              <a:ext uri="{FF2B5EF4-FFF2-40B4-BE49-F238E27FC236}">
                <a16:creationId xmlns:a16="http://schemas.microsoft.com/office/drawing/2014/main" id="{15FA123B-780B-4CBF-B563-6AC5CD56F122}"/>
              </a:ext>
            </a:extLst>
          </p:cNvPr>
          <p:cNvPicPr/>
          <p:nvPr/>
        </p:nvPicPr>
        <p:blipFill rotWithShape="1">
          <a:blip r:embed="rId2"/>
          <a:srcRect l="23966" t="52655" r="52877" b="28573"/>
          <a:stretch/>
        </p:blipFill>
        <p:spPr bwMode="auto">
          <a:xfrm>
            <a:off x="10100345" y="6627303"/>
            <a:ext cx="1992846" cy="2296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502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94EA5-B2CB-4FE1-B30A-CCEA33F2CE80}"/>
              </a:ext>
            </a:extLst>
          </p:cNvPr>
          <p:cNvSpPr>
            <a:spLocks noGrp="1"/>
          </p:cNvSpPr>
          <p:nvPr>
            <p:ph type="title"/>
          </p:nvPr>
        </p:nvSpPr>
        <p:spPr>
          <a:xfrm>
            <a:off x="516555" y="149295"/>
            <a:ext cx="11132190" cy="521515"/>
          </a:xfrm>
        </p:spPr>
        <p:txBody>
          <a:bodyPr>
            <a:normAutofit/>
          </a:bodyPr>
          <a:lstStyle/>
          <a:p>
            <a:pPr marL="342900" indent="-342900">
              <a:buFont typeface="Arial" panose="020B0604020202020204" pitchFamily="34" charset="0"/>
              <a:buChar char="•"/>
            </a:pPr>
            <a:r>
              <a:rPr lang="pt-BR" sz="2000" dirty="0">
                <a:effectLst/>
                <a:latin typeface="Calibri" panose="020F0502020204030204" pitchFamily="34" charset="0"/>
                <a:ea typeface="Calibri" panose="020F0502020204030204" pitchFamily="34" charset="0"/>
                <a:cs typeface="Times New Roman" panose="02020603050405020304" pitchFamily="18" charset="0"/>
              </a:rPr>
              <a:t>Em 2021, dos 48,7 milhões de empregados formais, as mulheres representavam 44% (21,5 milhões).</a:t>
            </a:r>
            <a:endParaRPr lang="pt-BR" sz="2000" dirty="0"/>
          </a:p>
        </p:txBody>
      </p:sp>
      <p:sp>
        <p:nvSpPr>
          <p:cNvPr id="3" name="Espaço Reservado para Texto 2">
            <a:extLst>
              <a:ext uri="{FF2B5EF4-FFF2-40B4-BE49-F238E27FC236}">
                <a16:creationId xmlns:a16="http://schemas.microsoft.com/office/drawing/2014/main" id="{C4520061-1595-48C7-A006-DADA21A74557}"/>
              </a:ext>
            </a:extLst>
          </p:cNvPr>
          <p:cNvSpPr>
            <a:spLocks noGrp="1"/>
          </p:cNvSpPr>
          <p:nvPr>
            <p:ph type="body" idx="1"/>
          </p:nvPr>
        </p:nvSpPr>
        <p:spPr>
          <a:xfrm>
            <a:off x="766894" y="1690688"/>
            <a:ext cx="5329106" cy="716952"/>
          </a:xfrm>
        </p:spPr>
        <p:txBody>
          <a:bodyPr>
            <a:normAutofit fontScale="25000" lnSpcReduction="20000"/>
          </a:bodyPr>
          <a:lstStyle/>
          <a:p>
            <a:pPr>
              <a:lnSpc>
                <a:spcPct val="120000"/>
              </a:lnSpc>
              <a:spcBef>
                <a:spcPts val="0"/>
              </a:spcBef>
              <a:spcAft>
                <a:spcPts val="800"/>
              </a:spcAft>
            </a:pPr>
            <a:endParaRPr lang="pt-BR" sz="6400" dirty="0">
              <a:ea typeface="Calibri" panose="020F0502020204030204" pitchFamily="34" charset="0"/>
              <a:cs typeface="Times New Roman" panose="02020603050405020304" pitchFamily="18" charset="0"/>
            </a:endParaRPr>
          </a:p>
          <a:p>
            <a:pPr>
              <a:lnSpc>
                <a:spcPct val="120000"/>
              </a:lnSpc>
              <a:spcBef>
                <a:spcPts val="0"/>
              </a:spcBef>
              <a:spcAft>
                <a:spcPts val="800"/>
              </a:spcAft>
            </a:pPr>
            <a:endParaRPr lang="pt-BR" sz="5600" b="1" dirty="0">
              <a:effectLst/>
              <a:ea typeface="Calibri" panose="020F0502020204030204" pitchFamily="34" charset="0"/>
              <a:cs typeface="Times New Roman" panose="02020603050405020304" pitchFamily="18" charset="0"/>
            </a:endParaRPr>
          </a:p>
          <a:p>
            <a:pPr>
              <a:lnSpc>
                <a:spcPct val="120000"/>
              </a:lnSpc>
              <a:spcBef>
                <a:spcPts val="0"/>
              </a:spcBef>
              <a:spcAft>
                <a:spcPts val="800"/>
              </a:spcAft>
            </a:pPr>
            <a:endParaRPr lang="pt-BR" sz="6400" dirty="0">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pt-BR" sz="5600" b="1" dirty="0">
                <a:effectLst/>
                <a:ea typeface="Calibri" panose="020F0502020204030204" pitchFamily="34" charset="0"/>
                <a:cs typeface="Times New Roman" panose="02020603050405020304" pitchFamily="18" charset="0"/>
              </a:rPr>
              <a:t>Evolução do emprego formal de </a:t>
            </a:r>
            <a:r>
              <a:rPr lang="pt-BR" sz="5600" b="1" dirty="0">
                <a:solidFill>
                  <a:srgbClr val="FF0000"/>
                </a:solidFill>
                <a:effectLst/>
                <a:ea typeface="Calibri" panose="020F0502020204030204" pitchFamily="34" charset="0"/>
                <a:cs typeface="Times New Roman" panose="02020603050405020304" pitchFamily="18" charset="0"/>
              </a:rPr>
              <a:t>mulheres</a:t>
            </a:r>
            <a:r>
              <a:rPr lang="pt-BR" sz="5600" b="1" dirty="0">
                <a:effectLst/>
                <a:ea typeface="Calibri" panose="020F0502020204030204" pitchFamily="34" charset="0"/>
                <a:cs typeface="Times New Roman" panose="02020603050405020304" pitchFamily="18" charset="0"/>
              </a:rPr>
              <a:t>, segundo setor de atividade</a:t>
            </a:r>
          </a:p>
          <a:p>
            <a:pPr>
              <a:lnSpc>
                <a:spcPct val="120000"/>
              </a:lnSpc>
              <a:spcBef>
                <a:spcPts val="0"/>
              </a:spcBef>
              <a:spcAft>
                <a:spcPts val="800"/>
              </a:spcAft>
            </a:pPr>
            <a:r>
              <a:rPr lang="pt-BR" sz="5600" b="1" dirty="0">
                <a:effectLst/>
                <a:ea typeface="Calibri" panose="020F0502020204030204" pitchFamily="34" charset="0"/>
                <a:cs typeface="Times New Roman" panose="02020603050405020304" pitchFamily="18" charset="0"/>
              </a:rPr>
              <a:t>Brasil, 2019-2021. Em milhões de empregados</a:t>
            </a:r>
            <a:endParaRPr lang="pt-BR" sz="1600" dirty="0"/>
          </a:p>
        </p:txBody>
      </p:sp>
      <p:sp>
        <p:nvSpPr>
          <p:cNvPr id="5" name="Espaço Reservado para Texto 4">
            <a:extLst>
              <a:ext uri="{FF2B5EF4-FFF2-40B4-BE49-F238E27FC236}">
                <a16:creationId xmlns:a16="http://schemas.microsoft.com/office/drawing/2014/main" id="{52BAD9D0-D16E-4B66-B0AA-B6219F4BC62D}"/>
              </a:ext>
            </a:extLst>
          </p:cNvPr>
          <p:cNvSpPr>
            <a:spLocks noGrp="1"/>
          </p:cNvSpPr>
          <p:nvPr>
            <p:ph type="body" sz="quarter" idx="3"/>
          </p:nvPr>
        </p:nvSpPr>
        <p:spPr>
          <a:xfrm>
            <a:off x="6172200" y="1828800"/>
            <a:ext cx="5329106" cy="578840"/>
          </a:xfrm>
        </p:spPr>
        <p:txBody>
          <a:bodyPr>
            <a:noAutofit/>
          </a:bodyPr>
          <a:lstStyle/>
          <a:p>
            <a:pPr>
              <a:lnSpc>
                <a:spcPct val="107000"/>
              </a:lnSpc>
              <a:spcBef>
                <a:spcPts val="0"/>
              </a:spcBef>
            </a:pP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pt-BR" sz="1400" b="1" dirty="0">
                <a:effectLst/>
                <a:latin typeface="Calibri" panose="020F0502020204030204" pitchFamily="34" charset="0"/>
                <a:ea typeface="Calibri" panose="020F0502020204030204" pitchFamily="34" charset="0"/>
                <a:cs typeface="Times New Roman" panose="02020603050405020304" pitchFamily="18" charset="0"/>
              </a:rPr>
              <a:t>Evolução do emprego formal de </a:t>
            </a:r>
            <a:r>
              <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homens</a:t>
            </a:r>
            <a:r>
              <a:rPr lang="pt-BR" sz="1400" b="1" dirty="0">
                <a:effectLst/>
                <a:latin typeface="Calibri" panose="020F0502020204030204" pitchFamily="34" charset="0"/>
                <a:ea typeface="Calibri" panose="020F0502020204030204" pitchFamily="34" charset="0"/>
                <a:cs typeface="Times New Roman" panose="02020603050405020304" pitchFamily="18" charset="0"/>
              </a:rPr>
              <a:t>, segundo setor de atividade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r>
              <a:rPr lang="pt-BR" sz="1400" b="1" dirty="0">
                <a:effectLst/>
                <a:latin typeface="Calibri" panose="020F0502020204030204" pitchFamily="34" charset="0"/>
                <a:ea typeface="Calibri" panose="020F0502020204030204" pitchFamily="34" charset="0"/>
                <a:cs typeface="Times New Roman" panose="02020603050405020304" pitchFamily="18" charset="0"/>
              </a:rPr>
              <a:t>Brasil, 2019-2021. Em milhões de empregados</a:t>
            </a:r>
            <a:endParaRPr lang="pt-BR" sz="1400" dirty="0"/>
          </a:p>
        </p:txBody>
      </p:sp>
      <p:graphicFrame>
        <p:nvGraphicFramePr>
          <p:cNvPr id="7" name="Espaço Reservado para Conteúdo 6">
            <a:extLst>
              <a:ext uri="{FF2B5EF4-FFF2-40B4-BE49-F238E27FC236}">
                <a16:creationId xmlns:a16="http://schemas.microsoft.com/office/drawing/2014/main" id="{4E91927C-0B6F-AE83-EE74-8FBCAE2C41C0}"/>
              </a:ext>
            </a:extLst>
          </p:cNvPr>
          <p:cNvGraphicFramePr>
            <a:graphicFrameLocks noGrp="1"/>
          </p:cNvGraphicFramePr>
          <p:nvPr>
            <p:ph sz="quarter" idx="4"/>
            <p:extLst>
              <p:ext uri="{D42A27DB-BD31-4B8C-83A1-F6EECF244321}">
                <p14:modId xmlns:p14="http://schemas.microsoft.com/office/powerpoint/2010/main" val="1438358822"/>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ço Reservado para Conteúdo 7">
            <a:extLst>
              <a:ext uri="{FF2B5EF4-FFF2-40B4-BE49-F238E27FC236}">
                <a16:creationId xmlns:a16="http://schemas.microsoft.com/office/drawing/2014/main" id="{D6591AF9-A90B-4ABE-AEC6-BEF51BFFEFE4}"/>
              </a:ext>
            </a:extLst>
          </p:cNvPr>
          <p:cNvGraphicFramePr>
            <a:graphicFrameLocks noGrp="1"/>
          </p:cNvGraphicFramePr>
          <p:nvPr>
            <p:ph sz="half" idx="2"/>
            <p:extLst>
              <p:ext uri="{D42A27DB-BD31-4B8C-83A1-F6EECF244321}">
                <p14:modId xmlns:p14="http://schemas.microsoft.com/office/powerpoint/2010/main" val="2347745541"/>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CaixaDeTexto 10">
            <a:extLst>
              <a:ext uri="{FF2B5EF4-FFF2-40B4-BE49-F238E27FC236}">
                <a16:creationId xmlns:a16="http://schemas.microsoft.com/office/drawing/2014/main" id="{E0AB6B1F-AF55-4CA0-A6BD-BE50250645CB}"/>
              </a:ext>
            </a:extLst>
          </p:cNvPr>
          <p:cNvSpPr txBox="1"/>
          <p:nvPr/>
        </p:nvSpPr>
        <p:spPr>
          <a:xfrm>
            <a:off x="766894" y="6197222"/>
            <a:ext cx="6094602" cy="257506"/>
          </a:xfrm>
          <a:prstGeom prst="rect">
            <a:avLst/>
          </a:prstGeom>
          <a:noFill/>
        </p:spPr>
        <p:txBody>
          <a:bodyPr wrap="square">
            <a:spAutoFit/>
          </a:bodyPr>
          <a:lstStyle/>
          <a:p>
            <a:pPr>
              <a:lnSpc>
                <a:spcPct val="107000"/>
              </a:lnSpc>
              <a:spcAft>
                <a:spcPts val="800"/>
              </a:spcAft>
            </a:pPr>
            <a:r>
              <a:rPr lang="pt-BR" sz="1050" b="1" dirty="0">
                <a:effectLst/>
                <a:latin typeface="Calibri" panose="020F0502020204030204" pitchFamily="34" charset="0"/>
                <a:ea typeface="Calibri" panose="020F0502020204030204" pitchFamily="34" charset="0"/>
                <a:cs typeface="Times New Roman" panose="02020603050405020304" pitchFamily="18" charset="0"/>
              </a:rPr>
              <a:t>Fonte</a:t>
            </a:r>
            <a:r>
              <a:rPr lang="pt-BR" sz="1050" dirty="0">
                <a:effectLst/>
                <a:latin typeface="Calibri" panose="020F0502020204030204" pitchFamily="34" charset="0"/>
                <a:ea typeface="Calibri" panose="020F0502020204030204" pitchFamily="34" charset="0"/>
                <a:cs typeface="Times New Roman" panose="02020603050405020304" pitchFamily="18" charset="0"/>
              </a:rPr>
              <a:t>: M T E. Relação Anual de Informações Sociais – </a:t>
            </a:r>
            <a:r>
              <a:rPr lang="pt-BR" sz="1050" dirty="0" err="1">
                <a:effectLst/>
                <a:latin typeface="Calibri" panose="020F0502020204030204" pitchFamily="34" charset="0"/>
                <a:ea typeface="Calibri" panose="020F0502020204030204" pitchFamily="34" charset="0"/>
                <a:cs typeface="Times New Roman" panose="02020603050405020304" pitchFamily="18" charset="0"/>
              </a:rPr>
              <a:t>Rais</a:t>
            </a:r>
            <a:r>
              <a:rPr lang="pt-BR" sz="105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2" name="Imagem 11" descr="Interface gráfica do usuário, Word&#10;&#10;Descrição gerada automaticamente">
            <a:extLst>
              <a:ext uri="{FF2B5EF4-FFF2-40B4-BE49-F238E27FC236}">
                <a16:creationId xmlns:a16="http://schemas.microsoft.com/office/drawing/2014/main" id="{796C64E5-5A8E-4265-8DAB-F191EE2EEC98}"/>
              </a:ext>
            </a:extLst>
          </p:cNvPr>
          <p:cNvPicPr/>
          <p:nvPr/>
        </p:nvPicPr>
        <p:blipFill rotWithShape="1">
          <a:blip r:embed="rId4"/>
          <a:srcRect l="23966" t="52655" r="52877" b="28573"/>
          <a:stretch/>
        </p:blipFill>
        <p:spPr bwMode="auto">
          <a:xfrm>
            <a:off x="9395670" y="6560191"/>
            <a:ext cx="2796330" cy="270902"/>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AAEEB42B-EA6D-4953-BA08-84940BB52412}"/>
              </a:ext>
            </a:extLst>
          </p:cNvPr>
          <p:cNvSpPr txBox="1"/>
          <p:nvPr/>
        </p:nvSpPr>
        <p:spPr>
          <a:xfrm>
            <a:off x="516555" y="534844"/>
            <a:ext cx="10838833" cy="369332"/>
          </a:xfrm>
          <a:prstGeom prst="rect">
            <a:avLst/>
          </a:prstGeom>
          <a:noFill/>
        </p:spPr>
        <p:txBody>
          <a:bodyPr wrap="square" rtlCol="0">
            <a:spAutoFit/>
          </a:bodyPr>
          <a:lstStyle/>
          <a:p>
            <a:pPr marL="285750" indent="-285750">
              <a:buFont typeface="Arial" panose="020B0604020202020204" pitchFamily="34" charset="0"/>
              <a:buChar char="•"/>
            </a:pPr>
            <a:r>
              <a:rPr lang="pt-BR" dirty="0"/>
              <a:t> Dos 8,4 milhões que atuam no setor público (estatutários e militares) – 58% (5 milhões) são mulheres</a:t>
            </a:r>
          </a:p>
        </p:txBody>
      </p:sp>
      <p:sp>
        <p:nvSpPr>
          <p:cNvPr id="9" name="CaixaDeTexto 8">
            <a:extLst>
              <a:ext uri="{FF2B5EF4-FFF2-40B4-BE49-F238E27FC236}">
                <a16:creationId xmlns:a16="http://schemas.microsoft.com/office/drawing/2014/main" id="{73AD828D-6FC7-4F32-B531-045677D44D53}"/>
              </a:ext>
            </a:extLst>
          </p:cNvPr>
          <p:cNvSpPr txBox="1"/>
          <p:nvPr/>
        </p:nvSpPr>
        <p:spPr>
          <a:xfrm flipH="1">
            <a:off x="516555" y="919566"/>
            <a:ext cx="9910961" cy="369332"/>
          </a:xfrm>
          <a:prstGeom prst="rect">
            <a:avLst/>
          </a:prstGeom>
          <a:noFill/>
        </p:spPr>
        <p:txBody>
          <a:bodyPr wrap="square" rtlCol="0">
            <a:spAutoFit/>
          </a:bodyPr>
          <a:lstStyle/>
          <a:p>
            <a:pPr marL="285750" indent="-285750">
              <a:buFont typeface="Arial" panose="020B0604020202020204" pitchFamily="34" charset="0"/>
              <a:buChar char="•"/>
            </a:pPr>
            <a:r>
              <a:rPr lang="pt-BR" sz="1800" dirty="0">
                <a:effectLst/>
                <a:latin typeface="Calibri" panose="020F0502020204030204" pitchFamily="34" charset="0"/>
                <a:ea typeface="Calibri" panose="020F0502020204030204" pitchFamily="34" charset="0"/>
                <a:cs typeface="Times New Roman" panose="02020603050405020304" pitchFamily="18" charset="0"/>
              </a:rPr>
              <a:t>Dos  40,3 milhões de empregados formais celetistas, as mulheres são 41% (17 milhões)</a:t>
            </a:r>
            <a:endParaRPr lang="pt-BR" dirty="0"/>
          </a:p>
        </p:txBody>
      </p:sp>
      <p:sp>
        <p:nvSpPr>
          <p:cNvPr id="10" name="CaixaDeTexto 9">
            <a:extLst>
              <a:ext uri="{FF2B5EF4-FFF2-40B4-BE49-F238E27FC236}">
                <a16:creationId xmlns:a16="http://schemas.microsoft.com/office/drawing/2014/main" id="{9E22B5F9-559E-4E67-A4CE-F77C85D1554C}"/>
              </a:ext>
            </a:extLst>
          </p:cNvPr>
          <p:cNvSpPr txBox="1"/>
          <p:nvPr/>
        </p:nvSpPr>
        <p:spPr>
          <a:xfrm>
            <a:off x="914399" y="1337615"/>
            <a:ext cx="10100345" cy="369332"/>
          </a:xfrm>
          <a:prstGeom prst="rect">
            <a:avLst/>
          </a:prstGeom>
          <a:noFill/>
        </p:spPr>
        <p:txBody>
          <a:bodyPr wrap="square" rtlCol="0">
            <a:spAutoFit/>
          </a:bodyPr>
          <a:lstStyle/>
          <a:p>
            <a:pPr marL="285750" indent="-285750">
              <a:buFont typeface="Arial" panose="020B0604020202020204" pitchFamily="34" charset="0"/>
              <a:buChar char="•"/>
            </a:pPr>
            <a:r>
              <a:rPr lang="pt-BR" dirty="0"/>
              <a:t>A mulheres atuam principalmente serviços (educação, saúde, alimentação) e no comércio.</a:t>
            </a:r>
          </a:p>
        </p:txBody>
      </p:sp>
    </p:spTree>
    <p:extLst>
      <p:ext uri="{BB962C8B-B14F-4D97-AF65-F5344CB8AC3E}">
        <p14:creationId xmlns:p14="http://schemas.microsoft.com/office/powerpoint/2010/main" val="2032510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1396</TotalTime>
  <Words>1478</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Calibri Light</vt:lpstr>
      <vt:lpstr>Wingdings</vt:lpstr>
      <vt:lpstr>Tema do Office</vt:lpstr>
      <vt:lpstr>Mulheres e os empregos formais:</vt:lpstr>
      <vt:lpstr>Número de Ocupados por posição na ocupação, segundo sexo Brasil 3º trim. 2022</vt:lpstr>
      <vt:lpstr>Muito por fazer para que as diferenças de sexo e raça que distinguem  trabalhadores sejam reduzidas</vt:lpstr>
      <vt:lpstr>Impacto da política permanente de valorização do salário mínimo:</vt:lpstr>
      <vt:lpstr>Há 58% mulheres em empregos formais atípicos (intermitente, a tempo determinado, tempo parcial, aprendizagem, contratação CAEPF) e seus salários são ainda menores que os recebidos pelos homens dos mesmos grupos ocupacionais</vt:lpstr>
      <vt:lpstr>O resumo do estudo sobre de mulheres no emprego formal:  as indicações reforçam a importância de novos tipos de políticas públicas que ampliem a participação de mulheres no mercado de trabalho</vt:lpstr>
      <vt:lpstr>Informações adicionais</vt:lpstr>
      <vt:lpstr>Objetivo do estudo – mostrar se há diferenças de inserção das mulheres e diferenças de salários</vt:lpstr>
      <vt:lpstr>Em 2021, dos 48,7 milhões de empregados formais, as mulheres representavam 44% (21,5 milhões).</vt:lpstr>
      <vt:lpstr>Nos empregos típicos as mulheres representam 42% dos empregados, sendo 58% nos empregos atípicos,  Maior representação no grupo de ciência e artes, com nível técnico, serviços administrativos e de prestação de serviços e de comércio </vt:lpstr>
      <vt:lpstr>Consideradas as diferenças de salários para homens e mulheres, a perda para as mulheres ocorre em todos os grupos de atividades e tende a ser maior em postos atípicos, exceto para profissões de nível técnico e de ciências e artes</vt:lpstr>
      <vt:lpstr>As diferenças de salários para homens e mulheres, a perda para as mulheres ocorre em todos os grupos de atividades aumenta quando são retiradas as pessoas que trabalham exatamente 30 horas na semana. Com reduções para empregados emprofissões de ciências e artes e serviços administrativos e prestadoras de serviços e comércio</vt:lpstr>
      <vt:lpstr>Salários médios, por grupo ocupacional, segundo tipo de contrato e sexo Brasil 2021 </vt:lpstr>
      <vt:lpstr> Em 2021, dos 48,7 milhões de empregados formais 16,4% destes (6,8 milhões) mostravam características diferentes do emprego formal típico, isto é, deixaram de ter contratos por tempo indeterminado, jornada de trabalho semanal é completa (de 40 a 44 horas semanais).  </vt:lpstr>
      <vt:lpstr>Há grandes diferenças salários intergrupos de ocupações, que se reproduzem nos trabalho atípicos. Há salários mais elevados para dirigentes de empresas (25%) e nos serviços administrativos (9,6%), mas para os demais grupos os salários dos empregados atípicos são menores que os trabalhadores típicos</vt:lpstr>
      <vt:lpstr>Já as diferenças de salários de homens e mulheres em ocupações de direção e gerenciamento também se diferenciam pela maior presença de mulheres em ocupações de gerenciamento ou de atividades educacionais e de saúde...</vt:lpstr>
      <vt:lpstr>.. enquanto os homens têm maior presença em ocupações de direção das empresas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Mulheres empregadas</dc:title>
  <dc:creator>Paula Montagner</dc:creator>
  <cp:lastModifiedBy>P Montagner</cp:lastModifiedBy>
  <cp:revision>12</cp:revision>
  <cp:lastPrinted>2023-03-03T12:24:33Z</cp:lastPrinted>
  <dcterms:created xsi:type="dcterms:W3CDTF">2023-03-02T15:56:47Z</dcterms:created>
  <dcterms:modified xsi:type="dcterms:W3CDTF">2023-05-28T21:58:30Z</dcterms:modified>
</cp:coreProperties>
</file>