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4"/>
  </p:notesMasterIdLst>
  <p:handoutMasterIdLst>
    <p:handoutMasterId r:id="rId15"/>
  </p:handoutMasterIdLst>
  <p:sldIdLst>
    <p:sldId id="278" r:id="rId2"/>
    <p:sldId id="370" r:id="rId3"/>
    <p:sldId id="359" r:id="rId4"/>
    <p:sldId id="361" r:id="rId5"/>
    <p:sldId id="367" r:id="rId6"/>
    <p:sldId id="362" r:id="rId7"/>
    <p:sldId id="363" r:id="rId8"/>
    <p:sldId id="364" r:id="rId9"/>
    <p:sldId id="365" r:id="rId10"/>
    <p:sldId id="366" r:id="rId11"/>
    <p:sldId id="368" r:id="rId12"/>
    <p:sldId id="369" r:id="rId13"/>
  </p:sldIdLst>
  <p:sldSz cx="9144000" cy="6858000" type="screen4x3"/>
  <p:notesSz cx="6791325" cy="98726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CD41"/>
    <a:srgbClr val="3FF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5" autoAdjust="0"/>
    <p:restoredTop sz="94707" autoAdjust="0"/>
  </p:normalViewPr>
  <p:slideViewPr>
    <p:cSldViewPr snapToGrid="0">
      <p:cViewPr varScale="1">
        <p:scale>
          <a:sx n="70" d="100"/>
          <a:sy n="70" d="100"/>
        </p:scale>
        <p:origin x="39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ndro.carvalho\Desktop\APRESENTA&#199;&#195;O%20GAB%20MIN%201\APRESENTA&#199;&#195;O%20GAB%20MIN\C&#243;pia%20de%20Quadro%20consolidado%20da%20necessidade%20de%20RH%20para%20CGAL%20e%20Lanagros%2025_08_15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Recursos Humanos dos Lanagros (n=643)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Plan1!$B$4:$B$7</c:f>
              <c:strCache>
                <c:ptCount val="4"/>
                <c:pt idx="0">
                  <c:v>Técnicos de laboratório</c:v>
                </c:pt>
                <c:pt idx="1">
                  <c:v>Auxiliares de laboratório</c:v>
                </c:pt>
                <c:pt idx="2">
                  <c:v>Agentes administrativos</c:v>
                </c:pt>
                <c:pt idx="3">
                  <c:v>FFAs</c:v>
                </c:pt>
              </c:strCache>
            </c:strRef>
          </c:cat>
          <c:val>
            <c:numRef>
              <c:f>Plan1!$C$4:$C$7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Plan1!$B$4:$B$7</c:f>
              <c:strCache>
                <c:ptCount val="4"/>
                <c:pt idx="0">
                  <c:v>Técnicos de laboratório</c:v>
                </c:pt>
                <c:pt idx="1">
                  <c:v>Auxiliares de laboratório</c:v>
                </c:pt>
                <c:pt idx="2">
                  <c:v>Agentes administrativos</c:v>
                </c:pt>
                <c:pt idx="3">
                  <c:v>FFAs</c:v>
                </c:pt>
              </c:strCache>
            </c:strRef>
          </c:cat>
          <c:val>
            <c:numRef>
              <c:f>Plan1!$D$4:$D$7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Plan1!$B$4:$B$7</c:f>
              <c:strCache>
                <c:ptCount val="4"/>
                <c:pt idx="0">
                  <c:v>Técnicos de laboratório</c:v>
                </c:pt>
                <c:pt idx="1">
                  <c:v>Auxiliares de laboratório</c:v>
                </c:pt>
                <c:pt idx="2">
                  <c:v>Agentes administrativos</c:v>
                </c:pt>
                <c:pt idx="3">
                  <c:v>FFAs</c:v>
                </c:pt>
              </c:strCache>
            </c:strRef>
          </c:cat>
          <c:val>
            <c:numRef>
              <c:f>Plan1!$E$4:$E$7</c:f>
              <c:numCache>
                <c:formatCode>General</c:formatCode>
                <c:ptCount val="4"/>
                <c:pt idx="0">
                  <c:v>212</c:v>
                </c:pt>
                <c:pt idx="1">
                  <c:v>74</c:v>
                </c:pt>
                <c:pt idx="2">
                  <c:v>105</c:v>
                </c:pt>
                <c:pt idx="3">
                  <c:v>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0647440"/>
        <c:axId val="287534456"/>
      </c:barChart>
      <c:catAx>
        <c:axId val="37064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7534456"/>
        <c:crosses val="autoZero"/>
        <c:auto val="1"/>
        <c:lblAlgn val="ctr"/>
        <c:lblOffset val="100"/>
        <c:noMultiLvlLbl val="0"/>
      </c:catAx>
      <c:valAx>
        <c:axId val="28753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064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 smtClean="0"/>
              <a:t>Ensaios laboratoriais  - 2012 - 2015 </a:t>
            </a:r>
            <a:endParaRPr lang="pt-BR" dirty="0"/>
          </a:p>
          <a:p>
            <a:pPr>
              <a:defRPr/>
            </a:pPr>
            <a:r>
              <a:rPr lang="pt-BR" dirty="0"/>
              <a:t>(milhões de ensaios)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Plan1!$B$2:$E$2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Plan1!$B$3:$E$3</c:f>
              <c:numCache>
                <c:formatCode>General</c:formatCode>
                <c:ptCount val="4"/>
                <c:pt idx="0" formatCode="#,##0.00">
                  <c:v>32.58</c:v>
                </c:pt>
                <c:pt idx="1">
                  <c:v>24.01</c:v>
                </c:pt>
                <c:pt idx="2">
                  <c:v>33.220000000000006</c:v>
                </c:pt>
                <c:pt idx="3">
                  <c:v>33.51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225088"/>
        <c:axId val="288225480"/>
      </c:barChart>
      <c:dateAx>
        <c:axId val="28822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8225480"/>
        <c:crosses val="autoZero"/>
        <c:auto val="0"/>
        <c:lblOffset val="100"/>
        <c:baseTimeUnit val="days"/>
      </c:dateAx>
      <c:valAx>
        <c:axId val="28822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822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63E91-2275-43E8-839F-41754661D6B8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8C244-B82B-4DC4-A478-2F192064E3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928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41D5F-D429-4CF7-A26F-EFEF2DD3E193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133" y="4751219"/>
            <a:ext cx="543306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6846" y="9377317"/>
            <a:ext cx="294290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E4475-27C2-476F-93C9-37AD19DBC76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11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pt-BR" smtClean="0">
              <a:latin typeface="Arial" charset="0"/>
            </a:endParaRPr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576B0-147E-46F9-9F39-139652FA426D}" type="slidenum">
              <a:rPr lang="pt-BR" altLang="pt-BR" smtClean="0">
                <a:latin typeface="Arial" charset="0"/>
              </a:rPr>
              <a:pPr/>
              <a:t>4</a:t>
            </a:fld>
            <a:endParaRPr lang="pt-BR" alt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0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4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710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7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6419"/>
            <a:ext cx="8995719" cy="68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6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2835"/>
            <a:ext cx="9144000" cy="68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98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9" y="6416"/>
            <a:ext cx="9144018" cy="68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2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65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9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24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29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10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44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94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97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3D91B-1B88-433E-9739-723B7B97329E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A422-7FA1-42DC-AAFD-1A60376A229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2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Planilha_do_Microsoft_Excel_97-2003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95794" y="723919"/>
            <a:ext cx="583887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Coordenação-Geral </a:t>
            </a:r>
            <a:r>
              <a:rPr lang="pt-BR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de Laboratórios Agropecuários</a:t>
            </a:r>
          </a:p>
          <a:p>
            <a:pPr algn="ctr"/>
            <a:r>
              <a:rPr lang="pt-BR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CGAL/SDA</a:t>
            </a:r>
            <a:endParaRPr lang="pt-BR" sz="2800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DejaVu Sans" pitchFamily="34" charset="0"/>
              <a:cs typeface="DejaVu Sans" pitchFamily="34" charset="0"/>
            </a:endParaRPr>
          </a:p>
          <a:p>
            <a:pPr algn="ctr"/>
            <a:endParaRPr lang="pt-BR" sz="3000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DejaVu Sans" pitchFamily="34" charset="0"/>
              <a:cs typeface="DejaVu Sans" pitchFamily="34" charset="0"/>
            </a:endParaRPr>
          </a:p>
          <a:p>
            <a:pPr algn="ctr"/>
            <a:r>
              <a:rPr lang="pt-BR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Rede Nacional de Laboratórios Agropecuários</a:t>
            </a:r>
          </a:p>
          <a:p>
            <a:pPr algn="ctr"/>
            <a:endParaRPr lang="pt-BR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DejaVu Sans" pitchFamily="34" charset="0"/>
              <a:cs typeface="DejaVu Sans" pitchFamily="34" charset="0"/>
            </a:endParaRPr>
          </a:p>
          <a:p>
            <a:pPr algn="ctr"/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DejaVu Sans" pitchFamily="34" charset="0"/>
              <a:cs typeface="DejaVu Sans" pitchFamily="34" charset="0"/>
            </a:endParaRPr>
          </a:p>
          <a:p>
            <a:pPr algn="r"/>
            <a:r>
              <a:rPr lang="pt-BR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Rodrigo Barbosa Nazareno</a:t>
            </a:r>
          </a:p>
          <a:p>
            <a:pPr algn="r"/>
            <a:r>
              <a:rPr lang="pt-BR" sz="1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Engº</a:t>
            </a:r>
            <a:r>
              <a:rPr lang="pt-BR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. Agr. Fiscal Federal Agropecuário</a:t>
            </a:r>
          </a:p>
          <a:p>
            <a:pPr algn="r"/>
            <a:r>
              <a:rPr lang="pt-BR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Coordenação-Geral de Laboratórios Agropecuários</a:t>
            </a:r>
          </a:p>
          <a:p>
            <a:pPr algn="r"/>
            <a:r>
              <a:rPr lang="pt-BR" sz="1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Coordenador-Geral </a:t>
            </a:r>
            <a:endParaRPr lang="pt-BR" sz="1400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ea typeface="DejaVu Sans" pitchFamily="34" charset="0"/>
              <a:cs typeface="DejaVu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/>
          <p:cNvSpPr>
            <a:spLocks noChangeArrowheads="1"/>
          </p:cNvSpPr>
          <p:nvPr/>
        </p:nvSpPr>
        <p:spPr bwMode="auto">
          <a:xfrm>
            <a:off x="1075407" y="3905251"/>
            <a:ext cx="4726781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3" name="CustomShape 4"/>
          <p:cNvSpPr>
            <a:spLocks noChangeArrowheads="1"/>
          </p:cNvSpPr>
          <p:nvPr/>
        </p:nvSpPr>
        <p:spPr bwMode="auto">
          <a:xfrm>
            <a:off x="1103981" y="2400230"/>
            <a:ext cx="100594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4" name="CustomShape 5"/>
          <p:cNvSpPr>
            <a:spLocks noChangeArrowheads="1"/>
          </p:cNvSpPr>
          <p:nvPr/>
        </p:nvSpPr>
        <p:spPr bwMode="auto">
          <a:xfrm>
            <a:off x="1075407" y="4557713"/>
            <a:ext cx="5374481" cy="7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sp>
        <p:nvSpPr>
          <p:cNvPr id="5" name="CustomShape 6"/>
          <p:cNvSpPr>
            <a:spLocks noChangeArrowheads="1"/>
          </p:cNvSpPr>
          <p:nvPr/>
        </p:nvSpPr>
        <p:spPr bwMode="auto">
          <a:xfrm>
            <a:off x="1103981" y="2653905"/>
            <a:ext cx="5561409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35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/>
          </p:nvPr>
        </p:nvGraphicFramePr>
        <p:xfrm>
          <a:off x="870857" y="539931"/>
          <a:ext cx="7593874" cy="506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37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 txBox="1">
            <a:spLocks noChangeArrowheads="1"/>
          </p:cNvSpPr>
          <p:nvPr/>
        </p:nvSpPr>
        <p:spPr bwMode="auto">
          <a:xfrm>
            <a:off x="4071269" y="277090"/>
            <a:ext cx="4338440" cy="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2400" dirty="0" smtClean="0"/>
              <a:t>Macro desafios para a Rede de Laboratórios</a:t>
            </a:r>
            <a:endParaRPr lang="es-419" altLang="pt-BR" sz="2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013961"/>
              </p:ext>
            </p:extLst>
          </p:nvPr>
        </p:nvGraphicFramePr>
        <p:xfrm>
          <a:off x="3352800" y="1094508"/>
          <a:ext cx="5541818" cy="397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ço Reservado para Texto 3"/>
          <p:cNvSpPr txBox="1">
            <a:spLocks/>
          </p:cNvSpPr>
          <p:nvPr/>
        </p:nvSpPr>
        <p:spPr>
          <a:xfrm>
            <a:off x="283477" y="400793"/>
            <a:ext cx="2949178" cy="51825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 smtClean="0"/>
              <a:t>Aprimoramento da gestão da Rede de Laboratórios do MAPA por meio da adoção de ferramentas como </a:t>
            </a:r>
            <a:r>
              <a:rPr lang="pt-BR" sz="1400" u="sng" dirty="0" smtClean="0"/>
              <a:t>Gestão Estratégica (B.S.C.);</a:t>
            </a:r>
          </a:p>
          <a:p>
            <a:r>
              <a:rPr lang="pt-BR" sz="1400" dirty="0" smtClean="0"/>
              <a:t>Atuar junto aos Departamentos de fiscalização da SDA no sentido de melhor definir as demandas por ensaios laboratoriais adotando ferramentas avançadas de estatística (</a:t>
            </a:r>
            <a:r>
              <a:rPr lang="pt-BR" sz="1400" u="sng" dirty="0" smtClean="0"/>
              <a:t>análise com base em risco</a:t>
            </a:r>
            <a:r>
              <a:rPr lang="pt-BR" sz="1400" dirty="0" smtClean="0"/>
              <a:t>);</a:t>
            </a:r>
          </a:p>
          <a:p>
            <a:r>
              <a:rPr lang="pt-BR" sz="1400" dirty="0" smtClean="0"/>
              <a:t>Atualização (modernização) da infraestrutura </a:t>
            </a:r>
            <a:r>
              <a:rPr lang="pt-BR" sz="1400" u="sng" dirty="0" smtClean="0"/>
              <a:t>predial</a:t>
            </a:r>
            <a:r>
              <a:rPr lang="pt-BR" sz="1400" dirty="0" smtClean="0"/>
              <a:t> e de equipamentos dos Lanagros;</a:t>
            </a:r>
          </a:p>
          <a:p>
            <a:r>
              <a:rPr lang="pt-BR" sz="1400" u="sng" dirty="0" smtClean="0"/>
              <a:t>Automação</a:t>
            </a:r>
            <a:r>
              <a:rPr lang="pt-BR" sz="1400" dirty="0" smtClean="0"/>
              <a:t>, informatização e adequação de RH; </a:t>
            </a:r>
          </a:p>
          <a:p>
            <a:r>
              <a:rPr lang="pt-BR" sz="1400" dirty="0" smtClean="0">
                <a:sym typeface="Wingdings" panose="05000000000000000000" pitchFamily="2" charset="2"/>
              </a:rPr>
              <a:t>Melhorar o controle e utilizar de modo racional os laboratórios credenciados pelo MAPA.</a:t>
            </a:r>
          </a:p>
          <a:p>
            <a:r>
              <a:rPr lang="pt-BR" sz="1400" dirty="0" smtClean="0">
                <a:sym typeface="Wingdings" panose="05000000000000000000" pitchFamily="2" charset="2"/>
              </a:rPr>
              <a:t>Implementar o Projeto Sagres Fase II. (programa de bolsas MAPA – CNPq)</a:t>
            </a:r>
            <a:endParaRPr lang="pt-BR" sz="1400" dirty="0"/>
          </a:p>
        </p:txBody>
      </p:sp>
      <p:sp>
        <p:nvSpPr>
          <p:cNvPr id="9" name="Seta para a esquerda 8"/>
          <p:cNvSpPr/>
          <p:nvPr/>
        </p:nvSpPr>
        <p:spPr>
          <a:xfrm>
            <a:off x="3671455" y="568036"/>
            <a:ext cx="1246909" cy="44334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0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1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825257" y="2727183"/>
            <a:ext cx="6974905" cy="360362"/>
            <a:chOff x="657" y="2795"/>
            <a:chExt cx="4536" cy="227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657" y="2795"/>
              <a:ext cx="4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657" y="279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1565" y="279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2472" y="279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3379" y="279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4286" y="279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5193" y="279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750" y="2927193"/>
            <a:ext cx="1345467" cy="657224"/>
          </a:xfrm>
          <a:prstGeom prst="rect">
            <a:avLst/>
          </a:prstGeom>
          <a:gradFill rotWithShape="1">
            <a:gsLst>
              <a:gs pos="0">
                <a:schemeClr val="accent1">
                  <a:alpha val="89999"/>
                </a:schemeClr>
              </a:gs>
              <a:gs pos="100000">
                <a:schemeClr val="accent1">
                  <a:gamma/>
                  <a:shade val="46275"/>
                  <a:invGamma/>
                  <a:alpha val="8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pt-BR" sz="800">
                <a:latin typeface="Arial" pitchFamily="34" charset="0"/>
              </a:rPr>
              <a:t>Departamento</a:t>
            </a:r>
          </a:p>
          <a:p>
            <a:pPr algn="ctr">
              <a:defRPr/>
            </a:pPr>
            <a:r>
              <a:rPr lang="pt-BR" sz="800">
                <a:latin typeface="Arial" pitchFamily="34" charset="0"/>
              </a:rPr>
              <a:t>de Fiscalização</a:t>
            </a:r>
          </a:p>
          <a:p>
            <a:pPr algn="ctr">
              <a:defRPr/>
            </a:pPr>
            <a:r>
              <a:rPr lang="pt-BR" sz="800">
                <a:latin typeface="Arial" pitchFamily="34" charset="0"/>
              </a:rPr>
              <a:t>de Insumos</a:t>
            </a:r>
          </a:p>
          <a:p>
            <a:pPr algn="ctr">
              <a:defRPr/>
            </a:pPr>
            <a:r>
              <a:rPr lang="pt-BR" sz="800">
                <a:latin typeface="Arial" pitchFamily="34" charset="0"/>
              </a:rPr>
              <a:t>Agrícolas</a:t>
            </a:r>
          </a:p>
        </p:txBody>
      </p:sp>
      <p:sp>
        <p:nvSpPr>
          <p:cNvPr id="16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509437" y="2927193"/>
            <a:ext cx="1347006" cy="657224"/>
          </a:xfrm>
          <a:prstGeom prst="rect">
            <a:avLst/>
          </a:prstGeom>
          <a:gradFill rotWithShape="1">
            <a:gsLst>
              <a:gs pos="0">
                <a:schemeClr val="accent1">
                  <a:alpha val="89999"/>
                </a:schemeClr>
              </a:gs>
              <a:gs pos="100000">
                <a:schemeClr val="accent1">
                  <a:gamma/>
                  <a:shade val="46275"/>
                  <a:invGamma/>
                  <a:alpha val="8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pt-BR" sz="800">
                <a:latin typeface="Arial" pitchFamily="34" charset="0"/>
              </a:rPr>
              <a:t>Departamento</a:t>
            </a:r>
          </a:p>
          <a:p>
            <a:pPr algn="ctr">
              <a:defRPr/>
            </a:pPr>
            <a:r>
              <a:rPr lang="pt-BR" sz="800">
                <a:latin typeface="Arial" pitchFamily="34" charset="0"/>
              </a:rPr>
              <a:t>de Fiscalização</a:t>
            </a:r>
          </a:p>
          <a:p>
            <a:pPr algn="ctr">
              <a:defRPr/>
            </a:pPr>
            <a:r>
              <a:rPr lang="pt-BR" sz="800">
                <a:latin typeface="Arial" pitchFamily="34" charset="0"/>
              </a:rPr>
              <a:t>de Insumos</a:t>
            </a:r>
          </a:p>
          <a:p>
            <a:pPr algn="ctr">
              <a:defRPr/>
            </a:pPr>
            <a:r>
              <a:rPr lang="pt-BR" sz="800">
                <a:latin typeface="Arial" pitchFamily="34" charset="0"/>
              </a:rPr>
              <a:t>Pecuários</a:t>
            </a: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4400276" y="2927193"/>
            <a:ext cx="1347007" cy="657224"/>
          </a:xfrm>
          <a:prstGeom prst="rect">
            <a:avLst/>
          </a:prstGeom>
          <a:gradFill rotWithShape="1">
            <a:gsLst>
              <a:gs pos="0">
                <a:schemeClr val="accent1">
                  <a:alpha val="89999"/>
                </a:schemeClr>
              </a:gs>
              <a:gs pos="100000">
                <a:schemeClr val="accent1">
                  <a:gamma/>
                  <a:shade val="46275"/>
                  <a:invGamma/>
                  <a:alpha val="8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pt-BR" sz="800">
                <a:latin typeface="Arial" pitchFamily="34" charset="0"/>
              </a:rPr>
              <a:t>Departamento</a:t>
            </a:r>
          </a:p>
          <a:p>
            <a:pPr algn="ctr">
              <a:defRPr/>
            </a:pPr>
            <a:r>
              <a:rPr lang="pt-BR" sz="800">
                <a:latin typeface="Arial" pitchFamily="34" charset="0"/>
              </a:rPr>
              <a:t>de Inspeção de</a:t>
            </a:r>
          </a:p>
          <a:p>
            <a:pPr algn="ctr">
              <a:defRPr/>
            </a:pPr>
            <a:r>
              <a:rPr lang="pt-BR" sz="800">
                <a:latin typeface="Arial" pitchFamily="34" charset="0"/>
              </a:rPr>
              <a:t>Produtos de</a:t>
            </a:r>
          </a:p>
          <a:p>
            <a:pPr algn="ctr">
              <a:defRPr/>
            </a:pPr>
            <a:r>
              <a:rPr lang="pt-BR" sz="800">
                <a:latin typeface="Arial" pitchFamily="34" charset="0"/>
              </a:rPr>
              <a:t>Origem Animal</a:t>
            </a:r>
          </a:p>
        </p:txBody>
      </p:sp>
      <p:sp>
        <p:nvSpPr>
          <p:cNvPr id="18" name="Rectangle 1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62000" y="2927193"/>
            <a:ext cx="1347006" cy="657224"/>
          </a:xfrm>
          <a:prstGeom prst="rect">
            <a:avLst/>
          </a:prstGeom>
          <a:gradFill rotWithShape="1">
            <a:gsLst>
              <a:gs pos="0">
                <a:schemeClr val="accent1">
                  <a:alpha val="89999"/>
                </a:schemeClr>
              </a:gs>
              <a:gs pos="100000">
                <a:schemeClr val="accent1">
                  <a:gamma/>
                  <a:shade val="46275"/>
                  <a:invGamma/>
                  <a:alpha val="8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pt-BR" sz="800" dirty="0">
                <a:latin typeface="Arial" pitchFamily="34" charset="0"/>
              </a:rPr>
              <a:t>Departamento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</a:rPr>
              <a:t>de Inspeção de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</a:rPr>
              <a:t>Produtos de</a:t>
            </a:r>
          </a:p>
          <a:p>
            <a:pPr algn="ctr">
              <a:defRPr/>
            </a:pPr>
            <a:r>
              <a:rPr lang="pt-BR" sz="800" dirty="0">
                <a:latin typeface="Arial" pitchFamily="34" charset="0"/>
              </a:rPr>
              <a:t>Origem Vegetal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838552" y="2927193"/>
            <a:ext cx="1345468" cy="657224"/>
          </a:xfrm>
          <a:prstGeom prst="rect">
            <a:avLst/>
          </a:prstGeom>
          <a:gradFill rotWithShape="1">
            <a:gsLst>
              <a:gs pos="0">
                <a:schemeClr val="accent1">
                  <a:alpha val="89999"/>
                </a:schemeClr>
              </a:gs>
              <a:gs pos="100000">
                <a:schemeClr val="accent1">
                  <a:gamma/>
                  <a:shade val="46275"/>
                  <a:invGamma/>
                  <a:alpha val="8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pt-BR" sz="800">
                <a:latin typeface="Arial" pitchFamily="34" charset="0"/>
              </a:rPr>
              <a:t>Departamento</a:t>
            </a:r>
          </a:p>
          <a:p>
            <a:pPr algn="ctr">
              <a:defRPr/>
            </a:pPr>
            <a:r>
              <a:rPr lang="pt-BR" sz="800">
                <a:latin typeface="Arial" pitchFamily="34" charset="0"/>
              </a:rPr>
              <a:t>de Sanidade</a:t>
            </a:r>
          </a:p>
          <a:p>
            <a:pPr algn="ctr">
              <a:defRPr/>
            </a:pPr>
            <a:r>
              <a:rPr lang="pt-BR" sz="800">
                <a:latin typeface="Arial" pitchFamily="34" charset="0"/>
              </a:rPr>
              <a:t>Vegetal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7275238" y="2927193"/>
            <a:ext cx="1347006" cy="657224"/>
          </a:xfrm>
          <a:prstGeom prst="rect">
            <a:avLst/>
          </a:prstGeom>
          <a:gradFill rotWithShape="1">
            <a:gsLst>
              <a:gs pos="0">
                <a:schemeClr val="accent1">
                  <a:alpha val="89999"/>
                </a:schemeClr>
              </a:gs>
              <a:gs pos="100000">
                <a:schemeClr val="accent1">
                  <a:gamma/>
                  <a:shade val="46275"/>
                  <a:invGamma/>
                  <a:alpha val="8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pt-BR" sz="800">
                <a:latin typeface="Arial" pitchFamily="34" charset="0"/>
              </a:rPr>
              <a:t>Departamento</a:t>
            </a:r>
          </a:p>
          <a:p>
            <a:pPr algn="ctr">
              <a:defRPr/>
            </a:pPr>
            <a:r>
              <a:rPr lang="pt-BR" sz="800">
                <a:latin typeface="Arial" pitchFamily="34" charset="0"/>
              </a:rPr>
              <a:t>de Saúde</a:t>
            </a:r>
          </a:p>
          <a:p>
            <a:pPr algn="ctr">
              <a:defRPr/>
            </a:pPr>
            <a:r>
              <a:rPr lang="pt-BR" sz="800">
                <a:latin typeface="Arial" pitchFamily="34" charset="0"/>
              </a:rPr>
              <a:t>Animal </a:t>
            </a:r>
          </a:p>
        </p:txBody>
      </p:sp>
      <p:sp>
        <p:nvSpPr>
          <p:cNvPr id="21" name="Line 57"/>
          <p:cNvSpPr>
            <a:spLocks noChangeShapeType="1"/>
          </p:cNvSpPr>
          <p:nvPr/>
        </p:nvSpPr>
        <p:spPr bwMode="auto">
          <a:xfrm>
            <a:off x="4209807" y="784083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652440" y="231617"/>
            <a:ext cx="2992321" cy="657226"/>
          </a:xfrm>
          <a:prstGeom prst="rect">
            <a:avLst/>
          </a:prstGeom>
          <a:gradFill rotWithShape="1">
            <a:gsLst>
              <a:gs pos="0">
                <a:schemeClr val="accent1">
                  <a:alpha val="89999"/>
                </a:schemeClr>
              </a:gs>
              <a:gs pos="100000">
                <a:schemeClr val="accent1">
                  <a:gamma/>
                  <a:shade val="46275"/>
                  <a:invGamma/>
                  <a:alpha val="8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pt-BR" sz="1200" b="1" dirty="0">
                <a:latin typeface="Arial" pitchFamily="34" charset="0"/>
              </a:rPr>
              <a:t>Secretaria de Defesa</a:t>
            </a:r>
          </a:p>
          <a:p>
            <a:pPr algn="ctr">
              <a:defRPr/>
            </a:pPr>
            <a:r>
              <a:rPr lang="pt-BR" sz="1200" b="1" dirty="0">
                <a:latin typeface="Arial" pitchFamily="34" charset="0"/>
              </a:rPr>
              <a:t>Agropecuária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75393" y="4327683"/>
            <a:ext cx="858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Outros: Secretaria do Produtor Rural e Cooperativismo, Polícia Federal, Ministério Público,  IBAMA, Governos de outros países (ex.: provimento de material de referência e treinamentos).</a:t>
            </a:r>
          </a:p>
          <a:p>
            <a:pPr algn="ctr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6816626" y="1126684"/>
            <a:ext cx="2264229" cy="657226"/>
          </a:xfrm>
          <a:prstGeom prst="rect">
            <a:avLst/>
          </a:prstGeom>
          <a:gradFill rotWithShape="1">
            <a:gsLst>
              <a:gs pos="63000">
                <a:schemeClr val="accent6"/>
              </a:gs>
              <a:gs pos="100000">
                <a:schemeClr val="accent1">
                  <a:gamma/>
                  <a:shade val="46275"/>
                  <a:invGamma/>
                  <a:alpha val="89999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pt-BR" sz="1200" b="1" dirty="0" smtClean="0">
                <a:latin typeface="Arial" pitchFamily="34" charset="0"/>
              </a:rPr>
              <a:t>Rede Nacional</a:t>
            </a:r>
          </a:p>
          <a:p>
            <a:pPr algn="ctr">
              <a:defRPr/>
            </a:pPr>
            <a:r>
              <a:rPr lang="pt-BR" sz="1200" b="1" dirty="0" smtClean="0">
                <a:latin typeface="Arial" pitchFamily="34" charset="0"/>
              </a:rPr>
              <a:t> de Laboratórios</a:t>
            </a:r>
          </a:p>
          <a:p>
            <a:pPr algn="ctr">
              <a:defRPr/>
            </a:pPr>
            <a:r>
              <a:rPr lang="pt-BR" sz="1200" b="1" dirty="0" smtClean="0">
                <a:latin typeface="Arial" pitchFamily="34" charset="0"/>
              </a:rPr>
              <a:t> Agropecuários</a:t>
            </a:r>
            <a:endParaRPr lang="pt-BR" sz="1200" b="1" dirty="0">
              <a:latin typeface="Arial" pitchFamily="34" charset="0"/>
            </a:endParaRPr>
          </a:p>
        </p:txBody>
      </p:sp>
      <p:sp>
        <p:nvSpPr>
          <p:cNvPr id="4" name="Seta para a esquerda e para cima 3"/>
          <p:cNvSpPr/>
          <p:nvPr/>
        </p:nvSpPr>
        <p:spPr>
          <a:xfrm rot="16200000">
            <a:off x="6630044" y="-469275"/>
            <a:ext cx="756292" cy="2339275"/>
          </a:xfrm>
          <a:prstGeom prst="leftUpArrow">
            <a:avLst>
              <a:gd name="adj1" fmla="val 25000"/>
              <a:gd name="adj2" fmla="val 23518"/>
              <a:gd name="adj3" fmla="val 25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8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126067" y="391648"/>
            <a:ext cx="7073604" cy="4941559"/>
            <a:chOff x="1653905" y="149897"/>
            <a:chExt cx="8763475" cy="6259714"/>
          </a:xfrm>
        </p:grpSpPr>
        <p:sp>
          <p:nvSpPr>
            <p:cNvPr id="3" name="Line 196"/>
            <p:cNvSpPr>
              <a:spLocks noChangeShapeType="1"/>
            </p:cNvSpPr>
            <p:nvPr/>
          </p:nvSpPr>
          <p:spPr bwMode="auto">
            <a:xfrm>
              <a:off x="9041198" y="4590149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grpSp>
          <p:nvGrpSpPr>
            <p:cNvPr id="4" name="Group 211"/>
            <p:cNvGrpSpPr>
              <a:grpSpLocks/>
            </p:cNvGrpSpPr>
            <p:nvPr/>
          </p:nvGrpSpPr>
          <p:grpSpPr bwMode="auto">
            <a:xfrm>
              <a:off x="4656524" y="3221724"/>
              <a:ext cx="360363" cy="438150"/>
              <a:chOff x="1156" y="2157"/>
              <a:chExt cx="227" cy="321"/>
            </a:xfrm>
          </p:grpSpPr>
          <p:sp>
            <p:nvSpPr>
              <p:cNvPr id="51" name="Line 212"/>
              <p:cNvSpPr>
                <a:spLocks noChangeShapeType="1"/>
              </p:cNvSpPr>
              <p:nvPr/>
            </p:nvSpPr>
            <p:spPr bwMode="auto">
              <a:xfrm>
                <a:off x="1156" y="247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750"/>
              </a:p>
            </p:txBody>
          </p:sp>
          <p:sp>
            <p:nvSpPr>
              <p:cNvPr id="52" name="Line 213"/>
              <p:cNvSpPr>
                <a:spLocks noChangeShapeType="1"/>
              </p:cNvSpPr>
              <p:nvPr/>
            </p:nvSpPr>
            <p:spPr bwMode="auto">
              <a:xfrm>
                <a:off x="1156" y="2157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750"/>
              </a:p>
            </p:txBody>
          </p:sp>
        </p:grpSp>
        <p:grpSp>
          <p:nvGrpSpPr>
            <p:cNvPr id="5" name="Group 210"/>
            <p:cNvGrpSpPr>
              <a:grpSpLocks/>
            </p:cNvGrpSpPr>
            <p:nvPr/>
          </p:nvGrpSpPr>
          <p:grpSpPr bwMode="auto">
            <a:xfrm>
              <a:off x="3199199" y="3221725"/>
              <a:ext cx="360363" cy="433387"/>
              <a:chOff x="1156" y="2157"/>
              <a:chExt cx="227" cy="321"/>
            </a:xfrm>
          </p:grpSpPr>
          <p:sp>
            <p:nvSpPr>
              <p:cNvPr id="49" name="Line 202"/>
              <p:cNvSpPr>
                <a:spLocks noChangeShapeType="1"/>
              </p:cNvSpPr>
              <p:nvPr/>
            </p:nvSpPr>
            <p:spPr bwMode="auto">
              <a:xfrm>
                <a:off x="1156" y="247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750"/>
              </a:p>
            </p:txBody>
          </p:sp>
          <p:sp>
            <p:nvSpPr>
              <p:cNvPr id="50" name="Line 203"/>
              <p:cNvSpPr>
                <a:spLocks noChangeShapeType="1"/>
              </p:cNvSpPr>
              <p:nvPr/>
            </p:nvSpPr>
            <p:spPr bwMode="auto">
              <a:xfrm>
                <a:off x="1156" y="2157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sz="750"/>
              </a:p>
            </p:txBody>
          </p:sp>
        </p:grpSp>
        <p:sp>
          <p:nvSpPr>
            <p:cNvPr id="6" name="Line 180"/>
            <p:cNvSpPr>
              <a:spLocks noChangeShapeType="1"/>
            </p:cNvSpPr>
            <p:nvPr/>
          </p:nvSpPr>
          <p:spPr bwMode="auto">
            <a:xfrm>
              <a:off x="9041198" y="3582086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7" name="Line 181"/>
            <p:cNvSpPr>
              <a:spLocks noChangeShapeType="1"/>
            </p:cNvSpPr>
            <p:nvPr/>
          </p:nvSpPr>
          <p:spPr bwMode="auto">
            <a:xfrm>
              <a:off x="9041198" y="4013886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8" name="Line 182"/>
            <p:cNvSpPr>
              <a:spLocks noChangeShapeType="1"/>
            </p:cNvSpPr>
            <p:nvPr/>
          </p:nvSpPr>
          <p:spPr bwMode="auto">
            <a:xfrm>
              <a:off x="8969762" y="3726549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9" name="Line 183"/>
            <p:cNvSpPr>
              <a:spLocks noChangeShapeType="1"/>
            </p:cNvSpPr>
            <p:nvPr/>
          </p:nvSpPr>
          <p:spPr bwMode="auto">
            <a:xfrm>
              <a:off x="8969761" y="3216961"/>
              <a:ext cx="0" cy="509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10" name="Line 197"/>
            <p:cNvSpPr>
              <a:spLocks noChangeShapeType="1"/>
            </p:cNvSpPr>
            <p:nvPr/>
          </p:nvSpPr>
          <p:spPr bwMode="auto">
            <a:xfrm>
              <a:off x="9041198" y="5166411"/>
              <a:ext cx="2873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11" name="Line 198"/>
            <p:cNvSpPr>
              <a:spLocks noChangeShapeType="1"/>
            </p:cNvSpPr>
            <p:nvPr/>
          </p:nvSpPr>
          <p:spPr bwMode="auto">
            <a:xfrm>
              <a:off x="9041198" y="3582087"/>
              <a:ext cx="0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12" name="Line 171"/>
            <p:cNvSpPr>
              <a:spLocks noChangeShapeType="1"/>
            </p:cNvSpPr>
            <p:nvPr/>
          </p:nvSpPr>
          <p:spPr bwMode="auto">
            <a:xfrm flipV="1">
              <a:off x="6102736" y="3726549"/>
              <a:ext cx="397086" cy="4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750"/>
            </a:p>
          </p:txBody>
        </p:sp>
        <p:sp>
          <p:nvSpPr>
            <p:cNvPr id="13" name="Line 172"/>
            <p:cNvSpPr>
              <a:spLocks noChangeShapeType="1"/>
            </p:cNvSpPr>
            <p:nvPr/>
          </p:nvSpPr>
          <p:spPr bwMode="auto">
            <a:xfrm>
              <a:off x="6102736" y="3221725"/>
              <a:ext cx="0" cy="509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750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6390647" y="3383742"/>
              <a:ext cx="1088271" cy="454544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50" dirty="0"/>
                <a:t>SLAV</a:t>
              </a:r>
            </a:p>
            <a:p>
              <a:pPr algn="ctr">
                <a:defRPr/>
              </a:pPr>
              <a:r>
                <a:rPr lang="pt-BR" sz="750" dirty="0"/>
                <a:t>Jundiaí/SP</a:t>
              </a: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9279897" y="3383742"/>
              <a:ext cx="1137483" cy="454544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88"/>
                <a:t>SLAV</a:t>
              </a:r>
            </a:p>
            <a:p>
              <a:pPr algn="ctr">
                <a:defRPr/>
              </a:pPr>
              <a:r>
                <a:rPr lang="pt-BR" sz="788"/>
                <a:t>Belo Horizonte/MG</a:t>
              </a:r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9271959" y="3886981"/>
              <a:ext cx="1137483" cy="454543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88"/>
                <a:t>SLAV</a:t>
              </a:r>
            </a:p>
            <a:p>
              <a:pPr algn="ctr">
                <a:defRPr/>
              </a:pPr>
              <a:r>
                <a:rPr lang="pt-BR" sz="788"/>
                <a:t>Varginha/MG</a:t>
              </a: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9271959" y="4391806"/>
              <a:ext cx="1137483" cy="454543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88"/>
                <a:t>SLAV</a:t>
              </a:r>
            </a:p>
            <a:p>
              <a:pPr algn="ctr">
                <a:defRPr/>
              </a:pPr>
              <a:r>
                <a:rPr lang="pt-BR" sz="788"/>
                <a:t>Andradas/MG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9271959" y="4915681"/>
              <a:ext cx="1137483" cy="454543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88"/>
                <a:t>SLAV</a:t>
              </a:r>
            </a:p>
            <a:p>
              <a:pPr algn="ctr">
                <a:defRPr/>
              </a:pPr>
              <a:r>
                <a:rPr lang="pt-BR" sz="788"/>
                <a:t>Rio de Janeiro/RJ</a:t>
              </a: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3502984" y="3383742"/>
              <a:ext cx="1088271" cy="454544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50" dirty="0"/>
                <a:t>SLAV</a:t>
              </a:r>
            </a:p>
            <a:p>
              <a:pPr algn="ctr">
                <a:defRPr/>
              </a:pPr>
              <a:r>
                <a:rPr lang="pt-BR" sz="750" dirty="0"/>
                <a:t>Campo Grande/MS</a:t>
              </a: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960309" y="3388506"/>
              <a:ext cx="1088271" cy="454543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750"/>
                <a:t>SLAV</a:t>
              </a:r>
            </a:p>
            <a:p>
              <a:pPr algn="ctr">
                <a:defRPr/>
              </a:pPr>
              <a:r>
                <a:rPr lang="pt-BR" sz="750"/>
                <a:t>São José/SC</a:t>
              </a:r>
            </a:p>
          </p:txBody>
        </p:sp>
        <p:sp>
          <p:nvSpPr>
            <p:cNvPr id="33" name="Line 71"/>
            <p:cNvSpPr>
              <a:spLocks noChangeShapeType="1"/>
            </p:cNvSpPr>
            <p:nvPr/>
          </p:nvSpPr>
          <p:spPr bwMode="auto">
            <a:xfrm>
              <a:off x="2318135" y="2358124"/>
              <a:ext cx="7205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4" name="Line 72"/>
            <p:cNvSpPr>
              <a:spLocks noChangeShapeType="1"/>
            </p:cNvSpPr>
            <p:nvPr/>
          </p:nvSpPr>
          <p:spPr bwMode="auto">
            <a:xfrm flipH="1">
              <a:off x="5847148" y="807122"/>
              <a:ext cx="8594" cy="15510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5" name="Line 73"/>
            <p:cNvSpPr>
              <a:spLocks noChangeShapeType="1"/>
            </p:cNvSpPr>
            <p:nvPr/>
          </p:nvSpPr>
          <p:spPr bwMode="auto">
            <a:xfrm>
              <a:off x="2318136" y="235812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6" name="Line 74"/>
            <p:cNvSpPr>
              <a:spLocks noChangeShapeType="1"/>
            </p:cNvSpPr>
            <p:nvPr/>
          </p:nvSpPr>
          <p:spPr bwMode="auto">
            <a:xfrm>
              <a:off x="3759586" y="235812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7" name="Line 75"/>
            <p:cNvSpPr>
              <a:spLocks noChangeShapeType="1"/>
            </p:cNvSpPr>
            <p:nvPr/>
          </p:nvSpPr>
          <p:spPr bwMode="auto">
            <a:xfrm>
              <a:off x="5199448" y="235812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8" name="Line 76"/>
            <p:cNvSpPr>
              <a:spLocks noChangeShapeType="1"/>
            </p:cNvSpPr>
            <p:nvPr/>
          </p:nvSpPr>
          <p:spPr bwMode="auto">
            <a:xfrm>
              <a:off x="6639311" y="235812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39" name="Line 77"/>
            <p:cNvSpPr>
              <a:spLocks noChangeShapeType="1"/>
            </p:cNvSpPr>
            <p:nvPr/>
          </p:nvSpPr>
          <p:spPr bwMode="auto">
            <a:xfrm>
              <a:off x="8079173" y="235812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0" name="Line 78"/>
            <p:cNvSpPr>
              <a:spLocks noChangeShapeType="1"/>
            </p:cNvSpPr>
            <p:nvPr/>
          </p:nvSpPr>
          <p:spPr bwMode="auto">
            <a:xfrm>
              <a:off x="9519036" y="2358124"/>
              <a:ext cx="0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sz="1350"/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1653905" y="2629572"/>
              <a:ext cx="1389889" cy="65722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/>
                <a:t>LANAGRO  PE</a:t>
              </a:r>
            </a:p>
          </p:txBody>
        </p:sp>
        <p:sp>
          <p:nvSpPr>
            <p:cNvPr id="42" name="Rectangl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096942" y="2634334"/>
              <a:ext cx="1391478" cy="657224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 dirty="0"/>
                <a:t>LANAGRO  GO</a:t>
              </a: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5981431" y="2629572"/>
              <a:ext cx="1391479" cy="65722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 dirty="0"/>
                <a:t>LANAGRO  SP</a:t>
              </a:r>
            </a:p>
          </p:txBody>
        </p:sp>
        <p:sp>
          <p:nvSpPr>
            <p:cNvPr id="44" name="Rectangle 18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543155" y="2629572"/>
              <a:ext cx="1391478" cy="65722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 dirty="0"/>
                <a:t>LANAGRO  RS</a:t>
              </a: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7419707" y="2629572"/>
              <a:ext cx="1389890" cy="65722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 dirty="0"/>
                <a:t>LANAGRO  PA</a:t>
              </a: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8856393" y="2629572"/>
              <a:ext cx="1391478" cy="65722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 dirty="0"/>
                <a:t>LANAGRO  MG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4078479" y="149897"/>
              <a:ext cx="3549828" cy="65722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350" b="1" dirty="0"/>
                <a:t>Coordenação Geral</a:t>
              </a:r>
            </a:p>
            <a:p>
              <a:pPr algn="ctr">
                <a:defRPr/>
              </a:pPr>
              <a:r>
                <a:rPr lang="pt-BR" sz="1350" b="1" dirty="0"/>
                <a:t>de Laboratórios Agropecuários</a:t>
              </a:r>
            </a:p>
          </p:txBody>
        </p:sp>
        <p:sp>
          <p:nvSpPr>
            <p:cNvPr id="48" name="Rectangle 17"/>
            <p:cNvSpPr>
              <a:spLocks noChangeArrowheads="1"/>
            </p:cNvSpPr>
            <p:nvPr/>
          </p:nvSpPr>
          <p:spPr bwMode="auto">
            <a:xfrm>
              <a:off x="4543156" y="5752386"/>
              <a:ext cx="2876551" cy="65722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pt-BR" sz="1050" dirty="0"/>
                <a:t>LABORATÓRIOS CREDENCIADOS</a:t>
              </a:r>
            </a:p>
          </p:txBody>
        </p:sp>
      </p:grpSp>
      <p:sp>
        <p:nvSpPr>
          <p:cNvPr id="53" name="CaixaDeTexto 52"/>
          <p:cNvSpPr txBox="1"/>
          <p:nvPr/>
        </p:nvSpPr>
        <p:spPr>
          <a:xfrm>
            <a:off x="184114" y="114318"/>
            <a:ext cx="18839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Legal</a:t>
            </a:r>
            <a:r>
              <a:rPr lang="pt-BR" dirty="0" smtClean="0"/>
              <a:t>: Decreto 5.741/2006</a:t>
            </a:r>
          </a:p>
          <a:p>
            <a:r>
              <a:rPr lang="pt-BR" dirty="0" smtClean="0"/>
              <a:t>Institui a Rede Nacional de Laboratórios Agropecuários</a:t>
            </a:r>
            <a:endParaRPr lang="pt-BR" dirty="0"/>
          </a:p>
        </p:txBody>
      </p:sp>
      <p:sp>
        <p:nvSpPr>
          <p:cNvPr id="54" name="CaixaDeTexto 53"/>
          <p:cNvSpPr txBox="1"/>
          <p:nvPr/>
        </p:nvSpPr>
        <p:spPr>
          <a:xfrm>
            <a:off x="3430197" y="5328120"/>
            <a:ext cx="234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Legal</a:t>
            </a:r>
            <a:r>
              <a:rPr lang="pt-BR" dirty="0" smtClean="0"/>
              <a:t>: IN 57/2013</a:t>
            </a:r>
            <a:endParaRPr lang="pt-BR" dirty="0"/>
          </a:p>
        </p:txBody>
      </p:sp>
      <p:sp>
        <p:nvSpPr>
          <p:cNvPr id="21" name="Seta para a direita 20"/>
          <p:cNvSpPr/>
          <p:nvPr/>
        </p:nvSpPr>
        <p:spPr>
          <a:xfrm>
            <a:off x="1662213" y="651062"/>
            <a:ext cx="1163494" cy="65522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Mais 22"/>
          <p:cNvSpPr/>
          <p:nvPr/>
        </p:nvSpPr>
        <p:spPr>
          <a:xfrm>
            <a:off x="4019759" y="3622757"/>
            <a:ext cx="1368868" cy="1200333"/>
          </a:xfrm>
          <a:prstGeom prst="mathPl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em curva para a direita 23"/>
          <p:cNvSpPr/>
          <p:nvPr/>
        </p:nvSpPr>
        <p:spPr>
          <a:xfrm>
            <a:off x="3169920" y="5068389"/>
            <a:ext cx="288260" cy="557348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8165" y="1873826"/>
            <a:ext cx="4664869" cy="3514725"/>
          </a:xfrm>
          <a:prstGeom prst="rect">
            <a:avLst/>
          </a:prstGeom>
        </p:spPr>
      </p:pic>
      <p:sp>
        <p:nvSpPr>
          <p:cNvPr id="25602" name="Rectangle 15"/>
          <p:cNvSpPr txBox="1">
            <a:spLocks noChangeArrowheads="1"/>
          </p:cNvSpPr>
          <p:nvPr/>
        </p:nvSpPr>
        <p:spPr bwMode="auto">
          <a:xfrm>
            <a:off x="1656161" y="1160861"/>
            <a:ext cx="5778103" cy="43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419" altLang="pt-BR" dirty="0"/>
              <a:t>Localiza</a:t>
            </a:r>
            <a:r>
              <a:rPr lang="pt-BR" altLang="pt-BR" dirty="0" err="1"/>
              <a:t>ção</a:t>
            </a:r>
            <a:r>
              <a:rPr lang="es-419" altLang="pt-BR" dirty="0"/>
              <a:t> dos </a:t>
            </a:r>
            <a:r>
              <a:rPr lang="es-419" altLang="pt-BR" dirty="0" err="1"/>
              <a:t>Laborat</a:t>
            </a:r>
            <a:r>
              <a:rPr lang="pt-BR" altLang="pt-BR" dirty="0"/>
              <a:t>ó</a:t>
            </a:r>
            <a:r>
              <a:rPr lang="es-419" altLang="pt-BR" dirty="0" err="1"/>
              <a:t>rios</a:t>
            </a:r>
            <a:r>
              <a:rPr lang="es-419" altLang="pt-BR" dirty="0"/>
              <a:t> </a:t>
            </a:r>
            <a:r>
              <a:rPr lang="es-419" altLang="pt-BR" dirty="0" err="1"/>
              <a:t>Naciona</a:t>
            </a:r>
            <a:r>
              <a:rPr lang="pt-BR" altLang="pt-BR" dirty="0" err="1"/>
              <a:t>is</a:t>
            </a:r>
            <a:r>
              <a:rPr lang="es-419" altLang="pt-BR" dirty="0"/>
              <a:t> </a:t>
            </a:r>
            <a:r>
              <a:rPr lang="es-419" altLang="pt-BR" dirty="0" err="1"/>
              <a:t>Agropecu</a:t>
            </a:r>
            <a:r>
              <a:rPr lang="pt-BR" altLang="pt-BR" dirty="0"/>
              <a:t>á</a:t>
            </a:r>
            <a:r>
              <a:rPr lang="es-419" altLang="pt-BR" dirty="0" err="1"/>
              <a:t>rios</a:t>
            </a:r>
            <a:r>
              <a:rPr lang="es-419" altLang="pt-BR" dirty="0"/>
              <a:t> </a:t>
            </a:r>
            <a:r>
              <a:rPr lang="pt-BR" altLang="pt-BR" dirty="0"/>
              <a:t>(</a:t>
            </a:r>
            <a:r>
              <a:rPr lang="pt-BR" altLang="pt-BR" dirty="0" err="1"/>
              <a:t>LANAGROs</a:t>
            </a:r>
            <a:r>
              <a:rPr lang="pt-BR" altLang="pt-BR" dirty="0"/>
              <a:t>) e </a:t>
            </a:r>
            <a:r>
              <a:rPr lang="es-419" altLang="pt-BR" dirty="0"/>
              <a:t>su</a:t>
            </a:r>
            <a:r>
              <a:rPr lang="pt-BR" altLang="pt-BR" dirty="0"/>
              <a:t>a</a:t>
            </a:r>
            <a:r>
              <a:rPr lang="es-419" altLang="pt-BR" dirty="0"/>
              <a:t>s Unidades </a:t>
            </a:r>
            <a:r>
              <a:rPr lang="es-419" altLang="pt-BR" dirty="0" err="1"/>
              <a:t>Avan</a:t>
            </a:r>
            <a:r>
              <a:rPr lang="pt-BR" altLang="pt-BR" dirty="0"/>
              <a:t>ç</a:t>
            </a:r>
            <a:r>
              <a:rPr lang="es-419" altLang="pt-BR" dirty="0" err="1"/>
              <a:t>adas</a:t>
            </a:r>
            <a:r>
              <a:rPr lang="pt-BR" altLang="pt-BR" dirty="0"/>
              <a:t> (</a:t>
            </a:r>
            <a:r>
              <a:rPr lang="pt-BR" altLang="pt-BR" dirty="0" err="1"/>
              <a:t>SLAVs</a:t>
            </a:r>
            <a:r>
              <a:rPr lang="pt-BR" altLang="pt-BR" dirty="0"/>
              <a:t>)</a:t>
            </a:r>
            <a:endParaRPr lang="es-419" altLang="pt-BR" dirty="0"/>
          </a:p>
        </p:txBody>
      </p:sp>
      <p:pic>
        <p:nvPicPr>
          <p:cNvPr id="25615" name="Picture 1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D9"/>
              </a:clrFrom>
              <a:clrTo>
                <a:srgbClr val="FFFC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213" y="4814670"/>
            <a:ext cx="1123950" cy="57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6305006" y="2246811"/>
            <a:ext cx="2577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Área construída &gt; 60.000 m²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407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 txBox="1">
            <a:spLocks noChangeArrowheads="1"/>
          </p:cNvSpPr>
          <p:nvPr/>
        </p:nvSpPr>
        <p:spPr bwMode="auto">
          <a:xfrm>
            <a:off x="164288" y="304799"/>
            <a:ext cx="2023242" cy="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2800" u="sng" dirty="0" smtClean="0"/>
              <a:t>Escopo dos Lanagro</a:t>
            </a:r>
            <a:endParaRPr lang="es-419" altLang="pt-BR" sz="2800" u="sng" dirty="0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2890838" y="55563"/>
          <a:ext cx="5521642" cy="5648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lanilha" r:id="rId4" imgW="7734252" imgH="8772354" progId="Excel.Sheet.8">
                  <p:embed/>
                </p:oleObj>
              </mc:Choice>
              <mc:Fallback>
                <p:oleObj name="Planilha" r:id="rId4" imgW="7734252" imgH="8772354" progId="Excel.Sheet.8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55563"/>
                        <a:ext cx="5521642" cy="5648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4220" y="2002971"/>
            <a:ext cx="2332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Rede  Lanagro opera mais de 2.000 ensaios laboratoriais em 16 áreas de atuação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48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 txBox="1">
            <a:spLocks noChangeArrowheads="1"/>
          </p:cNvSpPr>
          <p:nvPr/>
        </p:nvSpPr>
        <p:spPr bwMode="auto">
          <a:xfrm>
            <a:off x="354198" y="87085"/>
            <a:ext cx="7936362" cy="90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2800" u="sng" dirty="0" smtClean="0">
                <a:solidFill>
                  <a:prstClr val="black"/>
                </a:solidFill>
              </a:rPr>
              <a:t>Laboratórios Credenciados por área de atuação</a:t>
            </a:r>
            <a:endParaRPr lang="es-419" altLang="pt-BR" sz="2800" u="sng" dirty="0">
              <a:solidFill>
                <a:prstClr val="black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494252"/>
              </p:ext>
            </p:extLst>
          </p:nvPr>
        </p:nvGraphicFramePr>
        <p:xfrm>
          <a:off x="1377587" y="763177"/>
          <a:ext cx="6315816" cy="4778262"/>
        </p:xfrm>
        <a:graphic>
          <a:graphicData uri="http://schemas.openxmlformats.org/drawingml/2006/table">
            <a:tbl>
              <a:tblPr/>
              <a:tblGrid>
                <a:gridCol w="3946936"/>
                <a:gridCol w="2368880"/>
              </a:tblGrid>
              <a:tr h="5090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ÁREAS DE ATUAÇÃO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Nº de Unidades Laboratoriais Credenciadas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Agrotóxicos 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02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Físico-Química de Alimentos de Origem Animal e Água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6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Físico-Química de Alimentos de Origem Vegetal para fins de Classificação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Físico-Química de Alimentos para Animais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04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Físico-Química de Bebidas e Vinagres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Diagnóstico Animal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178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Diagnóstico Fitossanitário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06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Fertilizantes, Corretivos e Substratos 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02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Produtos Farmacêuticos de Uso Veterinário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01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Microbiologia em Alimentos e Água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Biotecnologia e Organismos Geneticamente Modificados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02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Qualidade do Leite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Resíduos e Contaminantes em Alimentos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Identificação Genética e Material de Multiplicação Animal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08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Produtos Biológicos de Uso Agronômico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02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Sementes e Mudas*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pt-BR" alt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TOTAL**</a:t>
                      </a:r>
                      <a:endParaRPr kumimoji="0" lang="pt-BR" altLang="pt-B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alt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5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81"/>
          <p:cNvSpPr>
            <a:spLocks noChangeArrowheads="1"/>
          </p:cNvSpPr>
          <p:nvPr/>
        </p:nvSpPr>
        <p:spPr bwMode="auto">
          <a:xfrm>
            <a:off x="445725" y="5718155"/>
            <a:ext cx="82089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000" dirty="0">
                <a:solidFill>
                  <a:srgbClr val="000000"/>
                </a:solidFill>
              </a:rPr>
              <a:t>Em 11/04/2016</a:t>
            </a:r>
          </a:p>
          <a:p>
            <a:r>
              <a:rPr lang="pt-BR" altLang="pt-BR" sz="1000" dirty="0">
                <a:solidFill>
                  <a:srgbClr val="000000"/>
                </a:solidFill>
              </a:rPr>
              <a:t>* Laboratórios de Análise de Sementes e Mudas:  157 laboratórios credenciados  segundo IN 09/2005. </a:t>
            </a:r>
            <a:br>
              <a:rPr lang="pt-BR" altLang="pt-BR" sz="1000" dirty="0">
                <a:solidFill>
                  <a:srgbClr val="000000"/>
                </a:solidFill>
              </a:rPr>
            </a:br>
            <a:r>
              <a:rPr lang="pt-BR" altLang="pt-BR" sz="1000" b="1" dirty="0">
                <a:solidFill>
                  <a:prstClr val="black"/>
                </a:solidFill>
              </a:rPr>
              <a:t>** 257 portarias publicadas </a:t>
            </a:r>
          </a:p>
          <a:p>
            <a:endParaRPr lang="pt-BR" altLang="pt-BR" sz="1000" dirty="0">
              <a:solidFill>
                <a:srgbClr val="000000"/>
              </a:solidFill>
            </a:endParaRPr>
          </a:p>
          <a:p>
            <a:endParaRPr lang="pt-BR" alt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/>
          <p:cNvSpPr>
            <a:spLocks noChangeArrowheads="1"/>
          </p:cNvSpPr>
          <p:nvPr/>
        </p:nvSpPr>
        <p:spPr bwMode="auto">
          <a:xfrm>
            <a:off x="1789513" y="3905251"/>
            <a:ext cx="4726781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solidFill>
                <a:prstClr val="black"/>
              </a:solidFill>
            </a:endParaRPr>
          </a:p>
        </p:txBody>
      </p:sp>
      <p:sp>
        <p:nvSpPr>
          <p:cNvPr id="3" name="CustomShape 4"/>
          <p:cNvSpPr>
            <a:spLocks noChangeArrowheads="1"/>
          </p:cNvSpPr>
          <p:nvPr/>
        </p:nvSpPr>
        <p:spPr bwMode="auto">
          <a:xfrm>
            <a:off x="1789513" y="2025257"/>
            <a:ext cx="47267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solidFill>
                <a:prstClr val="black"/>
              </a:solidFill>
            </a:endParaRPr>
          </a:p>
        </p:txBody>
      </p:sp>
      <p:sp>
        <p:nvSpPr>
          <p:cNvPr id="4" name="CustomShape 5"/>
          <p:cNvSpPr>
            <a:spLocks noChangeArrowheads="1"/>
          </p:cNvSpPr>
          <p:nvPr/>
        </p:nvSpPr>
        <p:spPr bwMode="auto">
          <a:xfrm>
            <a:off x="1789513" y="4557713"/>
            <a:ext cx="5374481" cy="7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solidFill>
                <a:prstClr val="black"/>
              </a:solidFill>
            </a:endParaRPr>
          </a:p>
        </p:txBody>
      </p:sp>
      <p:sp>
        <p:nvSpPr>
          <p:cNvPr id="5" name="CustomShape 6"/>
          <p:cNvSpPr>
            <a:spLocks noChangeArrowheads="1"/>
          </p:cNvSpPr>
          <p:nvPr/>
        </p:nvSpPr>
        <p:spPr bwMode="auto">
          <a:xfrm>
            <a:off x="1818087" y="2653905"/>
            <a:ext cx="5561409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70512" y="299658"/>
            <a:ext cx="2860321" cy="461665"/>
          </a:xfrm>
          <a:prstGeom prst="rect">
            <a:avLst/>
          </a:prstGeom>
          <a:solidFill>
            <a:schemeClr val="bg1">
              <a:alpha val="63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err="1">
                <a:solidFill>
                  <a:srgbClr val="005500"/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Lanagro</a:t>
            </a:r>
            <a:r>
              <a:rPr lang="pt-BR" sz="2400" i="1" dirty="0">
                <a:solidFill>
                  <a:srgbClr val="005500"/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 SP</a:t>
            </a:r>
          </a:p>
        </p:txBody>
      </p:sp>
      <p:pic>
        <p:nvPicPr>
          <p:cNvPr id="13" name="Picture 17" descr="necropsia influenza aviária (15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0966" y="1461229"/>
            <a:ext cx="3030823" cy="22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840821" y="4557713"/>
            <a:ext cx="286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Indicado como referência pela OIE (</a:t>
            </a:r>
            <a:r>
              <a:rPr lang="pt-BR" dirty="0" err="1" smtClean="0">
                <a:solidFill>
                  <a:prstClr val="black"/>
                </a:solidFill>
              </a:rPr>
              <a:t>Influeza</a:t>
            </a:r>
            <a:r>
              <a:rPr lang="pt-BR" dirty="0" smtClean="0">
                <a:solidFill>
                  <a:prstClr val="black"/>
                </a:solidFill>
              </a:rPr>
              <a:t> Aviária e Doença de Newcastle) 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46171" y="1158240"/>
            <a:ext cx="358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Laboratório NB 4 OIE em construção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62" y="1921887"/>
            <a:ext cx="4519749" cy="33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/>
          <p:cNvSpPr>
            <a:spLocks noChangeArrowheads="1"/>
          </p:cNvSpPr>
          <p:nvPr/>
        </p:nvSpPr>
        <p:spPr bwMode="auto">
          <a:xfrm>
            <a:off x="1789513" y="3905251"/>
            <a:ext cx="4726781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solidFill>
                <a:prstClr val="black"/>
              </a:solidFill>
            </a:endParaRPr>
          </a:p>
        </p:txBody>
      </p:sp>
      <p:sp>
        <p:nvSpPr>
          <p:cNvPr id="3" name="CustomShape 4"/>
          <p:cNvSpPr>
            <a:spLocks noChangeArrowheads="1"/>
          </p:cNvSpPr>
          <p:nvPr/>
        </p:nvSpPr>
        <p:spPr bwMode="auto">
          <a:xfrm>
            <a:off x="1789513" y="2025257"/>
            <a:ext cx="47267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solidFill>
                <a:prstClr val="black"/>
              </a:solidFill>
            </a:endParaRPr>
          </a:p>
        </p:txBody>
      </p:sp>
      <p:sp>
        <p:nvSpPr>
          <p:cNvPr id="4" name="CustomShape 5"/>
          <p:cNvSpPr>
            <a:spLocks noChangeArrowheads="1"/>
          </p:cNvSpPr>
          <p:nvPr/>
        </p:nvSpPr>
        <p:spPr bwMode="auto">
          <a:xfrm>
            <a:off x="1789513" y="4557713"/>
            <a:ext cx="5374481" cy="7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solidFill>
                <a:prstClr val="black"/>
              </a:solidFill>
            </a:endParaRPr>
          </a:p>
        </p:txBody>
      </p:sp>
      <p:sp>
        <p:nvSpPr>
          <p:cNvPr id="5" name="CustomShape 6"/>
          <p:cNvSpPr>
            <a:spLocks noChangeArrowheads="1"/>
          </p:cNvSpPr>
          <p:nvPr/>
        </p:nvSpPr>
        <p:spPr bwMode="auto">
          <a:xfrm>
            <a:off x="1818087" y="2653905"/>
            <a:ext cx="5561409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54755" y="126058"/>
            <a:ext cx="2822935" cy="461665"/>
          </a:xfrm>
          <a:prstGeom prst="rect">
            <a:avLst/>
          </a:prstGeom>
          <a:solidFill>
            <a:schemeClr val="bg1">
              <a:alpha val="63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err="1">
                <a:solidFill>
                  <a:srgbClr val="005500"/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Lanagro</a:t>
            </a:r>
            <a:r>
              <a:rPr lang="pt-BR" sz="2400" i="1" dirty="0">
                <a:solidFill>
                  <a:srgbClr val="005500"/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 GO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3890" y="594271"/>
            <a:ext cx="4672775" cy="295882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53" y="2403384"/>
            <a:ext cx="4127316" cy="26368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476753" y="905691"/>
            <a:ext cx="3822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Combate à fraude por troca de espécies em pescados.</a:t>
            </a:r>
          </a:p>
          <a:p>
            <a:r>
              <a:rPr lang="pt-BR" dirty="0" smtClean="0"/>
              <a:t>Análises de OGM.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8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/>
          <p:cNvSpPr>
            <a:spLocks noChangeArrowheads="1"/>
          </p:cNvSpPr>
          <p:nvPr/>
        </p:nvSpPr>
        <p:spPr bwMode="auto">
          <a:xfrm>
            <a:off x="1789513" y="3905251"/>
            <a:ext cx="4726781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solidFill>
                <a:prstClr val="black"/>
              </a:solidFill>
            </a:endParaRPr>
          </a:p>
        </p:txBody>
      </p:sp>
      <p:sp>
        <p:nvSpPr>
          <p:cNvPr id="3" name="CustomShape 4"/>
          <p:cNvSpPr>
            <a:spLocks noChangeArrowheads="1"/>
          </p:cNvSpPr>
          <p:nvPr/>
        </p:nvSpPr>
        <p:spPr bwMode="auto">
          <a:xfrm>
            <a:off x="1789513" y="2025257"/>
            <a:ext cx="47267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solidFill>
                <a:prstClr val="black"/>
              </a:solidFill>
            </a:endParaRPr>
          </a:p>
        </p:txBody>
      </p:sp>
      <p:sp>
        <p:nvSpPr>
          <p:cNvPr id="4" name="CustomShape 5"/>
          <p:cNvSpPr>
            <a:spLocks noChangeArrowheads="1"/>
          </p:cNvSpPr>
          <p:nvPr/>
        </p:nvSpPr>
        <p:spPr bwMode="auto">
          <a:xfrm>
            <a:off x="1789513" y="4557713"/>
            <a:ext cx="5374481" cy="75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solidFill>
                <a:prstClr val="black"/>
              </a:solidFill>
            </a:endParaRPr>
          </a:p>
        </p:txBody>
      </p:sp>
      <p:sp>
        <p:nvSpPr>
          <p:cNvPr id="5" name="CustomShape 6"/>
          <p:cNvSpPr>
            <a:spLocks noChangeArrowheads="1"/>
          </p:cNvSpPr>
          <p:nvPr/>
        </p:nvSpPr>
        <p:spPr bwMode="auto">
          <a:xfrm>
            <a:off x="1818087" y="2653905"/>
            <a:ext cx="5561409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3750" rIns="67500" bIns="337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35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18087" y="99528"/>
            <a:ext cx="5131353" cy="461665"/>
          </a:xfrm>
          <a:prstGeom prst="rect">
            <a:avLst/>
          </a:prstGeom>
          <a:solidFill>
            <a:schemeClr val="bg1">
              <a:alpha val="63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err="1">
                <a:solidFill>
                  <a:srgbClr val="005500"/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Lanagro</a:t>
            </a:r>
            <a:r>
              <a:rPr lang="pt-BR" sz="2400" i="1" dirty="0">
                <a:solidFill>
                  <a:srgbClr val="005500"/>
                </a:solidFill>
                <a:latin typeface="Arial Black" panose="020B0A04020102020204" pitchFamily="34" charset="0"/>
                <a:ea typeface="DejaVu Sans" pitchFamily="34" charset="0"/>
                <a:cs typeface="DejaVu Sans" pitchFamily="34" charset="0"/>
              </a:rPr>
              <a:t> MG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6" y="648971"/>
            <a:ext cx="3986365" cy="298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087291" y="1043571"/>
            <a:ext cx="1724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Laboratório NB 4 OIE</a:t>
            </a:r>
            <a:endParaRPr lang="pt-BR" dirty="0"/>
          </a:p>
        </p:txBody>
      </p:sp>
      <p:sp>
        <p:nvSpPr>
          <p:cNvPr id="14" name="Seta dobrada 13"/>
          <p:cNvSpPr/>
          <p:nvPr/>
        </p:nvSpPr>
        <p:spPr>
          <a:xfrm>
            <a:off x="2949979" y="1156783"/>
            <a:ext cx="3053548" cy="419908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7" name="Picture 15" descr="F100000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340" y="2592190"/>
            <a:ext cx="2997308" cy="234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" name="Retângulo 17"/>
          <p:cNvSpPr/>
          <p:nvPr/>
        </p:nvSpPr>
        <p:spPr>
          <a:xfrm>
            <a:off x="534935" y="358510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24h sob supervisão de Técnicos em manutenção</a:t>
            </a:r>
          </a:p>
          <a:p>
            <a:r>
              <a:rPr lang="pt-BR" dirty="0"/>
              <a:t>- Gerador de 13.000L diesel (5 dias de autonomia). Entra em 15 a 30s;</a:t>
            </a:r>
          </a:p>
          <a:p>
            <a:r>
              <a:rPr lang="pt-BR" dirty="0"/>
              <a:t>- 60 baterias industriais no-</a:t>
            </a:r>
            <a:r>
              <a:rPr lang="pt-BR" dirty="0" err="1"/>
              <a:t>brakes</a:t>
            </a:r>
            <a:r>
              <a:rPr lang="pt-BR" dirty="0"/>
              <a:t> (5 horas); legislação: 30 min.</a:t>
            </a:r>
          </a:p>
          <a:p>
            <a:r>
              <a:rPr lang="pt-BR" dirty="0"/>
              <a:t>- Engenheiro elétrico do quadro mora a 1km do laboratório</a:t>
            </a:r>
          </a:p>
        </p:txBody>
      </p:sp>
    </p:spTree>
    <p:extLst>
      <p:ext uri="{BB962C8B-B14F-4D97-AF65-F5344CB8AC3E}">
        <p14:creationId xmlns:p14="http://schemas.microsoft.com/office/powerpoint/2010/main" val="39731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6423</TotalTime>
  <Words>553</Words>
  <Application>Microsoft Office PowerPoint</Application>
  <PresentationFormat>Apresentação na tela (4:3)</PresentationFormat>
  <Paragraphs>131</Paragraphs>
  <Slides>12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DejaVu Sans</vt:lpstr>
      <vt:lpstr>Times New Roman</vt:lpstr>
      <vt:lpstr>Wingdings</vt:lpstr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Angela Pimenta Peres</dc:creator>
  <cp:lastModifiedBy>Leomar Diniz</cp:lastModifiedBy>
  <cp:revision>222</cp:revision>
  <cp:lastPrinted>2015-08-28T12:11:06Z</cp:lastPrinted>
  <dcterms:created xsi:type="dcterms:W3CDTF">2015-07-29T22:54:28Z</dcterms:created>
  <dcterms:modified xsi:type="dcterms:W3CDTF">2016-07-07T11:16:26Z</dcterms:modified>
</cp:coreProperties>
</file>