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x-non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4/10/17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x-none" smtClean="0"/>
              <a:t>Click to edit Master text styles</a:t>
            </a:r>
          </a:p>
          <a:p>
            <a:pPr lvl="1" eaLnBrk="1" latinLnBrk="0" hangingPunct="1"/>
            <a:r>
              <a:rPr lang="x-none" smtClean="0"/>
              <a:t>Second level</a:t>
            </a:r>
          </a:p>
          <a:p>
            <a:pPr lvl="2" eaLnBrk="1" latinLnBrk="0" hangingPunct="1"/>
            <a:r>
              <a:rPr lang="x-none" smtClean="0"/>
              <a:t>Third level</a:t>
            </a:r>
          </a:p>
          <a:p>
            <a:pPr lvl="3" eaLnBrk="1" latinLnBrk="0" hangingPunct="1"/>
            <a:r>
              <a:rPr lang="x-none" smtClean="0"/>
              <a:t>Fourth level</a:t>
            </a:r>
          </a:p>
          <a:p>
            <a:pPr lvl="4" eaLnBrk="1" latinLnBrk="0" hangingPunct="1"/>
            <a:r>
              <a:rPr lang="x-none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x-none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x-none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x-non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x-none" smtClean="0"/>
              <a:t>Click to edit Master text styles</a:t>
            </a:r>
          </a:p>
          <a:p>
            <a:pPr lvl="1" eaLnBrk="1" latinLnBrk="0" hangingPunct="1"/>
            <a:r>
              <a:rPr kumimoji="0" lang="x-none" smtClean="0"/>
              <a:t>Second level</a:t>
            </a:r>
          </a:p>
          <a:p>
            <a:pPr lvl="2" eaLnBrk="1" latinLnBrk="0" hangingPunct="1"/>
            <a:r>
              <a:rPr kumimoji="0" lang="x-none" smtClean="0"/>
              <a:t>Third level</a:t>
            </a:r>
          </a:p>
          <a:p>
            <a:pPr lvl="3" eaLnBrk="1" latinLnBrk="0" hangingPunct="1"/>
            <a:r>
              <a:rPr kumimoji="0" lang="x-none" smtClean="0"/>
              <a:t>Fourth level</a:t>
            </a:r>
          </a:p>
          <a:p>
            <a:pPr lvl="4" eaLnBrk="1" latinLnBrk="0" hangingPunct="1"/>
            <a:r>
              <a:rPr kumimoji="0" lang="x-none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4/10/17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166" y="112525"/>
            <a:ext cx="8389034" cy="421165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A REFORMA TRABALHISTA E O NEGOCIADO SOBRE O LEGISLADO:  </a:t>
            </a:r>
            <a:r>
              <a:rPr lang="en-US" sz="4800" dirty="0" err="1"/>
              <a:t>uma</a:t>
            </a:r>
            <a:r>
              <a:rPr lang="en-US" sz="4800" dirty="0"/>
              <a:t> </a:t>
            </a:r>
            <a:r>
              <a:rPr lang="en-US" sz="4800" dirty="0" err="1"/>
              <a:t>análise</a:t>
            </a:r>
            <a:r>
              <a:rPr lang="en-US" sz="4800" dirty="0"/>
              <a:t> </a:t>
            </a:r>
            <a:r>
              <a:rPr lang="en-US" sz="4800" dirty="0" err="1"/>
              <a:t>institucional</a:t>
            </a:r>
            <a:r>
              <a:rPr lang="en-US" sz="4800" dirty="0"/>
              <a:t> do </a:t>
            </a:r>
            <a:r>
              <a:rPr lang="en-US" sz="4800" dirty="0" err="1"/>
              <a:t>ministério</a:t>
            </a:r>
            <a:r>
              <a:rPr lang="en-US" sz="4800" dirty="0"/>
              <a:t> </a:t>
            </a:r>
            <a:r>
              <a:rPr lang="en-US" sz="4800" dirty="0" err="1"/>
              <a:t>público</a:t>
            </a:r>
            <a:r>
              <a:rPr lang="en-US" sz="4800" dirty="0"/>
              <a:t> do </a:t>
            </a:r>
            <a:r>
              <a:rPr lang="en-US" sz="4800" dirty="0" err="1"/>
              <a:t>trabalho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501002"/>
            <a:ext cx="6705600" cy="139852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Renan Bernardi Kalil</a:t>
            </a:r>
          </a:p>
          <a:p>
            <a:r>
              <a:rPr lang="en-US" dirty="0" err="1" smtClean="0"/>
              <a:t>Procurador</a:t>
            </a:r>
            <a:r>
              <a:rPr lang="en-US" dirty="0" smtClean="0"/>
              <a:t> do Trabalho e Vice-</a:t>
            </a:r>
            <a:r>
              <a:rPr lang="en-US" dirty="0" err="1" smtClean="0"/>
              <a:t>Coordenador</a:t>
            </a:r>
            <a:r>
              <a:rPr lang="en-US" dirty="0" smtClean="0"/>
              <a:t> </a:t>
            </a:r>
            <a:r>
              <a:rPr lang="en-US" dirty="0" err="1" smtClean="0"/>
              <a:t>Nacional</a:t>
            </a:r>
            <a:r>
              <a:rPr lang="en-US" dirty="0" smtClean="0"/>
              <a:t> de </a:t>
            </a:r>
            <a:r>
              <a:rPr lang="en-US" dirty="0" err="1" smtClean="0"/>
              <a:t>Promo</a:t>
            </a:r>
            <a:r>
              <a:rPr lang="en-US" dirty="0" err="1" smtClean="0"/>
              <a:t>ção</a:t>
            </a:r>
            <a:r>
              <a:rPr lang="en-US" dirty="0" smtClean="0"/>
              <a:t> da </a:t>
            </a:r>
            <a:r>
              <a:rPr lang="en-US" dirty="0" err="1" smtClean="0"/>
              <a:t>Liberdade</a:t>
            </a:r>
            <a:r>
              <a:rPr lang="en-US" dirty="0" smtClean="0"/>
              <a:t> </a:t>
            </a:r>
            <a:r>
              <a:rPr lang="en-US" dirty="0" err="1" smtClean="0"/>
              <a:t>Sindical</a:t>
            </a:r>
            <a:r>
              <a:rPr lang="en-US" dirty="0" smtClean="0"/>
              <a:t> (CONALIS)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12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O NEGOCIADO SOBRE O LEGISLADO IR</a:t>
            </a:r>
            <a:r>
              <a:rPr lang="en-US" sz="3600" dirty="0" smtClean="0"/>
              <a:t>Á GERAR EMPREGOS E VALORIZAR A NEGOCIAÇÃO COLETIVA?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PREMISSAS EQUIVOCADAS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620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GERAÇÃO DE EMPREGOS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4088052"/>
          </a:xfrm>
        </p:spPr>
        <p:txBody>
          <a:bodyPr>
            <a:normAutofit fontScale="77500" lnSpcReduction="20000"/>
          </a:bodyPr>
          <a:lstStyle/>
          <a:p>
            <a:r>
              <a:rPr lang="en-US" sz="3200" u="sng" dirty="0"/>
              <a:t>2009</a:t>
            </a:r>
            <a:r>
              <a:rPr lang="en-US" sz="3200" dirty="0"/>
              <a:t>: </a:t>
            </a:r>
            <a:r>
              <a:rPr lang="en-US" sz="3200" dirty="0" err="1"/>
              <a:t>Alteração</a:t>
            </a:r>
            <a:r>
              <a:rPr lang="en-US" sz="3200" dirty="0"/>
              <a:t> do </a:t>
            </a:r>
            <a:r>
              <a:rPr lang="en-US" sz="3200" dirty="0" err="1"/>
              <a:t>Código</a:t>
            </a:r>
            <a:r>
              <a:rPr lang="en-US" sz="3200" dirty="0"/>
              <a:t> de Trabalho</a:t>
            </a:r>
          </a:p>
          <a:p>
            <a:r>
              <a:rPr lang="en-US" sz="3200" dirty="0" err="1" smtClean="0"/>
              <a:t>Negociado</a:t>
            </a:r>
            <a:r>
              <a:rPr lang="en-US" sz="3200" dirty="0" smtClean="0"/>
              <a:t> </a:t>
            </a:r>
            <a:r>
              <a:rPr lang="en-US" sz="3200" dirty="0" err="1" smtClean="0"/>
              <a:t>sobre</a:t>
            </a:r>
            <a:r>
              <a:rPr lang="en-US" sz="3200" dirty="0" smtClean="0"/>
              <a:t> o </a:t>
            </a:r>
            <a:r>
              <a:rPr lang="en-US" sz="3200" dirty="0" err="1" smtClean="0"/>
              <a:t>legislado</a:t>
            </a:r>
            <a:endParaRPr lang="en-US" sz="3200" dirty="0"/>
          </a:p>
          <a:p>
            <a:r>
              <a:rPr lang="en-US" sz="3200" u="sng" dirty="0" err="1"/>
              <a:t>Objetivo</a:t>
            </a:r>
            <a:r>
              <a:rPr lang="en-US" sz="3200" dirty="0"/>
              <a:t>: </a:t>
            </a:r>
            <a:r>
              <a:rPr lang="en-US" sz="3200" dirty="0" err="1"/>
              <a:t>diminuir</a:t>
            </a:r>
            <a:r>
              <a:rPr lang="en-US" sz="3200" dirty="0"/>
              <a:t> a </a:t>
            </a:r>
            <a:r>
              <a:rPr lang="en-US" sz="3200" dirty="0" err="1"/>
              <a:t>rigidez</a:t>
            </a:r>
            <a:r>
              <a:rPr lang="en-US" sz="3200" dirty="0"/>
              <a:t> do </a:t>
            </a:r>
            <a:r>
              <a:rPr lang="en-US" sz="3200" dirty="0" err="1"/>
              <a:t>direito</a:t>
            </a:r>
            <a:r>
              <a:rPr lang="en-US" sz="3200" dirty="0"/>
              <a:t> do </a:t>
            </a:r>
            <a:r>
              <a:rPr lang="en-US" sz="3200" dirty="0" err="1"/>
              <a:t>trabalho</a:t>
            </a:r>
            <a:r>
              <a:rPr lang="en-US" sz="3200" dirty="0"/>
              <a:t> e </a:t>
            </a:r>
            <a:r>
              <a:rPr lang="en-US" sz="3200" dirty="0" err="1"/>
              <a:t>gerar</a:t>
            </a:r>
            <a:r>
              <a:rPr lang="en-US" sz="3200" dirty="0"/>
              <a:t> </a:t>
            </a:r>
            <a:r>
              <a:rPr lang="en-US" sz="3200" dirty="0" err="1"/>
              <a:t>emprego</a:t>
            </a:r>
            <a:endParaRPr lang="en-US" sz="3200" dirty="0"/>
          </a:p>
          <a:p>
            <a:r>
              <a:rPr lang="en-US" sz="3200" dirty="0"/>
              <a:t>Taxa de </a:t>
            </a:r>
            <a:r>
              <a:rPr lang="en-US" sz="3200" dirty="0" err="1"/>
              <a:t>desemprego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Portugal (</a:t>
            </a:r>
            <a:r>
              <a:rPr lang="en-US" sz="3200" dirty="0" err="1"/>
              <a:t>Fonte</a:t>
            </a:r>
            <a:r>
              <a:rPr lang="en-US" sz="3200" dirty="0"/>
              <a:t>: Eurostat):</a:t>
            </a:r>
          </a:p>
          <a:p>
            <a:pPr marL="45720" indent="0">
              <a:buNone/>
            </a:pPr>
            <a:r>
              <a:rPr lang="en-US" sz="3200" dirty="0" err="1"/>
              <a:t>Abril</a:t>
            </a:r>
            <a:r>
              <a:rPr lang="en-US" sz="3200" dirty="0"/>
              <a:t>/2008: 8,5%</a:t>
            </a:r>
          </a:p>
          <a:p>
            <a:pPr marL="45720" indent="0">
              <a:buNone/>
            </a:pPr>
            <a:r>
              <a:rPr lang="en-US" sz="3200" dirty="0" err="1"/>
              <a:t>Julho</a:t>
            </a:r>
            <a:r>
              <a:rPr lang="en-US" sz="3200" dirty="0"/>
              <a:t>/2010: 12,3%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800600" y="2438399"/>
            <a:ext cx="3886200" cy="4088053"/>
          </a:xfrm>
        </p:spPr>
        <p:txBody>
          <a:bodyPr>
            <a:normAutofit fontScale="62500" lnSpcReduction="20000"/>
          </a:bodyPr>
          <a:lstStyle/>
          <a:p>
            <a:r>
              <a:rPr lang="en-US" sz="3200" u="sng" dirty="0"/>
              <a:t>2012</a:t>
            </a:r>
            <a:r>
              <a:rPr lang="en-US" sz="3200" dirty="0"/>
              <a:t>: </a:t>
            </a:r>
            <a:r>
              <a:rPr lang="en-US" sz="3200" dirty="0" err="1" smtClean="0"/>
              <a:t>Altera</a:t>
            </a:r>
            <a:r>
              <a:rPr lang="en-US" sz="3200" dirty="0" err="1" smtClean="0"/>
              <a:t>ção</a:t>
            </a:r>
            <a:r>
              <a:rPr lang="en-US" sz="3200" dirty="0" smtClean="0"/>
              <a:t> do</a:t>
            </a:r>
            <a:r>
              <a:rPr lang="en-US" sz="3200" dirty="0" smtClean="0"/>
              <a:t> </a:t>
            </a:r>
            <a:r>
              <a:rPr lang="en-US" sz="3200" dirty="0" err="1"/>
              <a:t>Estatuto</a:t>
            </a:r>
            <a:r>
              <a:rPr lang="en-US" sz="3200" dirty="0"/>
              <a:t> dos </a:t>
            </a:r>
            <a:r>
              <a:rPr lang="en-US" sz="3200" dirty="0" err="1" smtClean="0"/>
              <a:t>Trabalhadores</a:t>
            </a:r>
            <a:endParaRPr lang="en-US" sz="3200" dirty="0"/>
          </a:p>
          <a:p>
            <a:pPr>
              <a:buFontTx/>
              <a:buChar char="-"/>
            </a:pPr>
            <a:r>
              <a:rPr lang="pt-BR" sz="3200" dirty="0" smtClean="0"/>
              <a:t>Prioriza-se os </a:t>
            </a:r>
            <a:r>
              <a:rPr lang="pt-BR" sz="3200" dirty="0"/>
              <a:t>acordos coletivos, que prevalecem em face dos entendimentos mais amplos</a:t>
            </a:r>
          </a:p>
          <a:p>
            <a:pPr>
              <a:buFontTx/>
              <a:buChar char="-"/>
            </a:pPr>
            <a:r>
              <a:rPr lang="pt-BR" sz="3200" dirty="0"/>
              <a:t>Permite-se que os empregadores optem em não serem abrangidos por normas coletivas </a:t>
            </a:r>
            <a:endParaRPr lang="pt-BR" sz="3200" dirty="0" smtClean="0"/>
          </a:p>
          <a:p>
            <a:pPr>
              <a:buFontTx/>
              <a:buChar char="-"/>
            </a:pPr>
            <a:r>
              <a:rPr lang="en-US" sz="3200" dirty="0" smtClean="0"/>
              <a:t>Taxa </a:t>
            </a:r>
            <a:r>
              <a:rPr lang="en-US" sz="3200" dirty="0"/>
              <a:t>de </a:t>
            </a:r>
            <a:r>
              <a:rPr lang="en-US" sz="3200" dirty="0" err="1"/>
              <a:t>desemprego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Espanha</a:t>
            </a:r>
            <a:r>
              <a:rPr lang="en-US" sz="3200" dirty="0"/>
              <a:t> (</a:t>
            </a:r>
            <a:r>
              <a:rPr lang="en-US" sz="3200" dirty="0" err="1"/>
              <a:t>Fonte</a:t>
            </a:r>
            <a:r>
              <a:rPr lang="en-US" sz="3200" dirty="0"/>
              <a:t>: Eurostat):</a:t>
            </a:r>
          </a:p>
          <a:p>
            <a:pPr marL="45720" indent="0">
              <a:buNone/>
            </a:pPr>
            <a:r>
              <a:rPr lang="en-US" sz="3200" dirty="0"/>
              <a:t>Janeiro/2011: 20,4%</a:t>
            </a:r>
          </a:p>
          <a:p>
            <a:pPr marL="45720" indent="0">
              <a:buNone/>
            </a:pPr>
            <a:r>
              <a:rPr lang="en-US" sz="3200" dirty="0" err="1"/>
              <a:t>Agosto</a:t>
            </a:r>
            <a:r>
              <a:rPr lang="en-US" sz="3200" dirty="0"/>
              <a:t>/2013: 26,2%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PORTUGAL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ESPANHA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38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1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VALORIZAÇÃO DA NEGOCIAÇÃO COLETIVA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INCONSTITUCIONALIDADE</a:t>
            </a:r>
          </a:p>
          <a:p>
            <a:r>
              <a:rPr lang="en-US" sz="2800" dirty="0"/>
              <a:t>Art. 7º São </a:t>
            </a:r>
            <a:r>
              <a:rPr lang="en-US" sz="2800" dirty="0" err="1"/>
              <a:t>direitos</a:t>
            </a:r>
            <a:r>
              <a:rPr lang="en-US" sz="2800" dirty="0"/>
              <a:t> dos </a:t>
            </a:r>
            <a:r>
              <a:rPr lang="en-US" sz="2800" dirty="0" err="1"/>
              <a:t>trabalhadores</a:t>
            </a:r>
            <a:r>
              <a:rPr lang="en-US" sz="2800" dirty="0"/>
              <a:t> </a:t>
            </a:r>
            <a:r>
              <a:rPr lang="en-US" sz="2800" dirty="0" err="1"/>
              <a:t>urbanos</a:t>
            </a:r>
            <a:r>
              <a:rPr lang="en-US" sz="2800" dirty="0"/>
              <a:t> e </a:t>
            </a:r>
            <a:r>
              <a:rPr lang="en-US" sz="2800" dirty="0" err="1"/>
              <a:t>rurais</a:t>
            </a:r>
            <a:r>
              <a:rPr lang="en-US" sz="2800" dirty="0"/>
              <a:t>, </a:t>
            </a:r>
            <a:r>
              <a:rPr lang="en-US" sz="2800" u="sng" dirty="0" err="1"/>
              <a:t>além</a:t>
            </a:r>
            <a:r>
              <a:rPr lang="en-US" sz="2800" u="sng" dirty="0"/>
              <a:t> de outros </a:t>
            </a:r>
            <a:r>
              <a:rPr lang="en-US" sz="2800" u="sng" dirty="0" err="1"/>
              <a:t>que</a:t>
            </a:r>
            <a:r>
              <a:rPr lang="en-US" sz="2800" u="sng" dirty="0"/>
              <a:t> </a:t>
            </a:r>
            <a:r>
              <a:rPr lang="en-US" sz="2800" u="sng" dirty="0" err="1"/>
              <a:t>visem</a:t>
            </a:r>
            <a:r>
              <a:rPr lang="en-US" sz="2800" u="sng" dirty="0"/>
              <a:t> </a:t>
            </a:r>
            <a:r>
              <a:rPr lang="en-US" sz="2800" u="sng" dirty="0" err="1"/>
              <a:t>à</a:t>
            </a:r>
            <a:r>
              <a:rPr lang="en-US" sz="2800" u="sng" dirty="0"/>
              <a:t> </a:t>
            </a:r>
            <a:r>
              <a:rPr lang="en-US" sz="2800" u="sng" dirty="0" err="1"/>
              <a:t>melhoria</a:t>
            </a:r>
            <a:r>
              <a:rPr lang="en-US" sz="2800" u="sng" dirty="0"/>
              <a:t> de </a:t>
            </a:r>
            <a:r>
              <a:rPr lang="en-US" sz="2800" u="sng" dirty="0" err="1"/>
              <a:t>sua</a:t>
            </a:r>
            <a:r>
              <a:rPr lang="en-US" sz="2800" u="sng" dirty="0"/>
              <a:t> </a:t>
            </a:r>
            <a:r>
              <a:rPr lang="en-US" sz="2800" u="sng" dirty="0" err="1"/>
              <a:t>condição</a:t>
            </a:r>
            <a:r>
              <a:rPr lang="en-US" sz="2800" u="sng" dirty="0"/>
              <a:t> social</a:t>
            </a:r>
            <a:r>
              <a:rPr lang="en-US" sz="2800" dirty="0"/>
              <a:t>: (…)</a:t>
            </a:r>
          </a:p>
          <a:p>
            <a:pPr marL="45720" indent="0">
              <a:buNone/>
            </a:pPr>
            <a:r>
              <a:rPr lang="en-US" sz="2800" dirty="0"/>
              <a:t>XXVI - </a:t>
            </a:r>
            <a:r>
              <a:rPr lang="en-US" sz="2800" dirty="0" err="1"/>
              <a:t>reconhecimento</a:t>
            </a:r>
            <a:r>
              <a:rPr lang="en-US" sz="2800" dirty="0"/>
              <a:t> das </a:t>
            </a:r>
            <a:r>
              <a:rPr lang="en-US" sz="2800" dirty="0" err="1"/>
              <a:t>convenções</a:t>
            </a:r>
            <a:r>
              <a:rPr lang="en-US" sz="2800" dirty="0"/>
              <a:t> e </a:t>
            </a:r>
            <a:r>
              <a:rPr lang="en-US" sz="2800" dirty="0" err="1"/>
              <a:t>acordos</a:t>
            </a:r>
            <a:r>
              <a:rPr lang="en-US" sz="2800" dirty="0"/>
              <a:t> </a:t>
            </a:r>
            <a:r>
              <a:rPr lang="en-US" sz="2800" dirty="0" err="1"/>
              <a:t>coletivos</a:t>
            </a:r>
            <a:r>
              <a:rPr lang="en-US" sz="2800" dirty="0"/>
              <a:t> de </a:t>
            </a:r>
            <a:r>
              <a:rPr lang="en-US" sz="2800" dirty="0" err="1"/>
              <a:t>trabalho</a:t>
            </a:r>
            <a:r>
              <a:rPr lang="en-US" sz="2800" dirty="0" smtClean="0"/>
              <a:t>;</a:t>
            </a:r>
          </a:p>
          <a:p>
            <a:pPr marL="45720" indent="0">
              <a:buNone/>
            </a:pPr>
            <a:endParaRPr lang="en-US" sz="2800" dirty="0"/>
          </a:p>
          <a:p>
            <a:r>
              <a:rPr lang="en-US" sz="2800" dirty="0" err="1" smtClean="0"/>
              <a:t>Direito</a:t>
            </a:r>
            <a:r>
              <a:rPr lang="en-US" sz="2800" dirty="0" smtClean="0"/>
              <a:t> do </a:t>
            </a:r>
            <a:r>
              <a:rPr lang="en-US" sz="2800" dirty="0" err="1" smtClean="0"/>
              <a:t>trabalho</a:t>
            </a:r>
            <a:r>
              <a:rPr lang="en-US" sz="2800" dirty="0" smtClean="0"/>
              <a:t> e </a:t>
            </a:r>
            <a:r>
              <a:rPr lang="en-US" sz="2800" dirty="0" err="1" smtClean="0"/>
              <a:t>seus</a:t>
            </a:r>
            <a:r>
              <a:rPr lang="en-US" sz="2800" dirty="0" smtClean="0"/>
              <a:t> </a:t>
            </a:r>
            <a:r>
              <a:rPr lang="en-US" sz="2800" dirty="0" err="1" smtClean="0"/>
              <a:t>princ</a:t>
            </a:r>
            <a:r>
              <a:rPr lang="en-US" sz="2800" dirty="0" err="1" smtClean="0"/>
              <a:t>ípios</a:t>
            </a:r>
            <a:r>
              <a:rPr lang="en-US" sz="2800" dirty="0" smtClean="0"/>
              <a:t>: a </a:t>
            </a:r>
            <a:r>
              <a:rPr lang="en-US" sz="2800" dirty="0" err="1" smtClean="0"/>
              <a:t>norma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favorável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1918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1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VALORIZAÇÃO DA NEGOCIAÇÃO COLETIVA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AMBIENTE PARA A NEGOCIA</a:t>
            </a:r>
            <a:r>
              <a:rPr lang="en-US" sz="2800" b="1" dirty="0" smtClean="0"/>
              <a:t>ÇÃO COLETIVA</a:t>
            </a:r>
            <a:endParaRPr lang="en-US" sz="2800" b="1" dirty="0" smtClean="0"/>
          </a:p>
          <a:p>
            <a:r>
              <a:rPr lang="en-US" sz="2800" dirty="0" err="1" smtClean="0"/>
              <a:t>Condutas</a:t>
            </a:r>
            <a:r>
              <a:rPr lang="en-US" sz="2800" dirty="0" smtClean="0"/>
              <a:t> antissindicais</a:t>
            </a:r>
          </a:p>
          <a:p>
            <a:r>
              <a:rPr lang="en-US" sz="2800" dirty="0" err="1" smtClean="0"/>
              <a:t>Conven</a:t>
            </a:r>
            <a:r>
              <a:rPr lang="en-US" sz="2800" dirty="0" err="1" smtClean="0"/>
              <a:t>ção</a:t>
            </a:r>
            <a:r>
              <a:rPr lang="en-US" sz="2800" dirty="0" smtClean="0"/>
              <a:t> 98 da OIT e a </a:t>
            </a:r>
            <a:r>
              <a:rPr lang="en-US" sz="2800" dirty="0" err="1" smtClean="0"/>
              <a:t>falta</a:t>
            </a:r>
            <a:r>
              <a:rPr lang="en-US" sz="2800" dirty="0" smtClean="0"/>
              <a:t> de </a:t>
            </a:r>
            <a:r>
              <a:rPr lang="en-US" sz="2800" dirty="0" err="1" smtClean="0"/>
              <a:t>legislação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coibir</a:t>
            </a:r>
            <a:r>
              <a:rPr lang="en-US" sz="2800" dirty="0" smtClean="0"/>
              <a:t> </a:t>
            </a:r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atentados</a:t>
            </a:r>
            <a:r>
              <a:rPr lang="en-US" sz="2800" dirty="0" smtClean="0"/>
              <a:t> </a:t>
            </a:r>
            <a:r>
              <a:rPr lang="en-US" sz="2800" dirty="0" err="1" smtClean="0"/>
              <a:t>à</a:t>
            </a:r>
            <a:r>
              <a:rPr lang="en-US" sz="2800" dirty="0" smtClean="0"/>
              <a:t> </a:t>
            </a:r>
            <a:r>
              <a:rPr lang="en-US" sz="2800" dirty="0" err="1" smtClean="0"/>
              <a:t>liberdade</a:t>
            </a:r>
            <a:r>
              <a:rPr lang="en-US" sz="2800" dirty="0" smtClean="0"/>
              <a:t> </a:t>
            </a:r>
            <a:r>
              <a:rPr lang="en-US" sz="2800" dirty="0" err="1" smtClean="0"/>
              <a:t>sindical</a:t>
            </a:r>
            <a:endParaRPr lang="en-US" sz="2800" dirty="0" smtClean="0"/>
          </a:p>
          <a:p>
            <a:r>
              <a:rPr lang="en-US" sz="2800" dirty="0" err="1"/>
              <a:t>Comitê</a:t>
            </a:r>
            <a:r>
              <a:rPr lang="en-US" sz="2800" dirty="0"/>
              <a:t> de </a:t>
            </a:r>
            <a:r>
              <a:rPr lang="en-US" sz="2800" dirty="0" err="1"/>
              <a:t>Aplicação</a:t>
            </a:r>
            <a:r>
              <a:rPr lang="en-US" sz="2800" dirty="0"/>
              <a:t> de </a:t>
            </a:r>
            <a:r>
              <a:rPr lang="en-US" sz="2800" dirty="0" err="1"/>
              <a:t>Normas</a:t>
            </a:r>
            <a:r>
              <a:rPr lang="en-US" sz="2800" dirty="0"/>
              <a:t> (2017): “O </a:t>
            </a:r>
            <a:r>
              <a:rPr lang="en-US" sz="2800" dirty="0" err="1"/>
              <a:t>Comitê</a:t>
            </a:r>
            <a:r>
              <a:rPr lang="en-US" sz="2800" dirty="0"/>
              <a:t>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uma</a:t>
            </a:r>
            <a:r>
              <a:rPr lang="en-US" sz="2800" dirty="0"/>
              <a:t> </a:t>
            </a:r>
            <a:r>
              <a:rPr lang="en-US" sz="2800" dirty="0" err="1"/>
              <a:t>vez</a:t>
            </a:r>
            <a:r>
              <a:rPr lang="en-US" sz="2800" dirty="0"/>
              <a:t> </a:t>
            </a:r>
            <a:r>
              <a:rPr lang="en-US" sz="2800" dirty="0" err="1"/>
              <a:t>requer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o </a:t>
            </a:r>
            <a:r>
              <a:rPr lang="en-US" sz="2800" dirty="0" err="1"/>
              <a:t>Governo</a:t>
            </a:r>
            <a:r>
              <a:rPr lang="en-US" sz="2800" dirty="0"/>
              <a:t> tome as </a:t>
            </a:r>
            <a:r>
              <a:rPr lang="en-US" sz="2800" dirty="0" err="1"/>
              <a:t>medidas</a:t>
            </a:r>
            <a:r>
              <a:rPr lang="en-US" sz="2800" dirty="0"/>
              <a:t> </a:t>
            </a:r>
            <a:r>
              <a:rPr lang="en-US" sz="2800" dirty="0" err="1"/>
              <a:t>necessárias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garantir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a </a:t>
            </a:r>
            <a:r>
              <a:rPr lang="en-US" sz="2800" dirty="0" err="1"/>
              <a:t>legislação</a:t>
            </a:r>
            <a:r>
              <a:rPr lang="en-US" sz="2800" dirty="0"/>
              <a:t> </a:t>
            </a:r>
            <a:r>
              <a:rPr lang="en-US" sz="2800" dirty="0" err="1"/>
              <a:t>estabeleça</a:t>
            </a:r>
            <a:r>
              <a:rPr lang="en-US" sz="2800" dirty="0"/>
              <a:t> </a:t>
            </a:r>
            <a:r>
              <a:rPr lang="en-US" sz="2800" dirty="0" err="1"/>
              <a:t>remédios</a:t>
            </a:r>
            <a:r>
              <a:rPr lang="en-US" sz="2800" dirty="0"/>
              <a:t> e </a:t>
            </a:r>
            <a:r>
              <a:rPr lang="en-US" sz="2800" dirty="0" err="1"/>
              <a:t>sanções</a:t>
            </a:r>
            <a:r>
              <a:rPr lang="en-US" sz="2800" dirty="0"/>
              <a:t> </a:t>
            </a:r>
            <a:r>
              <a:rPr lang="en-US" sz="2800" dirty="0" err="1"/>
              <a:t>suficientemente</a:t>
            </a:r>
            <a:r>
              <a:rPr lang="en-US" sz="2800" dirty="0"/>
              <a:t> </a:t>
            </a:r>
            <a:r>
              <a:rPr lang="en-US" sz="2800" dirty="0" err="1"/>
              <a:t>dissuasivas</a:t>
            </a:r>
            <a:r>
              <a:rPr lang="en-US" sz="2800" dirty="0"/>
              <a:t> contra </a:t>
            </a:r>
            <a:r>
              <a:rPr lang="en-US" sz="2800" dirty="0" err="1"/>
              <a:t>atos</a:t>
            </a:r>
            <a:r>
              <a:rPr lang="en-US" sz="2800" dirty="0"/>
              <a:t> antissindicais</a:t>
            </a:r>
            <a:r>
              <a:rPr lang="en-US" sz="2800" dirty="0" smtClean="0"/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8293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1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VALORIZAÇÃO DA NEGOCIAÇÃO COLETIVA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4478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NEGOCIA</a:t>
            </a:r>
            <a:r>
              <a:rPr lang="en-US" sz="2800" b="1" dirty="0" smtClean="0"/>
              <a:t>ÇÃO COLETIVA NO BRASIL</a:t>
            </a:r>
            <a:endParaRPr lang="en-US" sz="2800" b="1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Trabalhadores</a:t>
            </a:r>
            <a:r>
              <a:rPr lang="en-US" sz="2800" dirty="0" smtClean="0"/>
              <a:t> </a:t>
            </a:r>
            <a:r>
              <a:rPr lang="en-US" sz="2800" dirty="0" err="1"/>
              <a:t>abrangidos</a:t>
            </a:r>
            <a:r>
              <a:rPr lang="en-US" sz="2800" dirty="0"/>
              <a:t> </a:t>
            </a:r>
            <a:r>
              <a:rPr lang="en-US" sz="2800" dirty="0" err="1"/>
              <a:t>pela</a:t>
            </a:r>
            <a:r>
              <a:rPr lang="en-US" sz="2800" dirty="0"/>
              <a:t> </a:t>
            </a:r>
            <a:r>
              <a:rPr lang="en-US" sz="2800" dirty="0" err="1"/>
              <a:t>negociação</a:t>
            </a:r>
            <a:r>
              <a:rPr lang="en-US" sz="2800" dirty="0"/>
              <a:t> </a:t>
            </a:r>
            <a:r>
              <a:rPr lang="en-US" sz="2800" dirty="0" err="1"/>
              <a:t>coletiva</a:t>
            </a:r>
            <a:r>
              <a:rPr lang="en-US" sz="2800" dirty="0"/>
              <a:t> no </a:t>
            </a:r>
            <a:r>
              <a:rPr lang="en-US" sz="2800" dirty="0" err="1"/>
              <a:t>Brasil</a:t>
            </a:r>
            <a:r>
              <a:rPr lang="en-US" sz="2800" dirty="0"/>
              <a:t> (Dados – OIT): 65% e 42%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err="1"/>
              <a:t>Entidades</a:t>
            </a:r>
            <a:r>
              <a:rPr lang="en-US" sz="2800" dirty="0"/>
              <a:t> </a:t>
            </a:r>
            <a:r>
              <a:rPr lang="en-US" sz="2800" dirty="0" err="1"/>
              <a:t>sindicais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promovem</a:t>
            </a:r>
            <a:r>
              <a:rPr lang="en-US" sz="2800" dirty="0"/>
              <a:t> </a:t>
            </a:r>
            <a:r>
              <a:rPr lang="en-US" sz="2800" dirty="0" err="1"/>
              <a:t>negociação</a:t>
            </a:r>
            <a:r>
              <a:rPr lang="en-US" sz="2800" dirty="0"/>
              <a:t> </a:t>
            </a:r>
            <a:r>
              <a:rPr lang="en-US" sz="2800" dirty="0" err="1"/>
              <a:t>coletiva</a:t>
            </a:r>
            <a:r>
              <a:rPr lang="en-US" sz="2800" dirty="0"/>
              <a:t> no </a:t>
            </a:r>
            <a:r>
              <a:rPr lang="en-US" sz="2800" dirty="0" err="1"/>
              <a:t>Brasil</a:t>
            </a:r>
            <a:r>
              <a:rPr lang="en-US" sz="2800" dirty="0"/>
              <a:t> (Dados – IBGE e MTPS):</a:t>
            </a:r>
          </a:p>
          <a:p>
            <a:pPr>
              <a:buFontTx/>
              <a:buChar char="-"/>
            </a:pPr>
            <a:r>
              <a:rPr lang="en-US" sz="2800" dirty="0"/>
              <a:t>1992: 53%</a:t>
            </a:r>
          </a:p>
          <a:p>
            <a:pPr>
              <a:buFontTx/>
              <a:buChar char="-"/>
            </a:pPr>
            <a:r>
              <a:rPr lang="en-US" sz="2800" dirty="0"/>
              <a:t>2001: 51%</a:t>
            </a:r>
          </a:p>
          <a:p>
            <a:pPr>
              <a:buFontTx/>
              <a:buChar char="-"/>
            </a:pPr>
            <a:r>
              <a:rPr lang="en-US" sz="2800" dirty="0"/>
              <a:t>2014: 46%</a:t>
            </a:r>
          </a:p>
        </p:txBody>
      </p:sp>
    </p:spTree>
    <p:extLst>
      <p:ext uri="{BB962C8B-B14F-4D97-AF65-F5344CB8AC3E}">
        <p14:creationId xmlns:p14="http://schemas.microsoft.com/office/powerpoint/2010/main" val="1813552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1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VALORIZAÇÃO DA NEGOCIAÇÃO COLETIVA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447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PRINCIPAIS PROBLEMAS NO PL 6787/2016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Aus</a:t>
            </a:r>
            <a:r>
              <a:rPr lang="en-US" sz="2800" dirty="0" err="1" smtClean="0"/>
              <a:t>ência</a:t>
            </a:r>
            <a:r>
              <a:rPr lang="en-US" sz="2800" dirty="0" smtClean="0"/>
              <a:t> de </a:t>
            </a:r>
            <a:r>
              <a:rPr lang="en-US" sz="2800" dirty="0" err="1" smtClean="0"/>
              <a:t>limitação</a:t>
            </a:r>
            <a:r>
              <a:rPr lang="en-US" sz="2800" dirty="0" smtClean="0"/>
              <a:t> </a:t>
            </a:r>
            <a:r>
              <a:rPr lang="en-US" sz="2800" dirty="0" err="1" smtClean="0"/>
              <a:t>diária</a:t>
            </a:r>
            <a:r>
              <a:rPr lang="en-US" sz="2800" dirty="0" smtClean="0"/>
              <a:t> e </a:t>
            </a:r>
            <a:r>
              <a:rPr lang="en-US" sz="2800" dirty="0" err="1" smtClean="0"/>
              <a:t>semanal</a:t>
            </a:r>
            <a:r>
              <a:rPr lang="en-US" sz="2800" dirty="0" smtClean="0"/>
              <a:t> da </a:t>
            </a:r>
            <a:r>
              <a:rPr lang="en-US" sz="2800" dirty="0" err="1" smtClean="0"/>
              <a:t>jornada</a:t>
            </a:r>
            <a:r>
              <a:rPr lang="en-US" sz="2800" dirty="0" smtClean="0"/>
              <a:t> de </a:t>
            </a:r>
            <a:r>
              <a:rPr lang="en-US" sz="2800" dirty="0" err="1" smtClean="0"/>
              <a:t>trabalho</a:t>
            </a:r>
            <a:endParaRPr lang="en-US" sz="2800" dirty="0" smtClean="0"/>
          </a:p>
          <a:p>
            <a:r>
              <a:rPr lang="en-US" sz="2800" dirty="0"/>
              <a:t>A </a:t>
            </a:r>
            <a:r>
              <a:rPr lang="en-US" sz="2800" dirty="0" err="1"/>
              <a:t>limitação</a:t>
            </a:r>
            <a:r>
              <a:rPr lang="en-US" sz="2800" dirty="0"/>
              <a:t> </a:t>
            </a:r>
            <a:r>
              <a:rPr lang="en-US" sz="2800" dirty="0" smtClean="0"/>
              <a:t>de </a:t>
            </a:r>
            <a:r>
              <a:rPr lang="en-US" sz="2800" dirty="0"/>
              <a:t>220 </a:t>
            </a:r>
            <a:r>
              <a:rPr lang="en-US" sz="2800" dirty="0" err="1"/>
              <a:t>horas</a:t>
            </a:r>
            <a:r>
              <a:rPr lang="en-US" sz="2800" dirty="0"/>
              <a:t> no </a:t>
            </a:r>
            <a:r>
              <a:rPr lang="en-US" sz="2800" dirty="0" err="1"/>
              <a:t>mês</a:t>
            </a:r>
            <a:r>
              <a:rPr lang="en-US" sz="2800" dirty="0"/>
              <a:t>, </a:t>
            </a:r>
            <a:r>
              <a:rPr lang="en-US" sz="2800" dirty="0" err="1"/>
              <a:t>desconsiderando</a:t>
            </a:r>
            <a:r>
              <a:rPr lang="en-US" sz="2800" dirty="0"/>
              <a:t> o </a:t>
            </a:r>
            <a:r>
              <a:rPr lang="en-US" sz="2800" dirty="0" smtClean="0"/>
              <a:t>DSR, </a:t>
            </a:r>
            <a:r>
              <a:rPr lang="en-US" sz="2800" dirty="0" err="1"/>
              <a:t>aumenta</a:t>
            </a:r>
            <a:r>
              <a:rPr lang="en-US" sz="2800" dirty="0"/>
              <a:t> a </a:t>
            </a:r>
            <a:r>
              <a:rPr lang="en-US" sz="2800" dirty="0" err="1"/>
              <a:t>jornada</a:t>
            </a:r>
            <a:r>
              <a:rPr lang="en-US" sz="2800" dirty="0"/>
              <a:t> de </a:t>
            </a:r>
            <a:r>
              <a:rPr lang="en-US" sz="2800" dirty="0" err="1"/>
              <a:t>trabalho</a:t>
            </a:r>
            <a:r>
              <a:rPr lang="en-US" sz="2800" dirty="0"/>
              <a:t> mensal </a:t>
            </a:r>
            <a:r>
              <a:rPr lang="en-US" sz="2800" dirty="0" err="1"/>
              <a:t>em</a:t>
            </a:r>
            <a:r>
              <a:rPr lang="en-US" sz="2800" dirty="0"/>
              <a:t> 25 </a:t>
            </a:r>
            <a:r>
              <a:rPr lang="en-US" sz="2800" dirty="0" err="1"/>
              <a:t>horas</a:t>
            </a:r>
            <a:r>
              <a:rPr lang="en-US" sz="2800" dirty="0"/>
              <a:t> e, a </a:t>
            </a:r>
            <a:r>
              <a:rPr lang="en-US" sz="2800" dirty="0" err="1"/>
              <a:t>anual</a:t>
            </a:r>
            <a:r>
              <a:rPr lang="en-US" sz="2800" dirty="0"/>
              <a:t>, </a:t>
            </a:r>
            <a:r>
              <a:rPr lang="en-US" sz="2800" dirty="0" err="1"/>
              <a:t>em</a:t>
            </a:r>
            <a:r>
              <a:rPr lang="en-US" sz="2800" dirty="0"/>
              <a:t> 300 </a:t>
            </a:r>
            <a:r>
              <a:rPr lang="en-US" sz="2800" dirty="0" err="1" smtClean="0"/>
              <a:t>horas</a:t>
            </a:r>
            <a:endParaRPr lang="en-US" sz="2800" dirty="0" smtClean="0"/>
          </a:p>
          <a:p>
            <a:r>
              <a:rPr lang="en-US" sz="2800" dirty="0" err="1" smtClean="0"/>
              <a:t>Intervalo</a:t>
            </a:r>
            <a:r>
              <a:rPr lang="en-US" sz="2800" dirty="0" smtClean="0"/>
              <a:t> </a:t>
            </a:r>
            <a:r>
              <a:rPr lang="en-US" sz="2800" dirty="0" err="1" smtClean="0"/>
              <a:t>intrajornada</a:t>
            </a:r>
            <a:endParaRPr lang="en-US" sz="2800" dirty="0" smtClean="0"/>
          </a:p>
          <a:p>
            <a:r>
              <a:rPr lang="en-US" sz="2800" dirty="0" err="1" smtClean="0"/>
              <a:t>Registro</a:t>
            </a:r>
            <a:r>
              <a:rPr lang="en-US" sz="2800" dirty="0" smtClean="0"/>
              <a:t> da </a:t>
            </a:r>
            <a:r>
              <a:rPr lang="en-US" sz="2800" dirty="0" err="1" smtClean="0"/>
              <a:t>jornada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7269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162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</a:t>
            </a:r>
            <a:r>
              <a:rPr lang="en-US" dirty="0" smtClean="0"/>
              <a:t>ÃO HÁ VALORIZAÇÃO DA NEGOCIAÇÃO COLETIVA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4478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RELAT</a:t>
            </a:r>
            <a:r>
              <a:rPr lang="en-US" sz="2800" b="1" dirty="0" smtClean="0"/>
              <a:t>ÓRIO</a:t>
            </a:r>
            <a:r>
              <a:rPr lang="en-US" sz="2800" b="1" dirty="0" smtClean="0"/>
              <a:t> DE PERITOS DO COMIT</a:t>
            </a:r>
            <a:r>
              <a:rPr lang="en-US" sz="2800" b="1" dirty="0" smtClean="0"/>
              <a:t>Ê</a:t>
            </a:r>
            <a:r>
              <a:rPr lang="en-US" sz="2800" b="1" dirty="0" smtClean="0"/>
              <a:t> DE APLICA</a:t>
            </a:r>
            <a:r>
              <a:rPr lang="en-US" sz="2800" b="1" dirty="0" smtClean="0"/>
              <a:t>ÇÃO</a:t>
            </a:r>
            <a:r>
              <a:rPr lang="en-US" sz="2800" b="1" dirty="0" smtClean="0"/>
              <a:t> DE NORMAS </a:t>
            </a:r>
            <a:r>
              <a:rPr lang="en-US" sz="2800" b="1" dirty="0"/>
              <a:t>(2017)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“O </a:t>
            </a:r>
            <a:r>
              <a:rPr lang="en-US" sz="2800" dirty="0" err="1"/>
              <a:t>Comitê</a:t>
            </a:r>
            <a:r>
              <a:rPr lang="en-US" sz="2800" dirty="0"/>
              <a:t> </a:t>
            </a:r>
            <a:r>
              <a:rPr lang="en-US" sz="2800" dirty="0" err="1"/>
              <a:t>lembra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o </a:t>
            </a:r>
            <a:r>
              <a:rPr lang="en-US" sz="2800" dirty="0" err="1"/>
              <a:t>objetivo</a:t>
            </a:r>
            <a:r>
              <a:rPr lang="en-US" sz="2800" dirty="0"/>
              <a:t> </a:t>
            </a:r>
            <a:r>
              <a:rPr lang="en-US" sz="2800" dirty="0" err="1"/>
              <a:t>geral</a:t>
            </a:r>
            <a:r>
              <a:rPr lang="en-US" sz="2800" dirty="0"/>
              <a:t> das </a:t>
            </a:r>
            <a:r>
              <a:rPr lang="en-US" sz="2800" dirty="0" err="1"/>
              <a:t>Convenções</a:t>
            </a:r>
            <a:r>
              <a:rPr lang="en-US" sz="2800" dirty="0"/>
              <a:t> n. 98, 151 e 154 </a:t>
            </a:r>
            <a:r>
              <a:rPr lang="en-US" sz="2800" dirty="0" err="1"/>
              <a:t>é</a:t>
            </a:r>
            <a:r>
              <a:rPr lang="en-US" sz="2800" dirty="0"/>
              <a:t> de </a:t>
            </a:r>
            <a:r>
              <a:rPr lang="en-US" sz="2800" dirty="0" err="1"/>
              <a:t>promover</a:t>
            </a:r>
            <a:r>
              <a:rPr lang="en-US" sz="2800" dirty="0"/>
              <a:t> a </a:t>
            </a:r>
            <a:r>
              <a:rPr lang="en-US" sz="2800" dirty="0" err="1"/>
              <a:t>negociação</a:t>
            </a:r>
            <a:r>
              <a:rPr lang="en-US" sz="2800" dirty="0"/>
              <a:t> </a:t>
            </a:r>
            <a:r>
              <a:rPr lang="en-US" sz="2800" dirty="0" err="1"/>
              <a:t>coletiva</a:t>
            </a:r>
            <a:r>
              <a:rPr lang="en-US" sz="2800" dirty="0"/>
              <a:t> </a:t>
            </a:r>
            <a:r>
              <a:rPr lang="en-US" sz="2800" b="1" u="sng" dirty="0"/>
              <a:t>sob a </a:t>
            </a:r>
            <a:r>
              <a:rPr lang="en-US" sz="2800" b="1" u="sng" dirty="0" err="1"/>
              <a:t>perspectiva</a:t>
            </a:r>
            <a:r>
              <a:rPr lang="en-US" sz="2800" b="1" u="sng" dirty="0"/>
              <a:t> de </a:t>
            </a:r>
            <a:r>
              <a:rPr lang="en-US" sz="2800" b="1" u="sng" dirty="0" err="1"/>
              <a:t>tratativas</a:t>
            </a:r>
            <a:r>
              <a:rPr lang="en-US" sz="2800" b="1" u="sng" dirty="0"/>
              <a:t> de </a:t>
            </a:r>
            <a:r>
              <a:rPr lang="en-US" sz="2800" b="1" u="sng" dirty="0" err="1"/>
              <a:t>condições</a:t>
            </a:r>
            <a:r>
              <a:rPr lang="en-US" sz="2800" b="1" u="sng" dirty="0"/>
              <a:t> de </a:t>
            </a:r>
            <a:r>
              <a:rPr lang="en-US" sz="2800" b="1" u="sng" dirty="0" err="1"/>
              <a:t>trabalho</a:t>
            </a:r>
            <a:r>
              <a:rPr lang="en-US" sz="2800" b="1" u="sng" dirty="0"/>
              <a:t> </a:t>
            </a:r>
            <a:r>
              <a:rPr lang="en-US" sz="2800" b="1" u="sng" dirty="0" err="1"/>
              <a:t>mais</a:t>
            </a:r>
            <a:r>
              <a:rPr lang="en-US" sz="2800" b="1" u="sng" dirty="0"/>
              <a:t> </a:t>
            </a:r>
            <a:r>
              <a:rPr lang="en-US" sz="2800" b="1" u="sng" dirty="0" err="1"/>
              <a:t>favoráveis</a:t>
            </a:r>
            <a:r>
              <a:rPr lang="en-US" sz="2800" b="1" u="sng" dirty="0"/>
              <a:t> </a:t>
            </a:r>
            <a:r>
              <a:rPr lang="en-US" sz="2800" b="1" u="sng" dirty="0" err="1"/>
              <a:t>que</a:t>
            </a:r>
            <a:r>
              <a:rPr lang="en-US" sz="2800" b="1" u="sng" dirty="0"/>
              <a:t> as </a:t>
            </a:r>
            <a:r>
              <a:rPr lang="en-US" sz="2800" b="1" u="sng" dirty="0" err="1"/>
              <a:t>fixadas</a:t>
            </a:r>
            <a:r>
              <a:rPr lang="en-US" sz="2800" b="1" u="sng" dirty="0"/>
              <a:t> </a:t>
            </a:r>
            <a:r>
              <a:rPr lang="en-US" sz="2800" b="1" u="sng" dirty="0" err="1"/>
              <a:t>em</a:t>
            </a:r>
            <a:r>
              <a:rPr lang="en-US" sz="2800" b="1" u="sng" dirty="0"/>
              <a:t> lei</a:t>
            </a:r>
            <a:r>
              <a:rPr lang="en-US" sz="2800" dirty="0"/>
              <a:t>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“ Do </a:t>
            </a:r>
            <a:r>
              <a:rPr lang="en-US" sz="2800" dirty="0" err="1"/>
              <a:t>ponto</a:t>
            </a:r>
            <a:r>
              <a:rPr lang="en-US" sz="2800" dirty="0"/>
              <a:t> de vista </a:t>
            </a:r>
            <a:r>
              <a:rPr lang="en-US" sz="2800" dirty="0" err="1"/>
              <a:t>prático</a:t>
            </a:r>
            <a:r>
              <a:rPr lang="en-US" sz="2800" dirty="0"/>
              <a:t>, o </a:t>
            </a:r>
            <a:r>
              <a:rPr lang="en-US" sz="2800" dirty="0" err="1"/>
              <a:t>Comitê</a:t>
            </a:r>
            <a:r>
              <a:rPr lang="en-US" sz="2800" dirty="0"/>
              <a:t> </a:t>
            </a:r>
            <a:r>
              <a:rPr lang="en-US" sz="2800" dirty="0" err="1"/>
              <a:t>considera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a </a:t>
            </a:r>
            <a:r>
              <a:rPr lang="en-US" sz="2800" dirty="0" err="1"/>
              <a:t>introdução</a:t>
            </a:r>
            <a:r>
              <a:rPr lang="en-US" sz="2800" dirty="0"/>
              <a:t> de </a:t>
            </a:r>
            <a:r>
              <a:rPr lang="en-US" sz="2800" dirty="0" err="1"/>
              <a:t>medida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permitir</a:t>
            </a:r>
            <a:r>
              <a:rPr lang="en-US" sz="2800" dirty="0"/>
              <a:t> a </a:t>
            </a:r>
            <a:r>
              <a:rPr lang="en-US" sz="2800" dirty="0" err="1"/>
              <a:t>redução</a:t>
            </a:r>
            <a:r>
              <a:rPr lang="en-US" sz="2800" dirty="0"/>
              <a:t> do </a:t>
            </a:r>
            <a:r>
              <a:rPr lang="en-US" sz="2800" dirty="0" err="1"/>
              <a:t>piso</a:t>
            </a:r>
            <a:r>
              <a:rPr lang="en-US" sz="2800" dirty="0"/>
              <a:t> </a:t>
            </a:r>
            <a:r>
              <a:rPr lang="en-US" sz="2800" b="1" u="sng" dirty="0"/>
              <a:t>legal </a:t>
            </a:r>
            <a:r>
              <a:rPr lang="en-US" sz="2800" b="1" u="sng" dirty="0" err="1"/>
              <a:t>por</a:t>
            </a:r>
            <a:r>
              <a:rPr lang="en-US" sz="2800" b="1" u="sng" dirty="0"/>
              <a:t> </a:t>
            </a:r>
            <a:r>
              <a:rPr lang="en-US" sz="2800" b="1" u="sng" dirty="0" err="1"/>
              <a:t>meio</a:t>
            </a:r>
            <a:r>
              <a:rPr lang="en-US" sz="2800" b="1" u="sng" dirty="0"/>
              <a:t> de </a:t>
            </a:r>
            <a:r>
              <a:rPr lang="en-US" sz="2800" b="1" u="sng" dirty="0" err="1"/>
              <a:t>negociação</a:t>
            </a:r>
            <a:r>
              <a:rPr lang="en-US" sz="2800" b="1" u="sng" dirty="0"/>
              <a:t> </a:t>
            </a:r>
            <a:r>
              <a:rPr lang="en-US" sz="2800" b="1" u="sng" dirty="0" err="1"/>
              <a:t>coletiva</a:t>
            </a:r>
            <a:r>
              <a:rPr lang="en-US" sz="2800" b="1" u="sng" dirty="0"/>
              <a:t> </a:t>
            </a:r>
            <a:r>
              <a:rPr lang="en-US" sz="2800" b="1" u="sng" dirty="0" err="1"/>
              <a:t>possui</a:t>
            </a:r>
            <a:r>
              <a:rPr lang="en-US" sz="2800" b="1" u="sng" dirty="0"/>
              <a:t> um </a:t>
            </a:r>
            <a:r>
              <a:rPr lang="en-US" sz="2800" b="1" u="sng" dirty="0" err="1"/>
              <a:t>efeito</a:t>
            </a:r>
            <a:r>
              <a:rPr lang="en-US" sz="2800" b="1" u="sng" dirty="0"/>
              <a:t> de </a:t>
            </a:r>
            <a:r>
              <a:rPr lang="en-US" sz="2800" b="1" u="sng" dirty="0" err="1"/>
              <a:t>afastar</a:t>
            </a:r>
            <a:r>
              <a:rPr lang="en-US" sz="2800" b="1" u="sng" dirty="0"/>
              <a:t> o </a:t>
            </a:r>
            <a:r>
              <a:rPr lang="en-US" sz="2800" b="1" u="sng" dirty="0" err="1"/>
              <a:t>exercício</a:t>
            </a:r>
            <a:r>
              <a:rPr lang="en-US" sz="2800" b="1" u="sng" dirty="0"/>
              <a:t> da </a:t>
            </a:r>
            <a:r>
              <a:rPr lang="en-US" sz="2800" b="1" u="sng" dirty="0" err="1"/>
              <a:t>negociação</a:t>
            </a:r>
            <a:r>
              <a:rPr lang="en-US" sz="2800" b="1" u="sng" dirty="0"/>
              <a:t> </a:t>
            </a:r>
            <a:r>
              <a:rPr lang="en-US" sz="2800" b="1" u="sng" dirty="0" err="1"/>
              <a:t>coletiva</a:t>
            </a:r>
            <a:r>
              <a:rPr lang="en-US" sz="2800" b="1" u="sng" dirty="0"/>
              <a:t> e </a:t>
            </a:r>
            <a:r>
              <a:rPr lang="en-US" sz="2800" b="1" u="sng" dirty="0" err="1"/>
              <a:t>pode</a:t>
            </a:r>
            <a:r>
              <a:rPr lang="en-US" sz="2800" b="1" u="sng" dirty="0"/>
              <a:t> </a:t>
            </a:r>
            <a:r>
              <a:rPr lang="en-US" sz="2800" b="1" u="sng" dirty="0" err="1"/>
              <a:t>enfraquecer</a:t>
            </a:r>
            <a:r>
              <a:rPr lang="en-US" sz="2800" b="1" u="sng" dirty="0"/>
              <a:t> a </a:t>
            </a:r>
            <a:r>
              <a:rPr lang="en-US" sz="2800" b="1" u="sng" dirty="0" err="1"/>
              <a:t>sua</a:t>
            </a:r>
            <a:r>
              <a:rPr lang="en-US" sz="2800" b="1" u="sng" dirty="0"/>
              <a:t> </a:t>
            </a:r>
            <a:r>
              <a:rPr lang="en-US" sz="2800" b="1" u="sng" dirty="0" err="1"/>
              <a:t>legitimidade</a:t>
            </a:r>
            <a:r>
              <a:rPr lang="en-US" sz="2800" b="1" u="sng" dirty="0"/>
              <a:t> no </a:t>
            </a:r>
            <a:r>
              <a:rPr lang="en-US" sz="2800" b="1" u="sng" dirty="0" err="1"/>
              <a:t>longo</a:t>
            </a:r>
            <a:r>
              <a:rPr lang="en-US" sz="2800" b="1" u="sng" dirty="0"/>
              <a:t> </a:t>
            </a:r>
            <a:r>
              <a:rPr lang="en-US" sz="2800" b="1" u="sng" dirty="0" err="1"/>
              <a:t>prazo</a:t>
            </a:r>
            <a:r>
              <a:rPr lang="en-US" sz="2800" b="1" u="sng" dirty="0"/>
              <a:t>”</a:t>
            </a:r>
            <a:endParaRPr lang="pt-BR" sz="2800" b="1" u="sng" dirty="0"/>
          </a:p>
          <a:p>
            <a:pPr marL="0" indent="0">
              <a:buNone/>
            </a:pPr>
            <a:endParaRPr lang="en-US" sz="28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1426077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28</TotalTime>
  <Words>505</Words>
  <Application>Microsoft Macintosh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A REFORMA TRABALHISTA E O NEGOCIADO SOBRE O LEGISLADO:  uma análise institucional do ministério público do trabalho</vt:lpstr>
      <vt:lpstr>PowerPoint Presentation</vt:lpstr>
      <vt:lpstr>NÃO HÁ GERAÇÃO DE EMPREGOS</vt:lpstr>
      <vt:lpstr>NÃO HÁ VALORIZAÇÃO DA NEGOCIAÇÃO COLETIVA</vt:lpstr>
      <vt:lpstr>NÃO HÁ VALORIZAÇÃO DA NEGOCIAÇÃO COLETIVA</vt:lpstr>
      <vt:lpstr>NÃO HÁ VALORIZAÇÃO DA NEGOCIAÇÃO COLETIVA</vt:lpstr>
      <vt:lpstr>NÃO HÁ VALORIZAÇÃO DA NEGOCIAÇÃO COLETIVA</vt:lpstr>
      <vt:lpstr>NÃO HÁ VALORIZAÇÃO DA NEGOCIAÇÃO COLETIVA</vt:lpstr>
    </vt:vector>
  </TitlesOfParts>
  <Company>RENAN KALIL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REFORMA TRABALHISTA E O NOEGOCIADO SOBRE O LEGISLADO:  uma análise institucional do ministério público do trabalho</dc:title>
  <dc:creator>Renan Kalil</dc:creator>
  <cp:lastModifiedBy>Renan Kalil</cp:lastModifiedBy>
  <cp:revision>3</cp:revision>
  <dcterms:created xsi:type="dcterms:W3CDTF">2017-04-11T02:23:34Z</dcterms:created>
  <dcterms:modified xsi:type="dcterms:W3CDTF">2017-04-11T02:52:02Z</dcterms:modified>
</cp:coreProperties>
</file>