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318" r:id="rId6"/>
    <p:sldId id="266" r:id="rId7"/>
    <p:sldId id="267" r:id="rId8"/>
    <p:sldId id="297" r:id="rId9"/>
    <p:sldId id="315" r:id="rId10"/>
    <p:sldId id="316" r:id="rId11"/>
    <p:sldId id="317" r:id="rId12"/>
    <p:sldId id="314" r:id="rId13"/>
    <p:sldId id="313" r:id="rId14"/>
    <p:sldId id="299" r:id="rId15"/>
    <p:sldId id="300" r:id="rId16"/>
    <p:sldId id="301" r:id="rId17"/>
    <p:sldId id="269" r:id="rId18"/>
    <p:sldId id="270" r:id="rId19"/>
    <p:sldId id="305" r:id="rId20"/>
    <p:sldId id="302" r:id="rId21"/>
    <p:sldId id="282" r:id="rId22"/>
    <p:sldId id="276" r:id="rId23"/>
    <p:sldId id="319" r:id="rId24"/>
    <p:sldId id="320" r:id="rId25"/>
    <p:sldId id="321" r:id="rId26"/>
    <p:sldId id="322" r:id="rId27"/>
    <p:sldId id="323" r:id="rId28"/>
    <p:sldId id="284" r:id="rId29"/>
    <p:sldId id="303" r:id="rId30"/>
    <p:sldId id="304" r:id="rId31"/>
    <p:sldId id="307" r:id="rId32"/>
    <p:sldId id="308" r:id="rId33"/>
    <p:sldId id="309" r:id="rId34"/>
    <p:sldId id="312" r:id="rId35"/>
    <p:sldId id="310" r:id="rId36"/>
    <p:sldId id="311" r:id="rId37"/>
    <p:sldId id="285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2154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CE0-0218-43E0-8207-000351F54A8F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D532-0064-45C5-B103-10E798D45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8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CE0-0218-43E0-8207-000351F54A8F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D532-0064-45C5-B103-10E798D45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02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CE0-0218-43E0-8207-000351F54A8F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D532-0064-45C5-B103-10E798D45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79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CE0-0218-43E0-8207-000351F54A8F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D532-0064-45C5-B103-10E798D45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18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CE0-0218-43E0-8207-000351F54A8F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D532-0064-45C5-B103-10E798D45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25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CE0-0218-43E0-8207-000351F54A8F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D532-0064-45C5-B103-10E798D45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659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CE0-0218-43E0-8207-000351F54A8F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D532-0064-45C5-B103-10E798D45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36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CE0-0218-43E0-8207-000351F54A8F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D532-0064-45C5-B103-10E798D45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927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CE0-0218-43E0-8207-000351F54A8F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D532-0064-45C5-B103-10E798D45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96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CE0-0218-43E0-8207-000351F54A8F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D532-0064-45C5-B103-10E798D45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59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CE0-0218-43E0-8207-000351F54A8F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D532-0064-45C5-B103-10E798D45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7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A3CE0-0218-43E0-8207-000351F54A8F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D532-0064-45C5-B103-10E798D45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527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ages/Aqui-tem-Javali/1537732986460336" TargetMode="External"/><Relationship Id="rId2" Type="http://schemas.openxmlformats.org/officeDocument/2006/relationships/hyperlink" Target="http://www.aquitemjavali.blogspo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channel/UCHdhHDPTjTW6NLLqwSZdlnA/video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65262"/>
            <a:ext cx="7772400" cy="2979762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A INVASÃO DE JAVALIS NO </a:t>
            </a:r>
            <a:r>
              <a:rPr lang="en-US" sz="5400" b="1" dirty="0" smtClean="0"/>
              <a:t>BRASIL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 a  </a:t>
            </a:r>
            <a:br>
              <a:rPr lang="en-US" b="1" dirty="0" smtClean="0"/>
            </a:br>
            <a:r>
              <a:rPr lang="en-US" b="1" dirty="0" err="1" smtClean="0"/>
              <a:t>Rede</a:t>
            </a:r>
            <a:r>
              <a:rPr lang="en-US" b="1" dirty="0" smtClean="0"/>
              <a:t> “</a:t>
            </a:r>
            <a:r>
              <a:rPr lang="en-US" b="1" dirty="0" err="1" smtClean="0"/>
              <a:t>Aqui</a:t>
            </a:r>
            <a:r>
              <a:rPr lang="en-US" b="1" dirty="0" smtClean="0"/>
              <a:t> </a:t>
            </a:r>
            <a:r>
              <a:rPr lang="en-US" b="1" dirty="0"/>
              <a:t>Tem </a:t>
            </a:r>
            <a:r>
              <a:rPr lang="en-US" b="1" dirty="0" err="1" smtClean="0"/>
              <a:t>Javali</a:t>
            </a:r>
            <a:r>
              <a:rPr lang="en-US" b="1" dirty="0" smtClean="0"/>
              <a:t>”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4484712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Rafael Salerno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Eng. </a:t>
            </a:r>
            <a:r>
              <a:rPr lang="en-US" sz="2800" b="1" dirty="0" err="1" smtClean="0">
                <a:solidFill>
                  <a:schemeClr val="tx1"/>
                </a:solidFill>
              </a:rPr>
              <a:t>Agrônomo</a:t>
            </a:r>
            <a:r>
              <a:rPr lang="en-US" sz="2800" b="1" dirty="0" smtClean="0">
                <a:solidFill>
                  <a:schemeClr val="tx1"/>
                </a:solidFill>
              </a:rPr>
              <a:t> e </a:t>
            </a:r>
            <a:r>
              <a:rPr lang="en-US" sz="2800" b="1" dirty="0" err="1" smtClean="0">
                <a:solidFill>
                  <a:schemeClr val="tx1"/>
                </a:solidFill>
              </a:rPr>
              <a:t>Coordenador</a:t>
            </a:r>
            <a:r>
              <a:rPr lang="en-US" sz="2800" b="1" dirty="0" smtClean="0">
                <a:solidFill>
                  <a:schemeClr val="tx1"/>
                </a:solidFill>
              </a:rPr>
              <a:t> da </a:t>
            </a:r>
            <a:r>
              <a:rPr lang="en-US" sz="2800" b="1" dirty="0" err="1" smtClean="0">
                <a:solidFill>
                  <a:schemeClr val="tx1"/>
                </a:solidFill>
              </a:rPr>
              <a:t>Rede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Aqui</a:t>
            </a:r>
            <a:r>
              <a:rPr lang="en-US" sz="2800" b="1" dirty="0" smtClean="0">
                <a:solidFill>
                  <a:schemeClr val="tx1"/>
                </a:solidFill>
              </a:rPr>
              <a:t> Tem </a:t>
            </a:r>
            <a:r>
              <a:rPr lang="en-US" sz="2800" b="1" dirty="0" err="1" smtClean="0">
                <a:solidFill>
                  <a:schemeClr val="tx1"/>
                </a:solidFill>
              </a:rPr>
              <a:t>Javali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7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Qualidade da carne catarinense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/>
          </a:p>
          <a:p>
            <a:r>
              <a:rPr lang="pt-BR" dirty="0" smtClean="0"/>
              <a:t>Elevado </a:t>
            </a:r>
            <a:r>
              <a:rPr lang="pt-BR" dirty="0"/>
              <a:t>grau de sanidade do rebanho segundo organizações internacionais (fonte: ACCS</a:t>
            </a:r>
            <a:r>
              <a:rPr lang="pt-BR" dirty="0" smtClean="0"/>
              <a:t>):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•    Livre de Febre Aftosa desde 1993;</a:t>
            </a:r>
            <a:br>
              <a:rPr lang="pt-BR" dirty="0"/>
            </a:br>
            <a:r>
              <a:rPr lang="pt-BR" dirty="0"/>
              <a:t>•    Erradicação da Doença de </a:t>
            </a:r>
            <a:r>
              <a:rPr lang="pt-BR" dirty="0" err="1"/>
              <a:t>Aujeszky</a:t>
            </a:r>
            <a:r>
              <a:rPr lang="pt-BR" dirty="0"/>
              <a:t>;</a:t>
            </a:r>
            <a:br>
              <a:rPr lang="pt-BR" dirty="0"/>
            </a:br>
            <a:r>
              <a:rPr lang="pt-BR" dirty="0"/>
              <a:t>•    Livre de peste Suína Clássica desde 1990;</a:t>
            </a:r>
            <a:br>
              <a:rPr lang="pt-BR" dirty="0"/>
            </a:br>
            <a:r>
              <a:rPr lang="pt-BR" dirty="0"/>
              <a:t>•    Reconhecimento nacional como área livre de Aftosa sem vacinação desde 27.04.2000;</a:t>
            </a:r>
            <a:br>
              <a:rPr lang="pt-BR" dirty="0"/>
            </a:br>
            <a:r>
              <a:rPr lang="pt-BR" dirty="0"/>
              <a:t>•    Reconhecimento pela OIE como livre de Aftosa sem vacinação – 25.05.2007.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657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D:\Backup\Salerno\Documents\Caça IBAMA\1Regulamentação\Artigos GT Javali\Audiência Senado 20160317\Aftosa deu prejuízo de US$ 242 milhões ao P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24" y="188640"/>
            <a:ext cx="725996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Backup\Salerno\Documents\Caça IBAMA\1Regulamentação\Artigos GT Javali\Audiência Senado 20160317\Prejuízo com aftosa MS 2007 US$ 750 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95284"/>
            <a:ext cx="7416824" cy="513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7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t-BR" b="1" dirty="0" smtClean="0"/>
              <a:t>JAVALIS EM SC</a:t>
            </a:r>
            <a:endParaRPr lang="pt-BR" b="1" dirty="0"/>
          </a:p>
        </p:txBody>
      </p:sp>
      <p:pic>
        <p:nvPicPr>
          <p:cNvPr id="2050" name="Picture 2" descr="D:\Backup\Salerno\Documents\Caça IBAMA\1Regulamentação\Artigos GT Javali\mapa_contaminacao_javali1 Caipora Carlos H Salvad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76240"/>
            <a:ext cx="6552728" cy="463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95536" y="1189201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Até 2003 existiam mais de 500 criadores de javalis em Santa Catarina que juntos somavam mais de 5 mil cabeças (EPAGRI), com apenas 4 legalizados e autorizados pelos órgãos competentes. 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663252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sz="4800" b="1" dirty="0" smtClean="0"/>
              <a:t>Coxilha </a:t>
            </a:r>
            <a:r>
              <a:rPr lang="pt-BR" sz="4800" b="1" dirty="0" err="1" smtClean="0"/>
              <a:t>Rica,SC</a:t>
            </a:r>
            <a:endParaRPr lang="pt-BR" sz="4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Giovanni Zanella, quase 4 mil javalis desde 2011</a:t>
            </a:r>
          </a:p>
          <a:p>
            <a:pPr marL="0" indent="0">
              <a:buNone/>
            </a:pPr>
            <a:r>
              <a:rPr lang="pt-BR" dirty="0" smtClean="0"/>
              <a:t>4 Equipes de caça em 11 mil hectares</a:t>
            </a:r>
            <a:endParaRPr lang="pt-BR" dirty="0"/>
          </a:p>
        </p:txBody>
      </p:sp>
      <p:pic>
        <p:nvPicPr>
          <p:cNvPr id="1026" name="Picture 2" descr="D:\Backup\Salerno\Documents\Caça IBAMA\1Regulamentação\Artigos GT Javali\Audiência Senado 20160317\f0beb2b2-5e78-495a-af8f-289c6589b5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058" y="2157536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Backup\Salerno\Documents\Caça IBAMA\1Regulamentação\Artigos GT Javali\Audiência Senado 20160317\0ec6b973-7e28-4e2e-a1be-3220d503e1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87430"/>
            <a:ext cx="3525286" cy="469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3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60649"/>
            <a:ext cx="4114800" cy="6017914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00" b="1" dirty="0" smtClean="0"/>
              <a:t>RIO GRANDE DO SUL</a:t>
            </a:r>
          </a:p>
          <a:p>
            <a:pPr marL="0" indent="0" algn="ctr">
              <a:buNone/>
            </a:pPr>
            <a:endParaRPr lang="pt-BR" sz="1100" b="1" dirty="0"/>
          </a:p>
          <a:p>
            <a:r>
              <a:rPr lang="pt-BR" sz="1100" b="1" dirty="0" smtClean="0"/>
              <a:t>26 </a:t>
            </a:r>
            <a:r>
              <a:rPr lang="pt-BR" sz="1100" b="1" dirty="0"/>
              <a:t>de janeiro de 1995, Portaria Ibama n. 7: </a:t>
            </a:r>
            <a:r>
              <a:rPr lang="pt-BR" sz="1100" dirty="0"/>
              <a:t>Autoriza a caça amadorista do javali, por </a:t>
            </a:r>
            <a:r>
              <a:rPr lang="pt-BR" sz="1100" b="1" dirty="0"/>
              <a:t>3 meses e meio</a:t>
            </a:r>
            <a:r>
              <a:rPr lang="pt-BR" sz="1100" dirty="0"/>
              <a:t>, em caráter experimental em algumas cidades do RS </a:t>
            </a:r>
            <a:endParaRPr lang="pt-BR" sz="1100" dirty="0" smtClean="0"/>
          </a:p>
          <a:p>
            <a:pPr marL="0" indent="0">
              <a:buNone/>
            </a:pPr>
            <a:endParaRPr lang="pt-BR" sz="1100" dirty="0" smtClean="0"/>
          </a:p>
          <a:p>
            <a:r>
              <a:rPr lang="pt-BR" sz="1100" b="1" dirty="0" smtClean="0"/>
              <a:t>14 </a:t>
            </a:r>
            <a:r>
              <a:rPr lang="pt-BR" sz="1100" b="1" dirty="0"/>
              <a:t>de outubro de 2002, Portaria Ibama no 138: </a:t>
            </a:r>
            <a:r>
              <a:rPr lang="pt-BR" sz="1100" dirty="0"/>
              <a:t>Autoriza a captura e o abate do javali acompanhados de guias treinados e autorizados pelo IBAMA por um ano </a:t>
            </a:r>
            <a:r>
              <a:rPr lang="pt-BR" sz="1100" b="1" dirty="0"/>
              <a:t>em 11 municípios do RS</a:t>
            </a:r>
            <a:r>
              <a:rPr lang="pt-BR" sz="1100" dirty="0"/>
              <a:t>. </a:t>
            </a:r>
            <a:endParaRPr lang="pt-BR" sz="1100" dirty="0" smtClean="0"/>
          </a:p>
          <a:p>
            <a:endParaRPr lang="pt-BR" sz="1100" b="1" dirty="0" smtClean="0"/>
          </a:p>
          <a:p>
            <a:r>
              <a:rPr lang="pt-BR" sz="1100" b="1" dirty="0" smtClean="0"/>
              <a:t>31 </a:t>
            </a:r>
            <a:r>
              <a:rPr lang="pt-BR" sz="1100" b="1" dirty="0"/>
              <a:t>de março de 2004, Instrução Normativa Ibama no 25: </a:t>
            </a:r>
            <a:r>
              <a:rPr lang="pt-BR" sz="1100" dirty="0"/>
              <a:t>Autoriza o controle do javali, por meio da captura e do abate , </a:t>
            </a:r>
            <a:r>
              <a:rPr lang="pt-BR" sz="1100" b="1" dirty="0"/>
              <a:t>pelo período de 1 ano, em municípios do RS</a:t>
            </a:r>
            <a:r>
              <a:rPr lang="pt-BR" sz="1100" dirty="0"/>
              <a:t>. </a:t>
            </a:r>
            <a:r>
              <a:rPr lang="pt-BR" sz="1100" b="1" dirty="0"/>
              <a:t>827 javalis. </a:t>
            </a:r>
            <a:endParaRPr lang="pt-BR" sz="1100" b="1" dirty="0" smtClean="0"/>
          </a:p>
          <a:p>
            <a:pPr marL="0" indent="0">
              <a:buNone/>
            </a:pPr>
            <a:endParaRPr lang="pt-BR" sz="1100" b="1" dirty="0" smtClean="0"/>
          </a:p>
          <a:p>
            <a:r>
              <a:rPr lang="pt-BR" sz="1100" b="1" dirty="0" smtClean="0"/>
              <a:t>04 </a:t>
            </a:r>
            <a:r>
              <a:rPr lang="pt-BR" sz="1100" b="1" dirty="0"/>
              <a:t>de agosto de 2005, Instrução Normativa Ibama no 71: </a:t>
            </a:r>
            <a:r>
              <a:rPr lang="pt-BR" sz="1100" dirty="0"/>
              <a:t>Autorizado o manejo do javali para o controle populacional em todo o Estado do Rio Grande do Sul, por tempo indeterminado. </a:t>
            </a:r>
            <a:endParaRPr lang="pt-BR" sz="1100" b="1" dirty="0"/>
          </a:p>
          <a:p>
            <a:endParaRPr lang="en-US" sz="1100" b="1" dirty="0"/>
          </a:p>
          <a:p>
            <a:r>
              <a:rPr lang="pt-BR" sz="1100" b="1" dirty="0"/>
              <a:t>17 DE OUTUBRO DE 2010, Instrução Normativa Ibama No- 8: </a:t>
            </a:r>
            <a:r>
              <a:rPr lang="pt-BR" sz="1100" b="1" dirty="0">
                <a:solidFill>
                  <a:srgbClr val="FF0000"/>
                </a:solidFill>
              </a:rPr>
              <a:t>Revoga a Instrução Normativa n° 71, de 04 de Agosto de 2005, que autoriza o controle populacional do javali - Sus </a:t>
            </a:r>
            <a:r>
              <a:rPr lang="pt-BR" sz="1100" b="1" dirty="0" err="1">
                <a:solidFill>
                  <a:srgbClr val="FF0000"/>
                </a:solidFill>
              </a:rPr>
              <a:t>scrofa</a:t>
            </a:r>
            <a:r>
              <a:rPr lang="pt-BR" sz="1100" b="1" dirty="0">
                <a:solidFill>
                  <a:srgbClr val="FF0000"/>
                </a:solidFill>
              </a:rPr>
              <a:t>, por meio da captura e do abate, em todo o estado do Rio Grande do Sul. </a:t>
            </a:r>
          </a:p>
          <a:p>
            <a:endParaRPr lang="pt-BR" sz="1100" b="1" dirty="0" smtClean="0"/>
          </a:p>
          <a:p>
            <a:r>
              <a:rPr lang="pt-BR" sz="1100" b="1" dirty="0"/>
              <a:t>09 de novembro de 2010, Estado do Rio Grande do Sul: Portaria Nº 183/2010, </a:t>
            </a:r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Libera o abate de javalis e seus </a:t>
            </a:r>
            <a:r>
              <a:rPr lang="pt-BR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11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hibridos</a:t>
            </a:r>
            <a:r>
              <a:rPr lang="pt-BR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por meios físicos por tempo indeterminado. </a:t>
            </a:r>
            <a:endParaRPr lang="pt-BR" sz="11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pt-BR" sz="1100" dirty="0" smtClean="0"/>
          </a:p>
          <a:p>
            <a:r>
              <a:rPr lang="pt-BR" sz="1100" b="1" dirty="0"/>
              <a:t>10 de junho de 2011, Estado do Rio Grande do Sul: </a:t>
            </a:r>
            <a:r>
              <a:rPr lang="pt-BR" sz="1100" dirty="0"/>
              <a:t>Portaria Nº 093/2011, Estabelece medidas de controle ambiental </a:t>
            </a:r>
          </a:p>
          <a:p>
            <a:pPr marL="0" indent="0">
              <a:buNone/>
            </a:pPr>
            <a:endParaRPr lang="pt-BR" sz="1100" dirty="0"/>
          </a:p>
          <a:p>
            <a:pPr marL="0" indent="0">
              <a:buNone/>
            </a:pPr>
            <a:endParaRPr lang="pt-BR" sz="1100" dirty="0" smtClean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724400" y="260648"/>
            <a:ext cx="4114800" cy="601791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SANTA CATARINA</a:t>
            </a:r>
            <a:endParaRPr lang="en-US" b="1" dirty="0"/>
          </a:p>
          <a:p>
            <a:pPr marL="0" indent="0">
              <a:buNone/>
            </a:pPr>
            <a:endParaRPr lang="pt-BR" b="1" dirty="0" smtClean="0"/>
          </a:p>
          <a:p>
            <a:r>
              <a:rPr lang="pt-BR" b="1" dirty="0" smtClean="0"/>
              <a:t>20 de abril de 2007, Estado de Santa Catarina Portaria SAR nº 010/07: </a:t>
            </a:r>
            <a:r>
              <a:rPr lang="pt-BR" dirty="0" smtClean="0"/>
              <a:t>Autoriza em caráter temporário o abate de javalis asselvajados no Estado de Santa Catarina. Permite somente o abate por meio de "espera" e uso de cevas, proíbe o uso de cães e armadilhas. Obtêm poucos efeitos práticos por causa das restrições de formas de abate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 smtClean="0"/>
          </a:p>
          <a:p>
            <a:r>
              <a:rPr lang="pt-BR" b="1" dirty="0" smtClean="0"/>
              <a:t>04 de Janeiro de 2010, Estado de SC Portaria SAR Nº 1/2010: </a:t>
            </a:r>
            <a:r>
              <a:rPr lang="pt-BR" dirty="0" smtClean="0"/>
              <a:t>Prorroga por tempo indeterminado os efeitos da Portaria SAR nº. 10/2007, de 20 de abril de 2007, que autoriza em caráter temporário o abate de javalis asselvajados no Estado de Santa Catarina. Permite somente o abate por meio de "espera" e uso de cevas, mantém a proibição do uso de cães e armadilhas obtendo poucos efeitos práticos 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b="1" dirty="0"/>
              <a:t>09 de novembro de 2010, Estado de Santa Catarina: Portaria SAR nº 20/2010,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declara os javalis como animais nocivos e libera o abate por meios </a:t>
            </a:r>
            <a:r>
              <a:rPr lang="pt-BR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fisicos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sem restrição, a Policia militar ambiental publica Portaria n.4 em 16/11/2010 regulamentando a pratica do abate de javalis e seus </a:t>
            </a:r>
            <a:r>
              <a:rPr lang="pt-BR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hibridos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incluido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 uso de armas de fogo por atiradores e caçadores registrados no Exército Brasileiro. </a:t>
            </a:r>
            <a:r>
              <a:rPr lang="pt-BR" b="1" dirty="0">
                <a:solidFill>
                  <a:srgbClr val="FF0000"/>
                </a:solidFill>
              </a:rPr>
              <a:t>Não são mais citadas restrições sobre o uso de cães e armadilhas, o registro de propriedades para controle é facilitado na região serrana em caráter emergencial. 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863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80729"/>
            <a:ext cx="730046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6600" b="1" dirty="0" err="1" smtClean="0"/>
              <a:t>Javalis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em</a:t>
            </a:r>
            <a:r>
              <a:rPr lang="en-US" sz="6600" b="1" dirty="0" smtClean="0"/>
              <a:t> MG,2007</a:t>
            </a:r>
            <a:endParaRPr lang="pt-BR" sz="6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56176" y="1600200"/>
            <a:ext cx="2736304" cy="478112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GO: 2 municípios</a:t>
            </a:r>
            <a:endParaRPr lang="pt-BR" sz="2400" b="1" dirty="0"/>
          </a:p>
          <a:p>
            <a:pPr marL="0" indent="0">
              <a:buNone/>
            </a:pPr>
            <a:r>
              <a:rPr lang="pt-BR" sz="2400" b="1" dirty="0" smtClean="0"/>
              <a:t>MG: 5 </a:t>
            </a:r>
            <a:r>
              <a:rPr lang="pt-BR" sz="2400" b="1" dirty="0"/>
              <a:t>municípios</a:t>
            </a:r>
            <a:endParaRPr lang="pt-BR" sz="2400" b="1" dirty="0" smtClean="0"/>
          </a:p>
          <a:p>
            <a:pPr marL="0" indent="0">
              <a:buNone/>
            </a:pPr>
            <a:r>
              <a:rPr lang="pt-BR" sz="2400" b="1" dirty="0" smtClean="0"/>
              <a:t>SP</a:t>
            </a:r>
            <a:r>
              <a:rPr lang="pt-BR" sz="2400" b="1" dirty="0"/>
              <a:t>: 17 municípios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/>
              <a:t>Javalis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em</a:t>
            </a:r>
            <a:r>
              <a:rPr lang="en-US" sz="4000" b="1" dirty="0" smtClean="0"/>
              <a:t> GO,MG e SP</a:t>
            </a:r>
          </a:p>
          <a:p>
            <a:r>
              <a:rPr lang="en-US" sz="4000" b="1" dirty="0" smtClean="0"/>
              <a:t>IBAMA,2007</a:t>
            </a:r>
            <a:endParaRPr lang="pt-BR" sz="40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012160" y="1484784"/>
            <a:ext cx="2987824" cy="478112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800" b="1" dirty="0" smtClean="0"/>
              <a:t>GO: 2 municípios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28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800" b="1" dirty="0" smtClean="0"/>
              <a:t>MG: 5 municípios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28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800" b="1" dirty="0" smtClean="0"/>
              <a:t>SP: 17 municípios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28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800" b="1" dirty="0" smtClean="0"/>
              <a:t>Como será em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800" b="1" dirty="0"/>
              <a:t> </a:t>
            </a:r>
            <a:r>
              <a:rPr lang="pt-BR" sz="2800" b="1" dirty="0" smtClean="0"/>
              <a:t>2014 ???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19341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023867" cy="532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Backup\Salerno\Documents\Caça IBAMA\1Regulamentação\Artigos GT Javali\Artigo UNESP Galetti Pedrosa\mapa_incidencia_paper_2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6752" y="-500411"/>
            <a:ext cx="15125701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012160" y="1484784"/>
            <a:ext cx="2987824" cy="4781127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400" b="1" dirty="0" smtClean="0"/>
              <a:t>GO: 2 -&gt; 28 </a:t>
            </a:r>
          </a:p>
          <a:p>
            <a:pPr marL="0" indent="0">
              <a:buNone/>
            </a:pPr>
            <a:r>
              <a:rPr lang="pt-BR" sz="2400" b="1" dirty="0" smtClean="0"/>
              <a:t>dos 246 municípios</a:t>
            </a:r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r>
              <a:rPr lang="pt-BR" sz="2400" b="1" dirty="0" smtClean="0"/>
              <a:t>MG: 5 </a:t>
            </a:r>
            <a:r>
              <a:rPr lang="pt-BR" sz="2400" b="1" dirty="0"/>
              <a:t>-&gt; </a:t>
            </a:r>
            <a:r>
              <a:rPr lang="pt-BR" sz="2400" b="1" dirty="0" smtClean="0"/>
              <a:t>91 </a:t>
            </a:r>
          </a:p>
          <a:p>
            <a:pPr marL="0" indent="0">
              <a:buNone/>
            </a:pPr>
            <a:r>
              <a:rPr lang="pt-BR" sz="2400" b="1" dirty="0" smtClean="0"/>
              <a:t>dos 853 municípios</a:t>
            </a:r>
          </a:p>
          <a:p>
            <a:pPr marL="0" indent="0">
              <a:buNone/>
            </a:pPr>
            <a:endParaRPr lang="pt-BR" sz="2400" b="1" dirty="0" smtClean="0"/>
          </a:p>
          <a:p>
            <a:pPr marL="0" indent="0">
              <a:buNone/>
            </a:pPr>
            <a:r>
              <a:rPr lang="pt-BR" sz="2400" b="1" dirty="0" smtClean="0"/>
              <a:t>SP</a:t>
            </a:r>
            <a:r>
              <a:rPr lang="pt-BR" sz="2400" b="1" dirty="0"/>
              <a:t>: </a:t>
            </a:r>
            <a:r>
              <a:rPr lang="pt-BR" sz="2400" b="1" dirty="0" smtClean="0"/>
              <a:t>17 -&gt; 156 </a:t>
            </a:r>
          </a:p>
          <a:p>
            <a:pPr marL="0" indent="0">
              <a:buNone/>
            </a:pPr>
            <a:r>
              <a:rPr lang="pt-BR" sz="2400" b="1" dirty="0" smtClean="0"/>
              <a:t>dos 654 </a:t>
            </a:r>
            <a:r>
              <a:rPr lang="pt-BR" sz="2400" b="1" dirty="0"/>
              <a:t>municípios</a:t>
            </a:r>
            <a:endParaRPr lang="pt-BR" sz="2400" b="1" dirty="0" smtClean="0"/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r>
              <a:rPr lang="pt-BR" sz="2400" b="1" dirty="0" smtClean="0"/>
              <a:t>Crescimento 11,5x em 7 anos...</a:t>
            </a:r>
          </a:p>
          <a:p>
            <a:pPr marL="0" indent="0">
              <a:buNone/>
            </a:pPr>
            <a:endParaRPr lang="pt-BR" sz="2400" b="1" dirty="0" smtClean="0"/>
          </a:p>
          <a:p>
            <a:pPr marL="0" indent="0">
              <a:buNone/>
            </a:pPr>
            <a:r>
              <a:rPr lang="pt-BR" sz="2400" b="1" dirty="0" smtClean="0"/>
              <a:t>Como será em 2022 ???</a:t>
            </a:r>
            <a:endParaRPr lang="pt-BR" sz="24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/>
              <a:t>Javalis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em</a:t>
            </a:r>
            <a:r>
              <a:rPr lang="en-US" sz="4000" b="1" dirty="0" smtClean="0"/>
              <a:t> GO,MG e SP</a:t>
            </a:r>
          </a:p>
          <a:p>
            <a:r>
              <a:rPr lang="en-US" sz="4000" b="1" dirty="0" smtClean="0"/>
              <a:t>AQUI TEM JAVALI,2014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78008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DANOS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EUA – </a:t>
            </a:r>
            <a:r>
              <a:rPr lang="en-US" dirty="0" err="1" smtClean="0"/>
              <a:t>População</a:t>
            </a:r>
            <a:r>
              <a:rPr lang="en-US" dirty="0" smtClean="0"/>
              <a:t> </a:t>
            </a:r>
            <a:r>
              <a:rPr lang="en-US" dirty="0" err="1" smtClean="0"/>
              <a:t>estimada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de 5 </a:t>
            </a:r>
            <a:r>
              <a:rPr lang="en-US" dirty="0" err="1" smtClean="0"/>
              <a:t>milhões</a:t>
            </a:r>
            <a:r>
              <a:rPr lang="en-US" dirty="0" smtClean="0"/>
              <a:t> de </a:t>
            </a:r>
            <a:r>
              <a:rPr lang="en-US" dirty="0" err="1" smtClean="0"/>
              <a:t>individuos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vida</a:t>
            </a:r>
            <a:r>
              <a:rPr lang="en-US" dirty="0" smtClean="0"/>
              <a:t> livre </a:t>
            </a:r>
            <a:r>
              <a:rPr lang="en-US" dirty="0" err="1" smtClean="0"/>
              <a:t>gerando</a:t>
            </a:r>
            <a:r>
              <a:rPr lang="en-US" dirty="0" smtClean="0"/>
              <a:t> </a:t>
            </a:r>
            <a:r>
              <a:rPr lang="en-US" dirty="0" err="1" smtClean="0"/>
              <a:t>prejuízos</a:t>
            </a:r>
            <a:r>
              <a:rPr lang="en-US" dirty="0" smtClean="0"/>
              <a:t> </a:t>
            </a:r>
            <a:r>
              <a:rPr lang="en-US" dirty="0" err="1" smtClean="0"/>
              <a:t>somados</a:t>
            </a:r>
            <a:r>
              <a:rPr lang="en-US" dirty="0" smtClean="0"/>
              <a:t> de </a:t>
            </a:r>
            <a:r>
              <a:rPr lang="en-US" dirty="0" err="1" smtClean="0"/>
              <a:t>mais</a:t>
            </a:r>
            <a:r>
              <a:rPr lang="en-US" dirty="0" smtClean="0"/>
              <a:t> de USD 1,5 </a:t>
            </a:r>
            <a:r>
              <a:rPr lang="en-US" dirty="0" err="1" smtClean="0"/>
              <a:t>bilhões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ano</a:t>
            </a:r>
            <a:r>
              <a:rPr lang="en-US" dirty="0" smtClean="0"/>
              <a:t>, </a:t>
            </a:r>
            <a:r>
              <a:rPr lang="en-US" dirty="0" err="1" smtClean="0"/>
              <a:t>somente</a:t>
            </a:r>
            <a:r>
              <a:rPr lang="en-US" dirty="0" smtClean="0"/>
              <a:t> no Texas </a:t>
            </a:r>
            <a:r>
              <a:rPr lang="en-US" dirty="0" err="1" smtClean="0"/>
              <a:t>mais</a:t>
            </a:r>
            <a:r>
              <a:rPr lang="en-US" dirty="0" smtClean="0"/>
              <a:t> de 20 mil </a:t>
            </a:r>
            <a:r>
              <a:rPr lang="en-US" dirty="0" err="1" smtClean="0"/>
              <a:t>colisões</a:t>
            </a:r>
            <a:r>
              <a:rPr lang="en-US" dirty="0" smtClean="0"/>
              <a:t> </a:t>
            </a:r>
            <a:r>
              <a:rPr lang="en-US" dirty="0" err="1" smtClean="0"/>
              <a:t>anuais</a:t>
            </a:r>
            <a:r>
              <a:rPr lang="en-US" dirty="0" smtClean="0"/>
              <a:t> com </a:t>
            </a:r>
            <a:r>
              <a:rPr lang="en-US" dirty="0" err="1" smtClean="0"/>
              <a:t>veiculos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BRASIL – </a:t>
            </a:r>
            <a:r>
              <a:rPr lang="en-US" dirty="0" err="1" smtClean="0"/>
              <a:t>População</a:t>
            </a:r>
            <a:r>
              <a:rPr lang="en-US" dirty="0" smtClean="0"/>
              <a:t>? </a:t>
            </a:r>
            <a:r>
              <a:rPr lang="en-US" dirty="0" err="1" smtClean="0"/>
              <a:t>Prejuízos</a:t>
            </a:r>
            <a:r>
              <a:rPr lang="en-US" dirty="0" smtClean="0"/>
              <a:t>?</a:t>
            </a:r>
          </a:p>
          <a:p>
            <a:r>
              <a:rPr lang="en-US" b="1" dirty="0" err="1" smtClean="0"/>
              <a:t>Evidências</a:t>
            </a:r>
            <a:r>
              <a:rPr lang="en-US" b="1" dirty="0" smtClean="0"/>
              <a:t>:</a:t>
            </a:r>
            <a:r>
              <a:rPr lang="pt-BR" b="1" dirty="0" smtClean="0"/>
              <a:t> </a:t>
            </a:r>
            <a:r>
              <a:rPr lang="pt-BR" dirty="0" smtClean="0"/>
              <a:t>Transmissão de doenças, limitação das exportações, danos diretos à agricultura, pecuária e meio ambiente</a:t>
            </a:r>
          </a:p>
          <a:p>
            <a:r>
              <a:rPr lang="en-US" b="1" dirty="0" smtClean="0"/>
              <a:t>O QUÊ FAZER?</a:t>
            </a:r>
          </a:p>
        </p:txBody>
      </p:sp>
    </p:spTree>
    <p:extLst>
      <p:ext uri="{BB962C8B-B14F-4D97-AF65-F5344CB8AC3E}">
        <p14:creationId xmlns:p14="http://schemas.microsoft.com/office/powerpoint/2010/main" val="345434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MANEJO DE FAUNA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CAÇA REGULAMENTADA</a:t>
            </a:r>
          </a:p>
          <a:p>
            <a:pPr marL="0" indent="0">
              <a:buNone/>
            </a:pPr>
            <a:r>
              <a:rPr lang="pt-BR" sz="2100" b="1" dirty="0"/>
              <a:t>Lei Nº 5.197, de 3 de janeiro de 1.967</a:t>
            </a:r>
          </a:p>
          <a:p>
            <a:r>
              <a:rPr lang="pt-BR" sz="1600" b="1" dirty="0">
                <a:solidFill>
                  <a:srgbClr val="FF0000"/>
                </a:solidFill>
              </a:rPr>
              <a:t>Art. 2º É proibido o exercício da caça profissional.</a:t>
            </a:r>
          </a:p>
          <a:p>
            <a:r>
              <a:rPr lang="pt-BR" sz="1600" b="1" dirty="0"/>
              <a:t>Art. 3º É proibido o comércio de espécimes da fauna silvestre e de produtos e objetos </a:t>
            </a:r>
            <a:r>
              <a:rPr lang="pt-BR" sz="1600" b="1" dirty="0" smtClean="0"/>
              <a:t>que impliquem </a:t>
            </a:r>
            <a:r>
              <a:rPr lang="pt-BR" sz="1600" b="1" dirty="0"/>
              <a:t>na sua caça, perseguição, destruição ou apanha.</a:t>
            </a:r>
          </a:p>
          <a:p>
            <a:r>
              <a:rPr lang="pt-BR" sz="1600" dirty="0"/>
              <a:t>Parágrafo 1º </a:t>
            </a:r>
            <a:r>
              <a:rPr lang="pt-BR" sz="1600" dirty="0" smtClean="0"/>
              <a:t>Excetuam se </a:t>
            </a:r>
            <a:r>
              <a:rPr lang="pt-BR" sz="1600" dirty="0"/>
              <a:t>espécimes provenientes de criadouros devidamente legalizados.</a:t>
            </a:r>
          </a:p>
          <a:p>
            <a:r>
              <a:rPr lang="pt-BR" sz="1600" dirty="0"/>
              <a:t>Parágrafo 2º Será permitida, mediante licença da autoridade competente, a apanha de ovos, larvas </a:t>
            </a:r>
            <a:r>
              <a:rPr lang="pt-BR" sz="1600" dirty="0" smtClean="0"/>
              <a:t>e filhotes </a:t>
            </a:r>
            <a:r>
              <a:rPr lang="pt-BR" sz="1600" dirty="0"/>
              <a:t>que se destinem aos estabelecimentos acima referidos, bem como a destruição de </a:t>
            </a:r>
            <a:r>
              <a:rPr lang="pt-BR" sz="1600" dirty="0" smtClean="0"/>
              <a:t>animais silvestres </a:t>
            </a:r>
            <a:r>
              <a:rPr lang="pt-BR" sz="1600" dirty="0"/>
              <a:t>considerados nocivos à agricultura ou à saúde pública.</a:t>
            </a:r>
            <a:endParaRPr lang="en-US" sz="1600" dirty="0" smtClean="0"/>
          </a:p>
          <a:p>
            <a:r>
              <a:rPr lang="en-US" b="1" dirty="0" smtClean="0"/>
              <a:t>CONTROLE - &gt; EXTERMÍNIO</a:t>
            </a:r>
          </a:p>
          <a:p>
            <a:pPr marL="0" indent="0">
              <a:buNone/>
            </a:pPr>
            <a:r>
              <a:rPr lang="pt-BR" sz="2000" b="1" dirty="0"/>
              <a:t>Lei nº 9.605, de 12 de fevereiro de </a:t>
            </a:r>
            <a:r>
              <a:rPr lang="pt-BR" sz="2000" b="1" dirty="0" smtClean="0"/>
              <a:t>1998</a:t>
            </a:r>
          </a:p>
          <a:p>
            <a:r>
              <a:rPr lang="pt-BR" sz="1600" dirty="0"/>
              <a:t>Capítulo </a:t>
            </a:r>
            <a:r>
              <a:rPr lang="pt-BR" sz="1600" dirty="0" smtClean="0"/>
              <a:t>V Dos </a:t>
            </a:r>
            <a:r>
              <a:rPr lang="pt-BR" sz="1600" dirty="0"/>
              <a:t>Crimes contra o Meio </a:t>
            </a:r>
            <a:r>
              <a:rPr lang="pt-BR" sz="1600" dirty="0" smtClean="0"/>
              <a:t>Ambiente; Seção I Dos </a:t>
            </a:r>
            <a:r>
              <a:rPr lang="pt-BR" sz="1600" dirty="0"/>
              <a:t>Crimes contra a Fauna</a:t>
            </a:r>
          </a:p>
          <a:p>
            <a:r>
              <a:rPr lang="pt-BR" sz="1600" b="1" dirty="0"/>
              <a:t>Art. 29. Matar, perseguir, caçar, apanhar, utilizar espécimes da fauna silvestre, nativos ou </a:t>
            </a:r>
            <a:r>
              <a:rPr lang="pt-BR" sz="1600" b="1" dirty="0" smtClean="0"/>
              <a:t>em rota </a:t>
            </a:r>
            <a:r>
              <a:rPr lang="pt-BR" sz="1600" b="1" dirty="0"/>
              <a:t>migratória, sem a devida permissão, licença ou autorização da autoridade competente, ou </a:t>
            </a:r>
            <a:r>
              <a:rPr lang="pt-BR" sz="1600" b="1" dirty="0" smtClean="0">
                <a:solidFill>
                  <a:srgbClr val="FF0000"/>
                </a:solidFill>
              </a:rPr>
              <a:t>em desacordo </a:t>
            </a:r>
            <a:r>
              <a:rPr lang="pt-BR" sz="1600" b="1" dirty="0">
                <a:solidFill>
                  <a:srgbClr val="FF0000"/>
                </a:solidFill>
              </a:rPr>
              <a:t>com a obtida:</a:t>
            </a:r>
          </a:p>
          <a:p>
            <a:r>
              <a:rPr lang="pt-BR" sz="1600" dirty="0"/>
              <a:t>Pena - detenção de seis meses a um ano, e multa.</a:t>
            </a:r>
            <a:endParaRPr lang="pt-BR" sz="1600" b="1" dirty="0" smtClean="0"/>
          </a:p>
          <a:p>
            <a:r>
              <a:rPr lang="pt-BR" sz="1600" b="1" dirty="0" smtClean="0"/>
              <a:t>Art</a:t>
            </a:r>
            <a:r>
              <a:rPr lang="pt-BR" sz="1600" b="1" dirty="0"/>
              <a:t>. 37. Não é crime o abate de animal, quando realizado:</a:t>
            </a:r>
          </a:p>
          <a:p>
            <a:pPr marL="0" indent="0">
              <a:buNone/>
            </a:pPr>
            <a:r>
              <a:rPr lang="pt-BR" sz="1600" dirty="0"/>
              <a:t>I - em estado de necessidade, para saciar a fome do agente ou de sua família;</a:t>
            </a:r>
          </a:p>
          <a:p>
            <a:pPr marL="0" indent="0">
              <a:buNone/>
            </a:pPr>
            <a:r>
              <a:rPr lang="pt-BR" sz="1600" dirty="0"/>
              <a:t>II - para proteger lavouras, pomares e rebanhos da ação predatória ou destruidora </a:t>
            </a:r>
            <a:r>
              <a:rPr lang="pt-BR" sz="1600" dirty="0" smtClean="0"/>
              <a:t>de animais</a:t>
            </a:r>
            <a:r>
              <a:rPr lang="pt-BR" sz="1600" dirty="0"/>
              <a:t>, </a:t>
            </a:r>
            <a:r>
              <a:rPr lang="pt-BR" sz="1600" b="1" dirty="0"/>
              <a:t>desde que legal e expressamente autorizado pela autoridade competente;</a:t>
            </a:r>
          </a:p>
          <a:p>
            <a:pPr marL="0" indent="0">
              <a:buNone/>
            </a:pPr>
            <a:r>
              <a:rPr lang="pt-BR" sz="1600" dirty="0" err="1"/>
              <a:t>Ill</a:t>
            </a:r>
            <a:r>
              <a:rPr lang="pt-BR" sz="1600" dirty="0"/>
              <a:t> - (VETADO)</a:t>
            </a:r>
          </a:p>
          <a:p>
            <a:pPr marL="0" indent="0">
              <a:buNone/>
            </a:pPr>
            <a:r>
              <a:rPr lang="pt-BR" sz="1600" b="1" dirty="0"/>
              <a:t>IV - </a:t>
            </a:r>
            <a:r>
              <a:rPr lang="pt-BR" sz="1600" b="1" dirty="0">
                <a:solidFill>
                  <a:srgbClr val="FF0000"/>
                </a:solidFill>
              </a:rPr>
              <a:t>por ser nocivo o animal, </a:t>
            </a:r>
            <a:r>
              <a:rPr lang="pt-BR" sz="1600" b="1" dirty="0"/>
              <a:t>desde que assim caracterizado pelo órgão competente.</a:t>
            </a:r>
            <a:endParaRPr lang="en-US" sz="1600" b="1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712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IBAMA - IN 141/2006</a:t>
            </a:r>
            <a:endParaRPr lang="pt-BR" sz="6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/>
              <a:t>§1º - Observada a legislação e as demais regulamentações vigentes, são espécies passíveis de controle por órgãos </a:t>
            </a:r>
            <a:r>
              <a:rPr lang="pt-BR" b="1" dirty="0" smtClean="0"/>
              <a:t>de governo </a:t>
            </a:r>
            <a:r>
              <a:rPr lang="pt-BR" b="1" dirty="0"/>
              <a:t>da Saúde, da Agricultura e do Meio Ambiente, sem a necessidade de autorização por parte do IBAMA</a:t>
            </a:r>
            <a:r>
              <a:rPr lang="pt-BR" b="1" dirty="0" smtClean="0"/>
              <a:t>:</a:t>
            </a:r>
          </a:p>
          <a:p>
            <a:endParaRPr lang="pt-BR" b="1" dirty="0"/>
          </a:p>
          <a:p>
            <a:pPr marL="0" indent="0">
              <a:buNone/>
            </a:pPr>
            <a:r>
              <a:rPr lang="pt-BR" b="1" dirty="0" smtClean="0"/>
              <a:t>c</a:t>
            </a:r>
            <a:r>
              <a:rPr lang="pt-BR" b="1" dirty="0"/>
              <a:t>) animais domésticos ou de produção, bem como quando estes se encontram em situação de abandono ou alçados (</a:t>
            </a:r>
            <a:r>
              <a:rPr lang="pt-BR" b="1" dirty="0" smtClean="0"/>
              <a:t>e.g. </a:t>
            </a:r>
            <a:r>
              <a:rPr lang="pt-BR" b="1" dirty="0" err="1" smtClean="0"/>
              <a:t>Columba</a:t>
            </a:r>
            <a:r>
              <a:rPr lang="pt-BR" b="1" dirty="0" smtClean="0"/>
              <a:t> </a:t>
            </a:r>
            <a:r>
              <a:rPr lang="pt-BR" b="1" dirty="0" err="1"/>
              <a:t>livia</a:t>
            </a:r>
            <a:r>
              <a:rPr lang="pt-BR" b="1" dirty="0"/>
              <a:t>, Canis </a:t>
            </a:r>
            <a:r>
              <a:rPr lang="pt-BR" b="1" dirty="0" err="1"/>
              <a:t>familiaris</a:t>
            </a:r>
            <a:r>
              <a:rPr lang="pt-BR" b="1" dirty="0"/>
              <a:t>, </a:t>
            </a:r>
            <a:r>
              <a:rPr lang="pt-BR" b="1" dirty="0" err="1"/>
              <a:t>Felis</a:t>
            </a:r>
            <a:r>
              <a:rPr lang="pt-BR" b="1" dirty="0"/>
              <a:t> </a:t>
            </a:r>
            <a:r>
              <a:rPr lang="pt-BR" b="1" dirty="0" err="1"/>
              <a:t>catus</a:t>
            </a:r>
            <a:r>
              <a:rPr lang="pt-BR" b="1" dirty="0"/>
              <a:t>) e roedores </a:t>
            </a:r>
            <a:r>
              <a:rPr lang="pt-BR" b="1" dirty="0" err="1"/>
              <a:t>sinantrópicos</a:t>
            </a:r>
            <a:r>
              <a:rPr lang="pt-BR" b="1" dirty="0"/>
              <a:t> comensais (e.g. </a:t>
            </a:r>
            <a:r>
              <a:rPr lang="pt-BR" b="1" dirty="0" err="1"/>
              <a:t>Rattus</a:t>
            </a:r>
            <a:r>
              <a:rPr lang="pt-BR" b="1" dirty="0"/>
              <a:t> </a:t>
            </a:r>
            <a:r>
              <a:rPr lang="pt-BR" b="1" dirty="0" err="1"/>
              <a:t>rattus</a:t>
            </a:r>
            <a:r>
              <a:rPr lang="pt-BR" b="1" dirty="0"/>
              <a:t>, </a:t>
            </a:r>
            <a:r>
              <a:rPr lang="pt-BR" b="1" dirty="0" err="1"/>
              <a:t>Rattus</a:t>
            </a:r>
            <a:r>
              <a:rPr lang="pt-BR" b="1" dirty="0"/>
              <a:t> </a:t>
            </a:r>
            <a:r>
              <a:rPr lang="pt-BR" b="1" dirty="0" err="1"/>
              <a:t>norvegicus</a:t>
            </a:r>
            <a:r>
              <a:rPr lang="pt-BR" b="1" dirty="0"/>
              <a:t> e </a:t>
            </a:r>
            <a:r>
              <a:rPr lang="pt-BR" b="1" dirty="0" smtClean="0"/>
              <a:t>Mus </a:t>
            </a:r>
            <a:r>
              <a:rPr lang="pt-BR" b="1" dirty="0" err="1" smtClean="0"/>
              <a:t>musculus</a:t>
            </a:r>
            <a:r>
              <a:rPr lang="pt-BR" b="1" dirty="0"/>
              <a:t>);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e</a:t>
            </a:r>
            <a:r>
              <a:rPr lang="pt-BR" b="1" dirty="0"/>
              <a:t>) espécies exóticas invasoras comprovadamente nocivas à agricultura, pecuária, saúde pública e ao meio ambiente</a:t>
            </a:r>
            <a:r>
              <a:rPr lang="pt-BR" b="1" dirty="0" smtClean="0"/>
              <a:t>.</a:t>
            </a:r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4659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RAFAEL SALERNO</a:t>
            </a:r>
            <a:endParaRPr lang="pt-BR" sz="4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99992" y="1600200"/>
            <a:ext cx="4546848" cy="484601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Eng</a:t>
            </a:r>
            <a:r>
              <a:rPr lang="en-US" sz="2800" b="1" dirty="0"/>
              <a:t>. </a:t>
            </a:r>
            <a:r>
              <a:rPr lang="en-US" sz="2800" b="1" dirty="0" err="1"/>
              <a:t>Agrônomo</a:t>
            </a:r>
            <a:r>
              <a:rPr lang="en-US" sz="2800" b="1" dirty="0"/>
              <a:t> – UFV/2003 </a:t>
            </a:r>
            <a:endParaRPr lang="en-US" sz="2800" b="1" dirty="0" smtClean="0"/>
          </a:p>
          <a:p>
            <a:r>
              <a:rPr lang="en-US" sz="2800" b="1" dirty="0"/>
              <a:t>UFLA, FGV, Purdue University</a:t>
            </a:r>
          </a:p>
          <a:p>
            <a:r>
              <a:rPr lang="en-US" sz="2800" b="1" dirty="0" smtClean="0"/>
              <a:t>Consultor </a:t>
            </a:r>
            <a:r>
              <a:rPr lang="en-US" sz="2800" b="1" dirty="0" err="1" smtClean="0"/>
              <a:t>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agronegócios</a:t>
            </a:r>
            <a:r>
              <a:rPr lang="en-US" sz="2800" b="1" dirty="0" smtClean="0"/>
              <a:t> e </a:t>
            </a:r>
            <a:r>
              <a:rPr lang="en-US" sz="2800" b="1" dirty="0" err="1" smtClean="0"/>
              <a:t>Caçador</a:t>
            </a:r>
            <a:endParaRPr lang="en-US" sz="2800" b="1" dirty="0" smtClean="0"/>
          </a:p>
          <a:p>
            <a:r>
              <a:rPr lang="en-US" sz="2800" b="1" dirty="0" smtClean="0"/>
              <a:t>MT, Jequitinhonha/MG, EUA e </a:t>
            </a:r>
            <a:r>
              <a:rPr lang="en-US" sz="2800" b="1" dirty="0" smtClean="0"/>
              <a:t>Venezuela</a:t>
            </a:r>
            <a:endParaRPr lang="en-US" sz="2800" b="1" dirty="0"/>
          </a:p>
        </p:txBody>
      </p:sp>
      <p:pic>
        <p:nvPicPr>
          <p:cNvPr id="4" name="Picture 2" descr="D:\Backup\Salerno\Documents\Caça IBAMA\Fotos selecionadas\Caça ao javali\Momento Obel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335053" cy="49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13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CTF IN 03/2013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Pouco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de 7 mil </a:t>
            </a:r>
            <a:r>
              <a:rPr lang="en-US" dirty="0" err="1" smtClean="0"/>
              <a:t>inscritos</a:t>
            </a:r>
            <a:r>
              <a:rPr lang="en-US" dirty="0" smtClean="0"/>
              <a:t> </a:t>
            </a:r>
            <a:r>
              <a:rPr lang="en-US" dirty="0" err="1" smtClean="0"/>
              <a:t>menos</a:t>
            </a:r>
            <a:r>
              <a:rPr lang="en-US" dirty="0" smtClean="0"/>
              <a:t> de 20% </a:t>
            </a:r>
            <a:r>
              <a:rPr lang="en-US" dirty="0" err="1" smtClean="0"/>
              <a:t>regulares</a:t>
            </a:r>
            <a:endParaRPr lang="en-US" dirty="0" smtClean="0"/>
          </a:p>
          <a:p>
            <a:r>
              <a:rPr lang="en-US" dirty="0" smtClean="0"/>
              <a:t>2013 </a:t>
            </a:r>
            <a:r>
              <a:rPr lang="en-US" dirty="0" err="1" smtClean="0"/>
              <a:t>menos</a:t>
            </a:r>
            <a:r>
              <a:rPr lang="en-US" dirty="0" smtClean="0"/>
              <a:t> de 600 abates </a:t>
            </a:r>
            <a:r>
              <a:rPr lang="en-US" dirty="0" err="1" smtClean="0"/>
              <a:t>declarados</a:t>
            </a:r>
            <a:r>
              <a:rPr lang="en-US" dirty="0" smtClean="0"/>
              <a:t>, 2014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tabulado</a:t>
            </a:r>
            <a:endParaRPr lang="en-US" dirty="0" smtClean="0"/>
          </a:p>
          <a:p>
            <a:r>
              <a:rPr lang="en-US" dirty="0" err="1" smtClean="0"/>
              <a:t>Incompatível</a:t>
            </a:r>
            <a:r>
              <a:rPr lang="en-US" dirty="0" smtClean="0"/>
              <a:t> com a </a:t>
            </a:r>
            <a:r>
              <a:rPr lang="en-US" dirty="0" err="1" smtClean="0"/>
              <a:t>realidade</a:t>
            </a:r>
            <a:r>
              <a:rPr lang="en-US" dirty="0" smtClean="0"/>
              <a:t> do </a:t>
            </a:r>
            <a:r>
              <a:rPr lang="en-US" dirty="0" err="1" smtClean="0"/>
              <a:t>meio</a:t>
            </a:r>
            <a:r>
              <a:rPr lang="en-US" dirty="0" smtClean="0"/>
              <a:t> rural </a:t>
            </a:r>
            <a:r>
              <a:rPr lang="en-US" dirty="0" err="1" smtClean="0"/>
              <a:t>brasileiro</a:t>
            </a:r>
            <a:endParaRPr lang="en-US" dirty="0" smtClean="0"/>
          </a:p>
          <a:p>
            <a:r>
              <a:rPr lang="en-US" b="1" dirty="0" smtClean="0"/>
              <a:t>REVOGAÇÃO IMEDIATA E SIMPLES DECLARAÇÃO DE ESPÉCIE NOCIVA !!!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40004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Exclusão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Laços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Armadilhas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Tiros</a:t>
            </a:r>
            <a:endParaRPr lang="en-US" dirty="0" smtClean="0"/>
          </a:p>
          <a:p>
            <a:r>
              <a:rPr lang="en-US" dirty="0" err="1" smtClean="0"/>
              <a:t>Controle</a:t>
            </a:r>
            <a:r>
              <a:rPr lang="en-US" dirty="0" smtClean="0"/>
              <a:t> </a:t>
            </a:r>
            <a:r>
              <a:rPr lang="en-US" dirty="0" err="1" smtClean="0"/>
              <a:t>aéreo</a:t>
            </a:r>
            <a:endParaRPr lang="en-US" dirty="0" smtClean="0"/>
          </a:p>
          <a:p>
            <a:r>
              <a:rPr lang="en-US" dirty="0" err="1" smtClean="0"/>
              <a:t>Caça</a:t>
            </a:r>
            <a:r>
              <a:rPr lang="en-US" dirty="0" smtClean="0"/>
              <a:t> com </a:t>
            </a:r>
            <a:r>
              <a:rPr lang="en-US" dirty="0" err="1" smtClean="0"/>
              <a:t>cães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MÉTODOS DE CONTROLE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202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Backup\Salerno\Documents\Caça IBAMA\Aqui tem Javali\MS Evaldo Staut\Javali - Distrito de Ipezal, município de Angélica - 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978" y="176904"/>
            <a:ext cx="3376021" cy="253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Backup\Salerno\Documents\Caça IBAMA\Aqui tem Javali\MS Evaldo Staut\IMG-20141005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3" y="-27384"/>
            <a:ext cx="267283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Backup\Salerno\Documents\Caça IBAMA\Aqui tem Javali\SC Campo Belo\JV_Campo_Belo_mar14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3062"/>
            <a:ext cx="2907273" cy="245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media.escola.britannica.com.br/eb-media/33/75933-050-80A979B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76" y="3922323"/>
            <a:ext cx="3420836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Backup\Salerno\Documents\Caça IBAMA\Aqui tem Javali\MS Evaldo Staut\Javali - Distrito de Ipezal, município de Angélica - 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3056"/>
            <a:ext cx="3376021" cy="253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Backup\Salerno\Documents\Caça IBAMA\Aqui tem Javali\MS Evaldo Staut\IMG-20141005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267283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79512" y="278092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AMOSTRAGEM                                            DANOS                                               CONTROLE    </a:t>
            </a:r>
          </a:p>
          <a:p>
            <a:r>
              <a:rPr lang="en-US" dirty="0" smtClean="0"/>
              <a:t>             </a:t>
            </a:r>
          </a:p>
          <a:p>
            <a:r>
              <a:rPr lang="en-US" dirty="0" smtClean="0"/>
              <a:t>AMOSTRAGEM                                          CONTROLE                                          PRODUÇÃO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23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ATIVISMO OU PSICOPATIA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AÇÕES ILEGAIS COERCITIVAS</a:t>
            </a:r>
          </a:p>
          <a:p>
            <a:r>
              <a:rPr lang="pt-BR" b="1" dirty="0" smtClean="0"/>
              <a:t>CALÚNIAS E DIFAMAÇÕES</a:t>
            </a:r>
          </a:p>
          <a:p>
            <a:r>
              <a:rPr lang="pt-BR" b="1" dirty="0" smtClean="0"/>
              <a:t>DESCONEXÃO COM A REALIDADE DO MUNDO RURAL, DO O MEIO AMBIENTE E SUA CONSERVAÇÃO</a:t>
            </a:r>
          </a:p>
          <a:p>
            <a:r>
              <a:rPr lang="pt-BR" b="1" dirty="0" smtClean="0"/>
              <a:t>FALTA DE APREÇO COM A VIDA HUMANA, COM AS POPULAÇÕES RURAIS E INVERSÃO DE VALORES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5605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100" name="Picture 4" descr="D:\Backup\Salerno\Documents\Caça IBAMA\1Regulamentação\Artigos GT Javali\Audiência Senado 20160317\Screenshots\Screenshot_2016-03-15-13-50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99" y="-1179511"/>
            <a:ext cx="4521101" cy="803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Backup\Salerno\Documents\Caça IBAMA\1Regulamentação\Artigos GT Javali\Audiência Senado 20160317\Screenshots\Screenshot_2016-03-15-14-22-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99" y="-1179511"/>
            <a:ext cx="4521101" cy="803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Backup\Salerno\Documents\Caça IBAMA\1Regulamentação\Artigos GT Javali\Audiência Senado 20160317\Screenshots\Screenshot_2016-03-15-13-50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" y="-437119"/>
            <a:ext cx="4606252" cy="818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1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D:\Backup\Salerno\Documents\Caça IBAMA\1Regulamentação\Artigos GT Javali\Audiência Senado 20160317\Screenshots\Screenshot_2016-03-14-00-51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1" y="0"/>
            <a:ext cx="385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Backup\Salerno\Documents\Caça IBAMA\1Regulamentação\Artigos GT Javali\Audiência Senado 20160317\Screenshots\Screenshot_2016-03-14-16-45-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96" y="-315416"/>
            <a:ext cx="4496000" cy="799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47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Backup\Salerno\Documents\Caça IBAMA\1Regulamentação\Artigos GT Javali\Audiência Senado 20160317\Screenshots\Screenshot_2016-03-14-00-47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4555277" cy="809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Backup\Salerno\Documents\Caça IBAMA\1Regulamentação\Artigos GT Javali\Audiência Senado 20160317\Screenshots\Screenshot_2016-03-14-00-47-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146" y="0"/>
            <a:ext cx="4106358" cy="730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47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JAVALIS E A CAÇA COM CÃES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0" y="1412776"/>
            <a:ext cx="4392488" cy="5328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err="1" smtClean="0"/>
              <a:t>Vertebrate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Pest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Conference</a:t>
            </a:r>
            <a:r>
              <a:rPr lang="pt-BR" sz="2800" b="1" dirty="0"/>
              <a:t> </a:t>
            </a:r>
            <a:r>
              <a:rPr lang="pt-BR" sz="2800" b="1" dirty="0" smtClean="0"/>
              <a:t>2016, Texas/USA</a:t>
            </a:r>
          </a:p>
          <a:p>
            <a:pPr marL="0" indent="0">
              <a:buNone/>
            </a:pPr>
            <a:r>
              <a:rPr lang="pt-BR" sz="2800" b="1" dirty="0" smtClean="0"/>
              <a:t>- Cerca de 80% do controle de javalis no Brasil é feito com uso de cães</a:t>
            </a:r>
          </a:p>
          <a:p>
            <a:pPr marL="0" indent="0">
              <a:buNone/>
            </a:pPr>
            <a:r>
              <a:rPr lang="pt-BR" sz="2800" b="1" dirty="0" smtClean="0"/>
              <a:t>- Restringir o uso de cães no Brasil é promover aumento da expansão dos javalis </a:t>
            </a:r>
            <a:endParaRPr lang="pt-BR" sz="2800" b="1" dirty="0"/>
          </a:p>
        </p:txBody>
      </p:sp>
      <p:pic>
        <p:nvPicPr>
          <p:cNvPr id="7170" name="Picture 2" descr="D:\Backup\Salerno\Documents\Caça IBAMA\1Regulamentação\Artigos GT Javali\Audiência Senado 20160317\Screenshots\Screenshot_2016-03-12-02-02-3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4392488" cy="532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4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D:\Backup\Salerno\Documents\Caça IBAMA\Hounds do Brasil\Encontro 2015 Hounds do Bras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25" y="4293096"/>
            <a:ext cx="5125593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REGULAMENTAÇÃO</a:t>
            </a:r>
            <a:r>
              <a:rPr lang="en-US" b="1" dirty="0" smtClean="0"/>
              <a:t> CAÇA </a:t>
            </a:r>
            <a:r>
              <a:rPr lang="en-US" b="1" dirty="0" smtClean="0"/>
              <a:t>COM </a:t>
            </a:r>
            <a:r>
              <a:rPr lang="en-US" b="1" dirty="0" smtClean="0"/>
              <a:t>CÃES</a:t>
            </a:r>
            <a:endParaRPr lang="pt-BR" b="1" dirty="0"/>
          </a:p>
        </p:txBody>
      </p:sp>
      <p:pic>
        <p:nvPicPr>
          <p:cNvPr id="8194" name="Picture 2" descr="D:\Backup\Salerno\Documents\Caça IBAMA\1Regulamentação\Artigos GT Javali\Audiência Senado 20160317\Logo Hounds do Bras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6676"/>
            <a:ext cx="5289898" cy="284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95579" y="1484784"/>
            <a:ext cx="3396901" cy="5069160"/>
          </a:xfrm>
        </p:spPr>
        <p:txBody>
          <a:bodyPr/>
          <a:lstStyle/>
          <a:p>
            <a:r>
              <a:rPr lang="pt-BR" dirty="0" err="1" smtClean="0"/>
              <a:t>Hounds</a:t>
            </a:r>
            <a:r>
              <a:rPr lang="pt-BR" dirty="0" smtClean="0"/>
              <a:t> do Brasil</a:t>
            </a:r>
          </a:p>
          <a:p>
            <a:pPr marL="0" indent="0">
              <a:buNone/>
            </a:pPr>
            <a:r>
              <a:rPr lang="pt-BR" dirty="0" smtClean="0"/>
              <a:t>Maior associação de cães de rastro do Brasil com mais de 250 criadores registrados. </a:t>
            </a:r>
          </a:p>
          <a:p>
            <a:pPr marL="0" indent="0">
              <a:buNone/>
            </a:pPr>
            <a:r>
              <a:rPr lang="pt-BR" dirty="0" smtClean="0"/>
              <a:t>- Identificação, transporte, manejo, saúde, </a:t>
            </a:r>
            <a:r>
              <a:rPr lang="pt-BR" dirty="0" err="1" smtClean="0"/>
              <a:t>etc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320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ackup\Salerno\Documents\Caça IBAMA\1Regulamentação\Lebre européia MG e SP\Lebre europe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69" y="836712"/>
            <a:ext cx="882586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LEBRE EUROPÉIA, SP 2011</a:t>
            </a:r>
            <a:endParaRPr lang="pt-BR" sz="6000" b="1" dirty="0"/>
          </a:p>
        </p:txBody>
      </p:sp>
    </p:spTree>
    <p:extLst>
      <p:ext uri="{BB962C8B-B14F-4D97-AF65-F5344CB8AC3E}">
        <p14:creationId xmlns:p14="http://schemas.microsoft.com/office/powerpoint/2010/main" val="8947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REDE AQUI TEM JAVALI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Rede</a:t>
            </a:r>
            <a:r>
              <a:rPr lang="en-US" b="1" dirty="0" smtClean="0"/>
              <a:t> de </a:t>
            </a:r>
            <a:r>
              <a:rPr lang="en-US" b="1" dirty="0" err="1" smtClean="0"/>
              <a:t>colaboradores</a:t>
            </a:r>
            <a:r>
              <a:rPr lang="en-US" b="1" dirty="0" smtClean="0"/>
              <a:t> </a:t>
            </a:r>
            <a:r>
              <a:rPr lang="en-US" b="1" dirty="0" err="1" smtClean="0"/>
              <a:t>voluntários</a:t>
            </a:r>
            <a:r>
              <a:rPr lang="en-US" b="1" dirty="0" smtClean="0"/>
              <a:t> </a:t>
            </a:r>
            <a:r>
              <a:rPr lang="en-US" b="1" dirty="0" err="1" smtClean="0"/>
              <a:t>reunindo</a:t>
            </a:r>
            <a:r>
              <a:rPr lang="en-US" b="1" dirty="0" smtClean="0"/>
              <a:t> </a:t>
            </a:r>
            <a:r>
              <a:rPr lang="en-US" b="1" dirty="0" err="1" smtClean="0"/>
              <a:t>técnicos</a:t>
            </a:r>
            <a:r>
              <a:rPr lang="en-US" b="1" dirty="0" smtClean="0"/>
              <a:t>, </a:t>
            </a:r>
            <a:r>
              <a:rPr lang="en-US" b="1" dirty="0" err="1" smtClean="0"/>
              <a:t>produtores</a:t>
            </a:r>
            <a:r>
              <a:rPr lang="en-US" b="1" dirty="0" smtClean="0"/>
              <a:t> </a:t>
            </a:r>
            <a:r>
              <a:rPr lang="en-US" b="1" dirty="0" err="1" smtClean="0"/>
              <a:t>rurais</a:t>
            </a:r>
            <a:r>
              <a:rPr lang="en-US" b="1" dirty="0" smtClean="0"/>
              <a:t>, </a:t>
            </a:r>
            <a:r>
              <a:rPr lang="en-US" b="1" dirty="0" err="1" smtClean="0"/>
              <a:t>pesquisadores</a:t>
            </a:r>
            <a:r>
              <a:rPr lang="en-US" b="1" dirty="0" smtClean="0"/>
              <a:t>, </a:t>
            </a:r>
            <a:r>
              <a:rPr lang="en-US" b="1" dirty="0" err="1" smtClean="0"/>
              <a:t>professores</a:t>
            </a:r>
            <a:r>
              <a:rPr lang="en-US" b="1" dirty="0" smtClean="0"/>
              <a:t> e CAÇADORES!</a:t>
            </a:r>
          </a:p>
          <a:p>
            <a:r>
              <a:rPr lang="en-US" b="1" dirty="0" err="1" smtClean="0"/>
              <a:t>Monitoramento</a:t>
            </a:r>
            <a:r>
              <a:rPr lang="en-US" b="1" dirty="0" smtClean="0"/>
              <a:t> de </a:t>
            </a:r>
            <a:r>
              <a:rPr lang="en-US" b="1" dirty="0" err="1" smtClean="0"/>
              <a:t>incidência</a:t>
            </a:r>
            <a:r>
              <a:rPr lang="en-US" b="1" dirty="0" smtClean="0"/>
              <a:t> de </a:t>
            </a:r>
            <a:r>
              <a:rPr lang="en-US" b="1" dirty="0" err="1" smtClean="0"/>
              <a:t>javalis</a:t>
            </a:r>
            <a:r>
              <a:rPr lang="en-US" b="1" dirty="0" smtClean="0"/>
              <a:t> </a:t>
            </a:r>
            <a:r>
              <a:rPr lang="en-US" b="1" dirty="0" err="1" smtClean="0"/>
              <a:t>desde</a:t>
            </a:r>
            <a:r>
              <a:rPr lang="en-US" b="1" dirty="0" smtClean="0"/>
              <a:t> 2008/09</a:t>
            </a:r>
          </a:p>
          <a:p>
            <a:r>
              <a:rPr lang="en-US" b="1" dirty="0" err="1" smtClean="0"/>
              <a:t>Geração</a:t>
            </a:r>
            <a:r>
              <a:rPr lang="en-US" b="1" dirty="0" smtClean="0"/>
              <a:t> e </a:t>
            </a:r>
            <a:r>
              <a:rPr lang="en-US" b="1" dirty="0" err="1" smtClean="0"/>
              <a:t>Difusão</a:t>
            </a:r>
            <a:r>
              <a:rPr lang="en-US" b="1" dirty="0" smtClean="0"/>
              <a:t> de </a:t>
            </a:r>
            <a:r>
              <a:rPr lang="en-US" b="1" dirty="0" err="1" smtClean="0"/>
              <a:t>informações</a:t>
            </a:r>
            <a:r>
              <a:rPr lang="en-US" b="1" dirty="0" smtClean="0"/>
              <a:t> </a:t>
            </a:r>
            <a:r>
              <a:rPr lang="en-US" b="1" dirty="0" err="1" smtClean="0"/>
              <a:t>sobre</a:t>
            </a:r>
            <a:r>
              <a:rPr lang="en-US" b="1" dirty="0" smtClean="0"/>
              <a:t> </a:t>
            </a:r>
            <a:r>
              <a:rPr lang="en-US" b="1" dirty="0" err="1" smtClean="0"/>
              <a:t>javalis</a:t>
            </a:r>
            <a:r>
              <a:rPr lang="en-US" b="1" dirty="0" smtClean="0"/>
              <a:t> e </a:t>
            </a:r>
            <a:r>
              <a:rPr lang="en-US" b="1" dirty="0" err="1" smtClean="0"/>
              <a:t>seus</a:t>
            </a:r>
            <a:r>
              <a:rPr lang="en-US" b="1" dirty="0" smtClean="0"/>
              <a:t> </a:t>
            </a:r>
            <a:r>
              <a:rPr lang="en-US" b="1" dirty="0" err="1" smtClean="0"/>
              <a:t>hibridos</a:t>
            </a:r>
            <a:r>
              <a:rPr lang="en-US" b="1" dirty="0" smtClean="0"/>
              <a:t> </a:t>
            </a:r>
          </a:p>
          <a:p>
            <a:r>
              <a:rPr lang="en-US" b="1" dirty="0" err="1" smtClean="0"/>
              <a:t>Integração</a:t>
            </a:r>
            <a:r>
              <a:rPr lang="en-US" b="1" dirty="0" smtClean="0"/>
              <a:t> da </a:t>
            </a:r>
            <a:r>
              <a:rPr lang="en-US" b="1" dirty="0" err="1" smtClean="0"/>
              <a:t>comunidade</a:t>
            </a:r>
            <a:r>
              <a:rPr lang="en-US" b="1" dirty="0" smtClean="0"/>
              <a:t> via </a:t>
            </a:r>
            <a:r>
              <a:rPr lang="en-US" b="1" dirty="0" err="1" smtClean="0"/>
              <a:t>canais</a:t>
            </a:r>
            <a:r>
              <a:rPr lang="en-US" b="1" dirty="0" smtClean="0"/>
              <a:t> </a:t>
            </a:r>
            <a:r>
              <a:rPr lang="en-US" b="1" dirty="0" err="1" smtClean="0"/>
              <a:t>sociais</a:t>
            </a:r>
            <a:r>
              <a:rPr lang="en-US" b="1" dirty="0" smtClean="0"/>
              <a:t> </a:t>
            </a:r>
            <a:r>
              <a:rPr lang="en-US" b="1" dirty="0" err="1" smtClean="0"/>
              <a:t>como</a:t>
            </a:r>
            <a:r>
              <a:rPr lang="en-US" b="1" dirty="0" smtClean="0"/>
              <a:t> blog, </a:t>
            </a:r>
            <a:r>
              <a:rPr lang="en-US" b="1" dirty="0" err="1" smtClean="0"/>
              <a:t>facebook</a:t>
            </a:r>
            <a:r>
              <a:rPr lang="en-US" b="1" dirty="0" smtClean="0"/>
              <a:t>, YouTube, Twitter e Instagram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5891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LEBRE EUROPÉIA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GO,MG,SP 2015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59766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912522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8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Fauna </a:t>
            </a:r>
            <a:r>
              <a:rPr lang="en-US" b="1" dirty="0" err="1" smtClean="0"/>
              <a:t>silvestre</a:t>
            </a:r>
            <a:r>
              <a:rPr lang="en-US" b="1" dirty="0" smtClean="0"/>
              <a:t>: </a:t>
            </a:r>
            <a:br>
              <a:rPr lang="en-US" b="1" dirty="0" smtClean="0"/>
            </a:br>
            <a:r>
              <a:rPr lang="en-US" b="1" dirty="0" err="1" smtClean="0"/>
              <a:t>Capivaras</a:t>
            </a:r>
            <a:r>
              <a:rPr lang="en-US" b="1" dirty="0" smtClean="0"/>
              <a:t>, </a:t>
            </a:r>
            <a:r>
              <a:rPr lang="en-US" b="1" dirty="0" err="1" smtClean="0"/>
              <a:t>praga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> </a:t>
            </a:r>
            <a:r>
              <a:rPr lang="en-US" b="1" dirty="0" err="1" smtClean="0"/>
              <a:t>recurso</a:t>
            </a:r>
            <a:r>
              <a:rPr lang="en-US" b="1" dirty="0" smtClean="0"/>
              <a:t>?</a:t>
            </a:r>
            <a:endParaRPr lang="pt-BR" b="1" dirty="0"/>
          </a:p>
        </p:txBody>
      </p:sp>
      <p:pic>
        <p:nvPicPr>
          <p:cNvPr id="4098" name="Picture 2" descr="D:\Backup\Salerno\Documents\Caça IBAMA\Manejo de Vida Silvestre\Capivara\Mortes por febre maculosa sude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53596"/>
            <a:ext cx="7632848" cy="483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0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CAPIVARAS: </a:t>
            </a:r>
            <a:r>
              <a:rPr lang="en-US" b="1" dirty="0" err="1" smtClean="0"/>
              <a:t>Praga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> </a:t>
            </a:r>
            <a:r>
              <a:rPr lang="en-US" b="1" dirty="0" err="1" smtClean="0"/>
              <a:t>recurso</a:t>
            </a:r>
            <a:r>
              <a:rPr lang="en-US" b="1" dirty="0" smtClean="0"/>
              <a:t>?</a:t>
            </a:r>
            <a:endParaRPr lang="pt-BR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48157"/>
            <a:ext cx="3716692" cy="529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1"/>
            <a:ext cx="3712687" cy="526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8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6000" b="1" dirty="0" smtClean="0"/>
              <a:t>LC 140/ 2011</a:t>
            </a:r>
            <a:endParaRPr lang="pt-BR" sz="6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4100" b="1" dirty="0"/>
              <a:t>Art. 8o São ações administrativas dos Estados</a:t>
            </a:r>
            <a:r>
              <a:rPr lang="pt-BR" sz="4100" b="1" dirty="0" smtClean="0"/>
              <a:t>:</a:t>
            </a:r>
          </a:p>
          <a:p>
            <a:pPr marL="0" indent="0">
              <a:buNone/>
            </a:pPr>
            <a:endParaRPr lang="pt-BR" b="1" dirty="0"/>
          </a:p>
          <a:p>
            <a:r>
              <a:rPr lang="pt-BR" sz="3000" b="1" dirty="0" smtClean="0"/>
              <a:t>XVIII </a:t>
            </a:r>
            <a:r>
              <a:rPr lang="pt-BR" sz="3000" b="1" dirty="0"/>
              <a:t>- controlar a apanha de espécimes da fauna silvestre, ovos e larvas destinadas à implantação </a:t>
            </a:r>
            <a:r>
              <a:rPr lang="pt-BR" sz="3000" b="1" dirty="0" smtClean="0"/>
              <a:t>de criadouros </a:t>
            </a:r>
            <a:r>
              <a:rPr lang="pt-BR" sz="3000" b="1" dirty="0"/>
              <a:t>e à pesquisa científica, ressalvado o disposto no inciso XX do art. 7o</a:t>
            </a:r>
            <a:r>
              <a:rPr lang="pt-BR" sz="3000" b="1" dirty="0" smtClean="0"/>
              <a:t>;</a:t>
            </a:r>
          </a:p>
          <a:p>
            <a:endParaRPr lang="pt-BR" sz="3000" b="1" dirty="0"/>
          </a:p>
          <a:p>
            <a:r>
              <a:rPr lang="pt-BR" sz="3000" b="1" dirty="0"/>
              <a:t>XIX - aprovar o funcionamento de criadouros da fauna silvestre</a:t>
            </a:r>
            <a:r>
              <a:rPr lang="pt-BR" sz="3000" b="1" dirty="0" smtClean="0"/>
              <a:t>;</a:t>
            </a:r>
          </a:p>
          <a:p>
            <a:endParaRPr lang="pt-BR" sz="3000" b="1" dirty="0"/>
          </a:p>
          <a:p>
            <a:r>
              <a:rPr lang="pt-BR" sz="3000" b="1" dirty="0"/>
              <a:t>XX - exercer o controle ambiental da pesca em âmbito estadual; e</a:t>
            </a:r>
          </a:p>
        </p:txBody>
      </p:sp>
    </p:spTree>
    <p:extLst>
      <p:ext uri="{BB962C8B-B14F-4D97-AF65-F5344CB8AC3E}">
        <p14:creationId xmlns:p14="http://schemas.microsoft.com/office/powerpoint/2010/main" val="6915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MERCADO CAÇA FURTIVA NE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lnSpcReduction="10000"/>
          </a:bodyPr>
          <a:lstStyle/>
          <a:p>
            <a:r>
              <a:rPr lang="pt-BR" b="1" dirty="0" smtClean="0"/>
              <a:t>Rolinhas</a:t>
            </a:r>
            <a:r>
              <a:rPr lang="pt-BR" b="1" dirty="0"/>
              <a:t>: </a:t>
            </a:r>
            <a:r>
              <a:rPr lang="pt-BR" dirty="0"/>
              <a:t>R$ 0,50 à R$ 0,75 </a:t>
            </a:r>
            <a:endParaRPr lang="pt-BR" dirty="0" smtClean="0"/>
          </a:p>
          <a:p>
            <a:r>
              <a:rPr lang="pt-BR" b="1" dirty="0" smtClean="0"/>
              <a:t>Arribação</a:t>
            </a:r>
            <a:r>
              <a:rPr lang="pt-BR" b="1" dirty="0"/>
              <a:t>: </a:t>
            </a:r>
            <a:r>
              <a:rPr lang="pt-BR" dirty="0"/>
              <a:t>R$ 0,50 à R$ 0,75 </a:t>
            </a:r>
            <a:endParaRPr lang="pt-BR" dirty="0" smtClean="0"/>
          </a:p>
          <a:p>
            <a:r>
              <a:rPr lang="pt-BR" b="1" dirty="0" err="1" smtClean="0"/>
              <a:t>Inhambús</a:t>
            </a:r>
            <a:r>
              <a:rPr lang="pt-BR" b="1" dirty="0"/>
              <a:t>: </a:t>
            </a:r>
            <a:r>
              <a:rPr lang="pt-BR" dirty="0"/>
              <a:t>R$ 2,50 à R$ 4,00 </a:t>
            </a:r>
            <a:endParaRPr lang="pt-BR" dirty="0" smtClean="0"/>
          </a:p>
          <a:p>
            <a:r>
              <a:rPr lang="pt-BR" b="1" dirty="0" smtClean="0"/>
              <a:t>Preás</a:t>
            </a:r>
            <a:r>
              <a:rPr lang="pt-BR" b="1" dirty="0"/>
              <a:t>: </a:t>
            </a:r>
            <a:r>
              <a:rPr lang="pt-BR" dirty="0"/>
              <a:t>R$ 3,00 à R$ </a:t>
            </a:r>
            <a:r>
              <a:rPr lang="pt-BR" dirty="0" smtClean="0"/>
              <a:t>6,00</a:t>
            </a:r>
          </a:p>
          <a:p>
            <a:r>
              <a:rPr lang="pt-BR" b="1" dirty="0"/>
              <a:t>Mocós: </a:t>
            </a:r>
            <a:r>
              <a:rPr lang="pt-BR" dirty="0"/>
              <a:t>R$ 4,00 à R$ 6,50 </a:t>
            </a:r>
            <a:endParaRPr lang="pt-BR" dirty="0" smtClean="0"/>
          </a:p>
          <a:p>
            <a:r>
              <a:rPr lang="pt-BR" b="1" dirty="0" smtClean="0"/>
              <a:t>Tatu </a:t>
            </a:r>
            <a:r>
              <a:rPr lang="pt-BR" b="1" dirty="0"/>
              <a:t>peba: </a:t>
            </a:r>
            <a:r>
              <a:rPr lang="pt-BR" dirty="0"/>
              <a:t>R$ 20,00 à R$ 30,00 </a:t>
            </a:r>
            <a:endParaRPr lang="pt-BR" dirty="0" smtClean="0"/>
          </a:p>
          <a:p>
            <a:r>
              <a:rPr lang="pt-BR" b="1" dirty="0" smtClean="0"/>
              <a:t>Tatu </a:t>
            </a:r>
            <a:r>
              <a:rPr lang="pt-BR" b="1" dirty="0"/>
              <a:t>verdadeiro (Galinha): </a:t>
            </a:r>
            <a:r>
              <a:rPr lang="pt-BR" dirty="0"/>
              <a:t>R$ 30,00 à R$ </a:t>
            </a:r>
            <a:r>
              <a:rPr lang="pt-BR" dirty="0" smtClean="0"/>
              <a:t>35,00</a:t>
            </a:r>
            <a:endParaRPr lang="pt-BR" b="1" dirty="0" smtClean="0"/>
          </a:p>
          <a:p>
            <a:r>
              <a:rPr lang="pt-BR" b="1" dirty="0" err="1" smtClean="0"/>
              <a:t>Catitu</a:t>
            </a:r>
            <a:r>
              <a:rPr lang="pt-BR" b="1" dirty="0" smtClean="0"/>
              <a:t>, veado, paca, etc...???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5912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PROPOSTA CAPIVARAS E FAUNA SILVESTRE</a:t>
            </a:r>
            <a:endParaRPr lang="pt-BR" sz="4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r>
              <a:rPr lang="en-US" dirty="0" err="1" smtClean="0"/>
              <a:t>Concessão</a:t>
            </a:r>
            <a:r>
              <a:rPr lang="en-US" dirty="0" smtClean="0"/>
              <a:t> </a:t>
            </a:r>
            <a:r>
              <a:rPr lang="en-US" dirty="0" err="1" smtClean="0"/>
              <a:t>pública</a:t>
            </a:r>
            <a:r>
              <a:rPr lang="en-US" dirty="0" smtClean="0"/>
              <a:t> dos </a:t>
            </a:r>
            <a:r>
              <a:rPr lang="en-US" dirty="0" err="1" smtClean="0"/>
              <a:t>bandos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conflito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produtores</a:t>
            </a:r>
            <a:r>
              <a:rPr lang="en-US" dirty="0" smtClean="0"/>
              <a:t> via LC 140/2011 que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terão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criação</a:t>
            </a:r>
            <a:r>
              <a:rPr lang="en-US" dirty="0" smtClean="0"/>
              <a:t>, </a:t>
            </a:r>
            <a:r>
              <a:rPr lang="en-US" dirty="0" err="1" smtClean="0"/>
              <a:t>mantendo</a:t>
            </a:r>
            <a:r>
              <a:rPr lang="en-US" dirty="0" smtClean="0"/>
              <a:t> o </a:t>
            </a:r>
            <a:r>
              <a:rPr lang="en-US" dirty="0" err="1" smtClean="0"/>
              <a:t>compromisso</a:t>
            </a:r>
            <a:r>
              <a:rPr lang="en-US" dirty="0" smtClean="0"/>
              <a:t> de </a:t>
            </a:r>
            <a:r>
              <a:rPr lang="en-US" dirty="0" err="1" smtClean="0"/>
              <a:t>manutenção</a:t>
            </a:r>
            <a:r>
              <a:rPr lang="en-US" dirty="0" smtClean="0"/>
              <a:t> do </a:t>
            </a:r>
            <a:r>
              <a:rPr lang="en-US" dirty="0" err="1" smtClean="0"/>
              <a:t>bando</a:t>
            </a:r>
            <a:r>
              <a:rPr lang="en-US" dirty="0" smtClean="0"/>
              <a:t> </a:t>
            </a:r>
            <a:r>
              <a:rPr lang="en-US" dirty="0" err="1" smtClean="0"/>
              <a:t>permitindo</a:t>
            </a:r>
            <a:r>
              <a:rPr lang="en-US" dirty="0" smtClean="0"/>
              <a:t> </a:t>
            </a:r>
            <a:r>
              <a:rPr lang="en-US" dirty="0" err="1" smtClean="0"/>
              <a:t>porém</a:t>
            </a:r>
            <a:r>
              <a:rPr lang="en-US" dirty="0" smtClean="0"/>
              <a:t>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manejo</a:t>
            </a:r>
            <a:r>
              <a:rPr lang="en-US" dirty="0"/>
              <a:t> </a:t>
            </a:r>
            <a:r>
              <a:rPr lang="en-US" b="1" dirty="0" smtClean="0"/>
              <a:t>SEMI EXTENSIVO.</a:t>
            </a:r>
          </a:p>
          <a:p>
            <a:endParaRPr lang="en-US" b="1" dirty="0"/>
          </a:p>
          <a:p>
            <a:r>
              <a:rPr lang="en-US" b="1" dirty="0" smtClean="0"/>
              <a:t>ENTRAVE – IN 07/2015 IBAMA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32602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Necessidade</a:t>
            </a:r>
            <a:r>
              <a:rPr lang="en-US" dirty="0" smtClean="0"/>
              <a:t> de </a:t>
            </a:r>
            <a:r>
              <a:rPr lang="en-US" dirty="0" err="1" smtClean="0"/>
              <a:t>controladores</a:t>
            </a:r>
            <a:r>
              <a:rPr lang="en-US" dirty="0" smtClean="0"/>
              <a:t> </a:t>
            </a:r>
            <a:r>
              <a:rPr lang="en-US" dirty="0" err="1" smtClean="0"/>
              <a:t>externos</a:t>
            </a:r>
            <a:r>
              <a:rPr lang="en-US" dirty="0" smtClean="0"/>
              <a:t> – </a:t>
            </a:r>
            <a:r>
              <a:rPr lang="en-US" dirty="0" err="1" smtClean="0"/>
              <a:t>urbanos</a:t>
            </a:r>
            <a:r>
              <a:rPr lang="en-US" dirty="0" smtClean="0"/>
              <a:t> e de outros </a:t>
            </a:r>
            <a:r>
              <a:rPr lang="en-US" dirty="0" err="1" smtClean="0"/>
              <a:t>países</a:t>
            </a:r>
            <a:r>
              <a:rPr lang="en-US" dirty="0" smtClean="0"/>
              <a:t> e </a:t>
            </a:r>
            <a:r>
              <a:rPr lang="en-US" dirty="0" err="1" smtClean="0"/>
              <a:t>estados</a:t>
            </a:r>
            <a:r>
              <a:rPr lang="en-US" dirty="0" smtClean="0"/>
              <a:t>, </a:t>
            </a:r>
            <a:r>
              <a:rPr lang="en-US" dirty="0" err="1" smtClean="0"/>
              <a:t>demanda</a:t>
            </a:r>
            <a:r>
              <a:rPr lang="en-US" dirty="0" smtClean="0"/>
              <a:t> de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menos</a:t>
            </a:r>
            <a:r>
              <a:rPr lang="en-US" dirty="0" smtClean="0"/>
              <a:t> 100 mil </a:t>
            </a:r>
            <a:r>
              <a:rPr lang="en-US" dirty="0" err="1" smtClean="0"/>
              <a:t>caçadores</a:t>
            </a:r>
            <a:r>
              <a:rPr lang="en-US" dirty="0" smtClean="0"/>
              <a:t> </a:t>
            </a:r>
            <a:r>
              <a:rPr lang="en-US" dirty="0" err="1" smtClean="0"/>
              <a:t>ativos</a:t>
            </a:r>
            <a:r>
              <a:rPr lang="en-US" dirty="0" smtClean="0"/>
              <a:t> e </a:t>
            </a:r>
            <a:r>
              <a:rPr lang="en-US" dirty="0" err="1" smtClean="0"/>
              <a:t>capacitados</a:t>
            </a:r>
            <a:endParaRPr lang="en-US" dirty="0" smtClean="0"/>
          </a:p>
          <a:p>
            <a:r>
              <a:rPr lang="en-US" dirty="0" err="1" smtClean="0"/>
              <a:t>Operações</a:t>
            </a:r>
            <a:r>
              <a:rPr lang="en-US" dirty="0" smtClean="0"/>
              <a:t> </a:t>
            </a:r>
            <a:r>
              <a:rPr lang="en-US" dirty="0" err="1" smtClean="0"/>
              <a:t>comerciais</a:t>
            </a:r>
            <a:r>
              <a:rPr lang="en-US" dirty="0" smtClean="0"/>
              <a:t> de </a:t>
            </a:r>
            <a:r>
              <a:rPr lang="en-US" dirty="0" err="1" smtClean="0"/>
              <a:t>controle</a:t>
            </a:r>
            <a:r>
              <a:rPr lang="en-US" dirty="0" smtClean="0"/>
              <a:t> </a:t>
            </a:r>
            <a:r>
              <a:rPr lang="en-US" dirty="0" err="1" smtClean="0"/>
              <a:t>tendo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clientes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produtores</a:t>
            </a:r>
            <a:r>
              <a:rPr lang="en-US" dirty="0" smtClean="0"/>
              <a:t> </a:t>
            </a:r>
            <a:r>
              <a:rPr lang="en-US" dirty="0" err="1" smtClean="0"/>
              <a:t>rurais</a:t>
            </a:r>
            <a:r>
              <a:rPr lang="en-US" dirty="0" smtClean="0"/>
              <a:t> e </a:t>
            </a:r>
            <a:r>
              <a:rPr lang="en-US" dirty="0" err="1" smtClean="0"/>
              <a:t>controladores</a:t>
            </a:r>
            <a:r>
              <a:rPr lang="en-US" dirty="0" smtClean="0"/>
              <a:t> </a:t>
            </a:r>
            <a:r>
              <a:rPr lang="en-US" dirty="0" err="1" smtClean="0"/>
              <a:t>externos</a:t>
            </a:r>
            <a:endParaRPr lang="en-US" dirty="0" smtClean="0"/>
          </a:p>
          <a:p>
            <a:r>
              <a:rPr lang="en-US" dirty="0" err="1" smtClean="0"/>
              <a:t>Destinação</a:t>
            </a:r>
            <a:r>
              <a:rPr lang="en-US" dirty="0" smtClean="0"/>
              <a:t> </a:t>
            </a:r>
            <a:r>
              <a:rPr lang="en-US" dirty="0" err="1" smtClean="0"/>
              <a:t>comercial</a:t>
            </a:r>
            <a:r>
              <a:rPr lang="en-US" dirty="0" smtClean="0"/>
              <a:t> do </a:t>
            </a:r>
            <a:r>
              <a:rPr lang="en-US" dirty="0" err="1" smtClean="0"/>
              <a:t>produto</a:t>
            </a:r>
            <a:r>
              <a:rPr lang="en-US" dirty="0" smtClean="0"/>
              <a:t> do abate e </a:t>
            </a:r>
            <a:r>
              <a:rPr lang="en-US" dirty="0" err="1" smtClean="0"/>
              <a:t>destino</a:t>
            </a:r>
            <a:r>
              <a:rPr lang="en-US" dirty="0" smtClean="0"/>
              <a:t> </a:t>
            </a:r>
            <a:r>
              <a:rPr lang="en-US" dirty="0" err="1" smtClean="0"/>
              <a:t>adequado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resíduos</a:t>
            </a:r>
            <a:endParaRPr lang="en-US" dirty="0" smtClean="0"/>
          </a:p>
          <a:p>
            <a:r>
              <a:rPr lang="en-US" dirty="0" err="1" smtClean="0"/>
              <a:t>Evitar</a:t>
            </a:r>
            <a:r>
              <a:rPr lang="en-US" dirty="0" smtClean="0"/>
              <a:t> </a:t>
            </a:r>
            <a:r>
              <a:rPr lang="en-US" dirty="0" err="1" smtClean="0"/>
              <a:t>efeito</a:t>
            </a:r>
            <a:r>
              <a:rPr lang="en-US" dirty="0" smtClean="0"/>
              <a:t> </a:t>
            </a:r>
            <a:r>
              <a:rPr lang="en-US" dirty="0" err="1" smtClean="0"/>
              <a:t>refúgio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UC’s e </a:t>
            </a:r>
            <a:r>
              <a:rPr lang="en-US" dirty="0" err="1" smtClean="0"/>
              <a:t>fazendas</a:t>
            </a:r>
            <a:r>
              <a:rPr lang="en-US" dirty="0" smtClean="0"/>
              <a:t> </a:t>
            </a:r>
            <a:r>
              <a:rPr lang="en-US" dirty="0" err="1" smtClean="0"/>
              <a:t>florestais</a:t>
            </a:r>
            <a:r>
              <a:rPr lang="en-US" dirty="0" smtClean="0"/>
              <a:t>, </a:t>
            </a:r>
            <a:r>
              <a:rPr lang="en-US" dirty="0" err="1" smtClean="0"/>
              <a:t>cana</a:t>
            </a:r>
            <a:r>
              <a:rPr lang="en-US" dirty="0" smtClean="0"/>
              <a:t> e café</a:t>
            </a:r>
          </a:p>
          <a:p>
            <a:endParaRPr lang="pt-BR" dirty="0"/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err="1" smtClean="0"/>
              <a:t>Consequências</a:t>
            </a:r>
            <a:r>
              <a:rPr lang="en-US" sz="5400" b="1" dirty="0" smtClean="0"/>
              <a:t> e </a:t>
            </a:r>
            <a:r>
              <a:rPr lang="en-US" sz="5400" b="1" dirty="0" err="1" smtClean="0"/>
              <a:t>demandas</a:t>
            </a:r>
            <a:endParaRPr lang="en-US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384304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OBRIGADO!!!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b="1" dirty="0" err="1" smtClean="0"/>
              <a:t>Contatos</a:t>
            </a:r>
            <a:r>
              <a:rPr lang="en-US" sz="4000" b="1" dirty="0" smtClean="0"/>
              <a:t>:</a:t>
            </a:r>
          </a:p>
          <a:p>
            <a:pPr marL="0" indent="0">
              <a:buNone/>
            </a:pPr>
            <a:endParaRPr lang="en-US" sz="4000" b="1" dirty="0"/>
          </a:p>
          <a:p>
            <a:r>
              <a:rPr lang="pt-BR" sz="4000" b="1" dirty="0"/>
              <a:t>Eng. Agr. Rafael Salerno </a:t>
            </a:r>
            <a:br>
              <a:rPr lang="pt-BR" sz="4000" b="1" dirty="0"/>
            </a:br>
            <a:r>
              <a:rPr lang="pt-BR" sz="3400" b="1" dirty="0"/>
              <a:t>Coordenador GT Javali</a:t>
            </a:r>
            <a:r>
              <a:rPr lang="pt-BR" dirty="0"/>
              <a:t/>
            </a:r>
            <a:br>
              <a:rPr lang="pt-BR" dirty="0"/>
            </a:br>
            <a:r>
              <a:rPr lang="pt-BR" b="1" dirty="0" smtClean="0">
                <a:hlinkClick r:id="rId2"/>
              </a:rPr>
              <a:t>www.aquitemjavali.com.br</a:t>
            </a:r>
            <a:endParaRPr lang="pt-BR" dirty="0"/>
          </a:p>
          <a:p>
            <a:r>
              <a:rPr lang="pt-BR" b="1" dirty="0" smtClean="0"/>
              <a:t>Claro</a:t>
            </a:r>
            <a:r>
              <a:rPr lang="pt-BR" b="1" dirty="0" smtClean="0"/>
              <a:t>/</a:t>
            </a:r>
            <a:r>
              <a:rPr lang="pt-BR" b="1" dirty="0" err="1" smtClean="0"/>
              <a:t>WhatsApp</a:t>
            </a:r>
            <a:r>
              <a:rPr lang="pt-BR" b="1" dirty="0"/>
              <a:t>:  </a:t>
            </a:r>
            <a:r>
              <a:rPr lang="pt-BR" dirty="0" smtClean="0"/>
              <a:t>31-9-8336-4515</a:t>
            </a: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Skype: </a:t>
            </a:r>
            <a:r>
              <a:rPr lang="pt-BR" dirty="0"/>
              <a:t>Panda_br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  <a:p>
            <a:r>
              <a:rPr lang="pt-BR" b="1" dirty="0"/>
              <a:t>Acompanhe a Rede Aqui Tem Javali no </a:t>
            </a:r>
            <a:r>
              <a:rPr lang="pt-BR" b="1" dirty="0">
                <a:hlinkClick r:id="rId3"/>
              </a:rPr>
              <a:t>FACEBOOK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r>
              <a:rPr lang="pt-BR" b="1" dirty="0" err="1"/>
              <a:t>Videos</a:t>
            </a:r>
            <a:r>
              <a:rPr lang="pt-BR" b="1" dirty="0"/>
              <a:t> exclusivos no </a:t>
            </a:r>
            <a:r>
              <a:rPr lang="pt-BR" b="1" dirty="0">
                <a:hlinkClick r:id="rId4"/>
              </a:rPr>
              <a:t>YOUTUBE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89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PRAGAS VERTEBRADAS</a:t>
            </a:r>
            <a:r>
              <a:rPr lang="en-US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100" b="1" dirty="0" err="1" smtClean="0"/>
              <a:t>Problema</a:t>
            </a:r>
            <a:r>
              <a:rPr lang="en-US" sz="3100" b="1" dirty="0" smtClean="0"/>
              <a:t> para AGRICULTURA E MEIO AMBIENTE	</a:t>
            </a:r>
            <a:endParaRPr lang="pt-BR" sz="31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/>
              <a:t>Espécies</a:t>
            </a:r>
            <a:r>
              <a:rPr lang="en-US" b="1" dirty="0" smtClean="0"/>
              <a:t> </a:t>
            </a:r>
            <a:r>
              <a:rPr lang="en-US" b="1" dirty="0" err="1" smtClean="0"/>
              <a:t>exóticas</a:t>
            </a:r>
            <a:r>
              <a:rPr lang="en-US" b="1" dirty="0" smtClean="0"/>
              <a:t> </a:t>
            </a:r>
            <a:r>
              <a:rPr lang="en-US" b="1" dirty="0" err="1" smtClean="0"/>
              <a:t>invasoras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Javalis</a:t>
            </a:r>
            <a:r>
              <a:rPr lang="en-US" dirty="0" smtClean="0"/>
              <a:t>, </a:t>
            </a:r>
            <a:r>
              <a:rPr lang="en-US" dirty="0" err="1" smtClean="0"/>
              <a:t>lebres</a:t>
            </a:r>
            <a:r>
              <a:rPr lang="en-US" dirty="0" smtClean="0"/>
              <a:t>, </a:t>
            </a:r>
            <a:r>
              <a:rPr lang="en-US" dirty="0" err="1" smtClean="0"/>
              <a:t>bufalos</a:t>
            </a:r>
            <a:r>
              <a:rPr lang="en-US" dirty="0" smtClean="0"/>
              <a:t>, </a:t>
            </a:r>
            <a:r>
              <a:rPr lang="en-US" dirty="0" err="1" smtClean="0"/>
              <a:t>pardais,etc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err="1" smtClean="0"/>
              <a:t>Espécies</a:t>
            </a:r>
            <a:r>
              <a:rPr lang="en-US" b="1" dirty="0" smtClean="0"/>
              <a:t> </a:t>
            </a:r>
            <a:r>
              <a:rPr lang="en-US" b="1" dirty="0" err="1" smtClean="0"/>
              <a:t>silvestres</a:t>
            </a:r>
            <a:r>
              <a:rPr lang="en-US" b="1" dirty="0" smtClean="0"/>
              <a:t> </a:t>
            </a:r>
            <a:r>
              <a:rPr lang="en-US" b="1" dirty="0" err="1" smtClean="0"/>
              <a:t>invasoras</a:t>
            </a:r>
            <a:r>
              <a:rPr lang="en-US" b="1" dirty="0" smtClean="0"/>
              <a:t>: </a:t>
            </a:r>
            <a:r>
              <a:rPr lang="en-US" dirty="0" err="1" smtClean="0"/>
              <a:t>Mocó</a:t>
            </a:r>
            <a:r>
              <a:rPr lang="en-US" dirty="0" smtClean="0"/>
              <a:t>, </a:t>
            </a:r>
            <a:r>
              <a:rPr lang="en-US" dirty="0" err="1" smtClean="0"/>
              <a:t>Teiú</a:t>
            </a:r>
            <a:r>
              <a:rPr lang="en-US" dirty="0" smtClean="0"/>
              <a:t>, </a:t>
            </a:r>
            <a:r>
              <a:rPr lang="en-US" dirty="0" err="1" smtClean="0"/>
              <a:t>Papagaio</a:t>
            </a:r>
            <a:r>
              <a:rPr lang="en-US" dirty="0" smtClean="0"/>
              <a:t>, </a:t>
            </a:r>
            <a:r>
              <a:rPr lang="en-US" dirty="0" err="1" smtClean="0"/>
              <a:t>Capivaras</a:t>
            </a:r>
            <a:r>
              <a:rPr lang="en-US" dirty="0" smtClean="0"/>
              <a:t>, </a:t>
            </a:r>
            <a:r>
              <a:rPr lang="en-US" dirty="0" err="1" smtClean="0"/>
              <a:t>Ratão</a:t>
            </a:r>
            <a:r>
              <a:rPr lang="en-US" dirty="0" smtClean="0"/>
              <a:t> do </a:t>
            </a:r>
            <a:r>
              <a:rPr lang="en-US" dirty="0" err="1" smtClean="0"/>
              <a:t>Banhado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err="1" smtClean="0"/>
              <a:t>Espécies</a:t>
            </a:r>
            <a:r>
              <a:rPr lang="en-US" b="1" dirty="0" smtClean="0"/>
              <a:t> </a:t>
            </a:r>
            <a:r>
              <a:rPr lang="en-US" b="1" dirty="0" err="1" smtClean="0"/>
              <a:t>silvestres</a:t>
            </a:r>
            <a:r>
              <a:rPr lang="en-US" b="1" dirty="0" smtClean="0"/>
              <a:t> </a:t>
            </a:r>
            <a:r>
              <a:rPr lang="en-US" b="1" dirty="0" err="1" smtClean="0"/>
              <a:t>em</a:t>
            </a:r>
            <a:r>
              <a:rPr lang="en-US" b="1" dirty="0" smtClean="0"/>
              <a:t> </a:t>
            </a:r>
            <a:r>
              <a:rPr lang="en-US" b="1" dirty="0" err="1" smtClean="0"/>
              <a:t>conflito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> </a:t>
            </a:r>
            <a:r>
              <a:rPr lang="en-US" b="1" dirty="0" err="1" smtClean="0"/>
              <a:t>desequilibrio</a:t>
            </a:r>
            <a:r>
              <a:rPr lang="en-US" b="1" dirty="0" smtClean="0"/>
              <a:t>: </a:t>
            </a:r>
            <a:r>
              <a:rPr lang="en-US" dirty="0" err="1" smtClean="0"/>
              <a:t>Carnivoros</a:t>
            </a:r>
            <a:r>
              <a:rPr lang="en-US" dirty="0" smtClean="0"/>
              <a:t>, </a:t>
            </a:r>
            <a:r>
              <a:rPr lang="en-US" dirty="0" err="1" smtClean="0"/>
              <a:t>capivaras</a:t>
            </a:r>
            <a:r>
              <a:rPr lang="en-US" dirty="0" smtClean="0"/>
              <a:t>, </a:t>
            </a:r>
            <a:r>
              <a:rPr lang="en-US" dirty="0" err="1" smtClean="0"/>
              <a:t>catetos</a:t>
            </a:r>
            <a:r>
              <a:rPr lang="en-US" dirty="0" smtClean="0"/>
              <a:t>, </a:t>
            </a:r>
            <a:r>
              <a:rPr lang="en-US" dirty="0" err="1" smtClean="0"/>
              <a:t>queixadas</a:t>
            </a:r>
            <a:r>
              <a:rPr lang="en-US" dirty="0" smtClean="0"/>
              <a:t>, </a:t>
            </a:r>
            <a:r>
              <a:rPr lang="en-US" dirty="0" err="1" smtClean="0"/>
              <a:t>pombas</a:t>
            </a:r>
            <a:r>
              <a:rPr lang="en-US" dirty="0" smtClean="0"/>
              <a:t>, </a:t>
            </a:r>
            <a:r>
              <a:rPr lang="en-US" dirty="0" err="1" smtClean="0"/>
              <a:t>maritacas</a:t>
            </a:r>
            <a:r>
              <a:rPr lang="en-US" dirty="0" smtClean="0"/>
              <a:t>/</a:t>
            </a:r>
            <a:r>
              <a:rPr lang="en-US" dirty="0" err="1" smtClean="0"/>
              <a:t>caturritas,etc</a:t>
            </a:r>
            <a:r>
              <a:rPr lang="en-US" dirty="0" smtClean="0"/>
              <a:t>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91422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/>
              <a:t>JAVALIS</a:t>
            </a:r>
            <a:endParaRPr lang="pt-BR" sz="5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err="1"/>
              <a:t>Problema</a:t>
            </a:r>
            <a:r>
              <a:rPr lang="en-US" sz="4800" b="1" dirty="0"/>
              <a:t> para </a:t>
            </a:r>
            <a:r>
              <a:rPr lang="en-US" sz="4800" b="1" dirty="0" smtClean="0"/>
              <a:t>AGRICULTURA </a:t>
            </a:r>
            <a:r>
              <a:rPr lang="en-US" sz="4800" b="1" dirty="0"/>
              <a:t>E MEIO AMBIENTE	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936180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EXPANSÃO DOS JAVALIS NO RS</a:t>
            </a:r>
            <a:endParaRPr lang="pt-B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50" y="1196752"/>
            <a:ext cx="8865324" cy="34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62050" y="4869160"/>
            <a:ext cx="8702438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/>
              <a:t>EXPANSÃO DOS JAVALIS NOS EUA</a:t>
            </a:r>
          </a:p>
          <a:p>
            <a:r>
              <a:rPr lang="en-US" sz="5100" b="1" dirty="0" smtClean="0"/>
              <a:t>1982: 17 ESTADOS</a:t>
            </a:r>
          </a:p>
          <a:p>
            <a:r>
              <a:rPr lang="en-US" sz="5100" b="1" dirty="0" smtClean="0"/>
              <a:t>2004: 28 ESTADOS</a:t>
            </a:r>
            <a:endParaRPr lang="pt-BR" sz="5100" b="1" dirty="0" smtClean="0"/>
          </a:p>
          <a:p>
            <a:r>
              <a:rPr lang="en-US" sz="5100" b="1" dirty="0" smtClean="0"/>
              <a:t>2011: 37 ESTADOS</a:t>
            </a:r>
          </a:p>
          <a:p>
            <a:r>
              <a:rPr lang="en-US" sz="5100" b="1" dirty="0" smtClean="0"/>
              <a:t>2014: 44 ESTADOS</a:t>
            </a:r>
            <a:endParaRPr lang="pt-BR" sz="5100" b="1" dirty="0"/>
          </a:p>
        </p:txBody>
      </p:sp>
    </p:spTree>
    <p:extLst>
      <p:ext uri="{BB962C8B-B14F-4D97-AF65-F5344CB8AC3E}">
        <p14:creationId xmlns:p14="http://schemas.microsoft.com/office/powerpoint/2010/main" val="294354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POTENCIAL REPRODUTIVO</a:t>
            </a:r>
            <a:endParaRPr lang="pt-BR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9" y="1916832"/>
            <a:ext cx="8133774" cy="328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14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ABATE RS DEZ/2015</a:t>
            </a:r>
            <a:endParaRPr lang="pt-BR" b="1" dirty="0"/>
          </a:p>
        </p:txBody>
      </p:sp>
      <p:pic>
        <p:nvPicPr>
          <p:cNvPr id="8194" name="Picture 2" descr="D:\Backup\Salerno\Documents\Caça IBAMA\1Regulamentação\Artigos GT Javali\Palestra UFRN 04.12.2015\12191994_196175630720661_593127661907565042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439406"/>
            <a:ext cx="9180512" cy="675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01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/>
              <a:t>JAVALIS AMEAÇAM SC E TODO O BRASIL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dirty="0"/>
              <a:t>Os riscos econômicos e sociais da presença de populações selvagens descontroladas de javali e porcos-ferais são proporcionais aos expressivos números da indústria da carne suína em Santa Catarina (fonte: ACCS</a:t>
            </a:r>
            <a:r>
              <a:rPr lang="pt-BR" sz="2000" dirty="0" smtClean="0"/>
              <a:t>):</a:t>
            </a:r>
          </a:p>
          <a:p>
            <a:pPr marL="0" indent="0">
              <a:buNone/>
            </a:pP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>•    Rebanho permanente de 6,2 milhões de cabeças;</a:t>
            </a:r>
            <a:br>
              <a:rPr lang="pt-BR" sz="2000" dirty="0"/>
            </a:br>
            <a:r>
              <a:rPr lang="pt-BR" sz="2000" dirty="0"/>
              <a:t>•    Possui cerca de 12 mil suinocultores (10 mil no sistema integrado);</a:t>
            </a:r>
            <a:br>
              <a:rPr lang="pt-BR" sz="2000" dirty="0"/>
            </a:br>
            <a:r>
              <a:rPr lang="pt-BR" sz="2000" dirty="0"/>
              <a:t>•    Responsável por 25% da produção nacional e 0,7% da produção mundial;</a:t>
            </a:r>
            <a:br>
              <a:rPr lang="pt-BR" sz="2000" dirty="0"/>
            </a:br>
            <a:r>
              <a:rPr lang="pt-BR" sz="2000" dirty="0"/>
              <a:t>•    Participa com 31 % das exportações brasileiras;</a:t>
            </a:r>
            <a:br>
              <a:rPr lang="pt-BR" sz="2000" dirty="0"/>
            </a:br>
            <a:r>
              <a:rPr lang="pt-BR" sz="2000" dirty="0"/>
              <a:t>•    As 5 grandes empresas nacionais tem matriz no estado (Sadia, Perdigão, Seara, Aurora e Pamplona) e detêm 60% dos abates e 70% dos negócios suinícolas do país;</a:t>
            </a:r>
            <a:br>
              <a:rPr lang="pt-BR" sz="2000" dirty="0"/>
            </a:br>
            <a:r>
              <a:rPr lang="pt-BR" sz="2000" dirty="0"/>
              <a:t>•    Na Região oeste, concentram-se 70% do rebanho</a:t>
            </a:r>
            <a:r>
              <a:rPr lang="pt-BR" sz="2000" dirty="0" smtClean="0"/>
              <a:t>;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>•    Emprega diretamente em torno de 65 mil e, indiretamente, mais de 140 mil pessoas</a:t>
            </a:r>
            <a:r>
              <a:rPr lang="pt-BR" sz="2000" dirty="0" smtClean="0"/>
              <a:t>.</a:t>
            </a:r>
          </a:p>
          <a:p>
            <a:pPr marL="0" indent="0" algn="ctr">
              <a:buNone/>
            </a:pPr>
            <a:r>
              <a:rPr lang="pt-BR" sz="2800" b="1" dirty="0">
                <a:solidFill>
                  <a:srgbClr val="FF0000"/>
                </a:solidFill>
              </a:rPr>
              <a:t>  Participa com 21% do PIB estadual;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3271102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1787</Words>
  <Application>Microsoft Office PowerPoint</Application>
  <PresentationFormat>Apresentação na tela (4:3)</PresentationFormat>
  <Paragraphs>185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Tema do Office</vt:lpstr>
      <vt:lpstr>A INVASÃO DE JAVALIS NO BRASIL e a   Rede “Aqui Tem Javali”</vt:lpstr>
      <vt:lpstr>RAFAEL SALERNO</vt:lpstr>
      <vt:lpstr>REDE AQUI TEM JAVALI</vt:lpstr>
      <vt:lpstr>PRAGAS VERTEBRADAS  Problema para AGRICULTURA E MEIO AMBIENTE </vt:lpstr>
      <vt:lpstr>JAVALIS</vt:lpstr>
      <vt:lpstr>EXPANSÃO DOS JAVALIS NO RS</vt:lpstr>
      <vt:lpstr>POTENCIAL REPRODUTIVO</vt:lpstr>
      <vt:lpstr>ABATE RS DEZ/2015</vt:lpstr>
      <vt:lpstr>JAVALIS AMEAÇAM SC E TODO O BRASIL</vt:lpstr>
      <vt:lpstr>Qualidade da carne catarinense</vt:lpstr>
      <vt:lpstr>Apresentação do PowerPoint</vt:lpstr>
      <vt:lpstr>JAVALIS EM SC</vt:lpstr>
      <vt:lpstr>Coxilha Rica,SC</vt:lpstr>
      <vt:lpstr>Apresentação do PowerPoint</vt:lpstr>
      <vt:lpstr>Javalis em MG,2007</vt:lpstr>
      <vt:lpstr>Apresentação do PowerPoint</vt:lpstr>
      <vt:lpstr>DANOS</vt:lpstr>
      <vt:lpstr>MANEJO DE FAUNA</vt:lpstr>
      <vt:lpstr>IBAMA - IN 141/2006</vt:lpstr>
      <vt:lpstr>CTF IN 03/2013</vt:lpstr>
      <vt:lpstr>MÉTODOS DE CONTROLE</vt:lpstr>
      <vt:lpstr>Apresentação do PowerPoint</vt:lpstr>
      <vt:lpstr>ATIVISMO OU PSICOPATIA</vt:lpstr>
      <vt:lpstr>Apresentação do PowerPoint</vt:lpstr>
      <vt:lpstr>Apresentação do PowerPoint</vt:lpstr>
      <vt:lpstr>Apresentação do PowerPoint</vt:lpstr>
      <vt:lpstr>JAVALIS E A CAÇA COM CÃES</vt:lpstr>
      <vt:lpstr>REGULAMENTAÇÃO CAÇA COM CÃES</vt:lpstr>
      <vt:lpstr>LEBRE EUROPÉIA, SP 2011</vt:lpstr>
      <vt:lpstr>LEBRE EUROPÉIA GO,MG,SP 2015</vt:lpstr>
      <vt:lpstr>Fauna silvestre:  Capivaras, praga ou recurso?</vt:lpstr>
      <vt:lpstr>CAPIVARAS: Praga ou recurso?</vt:lpstr>
      <vt:lpstr>LC 140/ 2011</vt:lpstr>
      <vt:lpstr>MERCADO CAÇA FURTIVA NE</vt:lpstr>
      <vt:lpstr>PROPOSTA CAPIVARAS E FAUNA SILVESTRE</vt:lpstr>
      <vt:lpstr>Consequências e demandas</vt:lpstr>
      <vt:lpstr>OBRIGADO!!!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CONTROLE DE JAVALIS NO BRASIL</dc:title>
  <dc:creator>Salerno</dc:creator>
  <cp:lastModifiedBy>Salerno</cp:lastModifiedBy>
  <cp:revision>60</cp:revision>
  <dcterms:created xsi:type="dcterms:W3CDTF">2015-07-16T03:22:16Z</dcterms:created>
  <dcterms:modified xsi:type="dcterms:W3CDTF">2016-03-17T06:25:10Z</dcterms:modified>
</cp:coreProperties>
</file>