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58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021FD7-5656-4B80-ABC7-7E72A19792E6}" v="5" dt="2024-11-11T17:35:04.0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524" y="-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50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11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28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m 24" descr="Uma imagem contendo texto, borrão, luz&#10;&#10;Descrição gerada automaticamente">
            <a:extLst>
              <a:ext uri="{FF2B5EF4-FFF2-40B4-BE49-F238E27FC236}">
                <a16:creationId xmlns:a16="http://schemas.microsoft.com/office/drawing/2014/main" id="{EC5D20C2-F172-862C-0E81-CE64F1D8F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6DE33EBA-A81D-4EAF-BBBD-EFCE78337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3609" y="2857501"/>
            <a:ext cx="2512937" cy="4354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899" indent="0" algn="ctr">
              <a:buNone/>
              <a:defRPr sz="1500"/>
            </a:lvl2pPr>
            <a:lvl3pPr marL="685797" indent="0" algn="ctr">
              <a:buNone/>
              <a:defRPr sz="1350"/>
            </a:lvl3pPr>
            <a:lvl4pPr marL="1028696" indent="0" algn="ctr">
              <a:buNone/>
              <a:defRPr sz="1200"/>
            </a:lvl4pPr>
            <a:lvl5pPr marL="1371594" indent="0" algn="ctr">
              <a:buNone/>
              <a:defRPr sz="1200"/>
            </a:lvl5pPr>
            <a:lvl6pPr marL="1714493" indent="0" algn="ctr">
              <a:buNone/>
              <a:defRPr sz="1200"/>
            </a:lvl6pPr>
            <a:lvl7pPr marL="2057392" indent="0" algn="ctr">
              <a:buNone/>
              <a:defRPr sz="1200"/>
            </a:lvl7pPr>
            <a:lvl8pPr marL="2400290" indent="0" algn="ctr">
              <a:buNone/>
              <a:defRPr sz="1200"/>
            </a:lvl8pPr>
            <a:lvl9pPr marL="2743189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0A03611-CBF9-8E13-2AD0-85F8DBD30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3131" y="118733"/>
            <a:ext cx="4993481" cy="6620535"/>
          </a:xfrm>
          <a:prstGeom prst="rect">
            <a:avLst/>
          </a:prstGeom>
        </p:spPr>
      </p:pic>
      <p:sp>
        <p:nvSpPr>
          <p:cNvPr id="26" name="Espaço Reservado para Título 1">
            <a:extLst>
              <a:ext uri="{FF2B5EF4-FFF2-40B4-BE49-F238E27FC236}">
                <a16:creationId xmlns:a16="http://schemas.microsoft.com/office/drawing/2014/main" id="{D6EB32C9-754E-90C7-F1CA-B83746A4D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859" y="2166608"/>
            <a:ext cx="3677443" cy="29578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sz="4950"/>
            </a:lvl1pPr>
          </a:lstStyle>
          <a:p>
            <a:r>
              <a:rPr lang="pt-BR"/>
              <a:t>Clique </a:t>
            </a:r>
            <a:br>
              <a:rPr lang="pt-BR"/>
            </a:br>
            <a:r>
              <a:rPr lang="pt-BR"/>
              <a:t>para editar o título Mestre</a:t>
            </a:r>
          </a:p>
        </p:txBody>
      </p:sp>
      <p:sp>
        <p:nvSpPr>
          <p:cNvPr id="19" name="Gráfico 17">
            <a:extLst>
              <a:ext uri="{FF2B5EF4-FFF2-40B4-BE49-F238E27FC236}">
                <a16:creationId xmlns:a16="http://schemas.microsoft.com/office/drawing/2014/main" id="{F3CE1642-BFDB-50E3-AFBD-EA91CA3165DE}"/>
              </a:ext>
            </a:extLst>
          </p:cNvPr>
          <p:cNvSpPr/>
          <p:nvPr userDrawn="1"/>
        </p:nvSpPr>
        <p:spPr>
          <a:xfrm>
            <a:off x="-1" y="-1"/>
            <a:ext cx="4729163" cy="2333626"/>
          </a:xfrm>
          <a:custGeom>
            <a:avLst/>
            <a:gdLst>
              <a:gd name="connsiteX0" fmla="*/ 0 w 10944562"/>
              <a:gd name="connsiteY0" fmla="*/ 5617043 h 5617042"/>
              <a:gd name="connsiteX1" fmla="*/ 1617610 w 10944562"/>
              <a:gd name="connsiteY1" fmla="*/ 3999433 h 5617042"/>
              <a:gd name="connsiteX2" fmla="*/ 3621511 w 10944562"/>
              <a:gd name="connsiteY2" fmla="*/ 3621249 h 5617042"/>
              <a:gd name="connsiteX3" fmla="*/ 5504582 w 10944562"/>
              <a:gd name="connsiteY3" fmla="*/ 4104048 h 5617042"/>
              <a:gd name="connsiteX4" fmla="*/ 7339267 w 10944562"/>
              <a:gd name="connsiteY4" fmla="*/ 3536511 h 5617042"/>
              <a:gd name="connsiteX5" fmla="*/ 10944563 w 10944562"/>
              <a:gd name="connsiteY5" fmla="*/ 0 h 561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44562" h="5617042">
                <a:moveTo>
                  <a:pt x="0" y="5617043"/>
                </a:moveTo>
                <a:lnTo>
                  <a:pt x="1617610" y="3999433"/>
                </a:lnTo>
                <a:cubicBezTo>
                  <a:pt x="1617610" y="3999433"/>
                  <a:pt x="2237192" y="3299297"/>
                  <a:pt x="3621511" y="3621249"/>
                </a:cubicBezTo>
                <a:cubicBezTo>
                  <a:pt x="5005829" y="3943202"/>
                  <a:pt x="5504582" y="4104048"/>
                  <a:pt x="5504582" y="4104048"/>
                </a:cubicBezTo>
                <a:cubicBezTo>
                  <a:pt x="5504582" y="4104048"/>
                  <a:pt x="6309332" y="4514139"/>
                  <a:pt x="7339267" y="3536511"/>
                </a:cubicBezTo>
                <a:cubicBezTo>
                  <a:pt x="8369203" y="2558884"/>
                  <a:pt x="10944563" y="0"/>
                  <a:pt x="10944563" y="0"/>
                </a:cubicBezTo>
              </a:path>
            </a:pathLst>
          </a:custGeom>
          <a:ln w="28575">
            <a:gradFill>
              <a:gsLst>
                <a:gs pos="0">
                  <a:schemeClr val="accent2"/>
                </a:gs>
                <a:gs pos="100000">
                  <a:schemeClr val="accent1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endParaRPr lang="pt-BR" sz="1350"/>
          </a:p>
        </p:txBody>
      </p:sp>
    </p:spTree>
    <p:extLst>
      <p:ext uri="{BB962C8B-B14F-4D97-AF65-F5344CB8AC3E}">
        <p14:creationId xmlns:p14="http://schemas.microsoft.com/office/powerpoint/2010/main" val="218244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963BB48-46D9-90CE-EFBA-F1D9F2474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6758" y="1"/>
            <a:ext cx="9190758" cy="27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44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13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803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2964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4146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6676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57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7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125BA3-D82B-46FF-A865-B5FF0A7E5EB1}" type="datetimeFigureOut">
              <a:rPr lang="pt-BR" smtClean="0"/>
              <a:t>11/11/2024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087716-8D39-4AFC-9CD2-B6DE06A2AE25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0C72AA2-B767-A8ED-7F6F-92C16D0AC06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46758" y="1"/>
            <a:ext cx="9190758" cy="27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62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53ABD-7C39-5BC6-F99C-1CEA9C0BCF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284" y="310848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PLP 68/2024 –</a:t>
            </a:r>
            <a:br>
              <a:rPr lang="pt-BR" dirty="0"/>
            </a:br>
            <a:r>
              <a:rPr lang="pt-BR" b="1" dirty="0"/>
              <a:t>Previdência Complementar Sem Fins Lucrativos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A88670-5661-B298-EA79-BB4762F49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0484" y="6187922"/>
            <a:ext cx="6858000" cy="1655762"/>
          </a:xfrm>
        </p:spPr>
        <p:txBody>
          <a:bodyPr/>
          <a:lstStyle/>
          <a:p>
            <a:r>
              <a:rPr lang="pt-BR" dirty="0" err="1"/>
              <a:t>Nov</a:t>
            </a:r>
            <a:r>
              <a:rPr lang="pt-BR" dirty="0"/>
              <a:t>/2024</a:t>
            </a:r>
          </a:p>
        </p:txBody>
      </p:sp>
    </p:spTree>
    <p:extLst>
      <p:ext uri="{BB962C8B-B14F-4D97-AF65-F5344CB8AC3E}">
        <p14:creationId xmlns:p14="http://schemas.microsoft.com/office/powerpoint/2010/main" val="251615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CA27D6-AAC4-D95B-2550-D6E7312F1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8748"/>
            <a:ext cx="7886700" cy="462925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ea typeface="Calibri" panose="020F0502020204030204" pitchFamily="34" charset="0"/>
                <a:cs typeface="Calibri" panose="020F0502020204030204" pitchFamily="34" charset="0"/>
              </a:rPr>
              <a:t>­</a:t>
            </a:r>
            <a:r>
              <a:rPr lang="pt-BR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  <a:r>
              <a:rPr lang="pt-BR" sz="22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Entidades fechadas de previdência complementar</a:t>
            </a:r>
          </a:p>
          <a:p>
            <a:pPr lvl="1">
              <a:lnSpc>
                <a:spcPct val="100000"/>
              </a:lnSpc>
            </a:pPr>
            <a:r>
              <a:rPr lang="pt-BR" sz="2200" dirty="0">
                <a:ea typeface="Aptos" panose="020B0004020202020204" pitchFamily="34" charset="0"/>
                <a:cs typeface="Aptos" panose="020B0004020202020204" pitchFamily="34" charset="0"/>
              </a:rPr>
              <a:t>Não prestam serviços ao público em geral;</a:t>
            </a:r>
          </a:p>
          <a:p>
            <a:pPr lvl="1">
              <a:lnSpc>
                <a:spcPct val="100000"/>
              </a:lnSpc>
            </a:pPr>
            <a:r>
              <a:rPr lang="pt-BR" sz="2200" b="1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Não possuem finalidade lucrativa </a:t>
            </a:r>
            <a:r>
              <a:rPr lang="pt-BR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(vedação expressa da Lei Complementar nº 109/2001) e portanto </a:t>
            </a:r>
            <a:r>
              <a:rPr lang="pt-BR" sz="2200" b="1" dirty="0">
                <a:solidFill>
                  <a:srgbClr val="0070C0"/>
                </a:solidFill>
                <a:effectLst/>
                <a:ea typeface="Aptos" panose="020B0004020202020204" pitchFamily="34" charset="0"/>
                <a:cs typeface="Aptos" panose="020B0004020202020204" pitchFamily="34" charset="0"/>
              </a:rPr>
              <a:t>não possuem caráter comercial ou empresarial</a:t>
            </a:r>
            <a:r>
              <a:rPr lang="pt-BR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;</a:t>
            </a:r>
          </a:p>
          <a:p>
            <a:pPr lvl="1">
              <a:lnSpc>
                <a:spcPct val="100000"/>
              </a:lnSpc>
            </a:pPr>
            <a:r>
              <a:rPr lang="pt-BR" sz="2200" dirty="0">
                <a:ea typeface="Aptos" panose="020B0004020202020204" pitchFamily="34" charset="0"/>
                <a:cs typeface="Aptos" panose="020B0004020202020204" pitchFamily="34" charset="0"/>
              </a:rPr>
              <a:t>Toda atividade é </a:t>
            </a:r>
            <a:r>
              <a:rPr lang="pt-BR" sz="2200" b="1" dirty="0">
                <a:ea typeface="Aptos" panose="020B0004020202020204" pitchFamily="34" charset="0"/>
                <a:cs typeface="Aptos" panose="020B0004020202020204" pitchFamily="34" charset="0"/>
              </a:rPr>
              <a:t>custeada exclusivamente por contribuições dos seus próprios participantes </a:t>
            </a:r>
            <a:r>
              <a:rPr lang="pt-BR" sz="2200" dirty="0">
                <a:ea typeface="Aptos" panose="020B0004020202020204" pitchFamily="34" charset="0"/>
                <a:cs typeface="Aptos" panose="020B0004020202020204" pitchFamily="34" charset="0"/>
              </a:rPr>
              <a:t>para garantia dos benefícios previdenciários dos mesmos participantes;</a:t>
            </a:r>
          </a:p>
          <a:p>
            <a:pPr lvl="1">
              <a:lnSpc>
                <a:spcPct val="100000"/>
              </a:lnSpc>
            </a:pPr>
            <a:r>
              <a:rPr lang="pt-BR" sz="2200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Recebem tratamento constitucional específ</a:t>
            </a:r>
            <a:r>
              <a:rPr lang="pt-BR" sz="2200" dirty="0">
                <a:ea typeface="Aptos" panose="020B0004020202020204" pitchFamily="34" charset="0"/>
                <a:cs typeface="Aptos" panose="020B0004020202020204" pitchFamily="34" charset="0"/>
              </a:rPr>
              <a:t>ico pelo art. 202 da Constituição Federal no capítulo da </a:t>
            </a:r>
            <a:r>
              <a:rPr lang="pt-BR" sz="2200" b="1" dirty="0">
                <a:ea typeface="Aptos" panose="020B0004020202020204" pitchFamily="34" charset="0"/>
                <a:cs typeface="Aptos" panose="020B0004020202020204" pitchFamily="34" charset="0"/>
              </a:rPr>
              <a:t>Ordem Social</a:t>
            </a:r>
          </a:p>
          <a:p>
            <a:pPr lvl="1">
              <a:lnSpc>
                <a:spcPct val="100000"/>
              </a:lnSpc>
            </a:pPr>
            <a:endParaRPr lang="pt-BR" sz="22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lnSpc>
                <a:spcPct val="100000"/>
              </a:lnSpc>
            </a:pPr>
            <a:endParaRPr lang="pt-BR" sz="22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115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4B5DC7-AF6A-B895-BC57-B1EAEE0D8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79586"/>
            <a:ext cx="78867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sz="2200" b="1" dirty="0"/>
              <a:t>Solidariedade e a ausência da finalidade lucrativa ou empresarial </a:t>
            </a:r>
          </a:p>
          <a:p>
            <a:pPr lvl="1">
              <a:lnSpc>
                <a:spcPct val="100000"/>
              </a:lnSpc>
            </a:pPr>
            <a:r>
              <a:rPr lang="pt-BR" sz="2200" dirty="0"/>
              <a:t>Resultados superavitário e deficitário são </a:t>
            </a:r>
            <a:r>
              <a:rPr lang="pt-BR" sz="2200" b="1" dirty="0">
                <a:solidFill>
                  <a:srgbClr val="0070C0"/>
                </a:solidFill>
              </a:rPr>
              <a:t>repartidos na proporção da participação de cada membro </a:t>
            </a:r>
            <a:r>
              <a:rPr lang="pt-BR" sz="2200" dirty="0"/>
              <a:t>(</a:t>
            </a:r>
            <a:r>
              <a:rPr lang="pt-BR" sz="2200" dirty="0" err="1"/>
              <a:t>arts</a:t>
            </a:r>
            <a:r>
              <a:rPr lang="pt-BR" sz="2200" dirty="0"/>
              <a:t>. 20 e 21 da Lei Complementar nº 109/2001)</a:t>
            </a:r>
          </a:p>
          <a:p>
            <a:pPr lvl="1">
              <a:lnSpc>
                <a:spcPct val="100000"/>
              </a:lnSpc>
            </a:pPr>
            <a:r>
              <a:rPr lang="pt-BR" sz="2200" dirty="0"/>
              <a:t>Mesmo a parcela destinada ao custeio de despesas administrativas para manutenção da entidade e suas finalidades são partilhadas por </a:t>
            </a:r>
            <a:r>
              <a:rPr lang="pt-BR" sz="2200" b="1" dirty="0"/>
              <a:t>rateio anual</a:t>
            </a:r>
            <a:r>
              <a:rPr lang="pt-BR" sz="2200" dirty="0"/>
              <a:t>;</a:t>
            </a:r>
          </a:p>
          <a:p>
            <a:pPr lvl="1">
              <a:lnSpc>
                <a:spcPct val="100000"/>
              </a:lnSpc>
            </a:pPr>
            <a:r>
              <a:rPr lang="pt-BR" sz="2200" dirty="0"/>
              <a:t>Eventual cobrança de tributos impacta diretamente na </a:t>
            </a:r>
            <a:r>
              <a:rPr lang="pt-BR" sz="2200" b="1" dirty="0"/>
              <a:t>redução de benefícios de aposentadoria e pensão</a:t>
            </a:r>
          </a:p>
        </p:txBody>
      </p:sp>
    </p:spTree>
    <p:extLst>
      <p:ext uri="{BB962C8B-B14F-4D97-AF65-F5344CB8AC3E}">
        <p14:creationId xmlns:p14="http://schemas.microsoft.com/office/powerpoint/2010/main" val="258924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F5C3863-A82E-426B-204E-E2EFD52DB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0928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sz="2700" b="1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Manutenção da redação do art. 26, §9º do Projeto de Lei Complementar (PLP) 68/2024</a:t>
            </a:r>
            <a:endParaRPr lang="pt-BR" sz="2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 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Art. 26 .....................................................................................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§ 9º Não são contribuintes do IBS e da CBS as seguintes pessoas jurídicas sem fins lucrativos, desde que cumpram os mesmos requisitos aplicáveis às instituições de educação e de assistência social sem fins lucrativos, para fins da imunidade desses tributos, não podendo apropriar créditos nas suas aquisições: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 - planos de assistência à saúde sob a modalidade de autogestão; e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II - </a:t>
            </a:r>
            <a:r>
              <a:rPr lang="pt-BR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entidades de previdência complementar fechada</a:t>
            </a:r>
            <a:r>
              <a:rPr lang="pt-BR" sz="2400" dirty="0">
                <a:effectLst/>
                <a:latin typeface="Calibri" panose="020F0502020204030204" pitchFamily="34" charset="0"/>
                <a:ea typeface="Batang" panose="02030600000101010101" pitchFamily="18" charset="-127"/>
                <a:cs typeface="Calibri" panose="020F0502020204030204" pitchFamily="34" charset="0"/>
              </a:rPr>
              <a:t>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300" dirty="0"/>
          </a:p>
        </p:txBody>
      </p:sp>
    </p:spTree>
    <p:extLst>
      <p:ext uri="{BB962C8B-B14F-4D97-AF65-F5344CB8AC3E}">
        <p14:creationId xmlns:p14="http://schemas.microsoft.com/office/powerpoint/2010/main" val="362602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7B4CAC-1AD2-E4AA-CD0B-04C2DF648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308" y="2141536"/>
            <a:ext cx="7886700" cy="4351338"/>
          </a:xfrm>
        </p:spPr>
        <p:txBody>
          <a:bodyPr>
            <a:normAutofit/>
          </a:bodyPr>
          <a:lstStyle/>
          <a:p>
            <a:r>
              <a:rPr lang="pt-BR" sz="25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Requisitos são </a:t>
            </a:r>
            <a:r>
              <a:rPr lang="pt-BR" sz="2500" b="1" kern="1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intrínsecos à própria atividade social das entidades de previdência complementar sem fins lucrativos</a:t>
            </a:r>
          </a:p>
          <a:p>
            <a:pPr marL="457200" lvl="1" indent="0">
              <a:buNone/>
            </a:pPr>
            <a:r>
              <a:rPr lang="pt-BR" sz="210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Art. 14. O disposto na alínea c do inciso IV do art. 9º é subordinado à observância dos seguintes requisitos pelas entidades nele referidas:</a:t>
            </a:r>
          </a:p>
          <a:p>
            <a:pPr marL="457200" lvl="1" indent="0">
              <a:buNone/>
            </a:pPr>
            <a:r>
              <a:rPr lang="pt-BR" sz="210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 – não distribuírem qualquer parcela de seu patrimônio ou de suas rendas, a qualquer título; </a:t>
            </a:r>
          </a:p>
          <a:p>
            <a:pPr marL="457200" lvl="1" indent="0">
              <a:buNone/>
            </a:pPr>
            <a:r>
              <a:rPr lang="pt-BR" sz="210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II - aplicarem integralmente, no País, os seus recursos na manutenção dos seus objetivos institucionais;</a:t>
            </a:r>
          </a:p>
          <a:p>
            <a:pPr marL="457200" lvl="1" indent="0">
              <a:buNone/>
            </a:pPr>
            <a:r>
              <a:rPr lang="pt-BR" sz="2100" i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III - manterem escrituração de suas receitas e despesas em livros revestidos de formalidades capazes de assegurar sua exatidão.</a:t>
            </a:r>
          </a:p>
          <a:p>
            <a:pPr lvl="1"/>
            <a:endParaRPr lang="pt-BR" sz="1400" i="1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408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5516C01F-FB1C-F31E-FBBA-F8CE65267713}"/>
              </a:ext>
            </a:extLst>
          </p:cNvPr>
          <p:cNvGrpSpPr/>
          <p:nvPr/>
        </p:nvGrpSpPr>
        <p:grpSpPr>
          <a:xfrm>
            <a:off x="6907272" y="5148437"/>
            <a:ext cx="855938" cy="175017"/>
            <a:chOff x="9366954" y="5941736"/>
            <a:chExt cx="1139022" cy="232900"/>
          </a:xfrm>
        </p:grpSpPr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FD2EA883-A37E-0480-3FFA-293C7364D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366954" y="5941736"/>
              <a:ext cx="214380" cy="215578"/>
            </a:xfrm>
            <a:prstGeom prst="rect">
              <a:avLst/>
            </a:prstGeom>
          </p:spPr>
        </p:pic>
        <p:pic>
          <p:nvPicPr>
            <p:cNvPr id="12" name="Gráfico 11">
              <a:extLst>
                <a:ext uri="{FF2B5EF4-FFF2-40B4-BE49-F238E27FC236}">
                  <a16:creationId xmlns:a16="http://schemas.microsoft.com/office/drawing/2014/main" id="{48E103DE-5A20-F157-835C-BF2F4325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74769" y="5941736"/>
              <a:ext cx="214380" cy="215578"/>
            </a:xfrm>
            <a:prstGeom prst="rect">
              <a:avLst/>
            </a:prstGeom>
          </p:spPr>
        </p:pic>
        <p:pic>
          <p:nvPicPr>
            <p:cNvPr id="13" name="Gráfico 12">
              <a:extLst>
                <a:ext uri="{FF2B5EF4-FFF2-40B4-BE49-F238E27FC236}">
                  <a16:creationId xmlns:a16="http://schemas.microsoft.com/office/drawing/2014/main" id="{B31F152B-8B9D-D8E5-9BC5-4B0E1B6BF11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81985" y="5945225"/>
              <a:ext cx="215578" cy="215578"/>
            </a:xfrm>
            <a:prstGeom prst="rect">
              <a:avLst/>
            </a:prstGeom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7A514E2F-4975-09FB-5D54-A04B8BA9D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290398" y="5959058"/>
              <a:ext cx="215578" cy="215578"/>
            </a:xfrm>
            <a:prstGeom prst="rect">
              <a:avLst/>
            </a:prstGeom>
          </p:spPr>
        </p:pic>
      </p:grpSp>
      <p:pic>
        <p:nvPicPr>
          <p:cNvPr id="15" name="Gráfico 14">
            <a:extLst>
              <a:ext uri="{FF2B5EF4-FFF2-40B4-BE49-F238E27FC236}">
                <a16:creationId xmlns:a16="http://schemas.microsoft.com/office/drawing/2014/main" id="{FF786ADA-7943-6480-02C1-F924A19DFD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40965" y="4250717"/>
            <a:ext cx="1473963" cy="461416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6BEFE16A-DD7F-15ED-3D48-3822E6FF0C66}"/>
              </a:ext>
            </a:extLst>
          </p:cNvPr>
          <p:cNvSpPr txBox="1"/>
          <p:nvPr/>
        </p:nvSpPr>
        <p:spPr>
          <a:xfrm>
            <a:off x="6656037" y="4910316"/>
            <a:ext cx="135841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www.abrapp.org.br</a:t>
            </a:r>
          </a:p>
        </p:txBody>
      </p:sp>
      <p:pic>
        <p:nvPicPr>
          <p:cNvPr id="17" name="Imagem 16" descr="Código QR&#10;&#10;Descrição gerada automaticamente">
            <a:extLst>
              <a:ext uri="{FF2B5EF4-FFF2-40B4-BE49-F238E27FC236}">
                <a16:creationId xmlns:a16="http://schemas.microsoft.com/office/drawing/2014/main" id="{052DB8DF-7C9D-790E-7E5C-AA99A3203A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33" y="4838731"/>
            <a:ext cx="669399" cy="669399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DA534DCA-95C9-73C1-67D2-967742FB2E3B}"/>
              </a:ext>
            </a:extLst>
          </p:cNvPr>
          <p:cNvSpPr txBox="1">
            <a:spLocks/>
          </p:cNvSpPr>
          <p:nvPr/>
        </p:nvSpPr>
        <p:spPr>
          <a:xfrm>
            <a:off x="491697" y="3011624"/>
            <a:ext cx="5722605" cy="6573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257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1" b="1" kern="120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192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11">
                <a:solidFill>
                  <a:srgbClr val="0000BF"/>
                </a:solidFill>
                <a:latin typeface="Century Gothic" panose="020B0502020202020204" pitchFamily="34" charset="0"/>
              </a:rPr>
              <a:t>Obrigado!</a:t>
            </a:r>
            <a:endParaRPr lang="pt-BR" sz="5411" dirty="0">
              <a:solidFill>
                <a:srgbClr val="0000BF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8" name="Group 24">
            <a:extLst>
              <a:ext uri="{FF2B5EF4-FFF2-40B4-BE49-F238E27FC236}">
                <a16:creationId xmlns:a16="http://schemas.microsoft.com/office/drawing/2014/main" id="{E32DBC23-FC3C-AC63-809F-1C2657AD1719}"/>
              </a:ext>
            </a:extLst>
          </p:cNvPr>
          <p:cNvGrpSpPr/>
          <p:nvPr/>
        </p:nvGrpSpPr>
        <p:grpSpPr>
          <a:xfrm>
            <a:off x="553589" y="4020202"/>
            <a:ext cx="457510" cy="457510"/>
            <a:chOff x="6582671" y="2657950"/>
            <a:chExt cx="610013" cy="610013"/>
          </a:xfrm>
        </p:grpSpPr>
        <p:sp>
          <p:nvSpPr>
            <p:cNvPr id="19" name="Oval 3">
              <a:extLst>
                <a:ext uri="{FF2B5EF4-FFF2-40B4-BE49-F238E27FC236}">
                  <a16:creationId xmlns:a16="http://schemas.microsoft.com/office/drawing/2014/main" id="{E1429C9C-5D89-2830-E368-82C2D1242A05}"/>
                </a:ext>
              </a:extLst>
            </p:cNvPr>
            <p:cNvSpPr/>
            <p:nvPr/>
          </p:nvSpPr>
          <p:spPr>
            <a:xfrm>
              <a:off x="6582671" y="2657950"/>
              <a:ext cx="610013" cy="6100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rgbClr val="0000BF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" name="Graphic 3">
              <a:extLst>
                <a:ext uri="{FF2B5EF4-FFF2-40B4-BE49-F238E27FC236}">
                  <a16:creationId xmlns:a16="http://schemas.microsoft.com/office/drawing/2014/main" id="{CD43E5D6-A04C-962B-CFC8-0BF40810AC7E}"/>
                </a:ext>
              </a:extLst>
            </p:cNvPr>
            <p:cNvSpPr/>
            <p:nvPr/>
          </p:nvSpPr>
          <p:spPr>
            <a:xfrm>
              <a:off x="6745936" y="2821215"/>
              <a:ext cx="283482" cy="283482"/>
            </a:xfrm>
            <a:custGeom>
              <a:avLst/>
              <a:gdLst>
                <a:gd name="connsiteX0" fmla="*/ 1908459 w 6505575"/>
                <a:gd name="connsiteY0" fmla="*/ 3189053 h 6505575"/>
                <a:gd name="connsiteX1" fmla="*/ 1372270 w 6505575"/>
                <a:gd name="connsiteY1" fmla="*/ 1880518 h 6505575"/>
                <a:gd name="connsiteX2" fmla="*/ 3252788 w 6505575"/>
                <a:gd name="connsiteY2" fmla="*/ 0 h 6505575"/>
                <a:gd name="connsiteX3" fmla="*/ 5133306 w 6505575"/>
                <a:gd name="connsiteY3" fmla="*/ 1880518 h 6505575"/>
                <a:gd name="connsiteX4" fmla="*/ 3693731 w 6505575"/>
                <a:gd name="connsiteY4" fmla="*/ 3708673 h 6505575"/>
                <a:gd name="connsiteX5" fmla="*/ 3252788 w 6505575"/>
                <a:gd name="connsiteY5" fmla="*/ 3964335 h 6505575"/>
                <a:gd name="connsiteX6" fmla="*/ 2744540 w 6505575"/>
                <a:gd name="connsiteY6" fmla="*/ 3456087 h 6505575"/>
                <a:gd name="connsiteX7" fmla="*/ 3252788 w 6505575"/>
                <a:gd name="connsiteY7" fmla="*/ 2947839 h 6505575"/>
                <a:gd name="connsiteX8" fmla="*/ 3681965 w 6505575"/>
                <a:gd name="connsiteY8" fmla="*/ 3183996 h 6505575"/>
                <a:gd name="connsiteX9" fmla="*/ 4625057 w 6505575"/>
                <a:gd name="connsiteY9" fmla="*/ 1880518 h 6505575"/>
                <a:gd name="connsiteX10" fmla="*/ 3252788 w 6505575"/>
                <a:gd name="connsiteY10" fmla="*/ 508248 h 6505575"/>
                <a:gd name="connsiteX11" fmla="*/ 1880518 w 6505575"/>
                <a:gd name="connsiteY11" fmla="*/ 1880518 h 6505575"/>
                <a:gd name="connsiteX12" fmla="*/ 2271780 w 6505575"/>
                <a:gd name="connsiteY12" fmla="*/ 2833686 h 6505575"/>
                <a:gd name="connsiteX13" fmla="*/ 2267854 w 6505575"/>
                <a:gd name="connsiteY13" fmla="*/ 3193030 h 6505575"/>
                <a:gd name="connsiteX14" fmla="*/ 1908459 w 6505575"/>
                <a:gd name="connsiteY14" fmla="*/ 3189053 h 6505575"/>
                <a:gd name="connsiteX15" fmla="*/ 5989538 w 6505575"/>
                <a:gd name="connsiteY15" fmla="*/ 4129668 h 6505575"/>
                <a:gd name="connsiteX16" fmla="*/ 5212325 w 6505575"/>
                <a:gd name="connsiteY16" fmla="*/ 3643160 h 6505575"/>
                <a:gd name="connsiteX17" fmla="*/ 4876894 w 6505575"/>
                <a:gd name="connsiteY17" fmla="*/ 3772204 h 6505575"/>
                <a:gd name="connsiteX18" fmla="*/ 5005951 w 6505575"/>
                <a:gd name="connsiteY18" fmla="*/ 4107623 h 6505575"/>
                <a:gd name="connsiteX19" fmla="*/ 5654057 w 6505575"/>
                <a:gd name="connsiteY19" fmla="*/ 4511451 h 6505575"/>
                <a:gd name="connsiteX20" fmla="*/ 5997327 w 6505575"/>
                <a:gd name="connsiteY20" fmla="*/ 5273074 h 6505575"/>
                <a:gd name="connsiteX21" fmla="*/ 5997327 w 6505575"/>
                <a:gd name="connsiteY21" fmla="*/ 5743203 h 6505575"/>
                <a:gd name="connsiteX22" fmla="*/ 5743203 w 6505575"/>
                <a:gd name="connsiteY22" fmla="*/ 5997327 h 6505575"/>
                <a:gd name="connsiteX23" fmla="*/ 762372 w 6505575"/>
                <a:gd name="connsiteY23" fmla="*/ 5997327 h 6505575"/>
                <a:gd name="connsiteX24" fmla="*/ 508248 w 6505575"/>
                <a:gd name="connsiteY24" fmla="*/ 5743203 h 6505575"/>
                <a:gd name="connsiteX25" fmla="*/ 508248 w 6505575"/>
                <a:gd name="connsiteY25" fmla="*/ 5273074 h 6505575"/>
                <a:gd name="connsiteX26" fmla="*/ 851514 w 6505575"/>
                <a:gd name="connsiteY26" fmla="*/ 4511451 h 6505575"/>
                <a:gd name="connsiteX27" fmla="*/ 2072356 w 6505575"/>
                <a:gd name="connsiteY27" fmla="*/ 3905366 h 6505575"/>
                <a:gd name="connsiteX28" fmla="*/ 2254411 w 6505575"/>
                <a:gd name="connsiteY28" fmla="*/ 3595512 h 6505575"/>
                <a:gd name="connsiteX29" fmla="*/ 1944544 w 6505575"/>
                <a:gd name="connsiteY29" fmla="*/ 3413457 h 6505575"/>
                <a:gd name="connsiteX30" fmla="*/ 516041 w 6505575"/>
                <a:gd name="connsiteY30" fmla="*/ 4129668 h 6505575"/>
                <a:gd name="connsiteX31" fmla="*/ 0 w 6505575"/>
                <a:gd name="connsiteY31" fmla="*/ 5273074 h 6505575"/>
                <a:gd name="connsiteX32" fmla="*/ 0 w 6505575"/>
                <a:gd name="connsiteY32" fmla="*/ 5743203 h 6505575"/>
                <a:gd name="connsiteX33" fmla="*/ 762372 w 6505575"/>
                <a:gd name="connsiteY33" fmla="*/ 6505575 h 6505575"/>
                <a:gd name="connsiteX34" fmla="*/ 5743203 w 6505575"/>
                <a:gd name="connsiteY34" fmla="*/ 6505575 h 6505575"/>
                <a:gd name="connsiteX35" fmla="*/ 6505575 w 6505575"/>
                <a:gd name="connsiteY35" fmla="*/ 5743203 h 6505575"/>
                <a:gd name="connsiteX36" fmla="*/ 6505575 w 6505575"/>
                <a:gd name="connsiteY36" fmla="*/ 5273074 h 6505575"/>
                <a:gd name="connsiteX37" fmla="*/ 5989538 w 6505575"/>
                <a:gd name="connsiteY37" fmla="*/ 4129668 h 650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505575" h="6505575">
                  <a:moveTo>
                    <a:pt x="1908459" y="3189053"/>
                  </a:moveTo>
                  <a:cubicBezTo>
                    <a:pt x="1562710" y="2835618"/>
                    <a:pt x="1372270" y="2370901"/>
                    <a:pt x="1372270" y="1880518"/>
                  </a:cubicBezTo>
                  <a:cubicBezTo>
                    <a:pt x="1372270" y="843572"/>
                    <a:pt x="2215847" y="0"/>
                    <a:pt x="3252788" y="0"/>
                  </a:cubicBezTo>
                  <a:cubicBezTo>
                    <a:pt x="4289728" y="0"/>
                    <a:pt x="5133306" y="843572"/>
                    <a:pt x="5133306" y="1880518"/>
                  </a:cubicBezTo>
                  <a:cubicBezTo>
                    <a:pt x="5133306" y="2765581"/>
                    <a:pt x="4518592" y="3509745"/>
                    <a:pt x="3693731" y="3708673"/>
                  </a:cubicBezTo>
                  <a:cubicBezTo>
                    <a:pt x="3606083" y="3861389"/>
                    <a:pt x="3441500" y="3964335"/>
                    <a:pt x="3252788" y="3964335"/>
                  </a:cubicBezTo>
                  <a:cubicBezTo>
                    <a:pt x="2972108" y="3964335"/>
                    <a:pt x="2744540" y="3736767"/>
                    <a:pt x="2744540" y="3456087"/>
                  </a:cubicBezTo>
                  <a:cubicBezTo>
                    <a:pt x="2744540" y="3175407"/>
                    <a:pt x="2972108" y="2947839"/>
                    <a:pt x="3252788" y="2947839"/>
                  </a:cubicBezTo>
                  <a:cubicBezTo>
                    <a:pt x="3433355" y="2947839"/>
                    <a:pt x="3591789" y="3042093"/>
                    <a:pt x="3681965" y="3183996"/>
                  </a:cubicBezTo>
                  <a:cubicBezTo>
                    <a:pt x="4229081" y="3003378"/>
                    <a:pt x="4625057" y="2487391"/>
                    <a:pt x="4625057" y="1880518"/>
                  </a:cubicBezTo>
                  <a:cubicBezTo>
                    <a:pt x="4625057" y="1123853"/>
                    <a:pt x="4009455" y="508248"/>
                    <a:pt x="3252788" y="508248"/>
                  </a:cubicBezTo>
                  <a:cubicBezTo>
                    <a:pt x="2496121" y="508248"/>
                    <a:pt x="1880518" y="1123853"/>
                    <a:pt x="1880518" y="1880518"/>
                  </a:cubicBezTo>
                  <a:cubicBezTo>
                    <a:pt x="1880518" y="2237232"/>
                    <a:pt x="2019498" y="2575738"/>
                    <a:pt x="2271780" y="2833686"/>
                  </a:cubicBezTo>
                  <a:cubicBezTo>
                    <a:pt x="2369910" y="2933989"/>
                    <a:pt x="2368169" y="3094850"/>
                    <a:pt x="2267854" y="3193030"/>
                  </a:cubicBezTo>
                  <a:cubicBezTo>
                    <a:pt x="2167500" y="3291160"/>
                    <a:pt x="2006640" y="3289420"/>
                    <a:pt x="1908459" y="3189053"/>
                  </a:cubicBezTo>
                  <a:close/>
                  <a:moveTo>
                    <a:pt x="5989538" y="4129668"/>
                  </a:moveTo>
                  <a:cubicBezTo>
                    <a:pt x="5773927" y="3940218"/>
                    <a:pt x="5512459" y="3776524"/>
                    <a:pt x="5212325" y="3643160"/>
                  </a:cubicBezTo>
                  <a:cubicBezTo>
                    <a:pt x="5084069" y="3586173"/>
                    <a:pt x="4933932" y="3643948"/>
                    <a:pt x="4876894" y="3772204"/>
                  </a:cubicBezTo>
                  <a:cubicBezTo>
                    <a:pt x="4819920" y="3900461"/>
                    <a:pt x="4877695" y="4050648"/>
                    <a:pt x="5005951" y="4107623"/>
                  </a:cubicBezTo>
                  <a:cubicBezTo>
                    <a:pt x="5259033" y="4220098"/>
                    <a:pt x="5477122" y="4355940"/>
                    <a:pt x="5654057" y="4511451"/>
                  </a:cubicBezTo>
                  <a:cubicBezTo>
                    <a:pt x="5872197" y="4703137"/>
                    <a:pt x="5997327" y="4980679"/>
                    <a:pt x="5997327" y="5273074"/>
                  </a:cubicBezTo>
                  <a:lnTo>
                    <a:pt x="5997327" y="5743203"/>
                  </a:lnTo>
                  <a:cubicBezTo>
                    <a:pt x="5997327" y="5883315"/>
                    <a:pt x="5883315" y="5997327"/>
                    <a:pt x="5743203" y="5997327"/>
                  </a:cubicBezTo>
                  <a:lnTo>
                    <a:pt x="762372" y="5997327"/>
                  </a:lnTo>
                  <a:cubicBezTo>
                    <a:pt x="622257" y="5997327"/>
                    <a:pt x="508248" y="5883315"/>
                    <a:pt x="508248" y="5743203"/>
                  </a:cubicBezTo>
                  <a:lnTo>
                    <a:pt x="508248" y="5273074"/>
                  </a:lnTo>
                  <a:cubicBezTo>
                    <a:pt x="508248" y="4980679"/>
                    <a:pt x="633375" y="4703137"/>
                    <a:pt x="851514" y="4511451"/>
                  </a:cubicBezTo>
                  <a:cubicBezTo>
                    <a:pt x="1064491" y="4324276"/>
                    <a:pt x="1449206" y="4067230"/>
                    <a:pt x="2072356" y="3905366"/>
                  </a:cubicBezTo>
                  <a:cubicBezTo>
                    <a:pt x="2208198" y="3870080"/>
                    <a:pt x="2289696" y="3731303"/>
                    <a:pt x="2254411" y="3595512"/>
                  </a:cubicBezTo>
                  <a:cubicBezTo>
                    <a:pt x="2219113" y="3459657"/>
                    <a:pt x="2080386" y="3378160"/>
                    <a:pt x="1944544" y="3413457"/>
                  </a:cubicBezTo>
                  <a:cubicBezTo>
                    <a:pt x="1224808" y="3600417"/>
                    <a:pt x="770462" y="3906115"/>
                    <a:pt x="516041" y="4129668"/>
                  </a:cubicBezTo>
                  <a:cubicBezTo>
                    <a:pt x="188062" y="4417794"/>
                    <a:pt x="0" y="4834557"/>
                    <a:pt x="0" y="5273074"/>
                  </a:cubicBezTo>
                  <a:lnTo>
                    <a:pt x="0" y="5743203"/>
                  </a:lnTo>
                  <a:cubicBezTo>
                    <a:pt x="0" y="6163601"/>
                    <a:pt x="341976" y="6505575"/>
                    <a:pt x="762372" y="6505575"/>
                  </a:cubicBezTo>
                  <a:lnTo>
                    <a:pt x="5743203" y="6505575"/>
                  </a:lnTo>
                  <a:cubicBezTo>
                    <a:pt x="6163601" y="6505575"/>
                    <a:pt x="6505575" y="6163601"/>
                    <a:pt x="6505575" y="5743203"/>
                  </a:cubicBezTo>
                  <a:lnTo>
                    <a:pt x="6505575" y="5273074"/>
                  </a:lnTo>
                  <a:cubicBezTo>
                    <a:pt x="6505575" y="4834557"/>
                    <a:pt x="6317511" y="4417794"/>
                    <a:pt x="5989538" y="4129668"/>
                  </a:cubicBezTo>
                  <a:close/>
                </a:path>
              </a:pathLst>
            </a:custGeom>
            <a:solidFill>
              <a:schemeClr val="bg1"/>
            </a:solidFill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>
                <a:solidFill>
                  <a:srgbClr val="0000BF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A272F3F-302D-6BFC-E784-8CEF81741C56}"/>
              </a:ext>
            </a:extLst>
          </p:cNvPr>
          <p:cNvSpPr txBox="1"/>
          <p:nvPr/>
        </p:nvSpPr>
        <p:spPr>
          <a:xfrm>
            <a:off x="1133548" y="4052365"/>
            <a:ext cx="3633710" cy="809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4" b="1" i="1" dirty="0">
                <a:solidFill>
                  <a:srgbClr val="0000BF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Jarbas de Biagi</a:t>
            </a:r>
          </a:p>
          <a:p>
            <a:r>
              <a:rPr lang="pt-BR" sz="1503" i="1" dirty="0">
                <a:solidFill>
                  <a:srgbClr val="0000BF"/>
                </a:solidFill>
                <a:latin typeface="Century Gothic" panose="020B0502020202020204" pitchFamily="34" charset="0"/>
                <a:ea typeface="Calibri" charset="0"/>
                <a:cs typeface="Calibri" charset="0"/>
              </a:rPr>
              <a:t>Diretor-Presidente da Abrapp</a:t>
            </a:r>
          </a:p>
          <a:p>
            <a:endParaRPr lang="pt-BR" sz="1052" dirty="0">
              <a:solidFill>
                <a:srgbClr val="0000B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146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366</Words>
  <Application>Microsoft Office PowerPoint</Application>
  <PresentationFormat>Apresentação na tela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Century Gothic</vt:lpstr>
      <vt:lpstr>Tema do Office</vt:lpstr>
      <vt:lpstr>PLP 68/2024 – Previdência Complementar Sem Fins Lucrativos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PLP 68/2024 – Previdência Complementar Sem Fins Lucrativos</dc:title>
  <dc:creator>Patricia Linhares</dc:creator>
  <cp:lastModifiedBy>Elissa Navarro Mamede</cp:lastModifiedBy>
  <cp:revision>3</cp:revision>
  <dcterms:created xsi:type="dcterms:W3CDTF">2024-06-10T20:50:29Z</dcterms:created>
  <dcterms:modified xsi:type="dcterms:W3CDTF">2024-11-11T21:07:32Z</dcterms:modified>
</cp:coreProperties>
</file>