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5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4" d="100"/>
          <a:sy n="74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dministrador\Downloads\Novo%20documento%20(18)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dministrador\Downloads\e77feefe78c748388d12214fd9dc5db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dministrador\Downloads\e77feefe78c748388d12214fd9dc5db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dministrador\Downloads\e77feefe78c748388d12214fd9dc5db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dministrador\Downloads\e77feefe78c748388d12214fd9dc5db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dministrador\Desktop\despesas%20prim&#225;ria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Administrador\Downloads\Novo%20documento%20(18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'[Novo documento (18).xlsx]Planilha1'!$A$2:$A$87</c:f>
              <c:numCache>
                <c:formatCode>[$-416]d\-mmm;@</c:formatCode>
                <c:ptCount val="86"/>
                <c:pt idx="0">
                  <c:v>44606</c:v>
                </c:pt>
                <c:pt idx="1">
                  <c:v>44609</c:v>
                </c:pt>
                <c:pt idx="2">
                  <c:v>44683</c:v>
                </c:pt>
                <c:pt idx="3">
                  <c:v>44713</c:v>
                </c:pt>
                <c:pt idx="4">
                  <c:v>44714</c:v>
                </c:pt>
                <c:pt idx="5">
                  <c:v>44719</c:v>
                </c:pt>
                <c:pt idx="6">
                  <c:v>44720</c:v>
                </c:pt>
                <c:pt idx="7">
                  <c:v>44722</c:v>
                </c:pt>
                <c:pt idx="8">
                  <c:v>44725</c:v>
                </c:pt>
                <c:pt idx="9">
                  <c:v>44726</c:v>
                </c:pt>
                <c:pt idx="10">
                  <c:v>44727</c:v>
                </c:pt>
                <c:pt idx="11">
                  <c:v>44729</c:v>
                </c:pt>
                <c:pt idx="12">
                  <c:v>44732</c:v>
                </c:pt>
                <c:pt idx="13">
                  <c:v>44733</c:v>
                </c:pt>
                <c:pt idx="14">
                  <c:v>44734</c:v>
                </c:pt>
                <c:pt idx="15">
                  <c:v>44735</c:v>
                </c:pt>
                <c:pt idx="16">
                  <c:v>44736</c:v>
                </c:pt>
                <c:pt idx="17">
                  <c:v>44739</c:v>
                </c:pt>
                <c:pt idx="18">
                  <c:v>44740</c:v>
                </c:pt>
                <c:pt idx="19">
                  <c:v>44741</c:v>
                </c:pt>
                <c:pt idx="20">
                  <c:v>44742</c:v>
                </c:pt>
                <c:pt idx="21">
                  <c:v>44743</c:v>
                </c:pt>
                <c:pt idx="22">
                  <c:v>44746</c:v>
                </c:pt>
                <c:pt idx="23">
                  <c:v>44747</c:v>
                </c:pt>
                <c:pt idx="24">
                  <c:v>44748</c:v>
                </c:pt>
                <c:pt idx="25">
                  <c:v>44749</c:v>
                </c:pt>
                <c:pt idx="26">
                  <c:v>44750</c:v>
                </c:pt>
                <c:pt idx="27">
                  <c:v>44753</c:v>
                </c:pt>
                <c:pt idx="28">
                  <c:v>44754</c:v>
                </c:pt>
                <c:pt idx="29">
                  <c:v>44755</c:v>
                </c:pt>
                <c:pt idx="30">
                  <c:v>44756</c:v>
                </c:pt>
                <c:pt idx="31">
                  <c:v>44757</c:v>
                </c:pt>
                <c:pt idx="32">
                  <c:v>44760</c:v>
                </c:pt>
                <c:pt idx="33">
                  <c:v>44761</c:v>
                </c:pt>
                <c:pt idx="34">
                  <c:v>44762</c:v>
                </c:pt>
                <c:pt idx="35">
                  <c:v>44763</c:v>
                </c:pt>
                <c:pt idx="36">
                  <c:v>44764</c:v>
                </c:pt>
                <c:pt idx="37">
                  <c:v>44767</c:v>
                </c:pt>
                <c:pt idx="38">
                  <c:v>44768</c:v>
                </c:pt>
                <c:pt idx="39">
                  <c:v>44769</c:v>
                </c:pt>
                <c:pt idx="40">
                  <c:v>44770</c:v>
                </c:pt>
                <c:pt idx="41">
                  <c:v>44771</c:v>
                </c:pt>
                <c:pt idx="42">
                  <c:v>44774</c:v>
                </c:pt>
                <c:pt idx="43">
                  <c:v>44775</c:v>
                </c:pt>
                <c:pt idx="44">
                  <c:v>44776</c:v>
                </c:pt>
                <c:pt idx="45">
                  <c:v>44777</c:v>
                </c:pt>
                <c:pt idx="46">
                  <c:v>44778</c:v>
                </c:pt>
                <c:pt idx="47">
                  <c:v>44781</c:v>
                </c:pt>
                <c:pt idx="48">
                  <c:v>44783</c:v>
                </c:pt>
                <c:pt idx="49">
                  <c:v>44784</c:v>
                </c:pt>
                <c:pt idx="50">
                  <c:v>44785</c:v>
                </c:pt>
                <c:pt idx="51">
                  <c:v>44788</c:v>
                </c:pt>
                <c:pt idx="52">
                  <c:v>44789</c:v>
                </c:pt>
                <c:pt idx="53">
                  <c:v>44790</c:v>
                </c:pt>
                <c:pt idx="54">
                  <c:v>44791</c:v>
                </c:pt>
                <c:pt idx="55">
                  <c:v>44792</c:v>
                </c:pt>
                <c:pt idx="56">
                  <c:v>44795</c:v>
                </c:pt>
                <c:pt idx="57">
                  <c:v>44796</c:v>
                </c:pt>
                <c:pt idx="58">
                  <c:v>44797</c:v>
                </c:pt>
                <c:pt idx="59">
                  <c:v>44798</c:v>
                </c:pt>
                <c:pt idx="60">
                  <c:v>44799</c:v>
                </c:pt>
                <c:pt idx="61">
                  <c:v>44802</c:v>
                </c:pt>
                <c:pt idx="62">
                  <c:v>44805</c:v>
                </c:pt>
                <c:pt idx="63">
                  <c:v>44806</c:v>
                </c:pt>
                <c:pt idx="64">
                  <c:v>44809</c:v>
                </c:pt>
                <c:pt idx="65">
                  <c:v>44810</c:v>
                </c:pt>
                <c:pt idx="66">
                  <c:v>44812</c:v>
                </c:pt>
                <c:pt idx="67">
                  <c:v>44813</c:v>
                </c:pt>
                <c:pt idx="68">
                  <c:v>44816</c:v>
                </c:pt>
                <c:pt idx="69">
                  <c:v>44817</c:v>
                </c:pt>
                <c:pt idx="70">
                  <c:v>44818</c:v>
                </c:pt>
                <c:pt idx="71">
                  <c:v>44819</c:v>
                </c:pt>
                <c:pt idx="72">
                  <c:v>44820</c:v>
                </c:pt>
                <c:pt idx="73">
                  <c:v>44823</c:v>
                </c:pt>
                <c:pt idx="74">
                  <c:v>44824</c:v>
                </c:pt>
                <c:pt idx="75">
                  <c:v>44825</c:v>
                </c:pt>
                <c:pt idx="76">
                  <c:v>44826</c:v>
                </c:pt>
                <c:pt idx="77">
                  <c:v>44827</c:v>
                </c:pt>
                <c:pt idx="78">
                  <c:v>44841</c:v>
                </c:pt>
                <c:pt idx="79">
                  <c:v>44844</c:v>
                </c:pt>
                <c:pt idx="80">
                  <c:v>44848</c:v>
                </c:pt>
                <c:pt idx="81">
                  <c:v>44851</c:v>
                </c:pt>
                <c:pt idx="82">
                  <c:v>44852</c:v>
                </c:pt>
                <c:pt idx="83">
                  <c:v>44853</c:v>
                </c:pt>
                <c:pt idx="84">
                  <c:v>44854</c:v>
                </c:pt>
                <c:pt idx="85">
                  <c:v>44855</c:v>
                </c:pt>
              </c:numCache>
            </c:numRef>
          </c:cat>
          <c:val>
            <c:numRef>
              <c:f>'[Novo documento (18).xlsx]Planilha1'!$C$2:$C$87</c:f>
              <c:numCache>
                <c:formatCode>_-* #,##0_-;\-* #,##0_-;_-* "-"??_-;_-@_-</c:formatCode>
                <c:ptCount val="86"/>
                <c:pt idx="0">
                  <c:v>332674.08</c:v>
                </c:pt>
                <c:pt idx="1">
                  <c:v>7517430.4199999999</c:v>
                </c:pt>
                <c:pt idx="2">
                  <c:v>57517430.420000002</c:v>
                </c:pt>
                <c:pt idx="3">
                  <c:v>57803956.210000001</c:v>
                </c:pt>
                <c:pt idx="4">
                  <c:v>68337001.210000008</c:v>
                </c:pt>
                <c:pt idx="5">
                  <c:v>68803956.210000008</c:v>
                </c:pt>
                <c:pt idx="6">
                  <c:v>73778093.210000008</c:v>
                </c:pt>
                <c:pt idx="7">
                  <c:v>111978093.21000001</c:v>
                </c:pt>
                <c:pt idx="8">
                  <c:v>112339376.45</c:v>
                </c:pt>
                <c:pt idx="9">
                  <c:v>390732071.5</c:v>
                </c:pt>
                <c:pt idx="10">
                  <c:v>2222332018.0599999</c:v>
                </c:pt>
                <c:pt idx="11">
                  <c:v>2321501514.0599999</c:v>
                </c:pt>
                <c:pt idx="12">
                  <c:v>2363178609.8499999</c:v>
                </c:pt>
                <c:pt idx="13">
                  <c:v>2457479136.1199999</c:v>
                </c:pt>
                <c:pt idx="14">
                  <c:v>2501150402.77</c:v>
                </c:pt>
                <c:pt idx="15">
                  <c:v>4219762940.3199997</c:v>
                </c:pt>
                <c:pt idx="16">
                  <c:v>5696998560.1700001</c:v>
                </c:pt>
                <c:pt idx="17">
                  <c:v>5735813097.8599997</c:v>
                </c:pt>
                <c:pt idx="18">
                  <c:v>5786890151.4099998</c:v>
                </c:pt>
                <c:pt idx="19">
                  <c:v>6493204685.5900002</c:v>
                </c:pt>
                <c:pt idx="20">
                  <c:v>6785644601.4200001</c:v>
                </c:pt>
                <c:pt idx="21">
                  <c:v>7526615518.9700003</c:v>
                </c:pt>
                <c:pt idx="22">
                  <c:v>7537921623.9700003</c:v>
                </c:pt>
                <c:pt idx="23">
                  <c:v>7627467494.75</c:v>
                </c:pt>
                <c:pt idx="24">
                  <c:v>7632557094.1199999</c:v>
                </c:pt>
                <c:pt idx="25">
                  <c:v>7637790876.8599997</c:v>
                </c:pt>
                <c:pt idx="26">
                  <c:v>7749940687.75</c:v>
                </c:pt>
                <c:pt idx="27">
                  <c:v>7760161848.21</c:v>
                </c:pt>
                <c:pt idx="28">
                  <c:v>7760446199.1999998</c:v>
                </c:pt>
                <c:pt idx="29">
                  <c:v>7765687149.1999998</c:v>
                </c:pt>
                <c:pt idx="30">
                  <c:v>7813140522.9700003</c:v>
                </c:pt>
                <c:pt idx="31">
                  <c:v>7819857947.9700003</c:v>
                </c:pt>
                <c:pt idx="32">
                  <c:v>7839553760.7800007</c:v>
                </c:pt>
                <c:pt idx="33">
                  <c:v>7843439282.2800007</c:v>
                </c:pt>
                <c:pt idx="34">
                  <c:v>7873467267.2000008</c:v>
                </c:pt>
                <c:pt idx="35">
                  <c:v>7936937681.0400009</c:v>
                </c:pt>
                <c:pt idx="36">
                  <c:v>7960531523.7800007</c:v>
                </c:pt>
                <c:pt idx="37">
                  <c:v>7976412497.2900009</c:v>
                </c:pt>
                <c:pt idx="38">
                  <c:v>7994940845.5400009</c:v>
                </c:pt>
                <c:pt idx="39">
                  <c:v>8000205003.7200012</c:v>
                </c:pt>
                <c:pt idx="40">
                  <c:v>8037578213.6400013</c:v>
                </c:pt>
                <c:pt idx="41">
                  <c:v>8057652501.1000013</c:v>
                </c:pt>
                <c:pt idx="42">
                  <c:v>8057652501.1000013</c:v>
                </c:pt>
                <c:pt idx="43">
                  <c:v>8058082836.250001</c:v>
                </c:pt>
                <c:pt idx="44">
                  <c:v>8058091071.000001</c:v>
                </c:pt>
                <c:pt idx="45">
                  <c:v>8058139137.0800009</c:v>
                </c:pt>
                <c:pt idx="46">
                  <c:v>8067731760.4800005</c:v>
                </c:pt>
                <c:pt idx="47">
                  <c:v>8074156569.4800005</c:v>
                </c:pt>
                <c:pt idx="48">
                  <c:v>8074171504.9800005</c:v>
                </c:pt>
                <c:pt idx="49">
                  <c:v>8074175487.0100002</c:v>
                </c:pt>
                <c:pt idx="50">
                  <c:v>8095023686.2200003</c:v>
                </c:pt>
                <c:pt idx="51">
                  <c:v>8100645825.9499998</c:v>
                </c:pt>
                <c:pt idx="52">
                  <c:v>8100887904.7200003</c:v>
                </c:pt>
                <c:pt idx="53">
                  <c:v>8108535541.7200003</c:v>
                </c:pt>
                <c:pt idx="54">
                  <c:v>8108550495.1000004</c:v>
                </c:pt>
                <c:pt idx="55">
                  <c:v>8108854995.1000004</c:v>
                </c:pt>
                <c:pt idx="56">
                  <c:v>8121703795.1000004</c:v>
                </c:pt>
                <c:pt idx="57">
                  <c:v>8121718795.1000004</c:v>
                </c:pt>
                <c:pt idx="58">
                  <c:v>8122278595.1000004</c:v>
                </c:pt>
                <c:pt idx="59">
                  <c:v>8125440095.1000004</c:v>
                </c:pt>
                <c:pt idx="60">
                  <c:v>8125440673.3500004</c:v>
                </c:pt>
                <c:pt idx="61">
                  <c:v>8126977724.1400003</c:v>
                </c:pt>
                <c:pt idx="62">
                  <c:v>8186464164.1400003</c:v>
                </c:pt>
                <c:pt idx="63">
                  <c:v>8199871140.2400007</c:v>
                </c:pt>
                <c:pt idx="64">
                  <c:v>8217881665.2400007</c:v>
                </c:pt>
                <c:pt idx="65">
                  <c:v>8220101153.6500006</c:v>
                </c:pt>
                <c:pt idx="66">
                  <c:v>8242745053.6500006</c:v>
                </c:pt>
                <c:pt idx="67">
                  <c:v>8357467799.0200005</c:v>
                </c:pt>
                <c:pt idx="68">
                  <c:v>8369913244.0200005</c:v>
                </c:pt>
                <c:pt idx="69">
                  <c:v>8409363723.0700006</c:v>
                </c:pt>
                <c:pt idx="70">
                  <c:v>8456507795.0700006</c:v>
                </c:pt>
                <c:pt idx="71">
                  <c:v>8508506191.6200008</c:v>
                </c:pt>
                <c:pt idx="72">
                  <c:v>8510104285.8300009</c:v>
                </c:pt>
                <c:pt idx="73">
                  <c:v>8520798430.6600008</c:v>
                </c:pt>
                <c:pt idx="74">
                  <c:v>8531012944.0500011</c:v>
                </c:pt>
                <c:pt idx="75">
                  <c:v>8569148141.4100008</c:v>
                </c:pt>
                <c:pt idx="76">
                  <c:v>8596890963.2700005</c:v>
                </c:pt>
                <c:pt idx="77">
                  <c:v>8632465653.9799995</c:v>
                </c:pt>
                <c:pt idx="78">
                  <c:v>8634465653.9799995</c:v>
                </c:pt>
                <c:pt idx="79">
                  <c:v>8635498775.8599987</c:v>
                </c:pt>
                <c:pt idx="80">
                  <c:v>8635843699.579998</c:v>
                </c:pt>
                <c:pt idx="81">
                  <c:v>8636266574.579998</c:v>
                </c:pt>
                <c:pt idx="82">
                  <c:v>8636268411.8699989</c:v>
                </c:pt>
                <c:pt idx="83">
                  <c:v>8636290354.7999992</c:v>
                </c:pt>
                <c:pt idx="84">
                  <c:v>8640976461.8999996</c:v>
                </c:pt>
                <c:pt idx="85">
                  <c:v>8640977163.7199993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4FF-4321-8D26-F7BB34A8AC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944096"/>
        <c:axId val="182944656"/>
      </c:lineChart>
      <c:dateAx>
        <c:axId val="182944096"/>
        <c:scaling>
          <c:orientation val="minMax"/>
        </c:scaling>
        <c:delete val="0"/>
        <c:axPos val="b"/>
        <c:numFmt formatCode="[$-416]d\-mmm;@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2944656"/>
        <c:crosses val="autoZero"/>
        <c:auto val="1"/>
        <c:lblOffset val="100"/>
        <c:baseTimeUnit val="days"/>
      </c:dateAx>
      <c:valAx>
        <c:axId val="182944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2944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2268613622261946E-2"/>
                  <c:y val="-4.97175422133006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3F9B-48D0-8A59-391AF3C02C14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6097010716300074E-2"/>
                  <c:y val="-7.6836158192090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F9B-48D0-8A59-391AF3C02C14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060913705583756E-2"/>
                  <c:y val="-4.0677966101694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3F9B-48D0-8A59-391AF3C02C14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[e77feefe78c748388d12214fd9dc5db3.xlsx]Planilha1!$F$17:$F$26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[e77feefe78c748388d12214fd9dc5db3.xlsx]Planilha1!$E$17:$E$26</c:f>
              <c:numCache>
                <c:formatCode>0.00</c:formatCode>
                <c:ptCount val="10"/>
                <c:pt idx="0">
                  <c:v>2.5328535999999999E-2</c:v>
                </c:pt>
                <c:pt idx="1">
                  <c:v>0</c:v>
                </c:pt>
                <c:pt idx="2">
                  <c:v>1.613570178</c:v>
                </c:pt>
                <c:pt idx="3">
                  <c:v>1.4163562629999999</c:v>
                </c:pt>
                <c:pt idx="4">
                  <c:v>2.2988734480000002</c:v>
                </c:pt>
                <c:pt idx="5">
                  <c:v>3.3869430829999998</c:v>
                </c:pt>
                <c:pt idx="6">
                  <c:v>4.2818830099999996</c:v>
                </c:pt>
                <c:pt idx="7">
                  <c:v>2.5789089889999999</c:v>
                </c:pt>
                <c:pt idx="8">
                  <c:v>1.75</c:v>
                </c:pt>
                <c:pt idx="9">
                  <c:v>4.1824272200000001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3F9B-48D0-8A59-391AF3C02C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946896"/>
        <c:axId val="182947456"/>
      </c:lineChart>
      <c:catAx>
        <c:axId val="18294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2947456"/>
        <c:crosses val="autoZero"/>
        <c:auto val="1"/>
        <c:lblAlgn val="ctr"/>
        <c:lblOffset val="100"/>
        <c:noMultiLvlLbl val="0"/>
      </c:catAx>
      <c:valAx>
        <c:axId val="182947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294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7"/>
              <c:layout>
                <c:manualLayout>
                  <c:x val="-6.1111111111111109E-2"/>
                  <c:y val="5.5555555555555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7036-42F9-88F1-66BB7FE73142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-2.92578639148404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7036-42F9-88F1-66BB7FE73142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[e77feefe78c748388d12214fd9dc5db3.xlsx]Planilha1!$I$6:$I$15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[e77feefe78c748388d12214fd9dc5db3.xlsx]Planilha1!$K$17:$K$26</c:f>
              <c:numCache>
                <c:formatCode>0.00</c:formatCode>
                <c:ptCount val="10"/>
                <c:pt idx="0">
                  <c:v>4.0778775723914772E-2</c:v>
                </c:pt>
                <c:pt idx="1">
                  <c:v>0</c:v>
                </c:pt>
                <c:pt idx="2">
                  <c:v>2.1911919704526248</c:v>
                </c:pt>
                <c:pt idx="3">
                  <c:v>1.8593014448682628</c:v>
                </c:pt>
                <c:pt idx="4">
                  <c:v>2.911124899386067</c:v>
                </c:pt>
                <c:pt idx="5">
                  <c:v>4.1346317443699974</c:v>
                </c:pt>
                <c:pt idx="6">
                  <c:v>5.0644759818602747</c:v>
                </c:pt>
                <c:pt idx="7">
                  <c:v>2.8164407681020678</c:v>
                </c:pt>
                <c:pt idx="8">
                  <c:v>1.7503305629999999</c:v>
                </c:pt>
                <c:pt idx="9">
                  <c:v>3.9396637282966274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036-42F9-88F1-66BB7FE731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2949696"/>
        <c:axId val="182950256"/>
      </c:lineChart>
      <c:catAx>
        <c:axId val="182949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2950256"/>
        <c:crosses val="autoZero"/>
        <c:auto val="1"/>
        <c:lblAlgn val="ctr"/>
        <c:lblOffset val="100"/>
        <c:noMultiLvlLbl val="0"/>
      </c:catAx>
      <c:valAx>
        <c:axId val="182950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2949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603937007874016"/>
          <c:y val="2.5428331875182269E-2"/>
          <c:w val="0.88396062992125979"/>
          <c:h val="0.8416746864975212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0.1322556435060821"/>
                  <c:y val="4.73559589581689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2B8-4735-96D8-EE9A93D3C839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10461523147607893"/>
                  <c:y val="6.92324232951542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2B8-4735-96D8-EE9A93D3C839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7.9300825677540279E-2"/>
                  <c:y val="8.26974252527826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2B8-4735-96D8-EE9A93D3C839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6.4644799543621748E-2"/>
                  <c:y val="7.0705056895512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2B8-4735-96D8-EE9A93D3C839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3136068348160415E-2"/>
                  <c:y val="6.3342137481433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2B8-4735-96D8-EE9A93D3C839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1971259174744842E-2"/>
                  <c:y val="3.78847671665351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02B8-4735-96D8-EE9A93D3C839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2.0304575226732822E-2"/>
                  <c:y val="9.196775817387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02B8-4735-96D8-EE9A93D3C839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"/>
                  <c:y val="-5.99842146803472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2B8-4735-96D8-EE9A93D3C839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[e77feefe78c748388d12214fd9dc5db3.xlsx]Planilha3!$C$2:$C$11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[e77feefe78c748388d12214fd9dc5db3.xlsx]Planilha3!$E$2:$E$11</c:f>
              <c:numCache>
                <c:formatCode>0.00</c:formatCode>
                <c:ptCount val="10"/>
                <c:pt idx="0">
                  <c:v>2.8338870738399997</c:v>
                </c:pt>
                <c:pt idx="1">
                  <c:v>1.8033927174100002</c:v>
                </c:pt>
                <c:pt idx="2">
                  <c:v>1.0427359416999999</c:v>
                </c:pt>
                <c:pt idx="3">
                  <c:v>0.91678209294000002</c:v>
                </c:pt>
                <c:pt idx="4">
                  <c:v>0.95133028687999999</c:v>
                </c:pt>
                <c:pt idx="5">
                  <c:v>0.85117004402000007</c:v>
                </c:pt>
                <c:pt idx="6">
                  <c:v>0.92844943188000006</c:v>
                </c:pt>
                <c:pt idx="7">
                  <c:v>1.0921209952299999</c:v>
                </c:pt>
                <c:pt idx="8">
                  <c:v>2.7749999999999999</c:v>
                </c:pt>
                <c:pt idx="9">
                  <c:v>2.887866416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02B8-4735-96D8-EE9A93D3C8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6008752"/>
        <c:axId val="186009312"/>
      </c:lineChart>
      <c:catAx>
        <c:axId val="186008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009312"/>
        <c:crosses val="autoZero"/>
        <c:auto val="1"/>
        <c:lblAlgn val="ctr"/>
        <c:lblOffset val="100"/>
        <c:noMultiLvlLbl val="0"/>
      </c:catAx>
      <c:valAx>
        <c:axId val="186009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0087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layout>
                <c:manualLayout>
                  <c:x val="-9.247683174212637E-2"/>
                  <c:y val="3.5194220831819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0E01-4253-9F65-99919A0A17D3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8.2140543343862768E-2"/>
                  <c:y val="6.4814730139305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0E01-4253-9F65-99919A0A17D3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4.8807216752789012E-2"/>
                  <c:y val="-3.5194220831819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0E01-4253-9F65-99919A0A17D3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8.2250741554394186E-2"/>
                  <c:y val="8.22231219379988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0E01-4253-9F65-99919A0A17D3}"/>
                </c:ex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6.3285506706296374E-2"/>
                  <c:y val="9.8559891280340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0E01-4253-9F65-99919A0A17D3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385445999513135E-2"/>
                  <c:y val="5.98301754140931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8-0E01-4253-9F65-99919A0A17D3}"/>
                </c:ex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9.4111559988276652E-2"/>
                  <c:y val="-4.7956421241014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0E01-4253-9F65-99919A0A17D3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7.3347768725205102E-4"/>
                  <c:y val="-5.6310753330911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0E01-4253-9F65-99919A0A17D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[e77feefe78c748388d12214fd9dc5db3.xlsx]Planilha3!$C$2:$C$11</c:f>
              <c:numCache>
                <c:formatCode>General</c:formatCode>
                <c:ptCount val="10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</c:numCache>
            </c:numRef>
          </c:cat>
          <c:val>
            <c:numRef>
              <c:f>[e77feefe78c748388d12214fd9dc5db3.xlsx]Planilha3!$H$2:$H$11</c:f>
              <c:numCache>
                <c:formatCode>0.00</c:formatCode>
                <c:ptCount val="10"/>
                <c:pt idx="0">
                  <c:v>4.5625394776477588</c:v>
                </c:pt>
                <c:pt idx="1">
                  <c:v>2.6629854200923475</c:v>
                </c:pt>
                <c:pt idx="2">
                  <c:v>1.4160119305051979</c:v>
                </c:pt>
                <c:pt idx="3">
                  <c:v>1.2034925919148438</c:v>
                </c:pt>
                <c:pt idx="4">
                  <c:v>1.2046949726988443</c:v>
                </c:pt>
                <c:pt idx="5">
                  <c:v>1.0390711026489075</c:v>
                </c:pt>
                <c:pt idx="6">
                  <c:v>1.0981406631490562</c:v>
                </c:pt>
                <c:pt idx="7">
                  <c:v>1.1927113782556118</c:v>
                </c:pt>
                <c:pt idx="8">
                  <c:v>2.7749999999999999</c:v>
                </c:pt>
                <c:pt idx="9">
                  <c:v>2.7202440049348136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0E01-4253-9F65-99919A0A17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6241296"/>
        <c:axId val="186241856"/>
      </c:lineChart>
      <c:catAx>
        <c:axId val="186241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241856"/>
        <c:crosses val="autoZero"/>
        <c:auto val="1"/>
        <c:lblAlgn val="ctr"/>
        <c:lblOffset val="100"/>
        <c:noMultiLvlLbl val="0"/>
      </c:catAx>
      <c:valAx>
        <c:axId val="186241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24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8"/>
              <c:tx>
                <c:rich>
                  <a:bodyPr/>
                  <a:lstStyle/>
                  <a:p>
                    <a:r>
                      <a:rPr lang="en-US" smtClean="0"/>
                      <a:t>19%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073-41F5-9BC7-B6FC11A9DF53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Planilha1!$C$5:$C$16</c:f>
              <c:numCache>
                <c:formatCode>General</c:formatCode>
                <c:ptCount val="12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  <c:pt idx="5">
                  <c:v>2019</c:v>
                </c:pt>
                <c:pt idx="6">
                  <c:v>2020</c:v>
                </c:pt>
                <c:pt idx="7">
                  <c:v>2021</c:v>
                </c:pt>
                <c:pt idx="8">
                  <c:v>2022</c:v>
                </c:pt>
                <c:pt idx="9">
                  <c:v>2023</c:v>
                </c:pt>
                <c:pt idx="10">
                  <c:v>2024</c:v>
                </c:pt>
                <c:pt idx="11">
                  <c:v>2025</c:v>
                </c:pt>
              </c:numCache>
            </c:numRef>
          </c:cat>
          <c:val>
            <c:numRef>
              <c:f>Planilha1!$H$5:$H$16</c:f>
              <c:numCache>
                <c:formatCode>0.0%</c:formatCode>
                <c:ptCount val="12"/>
                <c:pt idx="0">
                  <c:v>0.18330224099423126</c:v>
                </c:pt>
                <c:pt idx="1">
                  <c:v>0.18663465789748415</c:v>
                </c:pt>
                <c:pt idx="2">
                  <c:v>0.19945129399952935</c:v>
                </c:pt>
                <c:pt idx="3">
                  <c:v>0.19430314669364815</c:v>
                </c:pt>
                <c:pt idx="4">
                  <c:v>0.19168614974369086</c:v>
                </c:pt>
                <c:pt idx="5">
                  <c:v>0.19059641043557132</c:v>
                </c:pt>
                <c:pt idx="6">
                  <c:v>0.26079980617489606</c:v>
                </c:pt>
                <c:pt idx="7">
                  <c:v>0.18597531186076394</c:v>
                </c:pt>
                <c:pt idx="8">
                  <c:v>0.18855526992287919</c:v>
                </c:pt>
                <c:pt idx="9">
                  <c:v>0.17599999999999999</c:v>
                </c:pt>
                <c:pt idx="10">
                  <c:v>0.17299999999999999</c:v>
                </c:pt>
                <c:pt idx="11">
                  <c:v>0.16700000000000001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073-41F5-9BC7-B6FC11A9DF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6244096"/>
        <c:axId val="186244656"/>
      </c:barChart>
      <c:catAx>
        <c:axId val="186244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244656"/>
        <c:crosses val="autoZero"/>
        <c:auto val="1"/>
        <c:lblAlgn val="ctr"/>
        <c:lblOffset val="100"/>
        <c:noMultiLvlLbl val="0"/>
      </c:catAx>
      <c:valAx>
        <c:axId val="186244656"/>
        <c:scaling>
          <c:orientation val="minMax"/>
          <c:min val="0.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2440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384514435695541E-2"/>
          <c:y val="1.9466250001955072E-2"/>
          <c:w val="0.90305993000874896"/>
          <c:h val="0.9152353201545914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'[Novo documento (18).xlsx]Planilha1'!$H$110:$H$114</c:f>
              <c:numCache>
                <c:formatCode>General</c:formatCode>
                <c:ptCount val="5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</c:numCache>
            </c:numRef>
          </c:cat>
          <c:val>
            <c:numRef>
              <c:f>'[Novo documento (18).xlsx]Planilha1'!$I$110:$I$114</c:f>
              <c:numCache>
                <c:formatCode>0.0</c:formatCode>
                <c:ptCount val="5"/>
                <c:pt idx="0" formatCode="General">
                  <c:v>16.5</c:v>
                </c:pt>
                <c:pt idx="1">
                  <c:v>19.399999999999999</c:v>
                </c:pt>
                <c:pt idx="2">
                  <c:v>20.358360000000001</c:v>
                </c:pt>
                <c:pt idx="3">
                  <c:v>21.0709026</c:v>
                </c:pt>
                <c:pt idx="4">
                  <c:v>21.808384190999998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8E2-4F29-BC47-C76E352496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6246896"/>
        <c:axId val="186247456"/>
      </c:barChart>
      <c:catAx>
        <c:axId val="186246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247456"/>
        <c:crosses val="autoZero"/>
        <c:auto val="1"/>
        <c:lblAlgn val="ctr"/>
        <c:lblOffset val="100"/>
        <c:noMultiLvlLbl val="0"/>
      </c:catAx>
      <c:valAx>
        <c:axId val="186247456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624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0.78729</cdr:x>
      <cdr:y>0.09474</cdr:y>
    </cdr:from>
    <cdr:to>
      <cdr:x>0.89719</cdr:x>
      <cdr:y>0.31228</cdr:y>
    </cdr:to>
    <cdr:sp macro="" textlink="">
      <cdr:nvSpPr>
        <cdr:cNvPr id="2" name="Elipse 1"/>
        <cdr:cNvSpPr/>
      </cdr:nvSpPr>
      <cdr:spPr>
        <a:xfrm xmlns:a="http://schemas.openxmlformats.org/drawingml/2006/main">
          <a:off x="8789158" y="368489"/>
          <a:ext cx="1226977" cy="846161"/>
        </a:xfrm>
        <a:prstGeom xmlns:a="http://schemas.openxmlformats.org/drawingml/2006/main" prst="ellipse">
          <a:avLst/>
        </a:prstGeom>
        <a:noFill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pt-BR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180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3594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4796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104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2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9691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301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9160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3930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4376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7598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BA9757-14C9-46F6-A0A2-FE26DD562686}" type="datetimeFigureOut">
              <a:rPr lang="pt-BR" smtClean="0"/>
              <a:t>26/10/2022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95DAD15-863A-4C6D-B32F-359843149A71}" type="slidenum">
              <a:rPr lang="pt-BR" smtClean="0"/>
              <a:t>‹nº›</a:t>
            </a:fld>
            <a:endParaRPr lang="pt-BR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17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579418"/>
            <a:ext cx="11210305" cy="2054431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solidFill>
                  <a:schemeClr val="tx1"/>
                </a:solidFill>
              </a:rPr>
              <a:t>Audiência sobre a MP 1.136/2022</a:t>
            </a:r>
            <a:br>
              <a:rPr lang="pt-BR" b="1" dirty="0" smtClean="0">
                <a:solidFill>
                  <a:schemeClr val="tx1"/>
                </a:solidFill>
              </a:rPr>
            </a:br>
            <a:r>
              <a:rPr lang="pt-BR" b="1" dirty="0">
                <a:solidFill>
                  <a:schemeClr val="tx1"/>
                </a:solidFill>
              </a:rPr>
              <a:t/>
            </a:r>
            <a:br>
              <a:rPr lang="pt-BR" b="1" dirty="0">
                <a:solidFill>
                  <a:schemeClr val="tx1"/>
                </a:solidFill>
              </a:rPr>
            </a:br>
            <a:r>
              <a:rPr lang="pt-BR" b="1" dirty="0" smtClean="0">
                <a:solidFill>
                  <a:schemeClr val="tx1"/>
                </a:solidFill>
              </a:rPr>
              <a:t>26/10/2022</a:t>
            </a:r>
            <a:br>
              <a:rPr lang="pt-BR" b="1" dirty="0" smtClean="0">
                <a:solidFill>
                  <a:schemeClr val="tx1"/>
                </a:solidFill>
              </a:rPr>
            </a:br>
            <a:r>
              <a:rPr lang="pt-BR" b="1" dirty="0">
                <a:solidFill>
                  <a:schemeClr val="tx1"/>
                </a:solidFill>
              </a:rPr>
              <a:t/>
            </a:r>
            <a:br>
              <a:rPr lang="pt-BR" b="1" dirty="0">
                <a:solidFill>
                  <a:schemeClr val="tx1"/>
                </a:solidFill>
              </a:rPr>
            </a:br>
            <a:endParaRPr lang="pt-BR" b="1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708234" y="5714579"/>
            <a:ext cx="2296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Bruno Moretti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713858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9380" y="216506"/>
            <a:ext cx="9720072" cy="1499616"/>
          </a:xfrm>
        </p:spPr>
        <p:txBody>
          <a:bodyPr/>
          <a:lstStyle/>
          <a:p>
            <a:r>
              <a:rPr lang="pt-BR" dirty="0" smtClean="0"/>
              <a:t>Conclusão: teto e </a:t>
            </a:r>
            <a:r>
              <a:rPr lang="pt-BR" dirty="0" err="1" smtClean="0"/>
              <a:t>rp</a:t>
            </a:r>
            <a:r>
              <a:rPr lang="pt-BR" dirty="0" smtClean="0"/>
              <a:t> 9 deprimem gastos com </a:t>
            </a:r>
            <a:r>
              <a:rPr lang="pt-BR" dirty="0" err="1" smtClean="0"/>
              <a:t>fndct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6420042"/>
              </p:ext>
            </p:extLst>
          </p:nvPr>
        </p:nvGraphicFramePr>
        <p:xfrm>
          <a:off x="353961" y="2286000"/>
          <a:ext cx="6916994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1415845" y="1887794"/>
            <a:ext cx="4159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Despesas federais </a:t>
            </a:r>
            <a:r>
              <a:rPr lang="pt-BR" sz="2000" dirty="0" smtClean="0"/>
              <a:t>primárias</a:t>
            </a:r>
            <a:r>
              <a:rPr lang="pt-BR" dirty="0" smtClean="0"/>
              <a:t> (% do PIB)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1009380" y="6337599"/>
            <a:ext cx="5848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STN, Rel. Aval e PLDO. Elaboração própria.</a:t>
            </a:r>
            <a:endParaRPr lang="pt-BR" dirty="0"/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5333408"/>
              </p:ext>
            </p:extLst>
          </p:nvPr>
        </p:nvGraphicFramePr>
        <p:xfrm>
          <a:off x="7226710" y="3111910"/>
          <a:ext cx="4572000" cy="3196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6858000" y="6337599"/>
            <a:ext cx="49407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Fonte: </a:t>
            </a:r>
            <a:r>
              <a:rPr lang="pt-BR" sz="1600" dirty="0" err="1" smtClean="0"/>
              <a:t>Siop</a:t>
            </a:r>
            <a:r>
              <a:rPr lang="pt-BR" sz="1600" dirty="0" smtClean="0"/>
              <a:t>, Focus. 2022 e 2023, LOA e PLOA. Para 2024 a 2026, estimativa. Elaboração própria.</a:t>
            </a:r>
            <a:endParaRPr lang="pt-BR" sz="16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7919884" y="1916668"/>
            <a:ext cx="41590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Emendas de relator (R$ bilhões)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1712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Linha do tempo (2022)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4379" y="1995055"/>
            <a:ext cx="11720945" cy="4667001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 12 de julho de 2022: aprovado PLN 17/2022, suprimindo-se bloqueio do FNDCT;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 22 de Julho de 2022: relatório de avaliação aponta que despesas do Executivo excedem o teto em R$ 12,7 bilhões, demandando contingenciamento;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t-BR" dirty="0" smtClean="0"/>
              <a:t> 29 de Agosto: governo editou </a:t>
            </a:r>
            <a:r>
              <a:rPr lang="pt-BR" dirty="0"/>
              <a:t>MP </a:t>
            </a:r>
            <a:r>
              <a:rPr lang="pt-BR" dirty="0" smtClean="0"/>
              <a:t>1.136 </a:t>
            </a:r>
            <a:r>
              <a:rPr lang="pt-BR" dirty="0"/>
              <a:t>prevendo que parcela dos recursos do FNDCT </a:t>
            </a:r>
            <a:r>
              <a:rPr lang="pt-BR" dirty="0" smtClean="0"/>
              <a:t>ficaria </a:t>
            </a:r>
            <a:r>
              <a:rPr lang="pt-BR" dirty="0"/>
              <a:t>em reserva de contingência e não </a:t>
            </a:r>
            <a:r>
              <a:rPr lang="pt-BR" dirty="0" smtClean="0"/>
              <a:t>seria executada </a:t>
            </a:r>
            <a:r>
              <a:rPr lang="pt-BR" dirty="0"/>
              <a:t>entre 2022 e </a:t>
            </a:r>
            <a:r>
              <a:rPr lang="pt-BR" dirty="0" smtClean="0"/>
              <a:t>2026;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/>
              <a:t> 6 de Setembro: </a:t>
            </a:r>
            <a:r>
              <a:rPr lang="pt-BR" dirty="0"/>
              <a:t>governo editou Decreto 11.190 prevendo que Ministro da Economia poderia liberar limites de empenho para os órgãos INDEPDENTE de Relatório de avaliação de receitas e despesas (originalmente previsto pela Lei de Responsabilidade Fiscal), desde que algum ato normativo abra o espaço fiscal para o </a:t>
            </a:r>
            <a:r>
              <a:rPr lang="pt-BR" dirty="0" err="1" smtClean="0"/>
              <a:t>descontingenciamento</a:t>
            </a:r>
            <a:r>
              <a:rPr lang="pt-BR" dirty="0" smtClean="0"/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/>
              <a:t> A </a:t>
            </a:r>
            <a:r>
              <a:rPr lang="pt-BR" dirty="0"/>
              <a:t>partir do Decreto de 6 de setembro, governo libera limite para execução, particularmente, de emendas de </a:t>
            </a:r>
            <a:r>
              <a:rPr lang="pt-BR" dirty="0" smtClean="0"/>
              <a:t>relator</a:t>
            </a:r>
            <a:r>
              <a:rPr lang="pt-BR" dirty="0"/>
              <a:t>;</a:t>
            </a:r>
            <a:endParaRPr lang="pt-BR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/>
              <a:t> 30 </a:t>
            </a:r>
            <a:r>
              <a:rPr lang="pt-BR" dirty="0"/>
              <a:t>de </a:t>
            </a:r>
            <a:r>
              <a:rPr lang="pt-BR" dirty="0" smtClean="0"/>
              <a:t>setembro: </a:t>
            </a:r>
            <a:r>
              <a:rPr lang="pt-BR" dirty="0"/>
              <a:t>governo publica Decreto 11.216, prevendo novo contingenciamento, tendo em vista crescimento da estimativa de gastos </a:t>
            </a:r>
            <a:r>
              <a:rPr lang="pt-BR" dirty="0" smtClean="0"/>
              <a:t>obrigatórios;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pt-BR" dirty="0" smtClean="0"/>
              <a:t> Outubro </a:t>
            </a:r>
            <a:r>
              <a:rPr lang="pt-BR" dirty="0"/>
              <a:t>de </a:t>
            </a:r>
            <a:r>
              <a:rPr lang="pt-BR" dirty="0" smtClean="0"/>
              <a:t>2022: </a:t>
            </a:r>
            <a:r>
              <a:rPr lang="pt-BR" dirty="0"/>
              <a:t>Ministério da Economia editou Portarias remanejando R$ 1,2 bilhão do FNDCT </a:t>
            </a:r>
            <a:r>
              <a:rPr lang="pt-BR" dirty="0" smtClean="0"/>
              <a:t>(não-reembolsável) para </a:t>
            </a:r>
            <a:r>
              <a:rPr lang="pt-BR" dirty="0"/>
              <a:t>outras áreas</a:t>
            </a:r>
            <a:r>
              <a:rPr lang="pt-BR" dirty="0" smtClean="0"/>
              <a:t>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3107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Evolução temporal do empenho – </a:t>
            </a:r>
            <a:r>
              <a:rPr lang="pt-BR" dirty="0" err="1" smtClean="0"/>
              <a:t>rp</a:t>
            </a:r>
            <a:r>
              <a:rPr lang="pt-BR" dirty="0" smtClean="0"/>
              <a:t> 9 (R$)</a:t>
            </a:r>
            <a:endParaRPr lang="pt-BR" dirty="0"/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9474808"/>
              </p:ext>
            </p:extLst>
          </p:nvPr>
        </p:nvGraphicFramePr>
        <p:xfrm>
          <a:off x="573206" y="2265528"/>
          <a:ext cx="11163869" cy="3889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0395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Orçamento do </a:t>
            </a:r>
            <a:r>
              <a:rPr lang="pt-BR" dirty="0" err="1" smtClean="0"/>
              <a:t>fndct</a:t>
            </a:r>
            <a:r>
              <a:rPr lang="pt-BR" dirty="0" smtClean="0"/>
              <a:t> (2022) – r$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116276"/>
              </p:ext>
            </p:extLst>
          </p:nvPr>
        </p:nvGraphicFramePr>
        <p:xfrm>
          <a:off x="225631" y="1947550"/>
          <a:ext cx="11376562" cy="36115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58396">
                  <a:extLst>
                    <a:ext uri="{9D8B030D-6E8A-4147-A177-3AD203B41FA5}">
                      <a16:colId xmlns:a16="http://schemas.microsoft.com/office/drawing/2014/main" xmlns="" val="1416562469"/>
                    </a:ext>
                  </a:extLst>
                </a:gridCol>
                <a:gridCol w="1515172">
                  <a:extLst>
                    <a:ext uri="{9D8B030D-6E8A-4147-A177-3AD203B41FA5}">
                      <a16:colId xmlns:a16="http://schemas.microsoft.com/office/drawing/2014/main" xmlns="" val="3084412883"/>
                    </a:ext>
                  </a:extLst>
                </a:gridCol>
                <a:gridCol w="1515172">
                  <a:extLst>
                    <a:ext uri="{9D8B030D-6E8A-4147-A177-3AD203B41FA5}">
                      <a16:colId xmlns:a16="http://schemas.microsoft.com/office/drawing/2014/main" xmlns="" val="4110005453"/>
                    </a:ext>
                  </a:extLst>
                </a:gridCol>
                <a:gridCol w="1475875">
                  <a:extLst>
                    <a:ext uri="{9D8B030D-6E8A-4147-A177-3AD203B41FA5}">
                      <a16:colId xmlns:a16="http://schemas.microsoft.com/office/drawing/2014/main" xmlns="" val="470489017"/>
                    </a:ext>
                  </a:extLst>
                </a:gridCol>
                <a:gridCol w="1711947">
                  <a:extLst>
                    <a:ext uri="{9D8B030D-6E8A-4147-A177-3AD203B41FA5}">
                      <a16:colId xmlns:a16="http://schemas.microsoft.com/office/drawing/2014/main" xmlns="" val="890457388"/>
                    </a:ext>
                  </a:extLst>
                </a:gridCol>
              </a:tblGrid>
              <a:tr h="69623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Unidade Orçamentária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LOA inicial - A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LOA atual - B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Empenho - C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A - B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927361430"/>
                  </a:ext>
                </a:extLst>
              </a:tr>
              <a:tr h="1058970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24901 - Fundo Nacional de Desenvolvimento Científico e Tecnológico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         4.527.830.563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         3.230.951.811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                2.502.099.763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-     1.296.878.752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34220904"/>
                  </a:ext>
                </a:extLst>
              </a:tr>
              <a:tr h="596113"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74910 - Recursos sob Sup. do FNDCT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         4.527.830.561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 dirty="0">
                          <a:effectLst/>
                        </a:rPr>
                        <a:t>         4.527.830.561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                1.107.500.000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u="none" strike="noStrike">
                          <a:effectLst/>
                        </a:rPr>
                        <a:t>                              -  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98882326"/>
                  </a:ext>
                </a:extLst>
              </a:tr>
              <a:tr h="1260184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TOTAL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9.055.661.124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7.758.782.372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     3.609.599.763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-     1.296.878.752 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80988766"/>
                  </a:ext>
                </a:extLst>
              </a:tr>
            </a:tbl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225631" y="6293390"/>
            <a:ext cx="592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</a:t>
            </a:r>
            <a:r>
              <a:rPr lang="pt-BR" dirty="0" err="1" smtClean="0"/>
              <a:t>Siop</a:t>
            </a:r>
            <a:r>
              <a:rPr lang="pt-BR" dirty="0" smtClean="0"/>
              <a:t>. Elaboração própria.</a:t>
            </a:r>
            <a:endParaRPr lang="pt-BR" dirty="0"/>
          </a:p>
        </p:txBody>
      </p:sp>
      <p:sp>
        <p:nvSpPr>
          <p:cNvPr id="7" name="Elipse 6"/>
          <p:cNvSpPr/>
          <p:nvPr/>
        </p:nvSpPr>
        <p:spPr>
          <a:xfrm>
            <a:off x="9535887" y="4767676"/>
            <a:ext cx="2291936" cy="152571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946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66900" y="276457"/>
            <a:ext cx="10889672" cy="1499616"/>
          </a:xfrm>
        </p:spPr>
        <p:txBody>
          <a:bodyPr/>
          <a:lstStyle/>
          <a:p>
            <a:r>
              <a:rPr lang="pt-BR" dirty="0" smtClean="0"/>
              <a:t>Impactos da </a:t>
            </a:r>
            <a:r>
              <a:rPr lang="pt-BR" dirty="0" err="1" smtClean="0"/>
              <a:t>mp</a:t>
            </a:r>
            <a:r>
              <a:rPr lang="pt-BR" dirty="0" smtClean="0"/>
              <a:t> 1.136/2022 </a:t>
            </a:r>
            <a:br>
              <a:rPr lang="pt-BR" dirty="0" smtClean="0"/>
            </a:br>
            <a:r>
              <a:rPr lang="pt-BR" dirty="0" smtClean="0"/>
              <a:t>(ALTERANDO A LC 177/2021)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3132" y="1888177"/>
            <a:ext cx="11376562" cy="4738254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A aplicação dos valores provenientes de fontes vinculadas ao FNDCT em despesas reembolsáveis e não reembolsáveis observará:</a:t>
            </a:r>
          </a:p>
          <a:p>
            <a:pPr algn="just"/>
            <a:r>
              <a:rPr lang="pt-BR" dirty="0"/>
              <a:t>I - no exercício de 2022, o valor de R$ </a:t>
            </a:r>
            <a:r>
              <a:rPr lang="pt-BR" dirty="0" smtClean="0"/>
              <a:t>5,555 bilhões (bloqueia R$ 3,5 bilhões, sendo a metade em recursos não reembolsáveis);</a:t>
            </a:r>
            <a:endParaRPr lang="pt-BR" dirty="0"/>
          </a:p>
          <a:p>
            <a:pPr algn="just"/>
            <a:r>
              <a:rPr lang="pt-BR" dirty="0"/>
              <a:t>II - no exercício de 2023, 58% </a:t>
            </a:r>
            <a:r>
              <a:rPr lang="pt-BR" dirty="0" smtClean="0"/>
              <a:t>do </a:t>
            </a:r>
            <a:r>
              <a:rPr lang="pt-BR" dirty="0"/>
              <a:t>total da receita prevista no </a:t>
            </a:r>
            <a:r>
              <a:rPr lang="pt-BR" dirty="0" smtClean="0"/>
              <a:t>ano (bloqueia R$ 4,2 bilhões dos recursos não reembolsáveis);</a:t>
            </a:r>
            <a:endParaRPr lang="pt-BR" dirty="0"/>
          </a:p>
          <a:p>
            <a:pPr algn="just"/>
            <a:r>
              <a:rPr lang="pt-BR" dirty="0"/>
              <a:t>III - no exercício de 2024, 68</a:t>
            </a:r>
            <a:r>
              <a:rPr lang="pt-BR" dirty="0" smtClean="0"/>
              <a:t>% </a:t>
            </a:r>
            <a:r>
              <a:rPr lang="pt-BR" dirty="0"/>
              <a:t>do total da receita prevista no ano;</a:t>
            </a:r>
          </a:p>
          <a:p>
            <a:pPr algn="just"/>
            <a:r>
              <a:rPr lang="pt-BR" dirty="0"/>
              <a:t>IV - no exercício de 2025, 78% </a:t>
            </a:r>
            <a:r>
              <a:rPr lang="pt-BR" dirty="0" smtClean="0"/>
              <a:t>do </a:t>
            </a:r>
            <a:r>
              <a:rPr lang="pt-BR" dirty="0"/>
              <a:t>total da receita prevista no ano;</a:t>
            </a:r>
          </a:p>
          <a:p>
            <a:pPr algn="just"/>
            <a:r>
              <a:rPr lang="pt-BR" dirty="0"/>
              <a:t>V - no exercício de 2026, 88% </a:t>
            </a:r>
            <a:r>
              <a:rPr lang="pt-BR" dirty="0" smtClean="0"/>
              <a:t>do </a:t>
            </a:r>
            <a:r>
              <a:rPr lang="pt-BR" dirty="0"/>
              <a:t>total da receita prevista no ano; e</a:t>
            </a:r>
          </a:p>
          <a:p>
            <a:pPr algn="just"/>
            <a:r>
              <a:rPr lang="pt-BR" dirty="0" smtClean="0"/>
              <a:t>VI - </a:t>
            </a:r>
            <a:r>
              <a:rPr lang="pt-BR" dirty="0"/>
              <a:t>no exercício de 2027, </a:t>
            </a:r>
            <a:r>
              <a:rPr lang="pt-BR" dirty="0" smtClean="0"/>
              <a:t>100% do </a:t>
            </a:r>
            <a:r>
              <a:rPr lang="pt-BR" dirty="0"/>
              <a:t>total da receita prevista no ano.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2013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8775" y="585216"/>
            <a:ext cx="11055926" cy="922950"/>
          </a:xfrm>
        </p:spPr>
        <p:txBody>
          <a:bodyPr>
            <a:normAutofit/>
          </a:bodyPr>
          <a:lstStyle/>
          <a:p>
            <a:r>
              <a:rPr lang="pt-BR" sz="4000" dirty="0" smtClean="0"/>
              <a:t>RECURSOS DO FNDCT BLOQUEADOS/EM RESERVA DE CONTINGÊNCIA</a:t>
            </a:r>
            <a:endParaRPr lang="pt-BR" sz="4000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2288610"/>
              </p:ext>
            </p:extLst>
          </p:nvPr>
        </p:nvGraphicFramePr>
        <p:xfrm>
          <a:off x="489548" y="2199605"/>
          <a:ext cx="4854348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10638" y="6337103"/>
            <a:ext cx="592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</a:t>
            </a:r>
            <a:r>
              <a:rPr lang="pt-BR" dirty="0" err="1" smtClean="0"/>
              <a:t>Siop</a:t>
            </a:r>
            <a:r>
              <a:rPr lang="pt-BR" dirty="0" smtClean="0"/>
              <a:t>, IBGE. *IPCA médio. Elaboração própria.</a:t>
            </a:r>
            <a:endParaRPr lang="pt-BR" dirty="0"/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287138"/>
              </p:ext>
            </p:extLst>
          </p:nvPr>
        </p:nvGraphicFramePr>
        <p:xfrm>
          <a:off x="5655004" y="2315688"/>
          <a:ext cx="5555301" cy="39066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2183080" y="1747745"/>
            <a:ext cx="401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R$ bilhões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436425" y="1706777"/>
            <a:ext cx="401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R$ bilhões (a preços de 2022)*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9180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8775" y="585216"/>
            <a:ext cx="11055926" cy="922950"/>
          </a:xfrm>
        </p:spPr>
        <p:txBody>
          <a:bodyPr>
            <a:normAutofit/>
          </a:bodyPr>
          <a:lstStyle/>
          <a:p>
            <a:pPr algn="ctr"/>
            <a:r>
              <a:rPr lang="pt-BR" sz="4000" dirty="0" smtClean="0"/>
              <a:t>RECURSOS primários DO FNDCT* </a:t>
            </a:r>
            <a:endParaRPr lang="pt-BR" sz="4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01881" y="6337103"/>
            <a:ext cx="11198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</a:t>
            </a:r>
            <a:r>
              <a:rPr lang="pt-BR" dirty="0" err="1" smtClean="0"/>
              <a:t>Siop</a:t>
            </a:r>
            <a:r>
              <a:rPr lang="pt-BR" dirty="0" smtClean="0"/>
              <a:t>, IBGE. *Entre 2014 e 2021, empenho. Para 2022, valores da MP 1136. **IPCA médio. Elaboração própria.</a:t>
            </a:r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2392878" y="1795334"/>
            <a:ext cx="401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R$ bilhões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719454" y="1781299"/>
            <a:ext cx="40138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R$ bilhões (a preços de 2022)*</a:t>
            </a:r>
            <a:endParaRPr lang="pt-BR" dirty="0"/>
          </a:p>
        </p:txBody>
      </p:sp>
      <p:graphicFrame>
        <p:nvGraphicFramePr>
          <p:cNvPr id="11" name="Espaço Reservado para Conteúdo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5402569"/>
              </p:ext>
            </p:extLst>
          </p:nvPr>
        </p:nvGraphicFramePr>
        <p:xfrm>
          <a:off x="395785" y="2286000"/>
          <a:ext cx="5304371" cy="402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2133642"/>
              </p:ext>
            </p:extLst>
          </p:nvPr>
        </p:nvGraphicFramePr>
        <p:xfrm>
          <a:off x="6076360" y="2423763"/>
          <a:ext cx="5323952" cy="3608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11126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10480" y="272137"/>
            <a:ext cx="9720072" cy="1499616"/>
          </a:xfrm>
        </p:spPr>
        <p:txBody>
          <a:bodyPr/>
          <a:lstStyle/>
          <a:p>
            <a:pPr algn="ctr"/>
            <a:r>
              <a:rPr lang="pt-BR" dirty="0" smtClean="0"/>
              <a:t>Recursos financeiros do </a:t>
            </a:r>
            <a:r>
              <a:rPr lang="pt-BR" dirty="0" err="1" smtClean="0"/>
              <a:t>fndct</a:t>
            </a:r>
            <a:r>
              <a:rPr lang="pt-BR" dirty="0" smtClean="0"/>
              <a:t> (r$)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9011416"/>
              </p:ext>
            </p:extLst>
          </p:nvPr>
        </p:nvGraphicFramePr>
        <p:xfrm>
          <a:off x="395785" y="1771755"/>
          <a:ext cx="11450472" cy="46054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12889">
                  <a:extLst>
                    <a:ext uri="{9D8B030D-6E8A-4147-A177-3AD203B41FA5}">
                      <a16:colId xmlns:a16="http://schemas.microsoft.com/office/drawing/2014/main" xmlns="" val="3454826834"/>
                    </a:ext>
                  </a:extLst>
                </a:gridCol>
                <a:gridCol w="1912889">
                  <a:extLst>
                    <a:ext uri="{9D8B030D-6E8A-4147-A177-3AD203B41FA5}">
                      <a16:colId xmlns:a16="http://schemas.microsoft.com/office/drawing/2014/main" xmlns="" val="2177636559"/>
                    </a:ext>
                  </a:extLst>
                </a:gridCol>
                <a:gridCol w="1982743">
                  <a:extLst>
                    <a:ext uri="{9D8B030D-6E8A-4147-A177-3AD203B41FA5}">
                      <a16:colId xmlns:a16="http://schemas.microsoft.com/office/drawing/2014/main" xmlns="" val="2744509828"/>
                    </a:ext>
                  </a:extLst>
                </a:gridCol>
                <a:gridCol w="1982743">
                  <a:extLst>
                    <a:ext uri="{9D8B030D-6E8A-4147-A177-3AD203B41FA5}">
                      <a16:colId xmlns:a16="http://schemas.microsoft.com/office/drawing/2014/main" xmlns="" val="815506035"/>
                    </a:ext>
                  </a:extLst>
                </a:gridCol>
                <a:gridCol w="1982743">
                  <a:extLst>
                    <a:ext uri="{9D8B030D-6E8A-4147-A177-3AD203B41FA5}">
                      <a16:colId xmlns:a16="http://schemas.microsoft.com/office/drawing/2014/main" xmlns="" val="3046715225"/>
                    </a:ext>
                  </a:extLst>
                </a:gridCol>
                <a:gridCol w="1676465">
                  <a:extLst>
                    <a:ext uri="{9D8B030D-6E8A-4147-A177-3AD203B41FA5}">
                      <a16:colId xmlns:a16="http://schemas.microsoft.com/office/drawing/2014/main" xmlns="" val="525991549"/>
                    </a:ext>
                  </a:extLst>
                </a:gridCol>
              </a:tblGrid>
              <a:tr h="39396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Ano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PLOA - A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>
                          <a:effectLst/>
                        </a:rPr>
                        <a:t>LOA Inicial- B</a:t>
                      </a:r>
                      <a:endParaRPr lang="pt-BR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LOA atual - C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Empenho - D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400" u="none" strike="noStrike" dirty="0">
                          <a:effectLst/>
                        </a:rPr>
                        <a:t>C - D</a:t>
                      </a:r>
                      <a:endParaRPr lang="pt-B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016192225"/>
                  </a:ext>
                </a:extLst>
              </a:tr>
              <a:tr h="4679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2015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1.000.000.000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1.000.000.000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1.000.000.000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1.000.000.000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              -  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47155998"/>
                  </a:ext>
                </a:extLst>
              </a:tr>
              <a:tr h="4679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2016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  909.836.000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909.836.000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909.836.000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909.836.000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              -  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018279910"/>
                  </a:ext>
                </a:extLst>
              </a:tr>
              <a:tr h="4679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2017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  899.586.511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899.586.511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899.586.511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899.586.511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              -  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616160256"/>
                  </a:ext>
                </a:extLst>
              </a:tr>
              <a:tr h="4679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2018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1.141.369.944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1.141.369.944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1.141.369.944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1.097.968.250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43.401.694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53099108"/>
                  </a:ext>
                </a:extLst>
              </a:tr>
              <a:tr h="4679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2019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1.412.704.108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1.412.704.108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1.412.704.108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1.412.704.108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              -  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203560662"/>
                  </a:ext>
                </a:extLst>
              </a:tr>
              <a:tr h="4679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2020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1.627.294.336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1.627.294.336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1.627.294.336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1.627.294.336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              -  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752328204"/>
                  </a:ext>
                </a:extLst>
              </a:tr>
              <a:tr h="4679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2021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1.782.911.022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1.782.911.022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3.671.105.617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   800.000.000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2.871.105.617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790857426"/>
                  </a:ext>
                </a:extLst>
              </a:tr>
              <a:tr h="4679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2022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4.233.454.165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4.527.830.561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4.527.830.561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1.107.500.000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3.420.330.561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235221628"/>
                  </a:ext>
                </a:extLst>
              </a:tr>
              <a:tr h="467946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2023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2.887.866.415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                    -  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                                  -   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                       -  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                            -   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483774743"/>
                  </a:ext>
                </a:extLst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621417" y="6410931"/>
            <a:ext cx="592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</a:t>
            </a:r>
            <a:r>
              <a:rPr lang="pt-BR" dirty="0" err="1" smtClean="0"/>
              <a:t>Siop</a:t>
            </a:r>
            <a:r>
              <a:rPr lang="pt-BR" dirty="0" smtClean="0"/>
              <a:t>. Elaboração própria.</a:t>
            </a:r>
            <a:endParaRPr lang="pt-BR" dirty="0"/>
          </a:p>
        </p:txBody>
      </p:sp>
      <p:sp>
        <p:nvSpPr>
          <p:cNvPr id="6" name="Elipse 5"/>
          <p:cNvSpPr/>
          <p:nvPr/>
        </p:nvSpPr>
        <p:spPr>
          <a:xfrm>
            <a:off x="6264323" y="4940490"/>
            <a:ext cx="6332562" cy="147044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Elipse 6"/>
          <p:cNvSpPr/>
          <p:nvPr/>
        </p:nvSpPr>
        <p:spPr>
          <a:xfrm>
            <a:off x="2538484" y="5977719"/>
            <a:ext cx="1787856" cy="4332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1867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8364" y="1787857"/>
            <a:ext cx="11627893" cy="4899546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A MP 1.136/2022 reverteu a proibição da LC 177 de alocação de recursos do FNDCT em reserva de contingência e já impactou o fundo em R$ 6 bilhões em 2022 e 2023;</a:t>
            </a:r>
          </a:p>
          <a:p>
            <a:pPr marL="0" indent="0">
              <a:buNone/>
            </a:pPr>
            <a:r>
              <a:rPr lang="pt-BR" dirty="0" smtClean="0"/>
              <a:t>A combinação de teto de gasto e RP 9 impacta negativamente o FNDCT, substituindo-se despesas indutivas do desenvolvimento científico e tecnológico por gastos de baixa qualidade (entre 2020 e 2023, R$ 72,9 bilhões de RP 9);</a:t>
            </a:r>
          </a:p>
          <a:p>
            <a:pPr marL="0" indent="0">
              <a:buNone/>
            </a:pPr>
            <a:r>
              <a:rPr lang="pt-BR" dirty="0" smtClean="0"/>
              <a:t>A ampliação de recursos esterilizados do FNDCT se deve à combinação de alocação na reserva de contingência e recursos financeiros não utilizados (a MP 1136 permite a ampliação do % de recursos reembolsáveis, até então limitados a 50% do fundo);</a:t>
            </a:r>
          </a:p>
          <a:p>
            <a:pPr marL="0" indent="0">
              <a:buNone/>
            </a:pPr>
            <a:r>
              <a:rPr lang="pt-BR" dirty="0" smtClean="0"/>
              <a:t>Os recursos não utilizados do FNDCT se tornam superávit financeiro e são canalizados para a amortização da dívida pública, nos termos da EC 109/2021.</a:t>
            </a:r>
          </a:p>
          <a:p>
            <a:pPr marL="0" indent="0">
              <a:buNone/>
            </a:pPr>
            <a:r>
              <a:rPr lang="pt-BR" dirty="0" smtClean="0"/>
              <a:t>A Finep devolveu ao Tesouro R$ 25,4 bilhões para amortização da dívida em 2021 (superávit financeiro acumulado até 2020).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6875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899</TotalTime>
  <Words>881</Words>
  <Application>Microsoft Office PowerPoint</Application>
  <PresentationFormat>Widescreen</PresentationFormat>
  <Paragraphs>123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6" baseType="lpstr">
      <vt:lpstr>Calibri</vt:lpstr>
      <vt:lpstr>Tw Cen MT</vt:lpstr>
      <vt:lpstr>Tw Cen MT Condensed</vt:lpstr>
      <vt:lpstr>Wingdings</vt:lpstr>
      <vt:lpstr>Wingdings 3</vt:lpstr>
      <vt:lpstr>Integral</vt:lpstr>
      <vt:lpstr>Audiência sobre a MP 1.136/2022  26/10/2022  </vt:lpstr>
      <vt:lpstr>Linha do tempo (2022)</vt:lpstr>
      <vt:lpstr>Evolução temporal do empenho – rp 9 (R$)</vt:lpstr>
      <vt:lpstr>Orçamento do fndct (2022) – r$</vt:lpstr>
      <vt:lpstr>Impactos da mp 1.136/2022  (ALTERANDO A LC 177/2021)</vt:lpstr>
      <vt:lpstr>RECURSOS DO FNDCT BLOQUEADOS/EM RESERVA DE CONTINGÊNCIA</vt:lpstr>
      <vt:lpstr>RECURSOS primários DO FNDCT* </vt:lpstr>
      <vt:lpstr>Recursos financeiros do fndct (r$)</vt:lpstr>
      <vt:lpstr>Conclusão</vt:lpstr>
      <vt:lpstr>Conclusão: teto e rp 9 deprimem gastos com fndct</vt:lpstr>
    </vt:vector>
  </TitlesOfParts>
  <Company>Ministério da Integração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Audiência sobre a MP 1.136/2022  Bruno moretti</dc:title>
  <dc:creator>Juliana Moretti</dc:creator>
  <cp:lastModifiedBy>Aguirre Estorilio Silva Pinto Neto</cp:lastModifiedBy>
  <cp:revision>33</cp:revision>
  <dcterms:created xsi:type="dcterms:W3CDTF">2022-10-25T21:59:34Z</dcterms:created>
  <dcterms:modified xsi:type="dcterms:W3CDTF">2022-10-26T13:31:53Z</dcterms:modified>
</cp:coreProperties>
</file>