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1pPr>
    <a:lvl2pPr marL="0" marR="0" indent="4572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2pPr>
    <a:lvl3pPr marL="0" marR="0" indent="9144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3pPr>
    <a:lvl4pPr marL="0" marR="0" indent="13716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4pPr>
    <a:lvl5pPr marL="0" marR="0" indent="18288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5pPr>
    <a:lvl6pPr marL="0" marR="0" indent="22860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6pPr>
    <a:lvl7pPr marL="0" marR="0" indent="27432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7pPr>
    <a:lvl8pPr marL="0" marR="0" indent="32004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8pPr>
    <a:lvl9pPr marL="0" marR="0" indent="3657600" algn="l" defTabSz="6502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3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1398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300480" latinLnBrk="0">
      <a:defRPr sz="1600">
        <a:latin typeface="+mj-lt"/>
        <a:ea typeface="+mj-ea"/>
        <a:cs typeface="+mj-cs"/>
        <a:sym typeface="Calibri"/>
      </a:defRPr>
    </a:lvl1pPr>
    <a:lvl2pPr indent="228600" defTabSz="1300480" latinLnBrk="0">
      <a:defRPr sz="1600">
        <a:latin typeface="+mj-lt"/>
        <a:ea typeface="+mj-ea"/>
        <a:cs typeface="+mj-cs"/>
        <a:sym typeface="Calibri"/>
      </a:defRPr>
    </a:lvl2pPr>
    <a:lvl3pPr indent="457200" defTabSz="1300480" latinLnBrk="0">
      <a:defRPr sz="1600">
        <a:latin typeface="+mj-lt"/>
        <a:ea typeface="+mj-ea"/>
        <a:cs typeface="+mj-cs"/>
        <a:sym typeface="Calibri"/>
      </a:defRPr>
    </a:lvl3pPr>
    <a:lvl4pPr indent="685800" defTabSz="1300480" latinLnBrk="0">
      <a:defRPr sz="1600">
        <a:latin typeface="+mj-lt"/>
        <a:ea typeface="+mj-ea"/>
        <a:cs typeface="+mj-cs"/>
        <a:sym typeface="Calibri"/>
      </a:defRPr>
    </a:lvl4pPr>
    <a:lvl5pPr indent="914400" defTabSz="1300480" latinLnBrk="0">
      <a:defRPr sz="1600">
        <a:latin typeface="+mj-lt"/>
        <a:ea typeface="+mj-ea"/>
        <a:cs typeface="+mj-cs"/>
        <a:sym typeface="Calibri"/>
      </a:defRPr>
    </a:lvl5pPr>
    <a:lvl6pPr indent="1143000" defTabSz="1300480" latinLnBrk="0">
      <a:defRPr sz="1600">
        <a:latin typeface="+mj-lt"/>
        <a:ea typeface="+mj-ea"/>
        <a:cs typeface="+mj-cs"/>
        <a:sym typeface="Calibri"/>
      </a:defRPr>
    </a:lvl6pPr>
    <a:lvl7pPr indent="1371600" defTabSz="1300480" latinLnBrk="0">
      <a:defRPr sz="1600">
        <a:latin typeface="+mj-lt"/>
        <a:ea typeface="+mj-ea"/>
        <a:cs typeface="+mj-cs"/>
        <a:sym typeface="Calibri"/>
      </a:defRPr>
    </a:lvl7pPr>
    <a:lvl8pPr indent="1600200" defTabSz="1300480" latinLnBrk="0">
      <a:defRPr sz="1600">
        <a:latin typeface="+mj-lt"/>
        <a:ea typeface="+mj-ea"/>
        <a:cs typeface="+mj-cs"/>
        <a:sym typeface="Calibri"/>
      </a:defRPr>
    </a:lvl8pPr>
    <a:lvl9pPr indent="1828800" defTabSz="1300480" latinLnBrk="0">
      <a:defRPr sz="16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-1" y="2031998"/>
            <a:ext cx="9751062" cy="568960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9888280" y="2031998"/>
            <a:ext cx="3120341" cy="5689603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141170" y="2604211"/>
            <a:ext cx="7802882" cy="3472282"/>
          </a:xfrm>
          <a:prstGeom prst="rect">
            <a:avLst/>
          </a:prstGeom>
        </p:spPr>
        <p:txBody>
          <a:bodyPr anchor="b"/>
          <a:lstStyle>
            <a:lvl1pPr>
              <a:defRPr sz="8200" spc="-138"/>
            </a:lvl1pPr>
          </a:lstStyle>
          <a:p>
            <a:r>
              <a:t>Texto do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"/>
          </p:nvPr>
        </p:nvSpPr>
        <p:spPr>
          <a:xfrm>
            <a:off x="1173349" y="6200795"/>
            <a:ext cx="7802881" cy="975361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1pPr>
            <a:lvl2pPr marL="0" indent="4572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2pPr>
            <a:lvl3pPr marL="0" indent="9144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3pPr>
            <a:lvl4pPr marL="0" indent="13716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4pPr>
            <a:lvl5pPr marL="0" indent="18288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sz="half" idx="1"/>
          </p:nvPr>
        </p:nvSpPr>
        <p:spPr>
          <a:xfrm>
            <a:off x="4127219" y="2140915"/>
            <a:ext cx="7802881" cy="5462017"/>
          </a:xfrm>
          <a:prstGeom prst="rect">
            <a:avLst/>
          </a:prstGeom>
        </p:spPr>
        <p:txBody>
          <a:bodyPr anchor="t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title"/>
          </p:nvPr>
        </p:nvSpPr>
        <p:spPr>
          <a:xfrm>
            <a:off x="406399" y="2275839"/>
            <a:ext cx="3007361" cy="5283202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22" name="Shape 122"/>
          <p:cNvSpPr>
            <a:spLocks noGrp="1"/>
          </p:cNvSpPr>
          <p:nvPr>
            <p:ph type="body" sz="half" idx="1"/>
          </p:nvPr>
        </p:nvSpPr>
        <p:spPr>
          <a:xfrm>
            <a:off x="4125772" y="2145791"/>
            <a:ext cx="7802881" cy="5462018"/>
          </a:xfrm>
          <a:prstGeom prst="rect">
            <a:avLst/>
          </a:prstGeom>
        </p:spPr>
        <p:txBody>
          <a:bodyPr anchor="t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3" name="Shape 1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sz="half" idx="1"/>
          </p:nvPr>
        </p:nvSpPr>
        <p:spPr>
          <a:xfrm>
            <a:off x="4127219" y="2140915"/>
            <a:ext cx="7802881" cy="5462017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-1" y="2031998"/>
            <a:ext cx="9751062" cy="568960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9888280" y="2031998"/>
            <a:ext cx="3120341" cy="5689603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141170" y="2604211"/>
            <a:ext cx="7802882" cy="3472282"/>
          </a:xfrm>
          <a:prstGeom prst="rect">
            <a:avLst/>
          </a:prstGeom>
        </p:spPr>
        <p:txBody>
          <a:bodyPr anchor="b"/>
          <a:lstStyle>
            <a:lvl1pPr>
              <a:defRPr sz="8200" spc="-138"/>
            </a:lvl1pPr>
          </a:lstStyle>
          <a:p>
            <a:r>
              <a:t>Texto do Título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1173349" y="6200795"/>
            <a:ext cx="7802881" cy="975361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1pPr>
            <a:lvl2pPr marL="0" indent="4572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2pPr>
            <a:lvl3pPr marL="0" indent="9144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3pPr>
            <a:lvl4pPr marL="0" indent="13716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4pPr>
            <a:lvl5pPr marL="0" indent="1828800">
              <a:buClrTx/>
              <a:buSzTx/>
              <a:buFontTx/>
              <a:buNone/>
              <a:defRPr sz="3000">
                <a:solidFill>
                  <a:srgbClr val="DCE6F2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5" name="Shape 1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lnSpc>
                <a:spcPct val="100000"/>
              </a:lnSpc>
              <a:defRPr sz="8000" spc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lIns="50800" tIns="50800" rIns="50800" bIns="50800" anchor="t"/>
          <a:lstStyle>
            <a:lvl1pPr marL="0" indent="0" algn="ctr" defTabSz="5842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 defTabSz="5842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 defTabSz="5842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 defTabSz="5842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 defTabSz="5842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54" name="Shape 15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 lIns="50800" tIns="50800" rIns="50800" bIns="50800" anchor="t"/>
          <a:lstStyle>
            <a:lvl1pPr algn="ctr" defTabSz="584200">
              <a:defRPr sz="1800" b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219199"/>
            <a:ext cx="12998707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1219199"/>
            <a:ext cx="12998707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xfrm>
            <a:off x="894079" y="3256994"/>
            <a:ext cx="11054082" cy="2546774"/>
          </a:xfrm>
          <a:prstGeom prst="rect">
            <a:avLst/>
          </a:prstGeom>
        </p:spPr>
        <p:txBody>
          <a:bodyPr lIns="65023" tIns="65023" rIns="65023" bIns="65023" anchor="b"/>
          <a:lstStyle>
            <a:lvl1pPr defTabSz="1733973">
              <a:defRPr sz="11200" spc="0">
                <a:solidFill>
                  <a:srgbClr val="A3D1E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894079" y="5901993"/>
            <a:ext cx="9753601" cy="1368302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defTabSz="1733973">
              <a:spcBef>
                <a:spcPts val="180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defTabSz="1733973">
              <a:spcBef>
                <a:spcPts val="180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defTabSz="1733973">
              <a:spcBef>
                <a:spcPts val="180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defTabSz="1733973">
              <a:spcBef>
                <a:spcPts val="180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defTabSz="1733973">
              <a:spcBef>
                <a:spcPts val="180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65" name="Shape 165"/>
          <p:cNvSpPr>
            <a:spLocks noGrp="1"/>
          </p:cNvSpPr>
          <p:nvPr>
            <p:ph type="sldNum" sz="quarter" idx="2"/>
          </p:nvPr>
        </p:nvSpPr>
        <p:spPr>
          <a:xfrm>
            <a:off x="894079" y="7999407"/>
            <a:ext cx="397022" cy="389271"/>
          </a:xfrm>
          <a:prstGeom prst="rect">
            <a:avLst/>
          </a:prstGeom>
        </p:spPr>
        <p:txBody>
          <a:bodyPr lIns="65023" tIns="65023" rIns="65023" bIns="65023"/>
          <a:lstStyle>
            <a:lvl1pPr algn="l" defTabSz="866986">
              <a:defRPr sz="1800" b="0">
                <a:solidFill>
                  <a:srgbClr val="94949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-1" y="2240120"/>
            <a:ext cx="13004802" cy="1"/>
          </a:xfrm>
          <a:prstGeom prst="line">
            <a:avLst/>
          </a:prstGeom>
          <a:ln w="38100">
            <a:solidFill>
              <a:srgbClr val="00A960"/>
            </a:solidFill>
          </a:ln>
        </p:spPr>
        <p:txBody>
          <a:bodyPr lIns="65023" tIns="65023" rIns="65023" bIns="65023"/>
          <a:lstStyle/>
          <a:p>
            <a:pPr defTabSz="866986">
              <a:defRPr sz="3400"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-1" y="8107988"/>
            <a:ext cx="13004802" cy="1"/>
          </a:xfrm>
          <a:prstGeom prst="line">
            <a:avLst/>
          </a:prstGeom>
          <a:ln w="38100">
            <a:solidFill>
              <a:srgbClr val="00A960"/>
            </a:solidFill>
          </a:ln>
        </p:spPr>
        <p:txBody>
          <a:bodyPr lIns="65023" tIns="65023" rIns="65023" bIns="65023"/>
          <a:lstStyle/>
          <a:p>
            <a:pPr defTabSz="866986">
              <a:defRPr sz="3400"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74" name="image2-small.png"/>
          <p:cNvPicPr>
            <a:picLocks noChangeAspect="1"/>
          </p:cNvPicPr>
          <p:nvPr/>
        </p:nvPicPr>
        <p:blipFill>
          <a:blip r:embed="rId3">
            <a:extLst/>
          </a:blip>
          <a:srcRect t="21179" b="16426"/>
          <a:stretch>
            <a:fillRect/>
          </a:stretch>
        </p:blipFill>
        <p:spPr>
          <a:xfrm>
            <a:off x="11182738" y="1384964"/>
            <a:ext cx="1496944" cy="660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17112" y="8190347"/>
            <a:ext cx="714099" cy="2627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4.png"/>
          <p:cNvPicPr>
            <a:picLocks noChangeAspect="1"/>
          </p:cNvPicPr>
          <p:nvPr/>
        </p:nvPicPr>
        <p:blipFill>
          <a:blip r:embed="rId5">
            <a:extLst/>
          </a:blip>
          <a:srcRect r="75742" b="3525"/>
          <a:stretch>
            <a:fillRect/>
          </a:stretch>
        </p:blipFill>
        <p:spPr>
          <a:xfrm>
            <a:off x="9907347" y="8187008"/>
            <a:ext cx="313401" cy="310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5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396166" y="8175745"/>
            <a:ext cx="583196" cy="300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6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190292" y="8190345"/>
            <a:ext cx="328537" cy="328538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xfrm>
            <a:off x="650239" y="1512147"/>
            <a:ext cx="11704322" cy="1219201"/>
          </a:xfrm>
          <a:prstGeom prst="rect">
            <a:avLst/>
          </a:prstGeom>
        </p:spPr>
        <p:txBody>
          <a:bodyPr lIns="65023" tIns="65023" rIns="65023" bIns="65023"/>
          <a:lstStyle>
            <a:lvl1pPr algn="ctr" defTabSz="866986">
              <a:lnSpc>
                <a:spcPct val="100000"/>
              </a:lnSpc>
              <a:defRPr sz="8200" spc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xfrm>
            <a:off x="650239" y="2926081"/>
            <a:ext cx="11704322" cy="4827694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642937" indent="-642937" defTabSz="866986">
              <a:lnSpc>
                <a:spcPct val="100000"/>
              </a:lnSpc>
              <a:spcBef>
                <a:spcPts val="1400"/>
              </a:spcBef>
              <a:buClrTx/>
              <a:buFont typeface="Arial"/>
              <a:buChar char="•"/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marL="1069521" indent="-612321" defTabSz="866986">
              <a:lnSpc>
                <a:spcPct val="100000"/>
              </a:lnSpc>
              <a:spcBef>
                <a:spcPts val="1400"/>
              </a:spcBef>
              <a:buClrTx/>
              <a:buFont typeface="Arial"/>
              <a:buChar char="–"/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marL="1485900" indent="-571500" defTabSz="866986">
              <a:lnSpc>
                <a:spcPct val="100000"/>
              </a:lnSpc>
              <a:spcBef>
                <a:spcPts val="1400"/>
              </a:spcBef>
              <a:buClrTx/>
              <a:buFont typeface="Arial"/>
              <a:buChar char="•"/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marL="2057400" indent="-685800" defTabSz="866986">
              <a:lnSpc>
                <a:spcPct val="100000"/>
              </a:lnSpc>
              <a:spcBef>
                <a:spcPts val="1400"/>
              </a:spcBef>
              <a:buClrTx/>
              <a:buFont typeface="Arial"/>
              <a:buChar char="–"/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marL="2514600" indent="-685800" defTabSz="866986">
              <a:lnSpc>
                <a:spcPct val="100000"/>
              </a:lnSpc>
              <a:spcBef>
                <a:spcPts val="1400"/>
              </a:spcBef>
              <a:buClrTx/>
              <a:buFont typeface="Arial"/>
              <a:buChar char="»"/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81" name="Shape 181"/>
          <p:cNvSpPr>
            <a:spLocks noGrp="1"/>
          </p:cNvSpPr>
          <p:nvPr>
            <p:ph type="sldNum" sz="quarter" idx="2"/>
          </p:nvPr>
        </p:nvSpPr>
        <p:spPr>
          <a:xfrm>
            <a:off x="11901033" y="7963918"/>
            <a:ext cx="453527" cy="460249"/>
          </a:xfrm>
          <a:prstGeom prst="rect">
            <a:avLst/>
          </a:prstGeom>
        </p:spPr>
        <p:txBody>
          <a:bodyPr lIns="65023" tIns="65023" rIns="65023" bIns="65023"/>
          <a:lstStyle>
            <a:lvl1pPr defTabSz="866986">
              <a:defRPr sz="2200" b="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de 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-1" y="2240120"/>
            <a:ext cx="13004802" cy="1"/>
          </a:xfrm>
          <a:prstGeom prst="line">
            <a:avLst/>
          </a:prstGeom>
          <a:ln w="38100">
            <a:solidFill>
              <a:srgbClr val="00A960"/>
            </a:solidFill>
          </a:ln>
        </p:spPr>
        <p:txBody>
          <a:bodyPr lIns="65023" tIns="65023" rIns="65023" bIns="65023"/>
          <a:lstStyle/>
          <a:p>
            <a:pPr defTabSz="866986">
              <a:defRPr sz="3400"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89" name="Shape 189"/>
          <p:cNvSpPr/>
          <p:nvPr/>
        </p:nvSpPr>
        <p:spPr>
          <a:xfrm>
            <a:off x="-1" y="8107988"/>
            <a:ext cx="13004802" cy="1"/>
          </a:xfrm>
          <a:prstGeom prst="line">
            <a:avLst/>
          </a:prstGeom>
          <a:ln w="38100">
            <a:solidFill>
              <a:srgbClr val="00A960"/>
            </a:solidFill>
          </a:ln>
        </p:spPr>
        <p:txBody>
          <a:bodyPr lIns="65023" tIns="65023" rIns="65023" bIns="65023"/>
          <a:lstStyle/>
          <a:p>
            <a:pPr defTabSz="866986">
              <a:defRPr sz="3400"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90" name="image2-small.png"/>
          <p:cNvPicPr>
            <a:picLocks noChangeAspect="1"/>
          </p:cNvPicPr>
          <p:nvPr/>
        </p:nvPicPr>
        <p:blipFill>
          <a:blip r:embed="rId3">
            <a:extLst/>
          </a:blip>
          <a:srcRect t="21179" b="16426"/>
          <a:stretch>
            <a:fillRect/>
          </a:stretch>
        </p:blipFill>
        <p:spPr>
          <a:xfrm>
            <a:off x="11182738" y="1384964"/>
            <a:ext cx="1496944" cy="660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17112" y="8190347"/>
            <a:ext cx="714099" cy="2627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4.png"/>
          <p:cNvPicPr>
            <a:picLocks noChangeAspect="1"/>
          </p:cNvPicPr>
          <p:nvPr/>
        </p:nvPicPr>
        <p:blipFill>
          <a:blip r:embed="rId5">
            <a:extLst/>
          </a:blip>
          <a:srcRect r="75742" b="3525"/>
          <a:stretch>
            <a:fillRect/>
          </a:stretch>
        </p:blipFill>
        <p:spPr>
          <a:xfrm>
            <a:off x="9907347" y="8187008"/>
            <a:ext cx="313401" cy="310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5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396166" y="8175745"/>
            <a:ext cx="583196" cy="300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6.ti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190292" y="8190345"/>
            <a:ext cx="328537" cy="328538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975359" y="3491656"/>
            <a:ext cx="11054082" cy="1568028"/>
          </a:xfrm>
          <a:prstGeom prst="rect">
            <a:avLst/>
          </a:prstGeom>
        </p:spPr>
        <p:txBody>
          <a:bodyPr lIns="65023" tIns="65023" rIns="65023" bIns="65023"/>
          <a:lstStyle>
            <a:lvl1pPr algn="ctr" defTabSz="866986">
              <a:lnSpc>
                <a:spcPct val="100000"/>
              </a:lnSpc>
              <a:defRPr sz="8200" spc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96" name="Shape 196"/>
          <p:cNvSpPr>
            <a:spLocks noGrp="1"/>
          </p:cNvSpPr>
          <p:nvPr>
            <p:ph type="body" sz="quarter" idx="1"/>
          </p:nvPr>
        </p:nvSpPr>
        <p:spPr>
          <a:xfrm>
            <a:off x="1950719" y="5364479"/>
            <a:ext cx="9103361" cy="1869441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866986">
              <a:lnSpc>
                <a:spcPct val="100000"/>
              </a:lnSpc>
              <a:spcBef>
                <a:spcPts val="1400"/>
              </a:spcBef>
              <a:buClrTx/>
              <a:buSzTx/>
              <a:buFontTx/>
              <a:buNone/>
              <a:defRPr sz="60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marL="0" indent="457200" algn="ctr" defTabSz="866986">
              <a:lnSpc>
                <a:spcPct val="100000"/>
              </a:lnSpc>
              <a:spcBef>
                <a:spcPts val="1400"/>
              </a:spcBef>
              <a:buClrTx/>
              <a:buSzTx/>
              <a:buFontTx/>
              <a:buNone/>
              <a:defRPr sz="60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marL="0" indent="914400" algn="ctr" defTabSz="866986">
              <a:lnSpc>
                <a:spcPct val="100000"/>
              </a:lnSpc>
              <a:spcBef>
                <a:spcPts val="1400"/>
              </a:spcBef>
              <a:buClrTx/>
              <a:buSzTx/>
              <a:buFontTx/>
              <a:buNone/>
              <a:defRPr sz="60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marL="0" indent="1371600" algn="ctr" defTabSz="866986">
              <a:lnSpc>
                <a:spcPct val="100000"/>
              </a:lnSpc>
              <a:spcBef>
                <a:spcPts val="1400"/>
              </a:spcBef>
              <a:buClrTx/>
              <a:buSzTx/>
              <a:buFontTx/>
              <a:buNone/>
              <a:defRPr sz="60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marL="0" indent="1828800" algn="ctr" defTabSz="866986">
              <a:lnSpc>
                <a:spcPct val="100000"/>
              </a:lnSpc>
              <a:spcBef>
                <a:spcPts val="1400"/>
              </a:spcBef>
              <a:buClrTx/>
              <a:buSzTx/>
              <a:buFontTx/>
              <a:buNone/>
              <a:defRPr sz="60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97" name="Shape 197"/>
          <p:cNvSpPr>
            <a:spLocks noGrp="1"/>
          </p:cNvSpPr>
          <p:nvPr>
            <p:ph type="sldNum" sz="quarter" idx="2"/>
          </p:nvPr>
        </p:nvSpPr>
        <p:spPr>
          <a:xfrm>
            <a:off x="11901033" y="7963918"/>
            <a:ext cx="453527" cy="460249"/>
          </a:xfrm>
          <a:prstGeom prst="rect">
            <a:avLst/>
          </a:prstGeom>
        </p:spPr>
        <p:txBody>
          <a:bodyPr lIns="65023" tIns="65023" rIns="65023" bIns="65023"/>
          <a:lstStyle>
            <a:lvl1pPr defTabSz="866986">
              <a:defRPr sz="2200" b="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23" name="Shape 23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sz="half" idx="1"/>
          </p:nvPr>
        </p:nvSpPr>
        <p:spPr>
          <a:xfrm>
            <a:off x="4127219" y="2140915"/>
            <a:ext cx="7802881" cy="5462017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4125772" y="2604211"/>
            <a:ext cx="7802881" cy="3472282"/>
          </a:xfrm>
          <a:prstGeom prst="rect">
            <a:avLst/>
          </a:prstGeom>
        </p:spPr>
        <p:txBody>
          <a:bodyPr anchor="b"/>
          <a:lstStyle>
            <a:lvl1pPr>
              <a:defRPr sz="8200" spc="-138">
                <a:solidFill>
                  <a:srgbClr val="595959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4145279" y="6203289"/>
            <a:ext cx="7802882" cy="975362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FontTx/>
              <a:buNone/>
              <a:defRPr sz="3000"/>
            </a:lvl1pPr>
            <a:lvl2pPr marL="0" indent="457200">
              <a:buClrTx/>
              <a:buSzTx/>
              <a:buFontTx/>
              <a:buNone/>
              <a:defRPr sz="3000"/>
            </a:lvl2pPr>
            <a:lvl3pPr marL="0" indent="914400">
              <a:buClrTx/>
              <a:buSzTx/>
              <a:buFontTx/>
              <a:buNone/>
              <a:defRPr sz="3000"/>
            </a:lvl3pPr>
            <a:lvl4pPr marL="0" indent="1371600">
              <a:buClrTx/>
              <a:buSzTx/>
              <a:buFontTx/>
              <a:buNone/>
              <a:defRPr sz="3000"/>
            </a:lvl4pPr>
            <a:lvl5pPr marL="0" indent="1828800">
              <a:buClrTx/>
              <a:buSzTx/>
              <a:buFontTx/>
              <a:buNone/>
              <a:defRPr sz="3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45" name="Shape 45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125772" y="2145791"/>
            <a:ext cx="3706369" cy="546201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sz="quarter" idx="1"/>
          </p:nvPr>
        </p:nvSpPr>
        <p:spPr>
          <a:xfrm>
            <a:off x="4125772" y="2311024"/>
            <a:ext cx="3706369" cy="86156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sz="quarter" idx="13"/>
          </p:nvPr>
        </p:nvSpPr>
        <p:spPr>
          <a:xfrm>
            <a:off x="8339694" y="2311024"/>
            <a:ext cx="3706369" cy="867384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0"/>
              </a:spcBef>
              <a:buClrTx/>
              <a:buSzTx/>
              <a:buFontTx/>
              <a:buNone/>
              <a:defRPr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68" name="Shape 68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xfrm>
            <a:off x="269779" y="2417959"/>
            <a:ext cx="3143982" cy="490793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85" name="Shape 85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273100" y="2438399"/>
            <a:ext cx="3023617" cy="2535937"/>
          </a:xfrm>
          <a:prstGeom prst="rect">
            <a:avLst/>
          </a:prstGeom>
        </p:spPr>
        <p:txBody>
          <a:bodyPr anchor="b"/>
          <a:lstStyle>
            <a:lvl1pPr>
              <a:defRPr sz="4400" spc="-82"/>
            </a:lvl1pPr>
          </a:lstStyle>
          <a:p>
            <a:r>
              <a:t>Texto do Título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4125772" y="2145791"/>
            <a:ext cx="7802881" cy="546201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8" name="Shape 88"/>
          <p:cNvSpPr>
            <a:spLocks noGrp="1"/>
          </p:cNvSpPr>
          <p:nvPr>
            <p:ph type="body" sz="quarter" idx="13"/>
          </p:nvPr>
        </p:nvSpPr>
        <p:spPr>
          <a:xfrm>
            <a:off x="273100" y="4946320"/>
            <a:ext cx="3023617" cy="2476791"/>
          </a:xfrm>
          <a:prstGeom prst="rect">
            <a:avLst/>
          </a:prstGeom>
        </p:spPr>
        <p:txBody>
          <a:bodyPr anchor="t"/>
          <a:lstStyle/>
          <a:p>
            <a:pPr marL="0" indent="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0" y="2028748"/>
            <a:ext cx="3673163" cy="56863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97" name="Shape 97"/>
          <p:cNvSpPr/>
          <p:nvPr/>
        </p:nvSpPr>
        <p:spPr>
          <a:xfrm>
            <a:off x="12603588" y="2028748"/>
            <a:ext cx="409653" cy="5686350"/>
          </a:xfrm>
          <a:prstGeom prst="rect">
            <a:avLst/>
          </a:prstGeom>
          <a:solidFill>
            <a:srgbClr val="C8C8C8">
              <a:alpha val="49804"/>
            </a:srgbClr>
          </a:solidFill>
          <a:ln w="12700">
            <a:miter lim="400000"/>
          </a:ln>
        </p:spPr>
        <p:txBody>
          <a:bodyPr lIns="48767" tIns="48767" rIns="48767" bIns="48767"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xfrm>
            <a:off x="273100" y="2438399"/>
            <a:ext cx="3023617" cy="2535937"/>
          </a:xfrm>
          <a:prstGeom prst="rect">
            <a:avLst/>
          </a:prstGeom>
        </p:spPr>
        <p:txBody>
          <a:bodyPr anchor="b"/>
          <a:lstStyle>
            <a:lvl1pPr>
              <a:defRPr sz="4400" spc="-82"/>
            </a:lvl1pPr>
          </a:lstStyle>
          <a:p>
            <a:r>
              <a:t>Texto do Título</a:t>
            </a:r>
          </a:p>
        </p:txBody>
      </p:sp>
      <p:sp>
        <p:nvSpPr>
          <p:cNvPr id="99" name="Shape 99"/>
          <p:cNvSpPr>
            <a:spLocks noGrp="1"/>
          </p:cNvSpPr>
          <p:nvPr>
            <p:ph type="pic" sz="half" idx="13"/>
          </p:nvPr>
        </p:nvSpPr>
        <p:spPr>
          <a:xfrm>
            <a:off x="3808686" y="2037780"/>
            <a:ext cx="8656247" cy="56863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xfrm>
            <a:off x="273100" y="4945075"/>
            <a:ext cx="3023617" cy="247741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45720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91440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137160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1828800">
              <a:lnSpc>
                <a:spcPct val="100000"/>
              </a:lnSpc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50239" y="1459009"/>
            <a:ext cx="11704322" cy="13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50239" y="2784483"/>
            <a:ext cx="11704322" cy="511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2639809" y="8024622"/>
            <a:ext cx="336258" cy="338837"/>
          </a:xfrm>
          <a:prstGeom prst="rect">
            <a:avLst/>
          </a:prstGeom>
          <a:ln w="12700">
            <a:miter lim="400000"/>
          </a:ln>
        </p:spPr>
        <p:txBody>
          <a:bodyPr wrap="none" lIns="48767" tIns="48767" rIns="48767" bIns="48767" anchor="ctr">
            <a:spAutoFit/>
          </a:bodyPr>
          <a:lstStyle>
            <a:lvl1pPr algn="r">
              <a:defRPr sz="1600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1pPr>
      <a:lvl2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2pPr>
      <a:lvl3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3pPr>
      <a:lvl4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4pPr>
      <a:lvl5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5pPr>
      <a:lvl6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6pPr>
      <a:lvl7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7pPr>
      <a:lvl8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8pPr>
      <a:lvl9pPr marL="0" marR="0" indent="0" algn="l" defTabSz="130048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83" baseline="0">
          <a:ln>
            <a:noFill/>
          </a:ln>
          <a:solidFill>
            <a:srgbClr val="FFFFFF"/>
          </a:solidFill>
          <a:uFillTx/>
          <a:latin typeface="Corbel"/>
          <a:ea typeface="Corbel"/>
          <a:cs typeface="Corbel"/>
          <a:sym typeface="Corbel"/>
        </a:defRPr>
      </a:lvl9pPr>
    </p:titleStyle>
    <p:bodyStyle>
      <a:lvl1pPr marL="256031" marR="0" indent="-256031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1pPr>
      <a:lvl2pPr marL="787400" marR="0" indent="-28448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2pPr>
      <a:lvl3pPr marL="1280160" marR="0" indent="-32004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3pPr>
      <a:lvl4pPr marL="1783079" marR="0" indent="-365759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4pPr>
      <a:lvl5pPr marL="2240279" marR="0" indent="-365759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5pPr>
      <a:lvl6pPr marL="2743200" marR="0" indent="-45720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6pPr>
      <a:lvl7pPr marL="3200400" marR="0" indent="-45720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7pPr>
      <a:lvl8pPr marL="3657600" marR="0" indent="-45720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8pPr>
      <a:lvl9pPr marL="4114800" marR="0" indent="-457200" algn="l" defTabSz="1300480" rtl="0" latinLnBrk="0">
        <a:lnSpc>
          <a:spcPct val="90000"/>
        </a:lnSpc>
        <a:spcBef>
          <a:spcPts val="170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2800" b="0" i="0" u="none" strike="noStrike" cap="none" spc="0" baseline="0">
          <a:ln>
            <a:noFill/>
          </a:ln>
          <a:solidFill>
            <a:srgbClr val="595959"/>
          </a:solidFill>
          <a:uFillTx/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4572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9144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13716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18288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22860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27432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32004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3657600" algn="r" defTabSz="6502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"/><Relationship Id="rId3" Type="http://schemas.openxmlformats.org/officeDocument/2006/relationships/image" Target="../media/image34.jpeg"/><Relationship Id="rId7" Type="http://schemas.openxmlformats.org/officeDocument/2006/relationships/image" Target="../media/image37.t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tif"/><Relationship Id="rId5" Type="http://schemas.openxmlformats.org/officeDocument/2006/relationships/image" Target="../media/image11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t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png"/><Relationship Id="rId7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/>
          </p:cNvSpPr>
          <p:nvPr>
            <p:ph type="title"/>
          </p:nvPr>
        </p:nvSpPr>
        <p:spPr>
          <a:xfrm>
            <a:off x="199258" y="1430089"/>
            <a:ext cx="9751062" cy="3955622"/>
          </a:xfrm>
          <a:prstGeom prst="rect">
            <a:avLst/>
          </a:prstGeom>
        </p:spPr>
        <p:txBody>
          <a:bodyPr/>
          <a:lstStyle/>
          <a:p>
            <a:r>
              <a:t>Retinopatia</a:t>
            </a:r>
          </a:p>
          <a:p>
            <a:r>
              <a:t>Diabética</a:t>
            </a:r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xfrm>
            <a:off x="390461" y="5947509"/>
            <a:ext cx="9368656" cy="206928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t>Prof. Dr. Marcos Ávila</a:t>
            </a:r>
          </a:p>
        </p:txBody>
      </p:sp>
      <p:pic>
        <p:nvPicPr>
          <p:cNvPr id="208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52480" y="3695113"/>
            <a:ext cx="3747977" cy="30161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77"/>
          <p:cNvSpPr/>
          <p:nvPr/>
        </p:nvSpPr>
        <p:spPr>
          <a:xfrm>
            <a:off x="4157057" y="3898801"/>
            <a:ext cx="1149455" cy="554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Antes</a:t>
            </a:r>
          </a:p>
        </p:txBody>
      </p:sp>
      <p:sp>
        <p:nvSpPr>
          <p:cNvPr id="278" name="Shape 278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Tratamento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</a:t>
            </a:r>
            <a:r>
              <a:t>Importância do diagnóstico precoce</a:t>
            </a:r>
          </a:p>
        </p:txBody>
      </p:sp>
      <p:sp>
        <p:nvSpPr>
          <p:cNvPr id="279" name="Shape 279"/>
          <p:cNvSpPr/>
          <p:nvPr/>
        </p:nvSpPr>
        <p:spPr>
          <a:xfrm>
            <a:off x="3784746" y="2048819"/>
            <a:ext cx="9232037" cy="681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3800"/>
            </a:lvl1pPr>
          </a:lstStyle>
          <a:p>
            <a:r>
              <a:t>Injeções intraoculares de antiangiogênicos</a:t>
            </a:r>
          </a:p>
        </p:txBody>
      </p:sp>
      <p:sp>
        <p:nvSpPr>
          <p:cNvPr id="280" name="Shape 280"/>
          <p:cNvSpPr/>
          <p:nvPr/>
        </p:nvSpPr>
        <p:spPr>
          <a:xfrm>
            <a:off x="4044146" y="5953970"/>
            <a:ext cx="1375277" cy="554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Depois</a:t>
            </a:r>
          </a:p>
        </p:txBody>
      </p:sp>
      <p:pic>
        <p:nvPicPr>
          <p:cNvPr id="281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64584" y="3369422"/>
            <a:ext cx="6553201" cy="1612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64584" y="5430940"/>
            <a:ext cx="6553201" cy="1600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age1.t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1o film RDP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3844317" y="3071457"/>
            <a:ext cx="7174989" cy="5347819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Shape 287"/>
          <p:cNvSpPr/>
          <p:nvPr/>
        </p:nvSpPr>
        <p:spPr>
          <a:xfrm>
            <a:off x="3784746" y="2048819"/>
            <a:ext cx="6861924" cy="681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3800"/>
            </a:lvl1pPr>
          </a:lstStyle>
          <a:p>
            <a:r>
              <a:t>Vitrectomia: quando necessário</a:t>
            </a:r>
          </a:p>
        </p:txBody>
      </p:sp>
      <p:sp>
        <p:nvSpPr>
          <p:cNvPr id="288" name="Shape 288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Tratamento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</a:t>
            </a:r>
            <a:r>
              <a:t>Importância do diagnóstico precoce</a:t>
            </a:r>
          </a:p>
        </p:txBody>
      </p:sp>
      <p:pic>
        <p:nvPicPr>
          <p:cNvPr id="289" name="pasted-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31400" fill="hold"/>
                                        <p:tgtEl>
                                          <p:spTgt spid="2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8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03876" y="1761151"/>
            <a:ext cx="9222900" cy="5869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Shape 294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55273" y="1805305"/>
            <a:ext cx="8343901" cy="5562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pasted-image.pdf"/>
          <p:cNvPicPr>
            <a:picLocks noChangeAspect="1"/>
          </p:cNvPicPr>
          <p:nvPr/>
        </p:nvPicPr>
        <p:blipFill>
          <a:blip r:embed="rId4">
            <a:extLst/>
          </a:blip>
          <a:srcRect r="19177" b="47976"/>
          <a:stretch>
            <a:fillRect/>
          </a:stretch>
        </p:blipFill>
        <p:spPr>
          <a:xfrm>
            <a:off x="4884335" y="2480775"/>
            <a:ext cx="2740608" cy="2352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pasted-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Shape 300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53" y="2530347"/>
            <a:ext cx="5224299" cy="3496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pasted-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62820" y="6075223"/>
            <a:ext cx="5274601" cy="3496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pasted-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864158" y="2669036"/>
            <a:ext cx="5022628" cy="6798249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hape 307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sp>
        <p:nvSpPr>
          <p:cNvPr id="308" name="Shape 308"/>
          <p:cNvSpPr/>
          <p:nvPr/>
        </p:nvSpPr>
        <p:spPr>
          <a:xfrm>
            <a:off x="4396358" y="1796467"/>
            <a:ext cx="5244212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 algn="ctr"/>
          </a:lstStyle>
          <a:p>
            <a:r>
              <a:t>Campanhas da Retinopatia Diabetica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41280" b="57721"/>
          <a:stretch>
            <a:fillRect/>
          </a:stretch>
        </p:blipFill>
        <p:spPr>
          <a:xfrm>
            <a:off x="545731" y="5933036"/>
            <a:ext cx="10688007" cy="3285798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Shape 312"/>
          <p:cNvSpPr/>
          <p:nvPr/>
        </p:nvSpPr>
        <p:spPr>
          <a:xfrm>
            <a:off x="4184575" y="1796467"/>
            <a:ext cx="5667777" cy="8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algn="ctr"/>
            <a:r>
              <a:t>Dia Mundial da Diabetes - 14 de outubro</a:t>
            </a:r>
          </a:p>
          <a:p>
            <a:pPr algn="ctr"/>
            <a:r>
              <a:t>Petrolina - PE</a:t>
            </a:r>
          </a:p>
        </p:txBody>
      </p:sp>
      <p:pic>
        <p:nvPicPr>
          <p:cNvPr id="313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2438" r="69351" b="33771"/>
          <a:stretch>
            <a:fillRect/>
          </a:stretch>
        </p:blipFill>
        <p:spPr>
          <a:xfrm>
            <a:off x="9576509" y="2879263"/>
            <a:ext cx="2798196" cy="2804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32016" t="48402" r="1509"/>
          <a:stretch>
            <a:fillRect/>
          </a:stretch>
        </p:blipFill>
        <p:spPr>
          <a:xfrm>
            <a:off x="533531" y="2936152"/>
            <a:ext cx="8546658" cy="2832538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Shape 316"/>
          <p:cNvSpPr>
            <a:spLocks noGrp="1"/>
          </p:cNvSpPr>
          <p:nvPr>
            <p:ph type="body" idx="1"/>
          </p:nvPr>
        </p:nvSpPr>
        <p:spPr>
          <a:xfrm>
            <a:off x="2962043" y="-6136886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sp>
        <p:nvSpPr>
          <p:cNvPr id="317" name="Shape 317"/>
          <p:cNvSpPr/>
          <p:nvPr/>
        </p:nvSpPr>
        <p:spPr>
          <a:xfrm>
            <a:off x="3064100" y="-3585471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950" y="3168587"/>
            <a:ext cx="12738900" cy="6484936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Shape 321"/>
          <p:cNvSpPr/>
          <p:nvPr/>
        </p:nvSpPr>
        <p:spPr>
          <a:xfrm>
            <a:off x="4184575" y="1796467"/>
            <a:ext cx="5667777" cy="8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algn="ctr"/>
            <a:r>
              <a:t>Dia Mundial da Diabetes - 14 de outubro</a:t>
            </a:r>
          </a:p>
          <a:p>
            <a:pPr algn="ctr"/>
            <a:r>
              <a:t>Sobral - CE</a:t>
            </a:r>
          </a:p>
        </p:txBody>
      </p:sp>
      <p:pic>
        <p:nvPicPr>
          <p:cNvPr id="322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Shape 323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2100" y="2713622"/>
            <a:ext cx="9860600" cy="6979976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Shape 327"/>
          <p:cNvSpPr/>
          <p:nvPr/>
        </p:nvSpPr>
        <p:spPr>
          <a:xfrm>
            <a:off x="4184575" y="1796467"/>
            <a:ext cx="5667777" cy="8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algn="ctr"/>
            <a:r>
              <a:t>Dia Mundial da Diabetes - 14 de outubro</a:t>
            </a:r>
          </a:p>
          <a:p>
            <a:pPr algn="ctr"/>
            <a:r>
              <a:t>Feira de Santana - BA</a:t>
            </a:r>
          </a:p>
        </p:txBody>
      </p:sp>
      <p:sp>
        <p:nvSpPr>
          <p:cNvPr id="328" name="Shape 328"/>
          <p:cNvSpPr>
            <a:spLocks noGrp="1"/>
          </p:cNvSpPr>
          <p:nvPr>
            <p:ph type="body" idx="1"/>
          </p:nvPr>
        </p:nvSpPr>
        <p:spPr>
          <a:xfrm>
            <a:off x="3668631" y="-6165788"/>
            <a:ext cx="12928928" cy="799156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pic>
        <p:nvPicPr>
          <p:cNvPr id="329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Shape 330"/>
          <p:cNvSpPr/>
          <p:nvPr/>
        </p:nvSpPr>
        <p:spPr>
          <a:xfrm>
            <a:off x="3064100" y="-3585471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Shape 333"/>
          <p:cNvSpPr/>
          <p:nvPr/>
        </p:nvSpPr>
        <p:spPr>
          <a:xfrm>
            <a:off x="3847810" y="3198711"/>
            <a:ext cx="5891949" cy="257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defRPr sz="4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Diagnóstico à distância </a:t>
            </a:r>
          </a:p>
          <a:p>
            <a:pPr defTabSz="1300480">
              <a:lnSpc>
                <a:spcPct val="120000"/>
              </a:lnSpc>
              <a:spcBef>
                <a:spcPts val="1700"/>
              </a:spcBef>
              <a:defRPr sz="4200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Teleoftalmologia</a:t>
            </a:r>
          </a:p>
        </p:txBody>
      </p:sp>
      <p:pic>
        <p:nvPicPr>
          <p:cNvPr id="334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Shape 335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grpSp>
        <p:nvGrpSpPr>
          <p:cNvPr id="338" name="Group 338"/>
          <p:cNvGrpSpPr/>
          <p:nvPr/>
        </p:nvGrpSpPr>
        <p:grpSpPr>
          <a:xfrm>
            <a:off x="3719893" y="5126188"/>
            <a:ext cx="7705089" cy="4726959"/>
            <a:chOff x="0" y="0"/>
            <a:chExt cx="7705088" cy="4726957"/>
          </a:xfrm>
        </p:grpSpPr>
        <p:pic>
          <p:nvPicPr>
            <p:cNvPr id="336" name="pasted-image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2181" t="17507" r="12181"/>
            <a:stretch>
              <a:fillRect/>
            </a:stretch>
          </p:blipFill>
          <p:spPr>
            <a:xfrm>
              <a:off x="0" y="0"/>
              <a:ext cx="7705089" cy="47269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7" name="Shape 337"/>
            <p:cNvSpPr/>
            <p:nvPr/>
          </p:nvSpPr>
          <p:spPr>
            <a:xfrm>
              <a:off x="38045" y="3987760"/>
              <a:ext cx="1591707" cy="58861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39" name="Shape 339"/>
          <p:cNvSpPr/>
          <p:nvPr/>
        </p:nvSpPr>
        <p:spPr>
          <a:xfrm>
            <a:off x="71657" y="9052726"/>
            <a:ext cx="83830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UFG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G_220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57969" y="7403771"/>
            <a:ext cx="2863971" cy="1610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G_2206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03947" y="7510340"/>
            <a:ext cx="3668857" cy="2063732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Shape 344"/>
          <p:cNvSpPr/>
          <p:nvPr/>
        </p:nvSpPr>
        <p:spPr>
          <a:xfrm>
            <a:off x="3847810" y="3198711"/>
            <a:ext cx="9058862" cy="2505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defRPr sz="4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Diagnóstico à distância </a:t>
            </a:r>
          </a:p>
          <a:p>
            <a:pPr defTabSz="1300480">
              <a:lnSpc>
                <a:spcPct val="120000"/>
              </a:lnSpc>
              <a:spcBef>
                <a:spcPts val="1700"/>
              </a:spcBef>
              <a:defRPr sz="4200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Dispositivos móveis </a:t>
            </a:r>
            <a:r>
              <a:rPr sz="3600"/>
              <a:t>(Projeto EyePhone)</a:t>
            </a:r>
          </a:p>
        </p:txBody>
      </p:sp>
      <p:pic>
        <p:nvPicPr>
          <p:cNvPr id="345" name="pasted-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Shape 346"/>
          <p:cNvSpPr>
            <a:spLocks noGrp="1"/>
          </p:cNvSpPr>
          <p:nvPr>
            <p:ph type="body" idx="1"/>
          </p:nvPr>
        </p:nvSpPr>
        <p:spPr>
          <a:xfrm>
            <a:off x="3064100" y="-3585471"/>
            <a:ext cx="12928927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pic>
        <p:nvPicPr>
          <p:cNvPr id="347" name="pasted-image.tif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17790" y="4989670"/>
            <a:ext cx="2998323" cy="221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pasted-image.tif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-11605" y="5942915"/>
            <a:ext cx="4206100" cy="2369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pasted-image.tif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60739" y="4884982"/>
            <a:ext cx="4357977" cy="242337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Shape 350"/>
          <p:cNvSpPr/>
          <p:nvPr/>
        </p:nvSpPr>
        <p:spPr>
          <a:xfrm>
            <a:off x="71657" y="9052726"/>
            <a:ext cx="753621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UFG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005013"/>
            <a:ext cx="13004800" cy="5743574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11524219" y="7715708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8767" tIns="48767" rIns="48767" bIns="48767" anchor="ctr"/>
          <a:lstStyle/>
          <a:p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222645" y="8466023"/>
            <a:ext cx="6492384" cy="338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1600" i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International Diabetes Federation. IDF Diabetes Atlas 7th Edition. 2015</a:t>
            </a:r>
          </a:p>
        </p:txBody>
      </p:sp>
      <p:sp>
        <p:nvSpPr>
          <p:cNvPr id="214" name="Shape 214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pic>
        <p:nvPicPr>
          <p:cNvPr id="215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/>
          <p:nvPr/>
        </p:nvSpPr>
        <p:spPr>
          <a:xfrm>
            <a:off x="7877311" y="7824673"/>
            <a:ext cx="4946376" cy="162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t>Retinopatia diabetica </a:t>
            </a:r>
          </a:p>
          <a:p>
            <a:pPr>
              <a:defRPr sz="25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t>5 a 8% dos cegos do mundo</a:t>
            </a:r>
            <a:endParaRPr b="1">
              <a:solidFill>
                <a:srgbClr val="FF2600"/>
              </a:solidFill>
            </a:endParaRPr>
          </a:p>
          <a:p>
            <a:pPr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t>12% dos casos novos de cegueira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46518" y="3539876"/>
            <a:ext cx="6125031" cy="4178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404" y="3618882"/>
            <a:ext cx="6408955" cy="4020582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Shape 354"/>
          <p:cNvSpPr/>
          <p:nvPr/>
        </p:nvSpPr>
        <p:spPr>
          <a:xfrm>
            <a:off x="9160686" y="8134217"/>
            <a:ext cx="129669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3o: 2008</a:t>
            </a:r>
          </a:p>
        </p:txBody>
      </p:sp>
      <p:sp>
        <p:nvSpPr>
          <p:cNvPr id="355" name="Shape 355"/>
          <p:cNvSpPr>
            <a:spLocks noGrp="1"/>
          </p:cNvSpPr>
          <p:nvPr>
            <p:ph type="subTitle" idx="1"/>
          </p:nvPr>
        </p:nvSpPr>
        <p:spPr>
          <a:xfrm>
            <a:off x="2921220" y="-3687528"/>
            <a:ext cx="12928928" cy="7860247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20000"/>
              </a:lnSpc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sp>
        <p:nvSpPr>
          <p:cNvPr id="356" name="Shape 356"/>
          <p:cNvSpPr/>
          <p:nvPr/>
        </p:nvSpPr>
        <p:spPr>
          <a:xfrm>
            <a:off x="2606193" y="7950067"/>
            <a:ext cx="1381378" cy="8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1o: 2001</a:t>
            </a:r>
          </a:p>
        </p:txBody>
      </p:sp>
      <p:sp>
        <p:nvSpPr>
          <p:cNvPr id="357" name="Shape 357"/>
          <p:cNvSpPr/>
          <p:nvPr/>
        </p:nvSpPr>
        <p:spPr>
          <a:xfrm>
            <a:off x="4824236" y="1586716"/>
            <a:ext cx="4854134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Fóruns Nacionais de Saúde Ocular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626" y="2077094"/>
            <a:ext cx="7846381" cy="5884787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Shape 360"/>
          <p:cNvSpPr/>
          <p:nvPr/>
        </p:nvSpPr>
        <p:spPr>
          <a:xfrm>
            <a:off x="4256532" y="8787379"/>
            <a:ext cx="492244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2o Fórum Nacional de Saúde: 2007</a:t>
            </a:r>
          </a:p>
        </p:txBody>
      </p:sp>
      <p:sp>
        <p:nvSpPr>
          <p:cNvPr id="361" name="Shape 361"/>
          <p:cNvSpPr>
            <a:spLocks noGrp="1"/>
          </p:cNvSpPr>
          <p:nvPr>
            <p:ph type="subTitle" idx="1"/>
          </p:nvPr>
        </p:nvSpPr>
        <p:spPr>
          <a:xfrm>
            <a:off x="2921220" y="-3687528"/>
            <a:ext cx="12928928" cy="7860247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20000"/>
              </a:lnSpc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pic>
        <p:nvPicPr>
          <p:cNvPr id="362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71344" y="4857520"/>
            <a:ext cx="4577006" cy="32450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98234" y="2244347"/>
            <a:ext cx="2356688" cy="2570441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Shape 364"/>
          <p:cNvSpPr/>
          <p:nvPr/>
        </p:nvSpPr>
        <p:spPr>
          <a:xfrm>
            <a:off x="4824236" y="1586716"/>
            <a:ext cx="4854134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Fóruns Nacionais de Saúde Ocular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65613" y="3328192"/>
            <a:ext cx="5341390" cy="303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291" y="2890996"/>
            <a:ext cx="2920603" cy="2756429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Shape 368"/>
          <p:cNvSpPr/>
          <p:nvPr/>
        </p:nvSpPr>
        <p:spPr>
          <a:xfrm>
            <a:off x="2950207" y="7771345"/>
            <a:ext cx="129669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4o: 2012</a:t>
            </a:r>
          </a:p>
        </p:txBody>
      </p:sp>
      <p:sp>
        <p:nvSpPr>
          <p:cNvPr id="369" name="Shape 369"/>
          <p:cNvSpPr>
            <a:spLocks noGrp="1"/>
          </p:cNvSpPr>
          <p:nvPr>
            <p:ph type="body" idx="1"/>
          </p:nvPr>
        </p:nvSpPr>
        <p:spPr>
          <a:xfrm>
            <a:off x="2921220" y="-3687528"/>
            <a:ext cx="12928928" cy="7860247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20000"/>
              </a:lnSpc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  <p:sp>
        <p:nvSpPr>
          <p:cNvPr id="370" name="Shape 370"/>
          <p:cNvSpPr/>
          <p:nvPr/>
        </p:nvSpPr>
        <p:spPr>
          <a:xfrm>
            <a:off x="9587961" y="7771345"/>
            <a:ext cx="129669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5o: 2015</a:t>
            </a:r>
          </a:p>
        </p:txBody>
      </p:sp>
      <p:sp>
        <p:nvSpPr>
          <p:cNvPr id="371" name="Shape 371"/>
          <p:cNvSpPr/>
          <p:nvPr/>
        </p:nvSpPr>
        <p:spPr>
          <a:xfrm>
            <a:off x="4824236" y="1586716"/>
            <a:ext cx="4854134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Fóruns Nacionais de Saúde Ocular</a:t>
            </a:r>
          </a:p>
        </p:txBody>
      </p:sp>
      <p:pic>
        <p:nvPicPr>
          <p:cNvPr id="372" name="pasted-image.tiff"/>
          <p:cNvPicPr>
            <a:picLocks noChangeAspect="1"/>
          </p:cNvPicPr>
          <p:nvPr/>
        </p:nvPicPr>
        <p:blipFill>
          <a:blip r:embed="rId4">
            <a:extLst/>
          </a:blip>
          <a:srcRect r="4413"/>
          <a:stretch>
            <a:fillRect/>
          </a:stretch>
        </p:blipFill>
        <p:spPr>
          <a:xfrm>
            <a:off x="3219009" y="3023221"/>
            <a:ext cx="3843698" cy="24918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Shape 376"/>
          <p:cNvSpPr/>
          <p:nvPr/>
        </p:nvSpPr>
        <p:spPr>
          <a:xfrm>
            <a:off x="3693540" y="1999798"/>
            <a:ext cx="9174317" cy="8022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t>Fóruns Nacionais de Saúde Ocular, parceria do </a:t>
            </a:r>
          </a:p>
          <a:p>
            <a:pPr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t>Congresso Nacional e CBO</a:t>
            </a:r>
          </a:p>
          <a:p>
            <a:pPr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1</a:t>
            </a:r>
            <a:r>
              <a:rPr baseline="31999"/>
              <a:t>o</a:t>
            </a:r>
            <a:r>
              <a:t> (2001):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- Criação de 34 Centros de Tratamento de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Retinopatia Diabética, dentre outras.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2</a:t>
            </a:r>
            <a:r>
              <a:rPr baseline="31999"/>
              <a:t>o</a:t>
            </a:r>
            <a:r>
              <a:t> (2007):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- Política Nacional de Procedimentos Cirúrgicos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Eletivos de Média Complexidade - Criação da Rede Hierarquizada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de atendimento oftalmológico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3</a:t>
            </a:r>
            <a:r>
              <a:rPr baseline="31999"/>
              <a:t>o</a:t>
            </a:r>
            <a:r>
              <a:t> (2008):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- Política Nacional de Atenção em Oftalmologia - Portaria MS 957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4</a:t>
            </a:r>
            <a:r>
              <a:rPr baseline="31999"/>
              <a:t>o</a:t>
            </a:r>
            <a:r>
              <a:t> (2012):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Portaria 920(15/11/11):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ampliou tratamento do glaucoma pelo SUS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5</a:t>
            </a:r>
            <a:r>
              <a:rPr baseline="31999"/>
              <a:t>o</a:t>
            </a:r>
            <a:r>
              <a:t> (2015): Ampliação do Acesso. Oftalmologia na atenção básica  </a:t>
            </a:r>
          </a:p>
        </p:txBody>
      </p:sp>
      <p:sp>
        <p:nvSpPr>
          <p:cNvPr id="377" name="Shape 377"/>
          <p:cNvSpPr/>
          <p:nvPr/>
        </p:nvSpPr>
        <p:spPr>
          <a:xfrm>
            <a:off x="3064100" y="-3585471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Ações sociais no Brasil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Conscientização e detecção precoce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Shape 380"/>
          <p:cNvSpPr>
            <a:spLocks noGrp="1"/>
          </p:cNvSpPr>
          <p:nvPr>
            <p:ph type="body" idx="1"/>
          </p:nvPr>
        </p:nvSpPr>
        <p:spPr>
          <a:xfrm>
            <a:off x="3677916" y="1107050"/>
            <a:ext cx="12928927" cy="786024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Campanha Nacional de Redução da </a:t>
            </a:r>
          </a:p>
          <a:p>
            <a:pPr marL="0" indent="0">
              <a:lnSpc>
                <a:spcPct val="120000"/>
              </a:lnSpc>
              <a:buSzTx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Cegueira Decorrente da Retinopatia Diabética</a:t>
            </a:r>
          </a:p>
          <a:p>
            <a:pPr marL="0" indent="0">
              <a:lnSpc>
                <a:spcPct val="12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t>- </a:t>
            </a:r>
            <a:r>
              <a:rPr sz="2800"/>
              <a:t>Portaria 368 (</a:t>
            </a:r>
            <a:r>
              <a:rPr sz="2800">
                <a:solidFill>
                  <a:schemeClr val="accent1"/>
                </a:solidFill>
              </a:rPr>
              <a:t>abril/2000</a:t>
            </a:r>
            <a:r>
              <a:rPr sz="2800"/>
              <a:t>)</a:t>
            </a:r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r>
              <a:t>Instalação de 33 Centros de referência para </a:t>
            </a:r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r>
              <a:t>o tratamento da Retinopatia Diabética</a:t>
            </a:r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r>
              <a:t>Recursos: R$ 8,7 milhões</a:t>
            </a:r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r>
              <a:t>Meta: 150 mil procedimentos de fotocoagulação a laser</a:t>
            </a:r>
          </a:p>
        </p:txBody>
      </p:sp>
      <p:pic>
        <p:nvPicPr>
          <p:cNvPr id="381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Shape 382"/>
          <p:cNvSpPr/>
          <p:nvPr/>
        </p:nvSpPr>
        <p:spPr>
          <a:xfrm>
            <a:off x="3268213" y="-3381358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Política MS - 1999 a 2015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</a:t>
            </a:r>
            <a:r>
              <a:rPr sz="2600" i="1"/>
              <a:t>Política de combate a E</a:t>
            </a:r>
            <a:r>
              <a:rPr sz="2600"/>
              <a:t>pidemia</a:t>
            </a:r>
            <a:r>
              <a:rPr sz="2600" i="1"/>
              <a:t> da Diabetes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Shape 385"/>
          <p:cNvSpPr>
            <a:spLocks noGrp="1"/>
          </p:cNvSpPr>
          <p:nvPr>
            <p:ph type="body" idx="1"/>
          </p:nvPr>
        </p:nvSpPr>
        <p:spPr>
          <a:xfrm>
            <a:off x="3555553" y="2015441"/>
            <a:ext cx="12928928" cy="7860247"/>
          </a:xfrm>
          <a:prstGeom prst="rect">
            <a:avLst/>
          </a:prstGeom>
        </p:spPr>
        <p:txBody>
          <a:bodyPr/>
          <a:lstStyle/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688" b="1">
                <a:latin typeface="Arial"/>
                <a:ea typeface="Arial"/>
                <a:cs typeface="Arial"/>
                <a:sym typeface="Arial"/>
              </a:defRPr>
            </a:pPr>
            <a:r>
              <a:t>Política Nacional de Atenção em Oftalmologia: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856">
                <a:latin typeface="Arial"/>
                <a:ea typeface="Arial"/>
                <a:cs typeface="Arial"/>
                <a:sym typeface="Arial"/>
              </a:defRPr>
            </a:pPr>
            <a:r>
              <a:t>Portarias vigentes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856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856" b="1">
                <a:latin typeface="Arial"/>
                <a:ea typeface="Arial"/>
                <a:cs typeface="Arial"/>
                <a:sym typeface="Arial"/>
              </a:defRPr>
            </a:pPr>
            <a:r>
              <a:t>- </a:t>
            </a:r>
            <a:r>
              <a:rPr sz="2351"/>
              <a:t>Portaria GM 957/2008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 b="1">
                <a:latin typeface="Arial"/>
                <a:ea typeface="Arial"/>
                <a:cs typeface="Arial"/>
                <a:sym typeface="Arial"/>
              </a:defRPr>
            </a:pPr>
            <a:r>
              <a:t>- Portaria SAS 288/2008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>
                <a:latin typeface="Arial"/>
                <a:ea typeface="Arial"/>
                <a:cs typeface="Arial"/>
                <a:sym typeface="Arial"/>
              </a:defRPr>
            </a:pPr>
            <a:r>
              <a:t>- Portaria SAS 254/2009 - Olhar Brasil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>
                <a:latin typeface="Arial"/>
                <a:ea typeface="Arial"/>
                <a:cs typeface="Arial"/>
                <a:sym typeface="Arial"/>
              </a:defRPr>
            </a:pPr>
            <a:r>
              <a:t>- Portaria GM/MS 2318 - Estratégia Nacional de Cirurgias Eletivas 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>
                <a:latin typeface="Arial"/>
                <a:ea typeface="Arial"/>
                <a:cs typeface="Arial"/>
                <a:sym typeface="Arial"/>
              </a:defRPr>
            </a:pPr>
            <a:r>
              <a:t>- Portaria MEC 2299/2012 - Olhar Brasil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>
                <a:latin typeface="Arial"/>
                <a:ea typeface="Arial"/>
                <a:cs typeface="Arial"/>
                <a:sym typeface="Arial"/>
              </a:defRPr>
            </a:pPr>
            <a:r>
              <a:t>- Portaria SAS 920/2011 - Critérios de Monitoramento Glaucoma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SzTx/>
              <a:buNone/>
              <a:defRPr sz="2351">
                <a:latin typeface="Arial"/>
                <a:ea typeface="Arial"/>
                <a:cs typeface="Arial"/>
                <a:sym typeface="Arial"/>
              </a:defRPr>
            </a:pPr>
            <a:r>
              <a:t>- Portaria SAS 1279/2013 - PCDT Glaucoma</a:t>
            </a:r>
          </a:p>
          <a:p>
            <a:pPr marL="0" indent="0" defTabSz="1092403">
              <a:lnSpc>
                <a:spcPct val="120000"/>
              </a:lnSpc>
              <a:spcBef>
                <a:spcPts val="1400"/>
              </a:spcBef>
              <a:buClrTx/>
              <a:buSzTx/>
              <a:buFontTx/>
              <a:buNone/>
              <a:defRPr sz="2856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 defTabSz="1092403">
              <a:lnSpc>
                <a:spcPct val="81000"/>
              </a:lnSpc>
              <a:spcBef>
                <a:spcPts val="1400"/>
              </a:spcBef>
              <a:buClrTx/>
              <a:buSzTx/>
              <a:buFontTx/>
              <a:buNone/>
              <a:defRPr sz="2184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386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Shape 387"/>
          <p:cNvSpPr/>
          <p:nvPr/>
        </p:nvSpPr>
        <p:spPr>
          <a:xfrm>
            <a:off x="3268213" y="-3381358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Política MS - 1999 a 2015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</a:t>
            </a:r>
            <a:r>
              <a:rPr sz="2600" i="1"/>
              <a:t>Política de combate a E</a:t>
            </a:r>
            <a:r>
              <a:rPr sz="2600"/>
              <a:t>pidemia</a:t>
            </a:r>
            <a:r>
              <a:rPr sz="2600" i="1"/>
              <a:t> da Diabetes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Shape 390"/>
          <p:cNvSpPr>
            <a:spLocks noGrp="1"/>
          </p:cNvSpPr>
          <p:nvPr>
            <p:ph type="body" idx="1"/>
          </p:nvPr>
        </p:nvSpPr>
        <p:spPr>
          <a:xfrm>
            <a:off x="3535142" y="1607214"/>
            <a:ext cx="12928928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Política Nacional de Atenção em Oftalmologia:</a:t>
            </a:r>
          </a:p>
          <a:p>
            <a:pPr marL="0" indent="0">
              <a:lnSpc>
                <a:spcPct val="120000"/>
              </a:lnSpc>
              <a:buSzTx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20000"/>
              </a:lnSpc>
              <a:buSzTx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- Portaria GM 957/2008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I - desenvolver </a:t>
            </a:r>
            <a:r>
              <a:rPr b="1"/>
              <a:t>estratégias</a:t>
            </a:r>
            <a:r>
              <a:t> de promoção da qualidade de vida, educação, 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proteção e recuperação da saúde e prevenção de danos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II - organizar uma linha de </a:t>
            </a:r>
            <a:r>
              <a:rPr b="1"/>
              <a:t>cuidados integrais</a:t>
            </a:r>
            <a:r>
              <a:t> (promoção, prevenção, 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tratamento e recuperação) que perpasse todos os níveis de atenção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III - identificar os determinantes e condicionantes das </a:t>
            </a:r>
            <a:r>
              <a:rPr b="1"/>
              <a:t>principais patologias 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que levam à doença oftalmológica e desenvolver </a:t>
            </a:r>
            <a:r>
              <a:rPr b="1"/>
              <a:t>ações transetoriais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IV - definir critérios técnicos mínimos para o funcionamento e avaliação </a:t>
            </a:r>
          </a:p>
          <a:p>
            <a:pPr marL="0" indent="0">
              <a:lnSpc>
                <a:spcPct val="10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das </a:t>
            </a:r>
            <a:r>
              <a:rPr b="1"/>
              <a:t>Unidades de Atenção Especializada</a:t>
            </a:r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endParaRPr b="1"/>
          </a:p>
        </p:txBody>
      </p:sp>
      <p:pic>
        <p:nvPicPr>
          <p:cNvPr id="391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Shape 392"/>
          <p:cNvSpPr/>
          <p:nvPr/>
        </p:nvSpPr>
        <p:spPr>
          <a:xfrm>
            <a:off x="3268213" y="-3381358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Política MS - 1999 a 2015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</a:t>
            </a:r>
            <a:r>
              <a:rPr sz="2600" i="1"/>
              <a:t>Política de combate a E</a:t>
            </a:r>
            <a:r>
              <a:rPr sz="2600"/>
              <a:t>pidemia</a:t>
            </a:r>
            <a:r>
              <a:rPr sz="2600" i="1"/>
              <a:t> da Diabetes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395" name="Shape 395"/>
          <p:cNvSpPr/>
          <p:nvPr/>
        </p:nvSpPr>
        <p:spPr>
          <a:xfrm>
            <a:off x="3734363" y="2928111"/>
            <a:ext cx="9088762" cy="389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t>Conclusões - Audiência Pública 30/11/16</a:t>
            </a:r>
          </a:p>
          <a:p>
            <a:pPr>
              <a:defRPr sz="2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80736" indent="-280736">
              <a:lnSpc>
                <a:spcPct val="120000"/>
              </a:lnSpc>
              <a:buSzPct val="100000"/>
              <a:buChar char="•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Consequências graves para as pessoas e para o país.</a:t>
            </a:r>
          </a:p>
          <a:p>
            <a:pPr marL="280736" indent="-280736">
              <a:lnSpc>
                <a:spcPct val="120000"/>
              </a:lnSpc>
              <a:buSzPct val="100000"/>
              <a:buChar char="•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Necessidade de diagnóstico, controle </a:t>
            </a:r>
          </a:p>
          <a:p>
            <a:pPr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e tratamento precoce.</a:t>
            </a:r>
          </a:p>
          <a:p>
            <a:pPr marL="280736" indent="-280736">
              <a:lnSpc>
                <a:spcPct val="120000"/>
              </a:lnSpc>
              <a:buSzPct val="100000"/>
              <a:buChar char="•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Necessidade de tratamento multidisciplinar integrado.</a:t>
            </a:r>
          </a:p>
          <a:p>
            <a:pPr>
              <a:defRPr sz="2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396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Shape 397"/>
          <p:cNvSpPr/>
          <p:nvPr/>
        </p:nvSpPr>
        <p:spPr>
          <a:xfrm>
            <a:off x="3064100" y="-3585471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Proposta Nacional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de combate a Epidemia da Diabetes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Shape 400"/>
          <p:cNvSpPr/>
          <p:nvPr/>
        </p:nvSpPr>
        <p:spPr>
          <a:xfrm>
            <a:off x="3748848" y="2738882"/>
            <a:ext cx="8056766" cy="427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t>Proposta - Audiência Pública 30/11/16</a:t>
            </a:r>
          </a:p>
          <a:p>
            <a:pPr>
              <a:defRPr sz="2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Criação de Grupo de Trabalho para elaboração de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Projeto de Lei em 90 dias: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Criação dos   </a:t>
            </a:r>
            <a:r>
              <a:rPr b="1" i="1"/>
              <a:t>Centros de Diabetes do Brasil</a:t>
            </a:r>
            <a:r>
              <a:t> -   </a:t>
            </a:r>
            <a:r>
              <a:rPr b="1"/>
              <a:t>CDiB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 b="1"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Obrigatoriedade constitucional de destinação de recursos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t>para combate à </a:t>
            </a:r>
            <a:r>
              <a:rPr b="1" i="1"/>
              <a:t>Epidemia da Diabetes</a:t>
            </a:r>
            <a:r>
              <a:t> no Brasil</a:t>
            </a:r>
            <a:endParaRPr b="1" i="1"/>
          </a:p>
          <a:p>
            <a:endParaRPr b="1" i="1"/>
          </a:p>
        </p:txBody>
      </p:sp>
      <p:pic>
        <p:nvPicPr>
          <p:cNvPr id="401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Shape 402"/>
          <p:cNvSpPr/>
          <p:nvPr/>
        </p:nvSpPr>
        <p:spPr>
          <a:xfrm>
            <a:off x="3064100" y="-3585471"/>
            <a:ext cx="12928927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Proposta Nacional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</a:t>
            </a:r>
            <a:r>
              <a:rPr sz="2600" i="1"/>
              <a:t>de combate a Epidemia da Diabetes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image1.t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SBRV - Dia Diabetes - 091116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2700" y="1219200"/>
            <a:ext cx="13004800" cy="731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30668" fill="hold"/>
                                        <p:tgtEl>
                                          <p:spTgt spid="4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0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>
            <a:spLocks noGrp="1"/>
          </p:cNvSpPr>
          <p:nvPr>
            <p:ph type="body" idx="1"/>
          </p:nvPr>
        </p:nvSpPr>
        <p:spPr>
          <a:xfrm>
            <a:off x="3733800" y="407055"/>
            <a:ext cx="12940949" cy="713674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0" indent="0">
              <a:lnSpc>
                <a:spcPct val="120000"/>
              </a:lnSpc>
              <a:buSzTx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Olho</a:t>
            </a:r>
            <a:r>
              <a:rPr dirty="0"/>
              <a:t> </a:t>
            </a:r>
            <a:r>
              <a:rPr dirty="0" err="1"/>
              <a:t>diabético</a:t>
            </a:r>
            <a:endParaRPr dirty="0"/>
          </a:p>
          <a:p>
            <a:pPr marL="259079" indent="-259079">
              <a:lnSpc>
                <a:spcPct val="120000"/>
              </a:lnSpc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</a:t>
            </a:r>
            <a:r>
              <a:rPr dirty="0" err="1"/>
              <a:t>Córnea</a:t>
            </a:r>
            <a:endParaRPr dirty="0"/>
          </a:p>
          <a:p>
            <a:pPr marL="259079" indent="-259079">
              <a:lnSpc>
                <a:spcPct val="120000"/>
              </a:lnSpc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</a:t>
            </a:r>
            <a:r>
              <a:rPr dirty="0" err="1"/>
              <a:t>Catarata</a:t>
            </a:r>
            <a:endParaRPr dirty="0"/>
          </a:p>
          <a:p>
            <a:pPr marL="259079" indent="-259079">
              <a:lnSpc>
                <a:spcPct val="120000"/>
              </a:lnSpc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Glaucoma</a:t>
            </a:r>
          </a:p>
          <a:p>
            <a:pPr marL="259079" indent="-259079">
              <a:lnSpc>
                <a:spcPct val="120000"/>
              </a:lnSpc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Retina: </a:t>
            </a:r>
            <a:r>
              <a:rPr dirty="0" err="1"/>
              <a:t>Retinopatia</a:t>
            </a:r>
            <a:r>
              <a:rPr dirty="0"/>
              <a:t> </a:t>
            </a:r>
            <a:r>
              <a:rPr dirty="0" err="1"/>
              <a:t>Diabética</a:t>
            </a:r>
            <a:r>
              <a:rPr dirty="0"/>
              <a:t> (RD)</a:t>
            </a:r>
          </a:p>
          <a:p>
            <a:pPr marL="0" indent="0">
              <a:lnSpc>
                <a:spcPct val="120000"/>
              </a:lnSpc>
              <a:buClrTx/>
              <a:buSzTx/>
              <a:buFontTx/>
              <a:buNone/>
              <a:defRPr sz="3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pic>
        <p:nvPicPr>
          <p:cNvPr id="220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5748148"/>
            <a:ext cx="13004801" cy="359688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hape 221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pic>
        <p:nvPicPr>
          <p:cNvPr id="222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41136" y="3822527"/>
            <a:ext cx="3117394" cy="2116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25"/>
          <p:cNvSpPr>
            <a:spLocks noGrp="1"/>
          </p:cNvSpPr>
          <p:nvPr>
            <p:ph type="body" idx="1"/>
          </p:nvPr>
        </p:nvSpPr>
        <p:spPr>
          <a:xfrm>
            <a:off x="3650872" y="-54339"/>
            <a:ext cx="12928928" cy="786024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2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Epidemiologia da RD no Brasil:</a:t>
            </a:r>
          </a:p>
          <a:p>
            <a:pPr marL="0" indent="0">
              <a:lnSpc>
                <a:spcPct val="12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endParaRPr sz="4200"/>
          </a:p>
          <a:p>
            <a:pPr marL="0" indent="0">
              <a:lnSpc>
                <a:spcPct val="120000"/>
              </a:lnSpc>
              <a:buClrTx/>
              <a:buSzTx/>
              <a:buFontTx/>
              <a:buNone/>
              <a:defRPr sz="3400">
                <a:latin typeface="Arial"/>
                <a:ea typeface="Arial"/>
                <a:cs typeface="Arial"/>
                <a:sym typeface="Arial"/>
              </a:defRPr>
            </a:pPr>
            <a:endParaRPr sz="4200"/>
          </a:p>
          <a:p>
            <a:pPr marL="0" indent="0">
              <a:lnSpc>
                <a:spcPct val="81000"/>
              </a:lnSpc>
              <a:buClrTx/>
              <a:buSzTx/>
              <a:buFontTx/>
              <a:buNone/>
              <a:defRPr sz="2600">
                <a:latin typeface="Arial"/>
                <a:ea typeface="Arial"/>
                <a:cs typeface="Arial"/>
                <a:sym typeface="Arial"/>
              </a:defRPr>
            </a:pPr>
            <a:endParaRPr sz="4200"/>
          </a:p>
        </p:txBody>
      </p:sp>
      <p:sp>
        <p:nvSpPr>
          <p:cNvPr id="226" name="Shape 226"/>
          <p:cNvSpPr/>
          <p:nvPr/>
        </p:nvSpPr>
        <p:spPr>
          <a:xfrm>
            <a:off x="3224411" y="-5626975"/>
            <a:ext cx="12928928" cy="7860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pic>
        <p:nvPicPr>
          <p:cNvPr id="227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hape 228"/>
          <p:cNvSpPr/>
          <p:nvPr/>
        </p:nvSpPr>
        <p:spPr>
          <a:xfrm>
            <a:off x="3713402" y="3546936"/>
            <a:ext cx="9034641" cy="4821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marL="260684" indent="-260684">
              <a:lnSpc>
                <a:spcPct val="120000"/>
              </a:lnSpc>
              <a:buSzPct val="100000"/>
              <a:buChar char="•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13,7 milhões de diabéticos</a:t>
            </a:r>
          </a:p>
          <a:p>
            <a:pPr marL="260684" indent="-260684">
              <a:lnSpc>
                <a:spcPct val="120000"/>
              </a:lnSpc>
              <a:buSzPct val="100000"/>
              <a:buChar char="•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Cerca de 6,5 milhões com RD</a:t>
            </a:r>
          </a:p>
          <a:p>
            <a:pPr>
              <a:defRPr sz="26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Custo anual com tratamento dos diabéticos: </a:t>
            </a:r>
            <a:r>
              <a:rPr b="1">
                <a:solidFill>
                  <a:srgbClr val="FF2600"/>
                </a:solidFill>
              </a:rPr>
              <a:t>R$ 9,4 bilhões</a:t>
            </a:r>
          </a:p>
          <a:p>
            <a:pPr>
              <a:defRPr sz="2600">
                <a:latin typeface="+mn-lt"/>
                <a:ea typeface="+mn-ea"/>
                <a:cs typeface="+mn-cs"/>
                <a:sym typeface="Helvetica"/>
              </a:defRPr>
            </a:pPr>
            <a:endParaRPr b="1">
              <a:solidFill>
                <a:srgbClr val="FF2600"/>
              </a:solidFill>
            </a:endParaRPr>
          </a:p>
          <a:p>
            <a:pPr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Principal causa de cegueira prevenível na idade laborativa</a:t>
            </a:r>
          </a:p>
          <a:p>
            <a:pPr>
              <a:defRPr sz="26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60684" indent="-260684">
              <a:lnSpc>
                <a:spcPct val="120000"/>
              </a:lnSpc>
              <a:buSzPct val="100000"/>
              <a:buChar char="•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Paciente diabético: 30 vezes mais chance de desenvolver </a:t>
            </a:r>
          </a:p>
          <a:p>
            <a:pPr>
              <a:lnSpc>
                <a:spcPct val="120000"/>
              </a:lnSpc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cegueira</a:t>
            </a:r>
          </a:p>
          <a:p>
            <a:pPr marL="260684" indent="-260684">
              <a:lnSpc>
                <a:spcPct val="120000"/>
              </a:lnSpc>
              <a:buSzPct val="100000"/>
              <a:buChar char="•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80% dos diabéticos apresentarão RD após 25 anos</a:t>
            </a:r>
          </a:p>
        </p:txBody>
      </p:sp>
      <p:sp>
        <p:nvSpPr>
          <p:cNvPr id="229" name="Shape 229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sp>
        <p:nvSpPr>
          <p:cNvPr id="230" name="Shape 230"/>
          <p:cNvSpPr/>
          <p:nvPr/>
        </p:nvSpPr>
        <p:spPr>
          <a:xfrm>
            <a:off x="134338" y="8455101"/>
            <a:ext cx="8004775" cy="338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1600" i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Ávila MP; Alves M, Nishi M. CBO 2015 - Condições de Saúde Ocular no Brasil em 2015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5960" y="1895893"/>
            <a:ext cx="13004801" cy="8051214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Shape 234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pic>
        <p:nvPicPr>
          <p:cNvPr id="235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471" y="77452"/>
            <a:ext cx="3504222" cy="18886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7453" y="-10399"/>
            <a:ext cx="13039706" cy="9286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57704" y="4058177"/>
            <a:ext cx="9234989" cy="4462972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Shape 243"/>
          <p:cNvSpPr/>
          <p:nvPr/>
        </p:nvSpPr>
        <p:spPr>
          <a:xfrm>
            <a:off x="5208332" y="3226298"/>
            <a:ext cx="6830323" cy="707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sz="4000"/>
            </a:lvl1pPr>
          </a:lstStyle>
          <a:p>
            <a:r>
              <a:t>Pesquisa com oftalmologistas</a:t>
            </a:r>
          </a:p>
        </p:txBody>
      </p:sp>
      <p:sp>
        <p:nvSpPr>
          <p:cNvPr id="244" name="Shape 244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Diabetes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    </a:t>
            </a:r>
            <a:r>
              <a:t>Epidemia do século XXI</a:t>
            </a:r>
          </a:p>
        </p:txBody>
      </p:sp>
      <p:pic>
        <p:nvPicPr>
          <p:cNvPr id="245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0" name="Group 250"/>
          <p:cNvGrpSpPr/>
          <p:nvPr/>
        </p:nvGrpSpPr>
        <p:grpSpPr>
          <a:xfrm>
            <a:off x="9012623" y="8645891"/>
            <a:ext cx="2883701" cy="378906"/>
            <a:chOff x="0" y="0"/>
            <a:chExt cx="2883700" cy="378905"/>
          </a:xfrm>
        </p:grpSpPr>
        <p:pic>
          <p:nvPicPr>
            <p:cNvPr id="246" name="image3.jp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446292" y="16123"/>
              <a:ext cx="788537" cy="2900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" name="image4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r="75742" b="3524"/>
            <a:stretch>
              <a:fillRect/>
            </a:stretch>
          </p:blipFill>
          <p:spPr>
            <a:xfrm>
              <a:off x="0" y="12436"/>
              <a:ext cx="346069" cy="3428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" name="image5.jp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39771" y="0"/>
              <a:ext cx="643988" cy="3316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" name="image6.tif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520917" y="16122"/>
              <a:ext cx="362784" cy="3627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36891" t="3919" r="32681" b="3919"/>
          <a:stretch>
            <a:fillRect/>
          </a:stretch>
        </p:blipFill>
        <p:spPr>
          <a:xfrm>
            <a:off x="6884052" y="2319764"/>
            <a:ext cx="2732013" cy="2212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pasted-image.pdf"/>
          <p:cNvPicPr>
            <a:picLocks noChangeAspect="1"/>
          </p:cNvPicPr>
          <p:nvPr/>
        </p:nvPicPr>
        <p:blipFill>
          <a:blip r:embed="rId4">
            <a:extLst/>
          </a:blip>
          <a:srcRect l="41535" t="5398" r="30644" b="16933"/>
          <a:stretch>
            <a:fillRect/>
          </a:stretch>
        </p:blipFill>
        <p:spPr>
          <a:xfrm>
            <a:off x="6968586" y="4679688"/>
            <a:ext cx="2508560" cy="23081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1124" y="9264429"/>
            <a:ext cx="6045201" cy="317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hape 256"/>
          <p:cNvSpPr>
            <a:spLocks noGrp="1"/>
          </p:cNvSpPr>
          <p:nvPr>
            <p:ph type="body" idx="1"/>
          </p:nvPr>
        </p:nvSpPr>
        <p:spPr>
          <a:xfrm>
            <a:off x="3108334" y="-3614960"/>
            <a:ext cx="12928927" cy="786024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buSzTx/>
              <a:buNone/>
              <a:defRPr sz="36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None/>
              <a:defRPr sz="3400" b="1"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Tratamento</a:t>
            </a:r>
          </a:p>
          <a:p>
            <a:pPr marL="0" indent="0">
              <a:lnSpc>
                <a:spcPct val="100000"/>
              </a:lnSpc>
              <a:buSzTx/>
              <a:buNone/>
              <a:defRPr sz="2600" b="1" i="1"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</a:t>
            </a:r>
            <a:r>
              <a:t>Importância do diagnóstico precoce</a:t>
            </a:r>
          </a:p>
        </p:txBody>
      </p:sp>
      <p:pic>
        <p:nvPicPr>
          <p:cNvPr id="257" name="pasted-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pasted-image.pdf"/>
          <p:cNvPicPr>
            <a:picLocks noChangeAspect="1"/>
          </p:cNvPicPr>
          <p:nvPr/>
        </p:nvPicPr>
        <p:blipFill>
          <a:blip r:embed="rId3">
            <a:extLst/>
          </a:blip>
          <a:srcRect l="68287" t="4445" r="1197" b="4445"/>
          <a:stretch>
            <a:fillRect/>
          </a:stretch>
        </p:blipFill>
        <p:spPr>
          <a:xfrm>
            <a:off x="9683991" y="2319764"/>
            <a:ext cx="2739873" cy="2186887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/>
          <p:nvPr/>
        </p:nvSpPr>
        <p:spPr>
          <a:xfrm>
            <a:off x="4486589" y="3192937"/>
            <a:ext cx="2210649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História Natural</a:t>
            </a:r>
          </a:p>
        </p:txBody>
      </p:sp>
      <p:pic>
        <p:nvPicPr>
          <p:cNvPr id="260" name="pasted-image.pdf"/>
          <p:cNvPicPr>
            <a:picLocks noChangeAspect="1"/>
          </p:cNvPicPr>
          <p:nvPr/>
        </p:nvPicPr>
        <p:blipFill>
          <a:blip r:embed="rId4">
            <a:extLst/>
          </a:blip>
          <a:srcRect l="70447" t="4920" r="1760" b="17808"/>
          <a:stretch>
            <a:fillRect/>
          </a:stretch>
        </p:blipFill>
        <p:spPr>
          <a:xfrm>
            <a:off x="9801069" y="4698198"/>
            <a:ext cx="2505991" cy="2296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pasted-image.pdf"/>
          <p:cNvPicPr>
            <a:picLocks noChangeAspect="1"/>
          </p:cNvPicPr>
          <p:nvPr/>
        </p:nvPicPr>
        <p:blipFill>
          <a:blip r:embed="rId4">
            <a:extLst/>
          </a:blip>
          <a:srcRect l="6549" t="11984" r="60328" b="30273"/>
          <a:stretch>
            <a:fillRect/>
          </a:stretch>
        </p:blipFill>
        <p:spPr>
          <a:xfrm>
            <a:off x="3785365" y="4975757"/>
            <a:ext cx="2986550" cy="1715955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hape 262"/>
          <p:cNvSpPr/>
          <p:nvPr/>
        </p:nvSpPr>
        <p:spPr>
          <a:xfrm>
            <a:off x="4215997" y="6821616"/>
            <a:ext cx="244728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Fotocoagulação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3637" y="7173469"/>
            <a:ext cx="1691164" cy="136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1124" y="9264429"/>
            <a:ext cx="6045201" cy="317501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3108334" y="-3614960"/>
            <a:ext cx="12928927" cy="78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8767" tIns="48767" rIns="48767" bIns="48767" anchor="ctr">
            <a:normAutofit/>
          </a:bodyPr>
          <a:lstStyle/>
          <a:p>
            <a:pPr defTabSz="1300480">
              <a:lnSpc>
                <a:spcPct val="120000"/>
              </a:lnSpc>
              <a:spcBef>
                <a:spcPts val="1700"/>
              </a:spcBef>
              <a:buClr>
                <a:schemeClr val="accent1"/>
              </a:buClr>
              <a:buFont typeface="Wingdings 2"/>
              <a:def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3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                       </a:t>
            </a:r>
            <a:r>
              <a:rPr sz="4200"/>
              <a:t>Tratamento</a:t>
            </a:r>
          </a:p>
          <a:p>
            <a:pPr defTabSz="1300480">
              <a:spcBef>
                <a:spcPts val="1700"/>
              </a:spcBef>
              <a:buClr>
                <a:schemeClr val="accent1"/>
              </a:buClr>
              <a:buFont typeface="Wingdings 2"/>
              <a:defRPr sz="2600" b="1" i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/>
              <a:t>                          </a:t>
            </a:r>
            <a:r>
              <a:t>Importância do diagnóstico precoce</a:t>
            </a:r>
          </a:p>
        </p:txBody>
      </p:sp>
      <p:pic>
        <p:nvPicPr>
          <p:cNvPr id="267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232" y="60374"/>
            <a:ext cx="3226699" cy="1974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pasted-image.pdf"/>
          <p:cNvPicPr>
            <a:picLocks noChangeAspect="1"/>
          </p:cNvPicPr>
          <p:nvPr/>
        </p:nvPicPr>
        <p:blipFill>
          <a:blip r:embed="rId5">
            <a:extLst/>
          </a:blip>
          <a:srcRect l="67072" t="1474" r="2228" b="57140"/>
          <a:stretch>
            <a:fillRect/>
          </a:stretch>
        </p:blipFill>
        <p:spPr>
          <a:xfrm>
            <a:off x="9690100" y="2324100"/>
            <a:ext cx="2744772" cy="22179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pasted-image.pdf"/>
          <p:cNvPicPr>
            <a:picLocks noChangeAspect="1"/>
          </p:cNvPicPr>
          <p:nvPr/>
        </p:nvPicPr>
        <p:blipFill>
          <a:blip r:embed="rId5">
            <a:extLst/>
          </a:blip>
          <a:srcRect l="35704" t="48248" r="33948" b="9014"/>
          <a:stretch>
            <a:fillRect/>
          </a:stretch>
        </p:blipFill>
        <p:spPr>
          <a:xfrm>
            <a:off x="6876142" y="4712668"/>
            <a:ext cx="2713260" cy="2290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pasted-image.pdf"/>
          <p:cNvPicPr>
            <a:picLocks noChangeAspect="1"/>
          </p:cNvPicPr>
          <p:nvPr/>
        </p:nvPicPr>
        <p:blipFill>
          <a:blip r:embed="rId5">
            <a:extLst/>
          </a:blip>
          <a:srcRect l="34982" t="1724" r="34982" b="56742"/>
          <a:stretch>
            <a:fillRect/>
          </a:stretch>
        </p:blipFill>
        <p:spPr>
          <a:xfrm>
            <a:off x="6890231" y="2320131"/>
            <a:ext cx="2685299" cy="2225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pasted-image.pdf"/>
          <p:cNvPicPr>
            <a:picLocks noChangeAspect="1"/>
          </p:cNvPicPr>
          <p:nvPr/>
        </p:nvPicPr>
        <p:blipFill>
          <a:blip r:embed="rId5">
            <a:extLst/>
          </a:blip>
          <a:srcRect l="67671" t="48624" r="1710" b="9424"/>
          <a:stretch>
            <a:fillRect/>
          </a:stretch>
        </p:blipFill>
        <p:spPr>
          <a:xfrm>
            <a:off x="9693870" y="4733703"/>
            <a:ext cx="2737443" cy="2248275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272"/>
          <p:cNvSpPr/>
          <p:nvPr/>
        </p:nvSpPr>
        <p:spPr>
          <a:xfrm>
            <a:off x="4486589" y="3192937"/>
            <a:ext cx="2210649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r>
              <a:t>História Natural</a:t>
            </a:r>
          </a:p>
        </p:txBody>
      </p:sp>
      <p:pic>
        <p:nvPicPr>
          <p:cNvPr id="273" name="pasted-image.pdf"/>
          <p:cNvPicPr>
            <a:picLocks noChangeAspect="1"/>
          </p:cNvPicPr>
          <p:nvPr/>
        </p:nvPicPr>
        <p:blipFill>
          <a:blip r:embed="rId6">
            <a:extLst/>
          </a:blip>
          <a:srcRect l="6549" t="11984" r="60328" b="30273"/>
          <a:stretch>
            <a:fillRect/>
          </a:stretch>
        </p:blipFill>
        <p:spPr>
          <a:xfrm>
            <a:off x="3785365" y="4975757"/>
            <a:ext cx="2986550" cy="1715955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hape 274"/>
          <p:cNvSpPr/>
          <p:nvPr/>
        </p:nvSpPr>
        <p:spPr>
          <a:xfrm>
            <a:off x="4215997" y="6821616"/>
            <a:ext cx="2447285" cy="46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8767" tIns="48767" rIns="48767" bIns="48767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Fotocoagulação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o">
  <a:themeElements>
    <a:clrScheme name="Quadr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Quadr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Quad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Quadro">
  <a:themeElements>
    <a:clrScheme name="Quadr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Quadr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Quad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846</Words>
  <Application>Microsoft Office PowerPoint</Application>
  <PresentationFormat>Personalizar</PresentationFormat>
  <Paragraphs>209</Paragraphs>
  <Slides>31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Corbel</vt:lpstr>
      <vt:lpstr>Helvetica</vt:lpstr>
      <vt:lpstr>Helvetica Light</vt:lpstr>
      <vt:lpstr>Wingdings 2</vt:lpstr>
      <vt:lpstr>Quadro</vt:lpstr>
      <vt:lpstr>Retinopatia Diabética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Retinopatia Diabética</dc:title>
  <cp:lastModifiedBy>Patricia de Lurdes Motta de Oliveira e Oliveira</cp:lastModifiedBy>
  <cp:revision>1</cp:revision>
  <dcterms:modified xsi:type="dcterms:W3CDTF">2016-11-30T11:03:08Z</dcterms:modified>
</cp:coreProperties>
</file>