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1"/>
  </p:notesMasterIdLst>
  <p:handoutMasterIdLst>
    <p:handoutMasterId r:id="rId22"/>
  </p:handoutMasterIdLst>
  <p:sldIdLst>
    <p:sldId id="258" r:id="rId2"/>
    <p:sldId id="374" r:id="rId3"/>
    <p:sldId id="372" r:id="rId4"/>
    <p:sldId id="373" r:id="rId5"/>
    <p:sldId id="383" r:id="rId6"/>
    <p:sldId id="385" r:id="rId7"/>
    <p:sldId id="355" r:id="rId8"/>
    <p:sldId id="358" r:id="rId9"/>
    <p:sldId id="359" r:id="rId10"/>
    <p:sldId id="360" r:id="rId11"/>
    <p:sldId id="365" r:id="rId12"/>
    <p:sldId id="392" r:id="rId13"/>
    <p:sldId id="376" r:id="rId14"/>
    <p:sldId id="379" r:id="rId15"/>
    <p:sldId id="384" r:id="rId16"/>
    <p:sldId id="387" r:id="rId17"/>
    <p:sldId id="388" r:id="rId18"/>
    <p:sldId id="391" r:id="rId19"/>
    <p:sldId id="389" r:id="rId20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72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D85E80-A957-460A-95C3-76F7EB309584}" type="datetimeFigureOut">
              <a:rPr lang="pt-BR" smtClean="0"/>
              <a:pPr/>
              <a:t>05/11/2013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55E0A-CDDA-4093-9558-0DB0E4E0DA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06D854-7C43-4C9E-8996-BDE716E80992}" type="datetimeFigureOut">
              <a:rPr lang="pt-BR" smtClean="0"/>
              <a:pPr/>
              <a:t>05/11/2013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00960-A9F6-4406-BE10-0183108D208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116068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800960-A9F6-4406-BE10-0183108D208D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631803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69D2B-A269-4BFF-9727-81C1E6260BA3}" type="datetimeFigureOut">
              <a:rPr lang="pt-BR" smtClean="0"/>
              <a:pPr/>
              <a:t>05/11/2013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017D1-3E21-4D8A-8E5D-351B1C86998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69D2B-A269-4BFF-9727-81C1E6260BA3}" type="datetimeFigureOut">
              <a:rPr lang="pt-BR" smtClean="0"/>
              <a:pPr/>
              <a:t>05/11/2013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017D1-3E21-4D8A-8E5D-351B1C86998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69D2B-A269-4BFF-9727-81C1E6260BA3}" type="datetimeFigureOut">
              <a:rPr lang="pt-BR" smtClean="0"/>
              <a:pPr/>
              <a:t>05/11/2013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017D1-3E21-4D8A-8E5D-351B1C86998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69D2B-A269-4BFF-9727-81C1E6260BA3}" type="datetimeFigureOut">
              <a:rPr lang="pt-BR" smtClean="0"/>
              <a:pPr/>
              <a:t>05/11/2013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017D1-3E21-4D8A-8E5D-351B1C86998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69D2B-A269-4BFF-9727-81C1E6260BA3}" type="datetimeFigureOut">
              <a:rPr lang="pt-BR" smtClean="0"/>
              <a:pPr/>
              <a:t>05/11/2013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017D1-3E21-4D8A-8E5D-351B1C86998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69D2B-A269-4BFF-9727-81C1E6260BA3}" type="datetimeFigureOut">
              <a:rPr lang="pt-BR" smtClean="0"/>
              <a:pPr/>
              <a:t>05/11/2013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017D1-3E21-4D8A-8E5D-351B1C86998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69D2B-A269-4BFF-9727-81C1E6260BA3}" type="datetimeFigureOut">
              <a:rPr lang="pt-BR" smtClean="0"/>
              <a:pPr/>
              <a:t>05/11/2013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017D1-3E21-4D8A-8E5D-351B1C86998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69D2B-A269-4BFF-9727-81C1E6260BA3}" type="datetimeFigureOut">
              <a:rPr lang="pt-BR" smtClean="0"/>
              <a:pPr/>
              <a:t>05/11/2013</a:t>
            </a:fld>
            <a:endParaRPr lang="pt-BR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D017D1-3E21-4D8A-8E5D-351B1C86998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69D2B-A269-4BFF-9727-81C1E6260BA3}" type="datetimeFigureOut">
              <a:rPr lang="pt-BR" smtClean="0"/>
              <a:pPr/>
              <a:t>05/11/2013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017D1-3E21-4D8A-8E5D-351B1C86998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69D2B-A269-4BFF-9727-81C1E6260BA3}" type="datetimeFigureOut">
              <a:rPr lang="pt-BR" smtClean="0"/>
              <a:pPr/>
              <a:t>05/11/2013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0D017D1-3E21-4D8A-8E5D-351B1C86998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F869D2B-A269-4BFF-9727-81C1E6260BA3}" type="datetimeFigureOut">
              <a:rPr lang="pt-BR" smtClean="0"/>
              <a:pPr/>
              <a:t>05/11/2013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017D1-3E21-4D8A-8E5D-351B1C86998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a liv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F869D2B-A269-4BFF-9727-81C1E6260BA3}" type="datetimeFigureOut">
              <a:rPr lang="pt-BR" smtClean="0"/>
              <a:pPr/>
              <a:t>05/11/2013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0D017D1-3E21-4D8A-8E5D-351B1C86998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568952" cy="2367136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/>
              <a:t/>
            </a:r>
            <a:br>
              <a:rPr lang="pt-BR" sz="4000" dirty="0"/>
            </a:br>
            <a:r>
              <a:rPr lang="pt-BR" sz="5300" dirty="0" smtClean="0"/>
              <a:t>Sentido da Educação Inclusiva</a:t>
            </a: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3131840" y="3861048"/>
            <a:ext cx="5184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400" b="1" dirty="0" smtClean="0"/>
              <a:t>Profa. Dra. Rosângela Machado</a:t>
            </a:r>
          </a:p>
          <a:p>
            <a:pPr algn="r"/>
            <a:endParaRPr lang="pt-BR" sz="2400" b="1" dirty="0" smtClean="0"/>
          </a:p>
          <a:p>
            <a:pPr algn="r"/>
            <a:endParaRPr lang="pt-BR" sz="2400" dirty="0"/>
          </a:p>
        </p:txBody>
      </p:sp>
    </p:spTree>
    <p:extLst>
      <p:ext uri="{BB962C8B-B14F-4D97-AF65-F5344CB8AC3E}">
        <p14:creationId xmlns="" xmlns:p14="http://schemas.microsoft.com/office/powerpoint/2010/main" val="216255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/>
          <a:lstStyle/>
          <a:p>
            <a:pPr algn="ctr">
              <a:defRPr/>
            </a:pPr>
            <a:r>
              <a:rPr lang="pt-BR" sz="3200" dirty="0"/>
              <a:t>O sentido da </a:t>
            </a:r>
            <a:r>
              <a:rPr lang="pt-BR" sz="3200" dirty="0" smtClean="0"/>
              <a:t>inclusão</a:t>
            </a:r>
            <a:endParaRPr lang="pt-BR" sz="3200" dirty="0"/>
          </a:p>
        </p:txBody>
      </p:sp>
      <p:sp>
        <p:nvSpPr>
          <p:cNvPr id="44035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700808"/>
            <a:ext cx="8291264" cy="4525963"/>
          </a:xfrm>
        </p:spPr>
        <p:txBody>
          <a:bodyPr>
            <a:normAutofit/>
          </a:bodyPr>
          <a:lstStyle/>
          <a:p>
            <a:pPr indent="-342900" algn="just">
              <a:buFont typeface="Wingdings" pitchFamily="2" charset="2"/>
              <a:buChar char="Ø"/>
            </a:pPr>
            <a:endParaRPr lang="pt-BR" sz="2400" dirty="0" smtClean="0"/>
          </a:p>
          <a:p>
            <a:pPr indent="-342900" algn="just">
              <a:buFont typeface="Wingdings" pitchFamily="2" charset="2"/>
              <a:buChar char="Ø"/>
            </a:pPr>
            <a:r>
              <a:rPr lang="pt-BR" sz="2400" dirty="0" smtClean="0"/>
              <a:t>O ser humano é </a:t>
            </a:r>
            <a:r>
              <a:rPr lang="pt-BR" sz="2400" smtClean="0"/>
              <a:t>sempre um </a:t>
            </a:r>
            <a:r>
              <a:rPr lang="pt-BR" sz="2400" dirty="0" smtClean="0"/>
              <a:t>devir.</a:t>
            </a:r>
          </a:p>
          <a:p>
            <a:pPr indent="-342900" algn="just">
              <a:buFont typeface="Wingdings" pitchFamily="2" charset="2"/>
              <a:buChar char="Ø"/>
            </a:pPr>
            <a:endParaRPr lang="pt-BR" sz="2400" dirty="0" smtClean="0"/>
          </a:p>
          <a:p>
            <a:pPr indent="-342900" algn="just">
              <a:buFont typeface="Wingdings" pitchFamily="2" charset="2"/>
              <a:buChar char="Ø"/>
            </a:pPr>
            <a:r>
              <a:rPr lang="pt-BR" sz="2400" dirty="0" smtClean="0"/>
              <a:t>Há um sentido </a:t>
            </a:r>
            <a:r>
              <a:rPr lang="pt-BR" sz="2400" b="1" dirty="0" smtClean="0"/>
              <a:t>não essencialista e não conservador</a:t>
            </a:r>
            <a:r>
              <a:rPr lang="pt-BR" sz="2400" dirty="0" smtClean="0"/>
              <a:t>, em que a identidade e a diferença são desestabilizadas e subvertidas, híbridas, móveis e se contrapõem ao processo que tenta fixá-las.</a:t>
            </a:r>
          </a:p>
          <a:p>
            <a:pPr indent="-342900" algn="just">
              <a:buFont typeface="Wingdings" pitchFamily="2" charset="2"/>
              <a:buChar char="Ø"/>
            </a:pPr>
            <a:endParaRPr lang="pt-BR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85095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7809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t-BR" sz="3600" dirty="0" smtClean="0"/>
              <a:t>O sentido da inclusão</a:t>
            </a:r>
            <a:r>
              <a:rPr lang="pt-BR" sz="3600" dirty="0"/>
              <a:t/>
            </a:r>
            <a:br>
              <a:rPr lang="pt-BR" sz="3600" dirty="0"/>
            </a:b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388" y="1341438"/>
            <a:ext cx="8713787" cy="5327650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600"/>
              </a:spcAft>
              <a:buFont typeface="Wingdings 2" pitchFamily="18" charset="2"/>
              <a:buNone/>
              <a:defRPr/>
            </a:pPr>
            <a:r>
              <a:rPr lang="pt-BR" sz="2400" dirty="0" smtClean="0"/>
              <a:t>O múltiplo </a:t>
            </a:r>
            <a:r>
              <a:rPr lang="pt-BR" sz="2400" dirty="0"/>
              <a:t>é sempre um processo, uma </a:t>
            </a:r>
            <a:r>
              <a:rPr lang="pt-BR" sz="2400" dirty="0" smtClean="0"/>
              <a:t>operação, uma </a:t>
            </a:r>
            <a:r>
              <a:rPr lang="pt-BR" sz="2400" dirty="0"/>
              <a:t>ação. </a:t>
            </a:r>
            <a:endParaRPr lang="pt-BR" sz="2400" dirty="0" smtClean="0"/>
          </a:p>
          <a:p>
            <a:pPr marL="0" indent="0" algn="just">
              <a:spcAft>
                <a:spcPts val="600"/>
              </a:spcAft>
              <a:buFont typeface="Wingdings 2" pitchFamily="18" charset="2"/>
              <a:buNone/>
              <a:defRPr/>
            </a:pPr>
            <a:r>
              <a:rPr lang="pt-BR" sz="2400" dirty="0" smtClean="0"/>
              <a:t>A multiplicidade é ativa, é um fluxo, é produtiva. </a:t>
            </a:r>
          </a:p>
          <a:p>
            <a:pPr marL="0" indent="0" algn="just">
              <a:spcAft>
                <a:spcPts val="600"/>
              </a:spcAft>
              <a:buFont typeface="Wingdings 2" pitchFamily="18" charset="2"/>
              <a:buNone/>
              <a:defRPr/>
            </a:pPr>
            <a:r>
              <a:rPr lang="pt-BR" sz="2400" dirty="0" smtClean="0"/>
              <a:t>A multiplicidade </a:t>
            </a:r>
            <a:r>
              <a:rPr lang="pt-BR" sz="2400" dirty="0"/>
              <a:t>estende e multiplica, prolifera, dissemina. </a:t>
            </a:r>
            <a:endParaRPr lang="pt-BR" sz="2400" dirty="0" smtClean="0"/>
          </a:p>
          <a:p>
            <a:pPr marL="0" indent="0" algn="just">
              <a:spcAft>
                <a:spcPts val="600"/>
              </a:spcAft>
              <a:buFont typeface="Wingdings 2" pitchFamily="18" charset="2"/>
              <a:buNone/>
              <a:defRPr/>
            </a:pPr>
            <a:r>
              <a:rPr lang="pt-BR" sz="2400" dirty="0" smtClean="0"/>
              <a:t>A multiplicidade </a:t>
            </a:r>
            <a:r>
              <a:rPr lang="pt-BR" sz="2400" dirty="0"/>
              <a:t>é um movimento. </a:t>
            </a:r>
            <a:endParaRPr lang="pt-BR" sz="2400" dirty="0" smtClean="0"/>
          </a:p>
          <a:p>
            <a:pPr marL="0" indent="0" algn="just">
              <a:spcAft>
                <a:spcPts val="600"/>
              </a:spcAft>
              <a:buFont typeface="Wingdings 2" pitchFamily="18" charset="2"/>
              <a:buNone/>
              <a:defRPr/>
            </a:pPr>
            <a:r>
              <a:rPr lang="pt-BR" sz="2400" dirty="0" smtClean="0"/>
              <a:t>A </a:t>
            </a:r>
            <a:r>
              <a:rPr lang="pt-BR" sz="2400" dirty="0"/>
              <a:t>multiplicidade estimula a diferença que se recusa a se </a:t>
            </a:r>
            <a:r>
              <a:rPr lang="pt-BR" sz="2400" dirty="0" smtClean="0"/>
              <a:t>confundir com </a:t>
            </a:r>
            <a:r>
              <a:rPr lang="pt-BR" sz="2400" dirty="0"/>
              <a:t>o idêntico. (</a:t>
            </a:r>
            <a:r>
              <a:rPr lang="pt-BR" sz="2400" dirty="0" smtClean="0"/>
              <a:t>Silva, 2000, p</a:t>
            </a:r>
            <a:r>
              <a:rPr lang="pt-BR" sz="2400" dirty="0"/>
              <a:t>. 100-101)</a:t>
            </a:r>
          </a:p>
        </p:txBody>
      </p:sp>
    </p:spTree>
    <p:extLst>
      <p:ext uri="{BB962C8B-B14F-4D97-AF65-F5344CB8AC3E}">
        <p14:creationId xmlns="" xmlns:p14="http://schemas.microsoft.com/office/powerpoint/2010/main" val="15371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91264" cy="3340968"/>
          </a:xfrm>
        </p:spPr>
        <p:txBody>
          <a:bodyPr/>
          <a:lstStyle/>
          <a:p>
            <a:r>
              <a:rPr lang="pt-BR" dirty="0"/>
              <a:t>S</a:t>
            </a:r>
            <a:r>
              <a:rPr lang="pt-BR" dirty="0" smtClean="0"/>
              <a:t>entido </a:t>
            </a:r>
            <a:r>
              <a:rPr lang="pt-BR" dirty="0"/>
              <a:t>da </a:t>
            </a:r>
            <a:r>
              <a:rPr lang="pt-BR" dirty="0" smtClean="0"/>
              <a:t>inclusão </a:t>
            </a:r>
            <a:r>
              <a:rPr lang="pt-BR" dirty="0"/>
              <a:t>vem da </a:t>
            </a:r>
            <a:r>
              <a:rPr lang="pt-BR" i="1" dirty="0"/>
              <a:t>multiplicidade</a:t>
            </a:r>
            <a:r>
              <a:rPr lang="pt-BR" b="1" dirty="0"/>
              <a:t>, da ideia de múltiplo, </a:t>
            </a:r>
            <a:r>
              <a:rPr lang="pt-BR" dirty="0"/>
              <a:t>ela não é marcada por um único atributo de um grupo ou de uma pessoa, mas uma oposição aos valores e discursos dominantes e resiste à visão que divide o mundo em </a:t>
            </a:r>
            <a:r>
              <a:rPr lang="pt-BR" dirty="0" smtClean="0"/>
              <a:t>categorias isoladas.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86359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12776"/>
            <a:ext cx="8421147" cy="3096344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/>
              <a:t>A inclusão escolar é um movimento revolucionário, tanto para a escola especial quanto para as escolas regulares.</a:t>
            </a:r>
            <a:endParaRPr lang="pt-BR" sz="4000" dirty="0"/>
          </a:p>
        </p:txBody>
      </p:sp>
    </p:spTree>
    <p:extLst>
      <p:ext uri="{BB962C8B-B14F-4D97-AF65-F5344CB8AC3E}">
        <p14:creationId xmlns="" xmlns:p14="http://schemas.microsoft.com/office/powerpoint/2010/main" val="417296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003232" cy="2764904"/>
          </a:xfrm>
        </p:spPr>
        <p:txBody>
          <a:bodyPr/>
          <a:lstStyle/>
          <a:p>
            <a:r>
              <a:rPr lang="pt-BR" dirty="0" smtClean="0"/>
              <a:t>Cada </a:t>
            </a:r>
            <a:r>
              <a:rPr lang="pt-BR" dirty="0"/>
              <a:t>aluno com deficiência sempre contém algo além de nossa compreensão, por isso, é impossível de ser colocado em frases, em definições, em categorias.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30122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620688"/>
            <a:ext cx="7467600" cy="4525963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dirty="0" smtClean="0"/>
              <a:t>A deficiência tem relação com a condição biológica do aluno, mas esta não é a predominante.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dirty="0" smtClean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dirty="0" smtClean="0"/>
              <a:t> Não há como conceber a vida sem a interferência do social, tampouco conceber a condição social sem as influências do biológico.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pt-BR" dirty="0" smtClean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dirty="0" smtClean="0"/>
              <a:t>Na interação entre o social e o biológico, nada é estável, nada é pronto e acabado.</a:t>
            </a:r>
          </a:p>
        </p:txBody>
      </p:sp>
    </p:spTree>
    <p:extLst>
      <p:ext uri="{BB962C8B-B14F-4D97-AF65-F5344CB8AC3E}">
        <p14:creationId xmlns="" xmlns:p14="http://schemas.microsoft.com/office/powerpoint/2010/main" val="13665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4"/>
          <p:cNvGrpSpPr>
            <a:grpSpLocks/>
          </p:cNvGrpSpPr>
          <p:nvPr/>
        </p:nvGrpSpPr>
        <p:grpSpPr bwMode="auto">
          <a:xfrm>
            <a:off x="539750" y="620713"/>
            <a:ext cx="3649663" cy="3165475"/>
            <a:chOff x="2400" y="3376"/>
            <a:chExt cx="6077" cy="5427"/>
          </a:xfrm>
        </p:grpSpPr>
        <p:pic>
          <p:nvPicPr>
            <p:cNvPr id="21512" name="Picture 5" descr="Registro dos conteúdos"/>
            <p:cNvPicPr preferRelativeResize="0"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0" y="3376"/>
              <a:ext cx="6067" cy="4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37" name="Text Box 6"/>
            <p:cNvSpPr txBox="1">
              <a:spLocks noChangeArrowheads="1"/>
            </p:cNvSpPr>
            <p:nvPr/>
          </p:nvSpPr>
          <p:spPr bwMode="auto">
            <a:xfrm>
              <a:off x="2400" y="7815"/>
              <a:ext cx="6074" cy="988"/>
            </a:xfrm>
            <a:prstGeom prst="rect">
              <a:avLst/>
            </a:prstGeom>
            <a:solidFill>
              <a:schemeClr val="lt1">
                <a:hueOff val="0"/>
                <a:satOff val="0"/>
                <a:lumOff val="0"/>
              </a:schemeClr>
            </a:solidFill>
            <a:ln w="9525" algn="ctr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pt-BR" b="1" dirty="0">
                  <a:latin typeface="Calibri" pitchFamily="34" charset="0"/>
                </a:rPr>
                <a:t> Língua Portuguesa para alunos com surdez</a:t>
              </a:r>
            </a:p>
          </p:txBody>
        </p:sp>
      </p:grpSp>
      <p:grpSp>
        <p:nvGrpSpPr>
          <p:cNvPr id="21507" name="Group 7"/>
          <p:cNvGrpSpPr>
            <a:grpSpLocks/>
          </p:cNvGrpSpPr>
          <p:nvPr/>
        </p:nvGrpSpPr>
        <p:grpSpPr bwMode="auto">
          <a:xfrm>
            <a:off x="4743450" y="2997200"/>
            <a:ext cx="3573463" cy="3432175"/>
            <a:chOff x="2642" y="10641"/>
            <a:chExt cx="5629" cy="5527"/>
          </a:xfrm>
        </p:grpSpPr>
        <p:pic>
          <p:nvPicPr>
            <p:cNvPr id="21510" name="Picture 8" descr="DSC043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3" y="10641"/>
              <a:ext cx="5578" cy="4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11" name="Text Box 9"/>
            <p:cNvSpPr txBox="1">
              <a:spLocks noChangeArrowheads="1"/>
            </p:cNvSpPr>
            <p:nvPr/>
          </p:nvSpPr>
          <p:spPr bwMode="auto">
            <a:xfrm rot="10800000" flipV="1">
              <a:off x="2642" y="15248"/>
              <a:ext cx="5580" cy="9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b="1">
                  <a:latin typeface="Calibri" panose="020F0502020204030204" pitchFamily="34" charset="0"/>
                </a:rPr>
                <a:t> Comunicação aumentativa e alternativa - CAA</a:t>
              </a:r>
            </a:p>
          </p:txBody>
        </p:sp>
      </p:grpSp>
      <p:sp>
        <p:nvSpPr>
          <p:cNvPr id="21508" name="CaixaDeTexto 7"/>
          <p:cNvSpPr txBox="1">
            <a:spLocks noChangeArrowheads="1"/>
          </p:cNvSpPr>
          <p:nvPr/>
        </p:nvSpPr>
        <p:spPr bwMode="auto">
          <a:xfrm>
            <a:off x="4357688" y="500063"/>
            <a:ext cx="4500562" cy="17541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sz="3600" b="1">
                <a:latin typeface="Calibri" panose="020F0502020204030204" pitchFamily="34" charset="0"/>
              </a:rPr>
              <a:t>O professor de AEE, na sala de recursos multifuncionais</a:t>
            </a:r>
          </a:p>
        </p:txBody>
      </p:sp>
      <p:sp>
        <p:nvSpPr>
          <p:cNvPr id="21509" name="CaixaDeTexto 8"/>
          <p:cNvSpPr txBox="1">
            <a:spLocks noChangeArrowheads="1"/>
          </p:cNvSpPr>
          <p:nvPr/>
        </p:nvSpPr>
        <p:spPr bwMode="auto">
          <a:xfrm>
            <a:off x="357188" y="4786313"/>
            <a:ext cx="3929062" cy="830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sz="2400" b="1">
                <a:latin typeface="Calibri" panose="020F0502020204030204" pitchFamily="34" charset="0"/>
              </a:rPr>
              <a:t>Atendimento individual e em grupos</a:t>
            </a:r>
          </a:p>
        </p:txBody>
      </p:sp>
    </p:spTree>
    <p:extLst>
      <p:ext uri="{BB962C8B-B14F-4D97-AF65-F5344CB8AC3E}">
        <p14:creationId xmlns="" xmlns:p14="http://schemas.microsoft.com/office/powerpoint/2010/main" val="18178600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214313"/>
            <a:ext cx="914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5" rIns="91429" bIns="457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kumimoji="1" lang="en-US" sz="3600" b="1">
                <a:solidFill>
                  <a:srgbClr val="000000"/>
                </a:solidFill>
                <a:latin typeface="Calibri" panose="020F0502020204030204" pitchFamily="34" charset="0"/>
              </a:rPr>
              <a:t>O </a:t>
            </a:r>
            <a:r>
              <a:rPr kumimoji="1" lang="en-US" sz="3600" b="1">
                <a:solidFill>
                  <a:schemeClr val="accent2"/>
                </a:solidFill>
                <a:latin typeface="Calibri" panose="020F0502020204030204" pitchFamily="34" charset="0"/>
              </a:rPr>
              <a:t>AEE</a:t>
            </a:r>
            <a:r>
              <a:rPr kumimoji="1" lang="en-US" sz="3600" b="1">
                <a:solidFill>
                  <a:srgbClr val="000000"/>
                </a:solidFill>
                <a:latin typeface="Calibri" panose="020F0502020204030204" pitchFamily="34" charset="0"/>
              </a:rPr>
              <a:t> nas salas de recursos multifuncionais</a:t>
            </a:r>
            <a:endParaRPr kumimoji="1" lang="pt-BR" sz="4000" b="1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468313" y="1557338"/>
            <a:ext cx="8137525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5" rIns="91429" bIns="457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05000"/>
              </a:lnSpc>
              <a:spcBef>
                <a:spcPct val="10000"/>
              </a:spcBef>
              <a:spcAft>
                <a:spcPct val="10000"/>
              </a:spcAft>
              <a:buFont typeface="Wingdings" panose="05000000000000000000" pitchFamily="2" charset="2"/>
              <a:buNone/>
            </a:pPr>
            <a:endParaRPr lang="pt-BR">
              <a:solidFill>
                <a:srgbClr val="000000"/>
              </a:solidFill>
              <a:latin typeface="Lucida Sans Unicode" panose="020B0602030504020204" pitchFamily="34" charset="0"/>
            </a:endParaRPr>
          </a:p>
        </p:txBody>
      </p:sp>
      <p:grpSp>
        <p:nvGrpSpPr>
          <p:cNvPr id="23556" name="Grupo 13"/>
          <p:cNvGrpSpPr>
            <a:grpSpLocks/>
          </p:cNvGrpSpPr>
          <p:nvPr/>
        </p:nvGrpSpPr>
        <p:grpSpPr bwMode="auto">
          <a:xfrm>
            <a:off x="5429250" y="1214438"/>
            <a:ext cx="3024188" cy="2481262"/>
            <a:chOff x="5429256" y="1214422"/>
            <a:chExt cx="3024187" cy="2481277"/>
          </a:xfrm>
        </p:grpSpPr>
        <p:pic>
          <p:nvPicPr>
            <p:cNvPr id="23567" name="Picture 17" descr="DSC0555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29256" y="1214422"/>
              <a:ext cx="3024187" cy="2143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8" name="Text Box 18"/>
            <p:cNvSpPr txBox="1">
              <a:spLocks noChangeArrowheads="1"/>
            </p:cNvSpPr>
            <p:nvPr/>
          </p:nvSpPr>
          <p:spPr bwMode="auto">
            <a:xfrm>
              <a:off x="5500695" y="3357562"/>
              <a:ext cx="2786082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600" b="1">
                  <a:solidFill>
                    <a:srgbClr val="000000"/>
                  </a:solidFill>
                  <a:latin typeface="Calibri" panose="020F0502020204030204" pitchFamily="34" charset="0"/>
                </a:rPr>
                <a:t>Treinamento de recurso óptico</a:t>
              </a:r>
            </a:p>
          </p:txBody>
        </p:sp>
      </p:grpSp>
      <p:sp>
        <p:nvSpPr>
          <p:cNvPr id="23557" name="Text Box 21"/>
          <p:cNvSpPr txBox="1">
            <a:spLocks noChangeArrowheads="1"/>
          </p:cNvSpPr>
          <p:nvPr/>
        </p:nvSpPr>
        <p:spPr bwMode="auto">
          <a:xfrm>
            <a:off x="9786938" y="6550025"/>
            <a:ext cx="285750" cy="3079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sz="1400" b="1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23558" name="Grupo 15"/>
          <p:cNvGrpSpPr>
            <a:grpSpLocks/>
          </p:cNvGrpSpPr>
          <p:nvPr/>
        </p:nvGrpSpPr>
        <p:grpSpPr bwMode="auto">
          <a:xfrm>
            <a:off x="1857375" y="4071938"/>
            <a:ext cx="6523038" cy="2798762"/>
            <a:chOff x="1857375" y="4071942"/>
            <a:chExt cx="6523045" cy="2799333"/>
          </a:xfrm>
        </p:grpSpPr>
        <p:grpSp>
          <p:nvGrpSpPr>
            <p:cNvPr id="23562" name="Grupo 14"/>
            <p:cNvGrpSpPr>
              <a:grpSpLocks/>
            </p:cNvGrpSpPr>
            <p:nvPr/>
          </p:nvGrpSpPr>
          <p:grpSpPr bwMode="auto">
            <a:xfrm>
              <a:off x="1857375" y="4214813"/>
              <a:ext cx="2736850" cy="2195512"/>
              <a:chOff x="1857375" y="4214813"/>
              <a:chExt cx="2736850" cy="2195512"/>
            </a:xfrm>
          </p:grpSpPr>
          <p:pic>
            <p:nvPicPr>
              <p:cNvPr id="23565" name="Picture 11" descr="DSC03304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57375" y="4214813"/>
                <a:ext cx="2736850" cy="19097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3566" name="Text Box 19"/>
              <p:cNvSpPr txBox="1">
                <a:spLocks noChangeArrowheads="1"/>
              </p:cNvSpPr>
              <p:nvPr/>
            </p:nvSpPr>
            <p:spPr bwMode="auto">
              <a:xfrm rot="10800000" flipV="1">
                <a:off x="2214563" y="6072188"/>
                <a:ext cx="2159000" cy="338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pt-BR" sz="1600" b="1">
                    <a:solidFill>
                      <a:srgbClr val="000000"/>
                    </a:solidFill>
                    <a:latin typeface="Calibri" panose="020F0502020204030204" pitchFamily="34" charset="0"/>
                  </a:rPr>
                  <a:t>Informática acessível</a:t>
                </a:r>
              </a:p>
            </p:txBody>
          </p:sp>
        </p:grpSp>
        <p:pic>
          <p:nvPicPr>
            <p:cNvPr id="23563" name="Picture 22" descr="DSC0558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43570" y="4071942"/>
              <a:ext cx="2736850" cy="2052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4" name="Text Box 23"/>
            <p:cNvSpPr txBox="1">
              <a:spLocks noChangeArrowheads="1"/>
            </p:cNvSpPr>
            <p:nvPr/>
          </p:nvSpPr>
          <p:spPr bwMode="auto">
            <a:xfrm>
              <a:off x="5429250" y="6286500"/>
              <a:ext cx="2808288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600" b="1">
                  <a:latin typeface="Calibri" panose="020F0502020204030204" pitchFamily="34" charset="0"/>
                </a:rPr>
                <a:t>Comunicação aumentativa e alternativa - CAA</a:t>
              </a:r>
              <a:endParaRPr lang="pt-BR" sz="1600" b="1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23559" name="Grupo 12"/>
          <p:cNvGrpSpPr>
            <a:grpSpLocks/>
          </p:cNvGrpSpPr>
          <p:nvPr/>
        </p:nvGrpSpPr>
        <p:grpSpPr bwMode="auto">
          <a:xfrm>
            <a:off x="1071563" y="1214438"/>
            <a:ext cx="2663825" cy="2667000"/>
            <a:chOff x="1000125" y="1285875"/>
            <a:chExt cx="2663825" cy="2667000"/>
          </a:xfrm>
        </p:grpSpPr>
        <p:pic>
          <p:nvPicPr>
            <p:cNvPr id="23560" name="Picture 10" descr="Imagem 09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0125" y="1285875"/>
              <a:ext cx="2663825" cy="2143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1" name="Retângulo 13"/>
            <p:cNvSpPr>
              <a:spLocks noChangeArrowheads="1"/>
            </p:cNvSpPr>
            <p:nvPr/>
          </p:nvSpPr>
          <p:spPr bwMode="auto">
            <a:xfrm>
              <a:off x="1054100" y="3429000"/>
              <a:ext cx="2466975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400" b="1">
                  <a:solidFill>
                    <a:srgbClr val="000000"/>
                  </a:solidFill>
                  <a:latin typeface="Calibri" panose="020F0502020204030204" pitchFamily="34" charset="0"/>
                </a:rPr>
                <a:t>Sistema Braille na máquina de escrever.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422327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142853"/>
            <a:ext cx="8001000" cy="857256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Professora de AEE faz acompanhamento em sala de aula  e  ensina o uso de recursos a professores e demais alunos</a:t>
            </a:r>
          </a:p>
        </p:txBody>
      </p:sp>
      <p:sp>
        <p:nvSpPr>
          <p:cNvPr id="27651" name="Text Box 8"/>
          <p:cNvSpPr txBox="1">
            <a:spLocks noChangeArrowheads="1"/>
          </p:cNvSpPr>
          <p:nvPr/>
        </p:nvSpPr>
        <p:spPr bwMode="auto">
          <a:xfrm>
            <a:off x="928688" y="5357813"/>
            <a:ext cx="29289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sz="1600" b="1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27653" name="Group 4"/>
          <p:cNvGrpSpPr>
            <a:grpSpLocks/>
          </p:cNvGrpSpPr>
          <p:nvPr/>
        </p:nvGrpSpPr>
        <p:grpSpPr bwMode="auto">
          <a:xfrm>
            <a:off x="2627784" y="1000109"/>
            <a:ext cx="4608512" cy="5309211"/>
            <a:chOff x="2652" y="3212"/>
            <a:chExt cx="5266" cy="5863"/>
          </a:xfrm>
        </p:grpSpPr>
        <p:pic>
          <p:nvPicPr>
            <p:cNvPr id="27656" name="Picture 5" descr="IMG_214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52" y="3212"/>
              <a:ext cx="5266" cy="3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657" name="Text Box 6"/>
            <p:cNvSpPr txBox="1">
              <a:spLocks noChangeArrowheads="1"/>
            </p:cNvSpPr>
            <p:nvPr/>
          </p:nvSpPr>
          <p:spPr bwMode="auto">
            <a:xfrm rot="10800000" flipV="1">
              <a:off x="2652" y="6657"/>
              <a:ext cx="5266" cy="24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b="1">
                  <a:latin typeface="Lucida Sans Unicode" panose="020B0602030504020204" pitchFamily="34" charset="0"/>
                </a:rPr>
                <a:t> </a:t>
              </a:r>
              <a:r>
                <a:rPr lang="pt-BR" b="1">
                  <a:latin typeface="Calibri" panose="020F0502020204030204" pitchFamily="34" charset="0"/>
                </a:rPr>
                <a:t>Aluno com deficiência física fazendo uso do vocalizador em sala de aula comum.</a:t>
              </a:r>
            </a:p>
            <a:p>
              <a:pPr eaLnBrk="1" hangingPunct="1"/>
              <a:endParaRPr lang="pt-BR" b="1">
                <a:latin typeface="Lucida Sans Unicode" panose="020B0602030504020204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68096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142853"/>
            <a:ext cx="8001000" cy="857256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Professora de AEE faz acompanhamento em sala de aula  e  ensina o uso de recursos a professores e demais alunos</a:t>
            </a:r>
          </a:p>
        </p:txBody>
      </p:sp>
      <p:sp>
        <p:nvSpPr>
          <p:cNvPr id="27651" name="Text Box 8"/>
          <p:cNvSpPr txBox="1">
            <a:spLocks noChangeArrowheads="1"/>
          </p:cNvSpPr>
          <p:nvPr/>
        </p:nvSpPr>
        <p:spPr bwMode="auto">
          <a:xfrm>
            <a:off x="928688" y="5357813"/>
            <a:ext cx="29289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sz="1600" b="1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27654" name="Picture 4" descr="DSC056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008" y="1147589"/>
            <a:ext cx="5900803" cy="4426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CaixaDeTexto 12"/>
          <p:cNvSpPr txBox="1"/>
          <p:nvPr/>
        </p:nvSpPr>
        <p:spPr>
          <a:xfrm>
            <a:off x="1693008" y="5592596"/>
            <a:ext cx="5900803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1600" b="1" dirty="0">
                <a:latin typeface="Arial" charset="0"/>
              </a:rPr>
              <a:t>Aluno com cegueira fazendo uso da máquina de </a:t>
            </a:r>
            <a:r>
              <a:rPr lang="pt-BR" sz="1600" b="1" dirty="0" err="1">
                <a:latin typeface="Arial" charset="0"/>
              </a:rPr>
              <a:t>escrever-Braille</a:t>
            </a:r>
            <a:endParaRPr lang="pt-BR" sz="1600" b="1" dirty="0"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5885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Meta 4 e CONAE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2564904"/>
            <a:ext cx="8064896" cy="2299394"/>
          </a:xfrm>
        </p:spPr>
        <p:txBody>
          <a:bodyPr/>
          <a:lstStyle/>
          <a:p>
            <a:pPr marL="36576" indent="0">
              <a:buNone/>
            </a:pPr>
            <a:r>
              <a:rPr lang="pt-BR" dirty="0" smtClean="0"/>
              <a:t>Universalizar, para a população de 04 (quatro) a 17 (dezessete) anos, com deficiência, transtornos globais do desenvolvimento e altas habilidades o acesso a educação básica.</a:t>
            </a:r>
          </a:p>
          <a:p>
            <a:pPr marL="36576" indent="0">
              <a:buNone/>
            </a:pPr>
            <a:endParaRPr lang="pt-BR" dirty="0"/>
          </a:p>
          <a:p>
            <a:pPr marL="36576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00735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7488832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Sentido da Educação Inclusiva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/>
          </a:bodyPr>
          <a:lstStyle/>
          <a:p>
            <a:pPr marL="36576" indent="0">
              <a:buNone/>
            </a:pPr>
            <a:endParaRPr lang="pt-BR" dirty="0"/>
          </a:p>
          <a:p>
            <a:pPr marL="36576" indent="0">
              <a:buNone/>
            </a:pPr>
            <a:r>
              <a:rPr lang="pt-BR" dirty="0" smtClean="0"/>
              <a:t>Direito à educação - inalienável</a:t>
            </a:r>
          </a:p>
          <a:p>
            <a:pPr marL="36576" indent="0">
              <a:buNone/>
            </a:pPr>
            <a:endParaRPr lang="pt-BR" dirty="0"/>
          </a:p>
          <a:p>
            <a:pPr marL="36576" indent="0">
              <a:buNone/>
            </a:pPr>
            <a:r>
              <a:rPr lang="pt-BR" dirty="0" smtClean="0"/>
              <a:t>Escolarização nas classes comuns do ensino regular.</a:t>
            </a:r>
          </a:p>
          <a:p>
            <a:pPr marL="36576" indent="0">
              <a:buNone/>
            </a:pPr>
            <a:endParaRPr lang="pt-BR" dirty="0"/>
          </a:p>
          <a:p>
            <a:pPr marL="36576" indent="0">
              <a:buNone/>
            </a:pPr>
            <a:r>
              <a:rPr lang="pt-BR" dirty="0" smtClean="0"/>
              <a:t>Reorganização das práticas de ensino regular e ensino especial.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71009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13690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Reorganização da Educação Especial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490" y="1988840"/>
            <a:ext cx="8147248" cy="4525963"/>
          </a:xfrm>
        </p:spPr>
        <p:txBody>
          <a:bodyPr>
            <a:normAutofit/>
          </a:bodyPr>
          <a:lstStyle/>
          <a:p>
            <a:r>
              <a:rPr lang="pt-BR" dirty="0" smtClean="0"/>
              <a:t>Atendimento Educacional Especializado.</a:t>
            </a:r>
          </a:p>
          <a:p>
            <a:pPr marL="36576" indent="0">
              <a:buNone/>
            </a:pPr>
            <a:endParaRPr lang="pt-BR" dirty="0" smtClean="0"/>
          </a:p>
          <a:p>
            <a:r>
              <a:rPr lang="pt-BR" dirty="0" smtClean="0"/>
              <a:t>Perspectiva inclusiva – não é substitutiva do ensino regular.</a:t>
            </a:r>
          </a:p>
          <a:p>
            <a:pPr marL="36576" indent="0">
              <a:buNone/>
            </a:pPr>
            <a:endParaRPr lang="pt-BR" dirty="0" smtClean="0"/>
          </a:p>
          <a:p>
            <a:r>
              <a:rPr lang="pt-BR" dirty="0" smtClean="0"/>
              <a:t>Novo conceito – novos marcos legais – reorganização de suas práticas.</a:t>
            </a:r>
          </a:p>
          <a:p>
            <a:endParaRPr lang="pt-BR" dirty="0"/>
          </a:p>
          <a:p>
            <a:pPr marL="36576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82129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pt-BR" sz="3200" dirty="0" smtClean="0"/>
              <a:t>Por que muitos, ainda, não compreenderam o sentido da </a:t>
            </a:r>
            <a:r>
              <a:rPr lang="pt-BR" sz="3200" dirty="0"/>
              <a:t>E</a:t>
            </a:r>
            <a:r>
              <a:rPr lang="pt-BR" sz="3200" dirty="0" smtClean="0"/>
              <a:t>ducação Inclusiva?</a:t>
            </a:r>
            <a:endParaRPr lang="pt-BR" sz="3200" dirty="0"/>
          </a:p>
        </p:txBody>
      </p:sp>
      <p:sp>
        <p:nvSpPr>
          <p:cNvPr id="5632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2448272"/>
          </a:xfrm>
        </p:spPr>
        <p:txBody>
          <a:bodyPr>
            <a:normAutofit/>
          </a:bodyPr>
          <a:lstStyle/>
          <a:p>
            <a:pPr marL="0" indent="0" algn="just">
              <a:buFont typeface="Wingdings 2" panose="05020102010507070707" pitchFamily="18" charset="2"/>
              <a:buNone/>
            </a:pPr>
            <a:r>
              <a:rPr lang="pt-BR" dirty="0" smtClean="0"/>
              <a:t>Devido às barreiras que se impõem em função de velhos conceitos e práticas que se formaram ao longo dos tempos e, principalmente, do sentido que é atribuído à diferença.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37889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132856"/>
            <a:ext cx="8568952" cy="2592288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pt-BR" sz="3600" dirty="0"/>
              <a:t>Falamos muito em eliminação de barreiras para pessoas com </a:t>
            </a:r>
            <a:r>
              <a:rPr lang="pt-BR" sz="3600" dirty="0" smtClean="0"/>
              <a:t>deficiência, </a:t>
            </a:r>
            <a:r>
              <a:rPr lang="pt-BR" sz="3600" dirty="0"/>
              <a:t>mas precisamos </a:t>
            </a:r>
            <a:r>
              <a:rPr lang="pt-BR" sz="3600" b="1" dirty="0" smtClean="0"/>
              <a:t>eliminar </a:t>
            </a:r>
            <a:r>
              <a:rPr lang="pt-BR" sz="3600" b="1" dirty="0"/>
              <a:t>as barreiras conceituais</a:t>
            </a:r>
            <a:r>
              <a:rPr lang="pt-BR" sz="3600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47192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t-BR" sz="3600" dirty="0"/>
              <a:t>O sentido da </a:t>
            </a:r>
            <a:r>
              <a:rPr lang="pt-BR" sz="3600" dirty="0" smtClean="0"/>
              <a:t>exclusão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2564904"/>
            <a:ext cx="8085112" cy="2116832"/>
          </a:xfrm>
        </p:spPr>
        <p:txBody>
          <a:bodyPr>
            <a:normAutofit/>
          </a:bodyPr>
          <a:lstStyle/>
          <a:p>
            <a:pPr indent="-342900" algn="just">
              <a:buFont typeface="Wingdings" pitchFamily="2" charset="2"/>
              <a:buChar char="Ø"/>
              <a:defRPr/>
            </a:pPr>
            <a:r>
              <a:rPr lang="pt-BR" sz="2400" dirty="0"/>
              <a:t>Pensamento categorial que assume uma série de normas ou modelos dominantes com base nos quais os grupos e os indivíduos são caracterizados como </a:t>
            </a:r>
            <a:r>
              <a:rPr lang="pt-BR" sz="2400" b="1" dirty="0"/>
              <a:t>diferentes</a:t>
            </a:r>
            <a:r>
              <a:rPr lang="pt-BR" sz="2400" dirty="0"/>
              <a:t>. </a:t>
            </a:r>
            <a:endParaRPr lang="pt-BR" sz="2400" dirty="0" smtClean="0"/>
          </a:p>
          <a:p>
            <a:pPr marL="0" indent="0" algn="just">
              <a:buFont typeface="Wingdings 2" pitchFamily="18" charset="2"/>
              <a:buNone/>
              <a:defRPr/>
            </a:pPr>
            <a:endParaRPr lang="pt-BR" sz="2400" dirty="0"/>
          </a:p>
        </p:txBody>
      </p:sp>
    </p:spTree>
    <p:extLst>
      <p:ext uri="{BB962C8B-B14F-4D97-AF65-F5344CB8AC3E}">
        <p14:creationId xmlns="" xmlns:p14="http://schemas.microsoft.com/office/powerpoint/2010/main" val="380269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9036496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4000" dirty="0"/>
              <a:t>O sentido da </a:t>
            </a:r>
            <a:r>
              <a:rPr lang="pt-BR" sz="4000" dirty="0" smtClean="0"/>
              <a:t>exclusão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1700213"/>
            <a:ext cx="8229600" cy="4525962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endParaRPr lang="pt-BR" dirty="0"/>
          </a:p>
          <a:p>
            <a:pPr marL="457200" indent="-457200" algn="just">
              <a:buFont typeface="Wingdings" pitchFamily="2" charset="2"/>
              <a:buChar char="Ø"/>
              <a:defRPr/>
            </a:pPr>
            <a:r>
              <a:rPr lang="pt-BR" dirty="0" smtClean="0"/>
              <a:t> Velhos conceitos sobre a deficiência reduzem o “outro</a:t>
            </a:r>
            <a:r>
              <a:rPr lang="pt-BR" dirty="0"/>
              <a:t>” a uma imagem estereotipada e inflexível e está na base dos preconceitos </a:t>
            </a:r>
            <a:r>
              <a:rPr lang="pt-BR" dirty="0" smtClean="0"/>
              <a:t>e exclusões </a:t>
            </a:r>
            <a:r>
              <a:rPr lang="pt-BR" dirty="0"/>
              <a:t>individuais </a:t>
            </a:r>
            <a:r>
              <a:rPr lang="pt-BR" dirty="0" smtClean="0"/>
              <a:t>e sociais.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56388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pt-BR" sz="4000" dirty="0"/>
              <a:t>O sentido da </a:t>
            </a:r>
            <a:r>
              <a:rPr lang="pt-BR" sz="4000" dirty="0" smtClean="0"/>
              <a:t>exclusão</a:t>
            </a:r>
            <a:endParaRPr lang="pt-BR" sz="4000" dirty="0"/>
          </a:p>
        </p:txBody>
      </p:sp>
      <p:sp>
        <p:nvSpPr>
          <p:cNvPr id="43011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1874838"/>
            <a:ext cx="8229600" cy="4995862"/>
          </a:xfrm>
        </p:spPr>
        <p:txBody>
          <a:bodyPr/>
          <a:lstStyle/>
          <a:p>
            <a:pPr indent="-342900" algn="just">
              <a:buFont typeface="Wingdings" pitchFamily="2" charset="2"/>
              <a:buChar char="Ø"/>
            </a:pPr>
            <a:r>
              <a:rPr lang="pt-BR" sz="2400" dirty="0" smtClean="0"/>
              <a:t>A identidade é uma invenção daqueles que supõem ter nas mãos o poder de definir pessoas e grupos.</a:t>
            </a:r>
          </a:p>
          <a:p>
            <a:pPr indent="-342900" algn="just">
              <a:buFont typeface="Wingdings" pitchFamily="2" charset="2"/>
              <a:buChar char="Ø"/>
            </a:pPr>
            <a:endParaRPr lang="pt-BR" sz="2400" dirty="0" smtClean="0"/>
          </a:p>
          <a:p>
            <a:pPr indent="-342900" algn="just">
              <a:buFont typeface="Wingdings" pitchFamily="2" charset="2"/>
              <a:buChar char="Ø"/>
            </a:pPr>
            <a:r>
              <a:rPr lang="pt-BR" sz="2400" dirty="0" smtClean="0"/>
              <a:t>Trata-se de sistemas de representação que produzem identidades fixas, e por eles a diferença é afirmada para, então, ser negada. </a:t>
            </a:r>
          </a:p>
          <a:p>
            <a:pPr indent="-342900" algn="just">
              <a:buFont typeface="Wingdings" pitchFamily="2" charset="2"/>
              <a:buChar char="Ø"/>
            </a:pPr>
            <a:endParaRPr lang="pt-BR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185755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a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écnic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TC030006182[[fn=Classic Theme 2007]]</Template>
  <TotalTime>1099</TotalTime>
  <Words>664</Words>
  <Application>Microsoft Office PowerPoint</Application>
  <PresentationFormat>Apresentação na tela (4:3)</PresentationFormat>
  <Paragraphs>62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Técnica</vt:lpstr>
      <vt:lpstr>  Sentido da Educação Inclusiva  </vt:lpstr>
      <vt:lpstr>Meta 4 e CONAE</vt:lpstr>
      <vt:lpstr>Sentido da Educação Inclusiva</vt:lpstr>
      <vt:lpstr>Reorganização da Educação Especial</vt:lpstr>
      <vt:lpstr>Por que muitos, ainda, não compreenderam o sentido da Educação Inclusiva?</vt:lpstr>
      <vt:lpstr>Slide 6</vt:lpstr>
      <vt:lpstr>O sentido da exclusão</vt:lpstr>
      <vt:lpstr>O sentido da exclusão</vt:lpstr>
      <vt:lpstr>O sentido da exclusão</vt:lpstr>
      <vt:lpstr>O sentido da inclusão</vt:lpstr>
      <vt:lpstr>O sentido da inclusão </vt:lpstr>
      <vt:lpstr>Slide 12</vt:lpstr>
      <vt:lpstr>Slide 13</vt:lpstr>
      <vt:lpstr>Slide 14</vt:lpstr>
      <vt:lpstr>Slide 15</vt:lpstr>
      <vt:lpstr>Slide 16</vt:lpstr>
      <vt:lpstr>Slide 17</vt:lpstr>
      <vt:lpstr>Professora de AEE faz acompanhamento em sala de aula  e  ensina o uso de recursos a professores e demais alunos</vt:lpstr>
      <vt:lpstr>Professora de AEE faz acompanhamento em sala de aula  e  ensina o uso de recursos a professores e demais alunos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EDUCAÇÃO</dc:title>
  <dc:creator>CASA</dc:creator>
  <cp:lastModifiedBy>angomes</cp:lastModifiedBy>
  <cp:revision>78</cp:revision>
  <dcterms:created xsi:type="dcterms:W3CDTF">2011-03-09T13:03:46Z</dcterms:created>
  <dcterms:modified xsi:type="dcterms:W3CDTF">2013-11-05T11:07:35Z</dcterms:modified>
</cp:coreProperties>
</file>