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Default Extension="sldx" ContentType="application/vnd.openxmlformats-officedocument.presentationml.slide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458" r:id="rId2"/>
    <p:sldId id="258" r:id="rId3"/>
    <p:sldId id="476" r:id="rId4"/>
    <p:sldId id="363" r:id="rId5"/>
    <p:sldId id="408" r:id="rId6"/>
    <p:sldId id="392" r:id="rId7"/>
    <p:sldId id="472" r:id="rId8"/>
    <p:sldId id="360" r:id="rId9"/>
    <p:sldId id="473" r:id="rId10"/>
    <p:sldId id="488" r:id="rId11"/>
    <p:sldId id="405" r:id="rId12"/>
    <p:sldId id="465" r:id="rId13"/>
    <p:sldId id="477" r:id="rId14"/>
    <p:sldId id="481" r:id="rId15"/>
    <p:sldId id="482" r:id="rId16"/>
    <p:sldId id="475" r:id="rId17"/>
    <p:sldId id="489" r:id="rId18"/>
    <p:sldId id="487" r:id="rId19"/>
    <p:sldId id="409" r:id="rId20"/>
    <p:sldId id="341" r:id="rId21"/>
    <p:sldId id="419" r:id="rId22"/>
    <p:sldId id="345" r:id="rId23"/>
    <p:sldId id="463" r:id="rId24"/>
    <p:sldId id="268" r:id="rId25"/>
    <p:sldId id="479" r:id="rId26"/>
    <p:sldId id="485" r:id="rId27"/>
    <p:sldId id="434" r:id="rId28"/>
    <p:sldId id="483" r:id="rId29"/>
    <p:sldId id="440" r:id="rId30"/>
    <p:sldId id="352" r:id="rId31"/>
    <p:sldId id="449" r:id="rId32"/>
    <p:sldId id="480" r:id="rId33"/>
    <p:sldId id="478" r:id="rId34"/>
    <p:sldId id="333" r:id="rId35"/>
    <p:sldId id="374" r:id="rId3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000000"/>
    <a:srgbClr val="1C1C1C"/>
    <a:srgbClr val="0671C5"/>
    <a:srgbClr val="0062A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1400" autoAdjust="0"/>
    <p:restoredTop sz="96595" autoAdjust="0"/>
  </p:normalViewPr>
  <p:slideViewPr>
    <p:cSldViewPr snapToGrid="0" snapToObjects="1">
      <p:cViewPr>
        <p:scale>
          <a:sx n="69" d="100"/>
          <a:sy n="69" d="100"/>
        </p:scale>
        <p:origin x="-1182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6" d="100"/>
          <a:sy n="56" d="100"/>
        </p:scale>
        <p:origin x="-2898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presenta__o_do_Microsoft_Office_PowerPoint1.pptx"/><Relationship Id="rId2" Type="http://schemas.openxmlformats.org/officeDocument/2006/relationships/vmlDrawing" Target="../drawings/vmlDrawing1.vml"/><Relationship Id="rId1" Type="http://schemas.openxmlformats.org/officeDocument/2006/relationships/theme" Target="../theme/theme3.xml"/><Relationship Id="rId4" Type="http://schemas.openxmlformats.org/officeDocument/2006/relationships/package" Target="../embeddings/Apresenta__o_do_Microsoft_Office_PowerPoint2.pptx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A040BC-091C-4E56-AA3A-8F63BB77D65E}" type="datetimeFigureOut">
              <a:rPr lang="en-US" smtClean="0"/>
              <a:pPr/>
              <a:t>8/21/2013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B381FF-D336-4C16-91C3-618834F1BB67}" type="slidenum">
              <a:rPr lang="en-US" smtClean="0"/>
              <a:pPr/>
              <a:t>‹nº›</a:t>
            </a:fld>
            <a:endParaRPr lang="en-US"/>
          </a:p>
        </p:txBody>
      </p:sp>
      <p:graphicFrame>
        <p:nvGraphicFramePr>
          <p:cNvPr id="87042" name="Object 2"/>
          <p:cNvGraphicFramePr>
            <a:graphicFrameLocks noChangeAspect="1"/>
          </p:cNvGraphicFramePr>
          <p:nvPr/>
        </p:nvGraphicFramePr>
        <p:xfrm>
          <a:off x="1144588" y="2859088"/>
          <a:ext cx="4568825" cy="3425825"/>
        </p:xfrm>
        <a:graphic>
          <a:graphicData uri="http://schemas.openxmlformats.org/presentationml/2006/ole">
            <p:oleObj spid="_x0000_s87042" name="Apresentação" r:id="rId3" imgW="4569445" imgH="3426611" progId="PowerPoint.Show.12">
              <p:embed/>
            </p:oleObj>
          </a:graphicData>
        </a:graphic>
      </p:graphicFrame>
      <p:graphicFrame>
        <p:nvGraphicFramePr>
          <p:cNvPr id="87043" name="Object 3"/>
          <p:cNvGraphicFramePr>
            <a:graphicFrameLocks noChangeAspect="1"/>
          </p:cNvGraphicFramePr>
          <p:nvPr/>
        </p:nvGraphicFramePr>
        <p:xfrm>
          <a:off x="1144588" y="2859088"/>
          <a:ext cx="4568825" cy="3425825"/>
        </p:xfrm>
        <a:graphic>
          <a:graphicData uri="http://schemas.openxmlformats.org/presentationml/2006/ole">
            <p:oleObj spid="_x0000_s87043" name="Apresentação" r:id="rId4" imgW="4569445" imgH="3426611" progId="PowerPoint.Show.12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B80875F-4ABE-491E-83A8-751840AA3C3B}" type="datetimeFigureOut">
              <a:rPr lang="en-US"/>
              <a:pPr>
                <a:defRPr/>
              </a:pPr>
              <a:t>8/21/2013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smtClean="0"/>
              <a:t>Click to edit Master text styles</a:t>
            </a:r>
          </a:p>
          <a:p>
            <a:pPr lvl="1"/>
            <a:r>
              <a:rPr lang="pt-BR" noProof="0" smtClean="0"/>
              <a:t>Second level</a:t>
            </a:r>
          </a:p>
          <a:p>
            <a:pPr lvl="2"/>
            <a:r>
              <a:rPr lang="pt-BR" noProof="0" smtClean="0"/>
              <a:t>Third level</a:t>
            </a:r>
          </a:p>
          <a:p>
            <a:pPr lvl="3"/>
            <a:r>
              <a:rPr lang="pt-BR" noProof="0" smtClean="0"/>
              <a:t>Fourth level</a:t>
            </a:r>
          </a:p>
          <a:p>
            <a:pPr lvl="4"/>
            <a:r>
              <a:rPr lang="pt-BR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158200F-2596-40C5-AF5B-6D902203E20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62726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58200F-2596-40C5-AF5B-6D902203E20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39C83C-47DC-46A2-BDA0-E149F003EB26}" type="slidenum">
              <a:rPr lang="pt-BR" smtClean="0">
                <a:cs typeface="Arial" charset="0"/>
              </a:rPr>
              <a:pPr/>
              <a:t>25</a:t>
            </a:fld>
            <a:endParaRPr lang="pt-BR" smtClean="0">
              <a:cs typeface="Arial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58200F-2596-40C5-AF5B-6D902203E20C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58200F-2596-40C5-AF5B-6D902203E20C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58200F-2596-40C5-AF5B-6D902203E20C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95370C-4FBB-40AF-A550-AE71C0C58BEA}" type="slidenum">
              <a:rPr lang="pt-BR" smtClean="0">
                <a:cs typeface="Arial" charset="0"/>
              </a:rPr>
              <a:pPr/>
              <a:t>35</a:t>
            </a:fld>
            <a:endParaRPr lang="pt-BR" smtClean="0">
              <a:cs typeface="Arial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58200F-2596-40C5-AF5B-6D902203E20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58200F-2596-40C5-AF5B-6D902203E20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58200F-2596-40C5-AF5B-6D902203E20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3FF8F0-7822-42D7-8A13-70DAC616DE2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3FF8F0-7822-42D7-8A13-70DAC616DE2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58200F-2596-40C5-AF5B-6D902203E20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58200F-2596-40C5-AF5B-6D902203E20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0096762-A93A-4F7D-B683-09B9DF36A943}" type="slidenum">
              <a:rPr lang="pt-BR" sz="1200">
                <a:latin typeface="Arial" charset="0"/>
              </a:rPr>
              <a:pPr algn="r"/>
              <a:t>22</a:t>
            </a:fld>
            <a:endParaRPr lang="pt-BR" sz="1200">
              <a:latin typeface="Arial" charset="0"/>
            </a:endParaRPr>
          </a:p>
        </p:txBody>
      </p:sp>
      <p:sp>
        <p:nvSpPr>
          <p:cNvPr id="204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F0A84-6EAA-44CF-9AC3-05DE943ECADF}" type="datetimeFigureOut">
              <a:rPr lang="en-US"/>
              <a:pPr>
                <a:defRPr/>
              </a:pPr>
              <a:t>8/21/2013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F4050-DFE1-4FF2-8D6C-09BF39207E2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81B81-EFE0-4580-B72C-FB3CB35BB60B}" type="datetimeFigureOut">
              <a:rPr lang="en-US"/>
              <a:pPr>
                <a:defRPr/>
              </a:pPr>
              <a:t>8/21/2013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7DD16-69F9-486F-BFD8-8CFE5474544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00C8C-12F7-4696-92CC-91B86A00B57E}" type="datetimeFigureOut">
              <a:rPr lang="en-US"/>
              <a:pPr>
                <a:defRPr/>
              </a:pPr>
              <a:t>8/21/2013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87F14-4F5D-4EC3-AE42-0E46585A92A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EABA5-2073-475C-B16E-B2AE0664B756}" type="datetimeFigureOut">
              <a:rPr lang="en-US"/>
              <a:pPr>
                <a:defRPr/>
              </a:pPr>
              <a:t>8/21/2013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1133A-AE38-43A9-AEE7-87D30775F7F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4DE59-E7E5-4FAD-A67E-6FAD331344D3}" type="datetimeFigureOut">
              <a:rPr lang="en-US"/>
              <a:pPr>
                <a:defRPr/>
              </a:pPr>
              <a:t>8/21/2013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A2A02-9A56-4F34-AFC2-0FDC9A4CCA6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23B70-E72E-49F9-970B-65173773108B}" type="datetimeFigureOut">
              <a:rPr lang="en-US"/>
              <a:pPr>
                <a:defRPr/>
              </a:pPr>
              <a:t>8/21/2013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2A6C5-C1F5-40B1-8489-712E29EFA28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8F8E5-840C-4DA5-80EB-411E0760B400}" type="datetimeFigureOut">
              <a:rPr lang="en-US"/>
              <a:pPr>
                <a:defRPr/>
              </a:pPr>
              <a:t>8/21/2013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61051-914A-4DD4-B992-126CB2B3A84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29D4E-CE9C-4AEB-9AD4-5CD8DC764E45}" type="datetimeFigureOut">
              <a:rPr lang="en-US"/>
              <a:pPr>
                <a:defRPr/>
              </a:pPr>
              <a:t>8/21/2013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2CB6F-C58F-4270-84CA-11BC44DB66A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D9FFB-A367-4427-8A13-C7CA2BE087AA}" type="datetimeFigureOut">
              <a:rPr lang="en-US"/>
              <a:pPr>
                <a:defRPr/>
              </a:pPr>
              <a:t>8/21/2013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8668E-4430-44BD-A035-891A2D69D3A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2B16B-C1C0-4E5C-AB8A-F3767B325F81}" type="datetimeFigureOut">
              <a:rPr lang="en-US"/>
              <a:pPr>
                <a:defRPr/>
              </a:pPr>
              <a:t>8/21/2013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E7180-1113-4ED8-9AF5-235EF8AEB7A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076EF-D796-4D8B-9D61-308ACD45F200}" type="datetimeFigureOut">
              <a:rPr lang="en-US"/>
              <a:pPr>
                <a:defRPr/>
              </a:pPr>
              <a:t>8/21/2013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8AA7B-2841-40DB-8FBB-E85401CFB35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4AD95D6-F631-4BFA-8416-D899EDEA3E62}" type="datetimeFigureOut">
              <a:rPr lang="en-US"/>
              <a:pPr>
                <a:defRPr/>
              </a:pPr>
              <a:t>8/21/2013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870A168-6024-42DC-9DDA-5F401A89595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package" Target="../embeddings/Slide_do_Microsoft_Office_PowerPoint4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9.jpeg"/><Relationship Id="rId5" Type="http://schemas.openxmlformats.org/officeDocument/2006/relationships/image" Target="../media/image4.jpeg"/><Relationship Id="rId4" Type="http://schemas.openxmlformats.org/officeDocument/2006/relationships/package" Target="../embeddings/Slide_do_Microsoft_Office_PowerPoint3.sldx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base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7657" y="-144464"/>
            <a:ext cx="9692639" cy="700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-307657" y="2495268"/>
            <a:ext cx="9692638" cy="24923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ea typeface="Verdana" pitchFamily="34" charset="0"/>
                <a:cs typeface="Verdana" pitchFamily="34" charset="0"/>
              </a:rPr>
              <a:t>TRANSFORMAR O PAÍS</a:t>
            </a:r>
          </a:p>
          <a:p>
            <a:pPr algn="ctr"/>
            <a:r>
              <a:rPr lang="en-US" sz="44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ea typeface="Verdana" pitchFamily="34" charset="0"/>
                <a:cs typeface="Verdana" pitchFamily="34" charset="0"/>
              </a:rPr>
              <a:t>PELA</a:t>
            </a:r>
            <a:r>
              <a:rPr lang="en-US" sz="44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ea typeface="Verdana" pitchFamily="34" charset="0"/>
                <a:cs typeface="Verdana" pitchFamily="34" charset="0"/>
              </a:rPr>
              <a:t>EDUCAÇÃO</a:t>
            </a:r>
          </a:p>
        </p:txBody>
      </p:sp>
      <p:sp>
        <p:nvSpPr>
          <p:cNvPr id="2053" name="Title 1"/>
          <p:cNvSpPr txBox="1">
            <a:spLocks/>
          </p:cNvSpPr>
          <p:nvPr/>
        </p:nvSpPr>
        <p:spPr bwMode="auto">
          <a:xfrm>
            <a:off x="322167" y="319023"/>
            <a:ext cx="6181346" cy="4018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/>
            <a:endParaRPr lang="en-US" sz="32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US" sz="36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US" sz="3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54" name="Subtitle 2"/>
          <p:cNvSpPr txBox="1">
            <a:spLocks/>
          </p:cNvSpPr>
          <p:nvPr/>
        </p:nvSpPr>
        <p:spPr bwMode="auto">
          <a:xfrm>
            <a:off x="323850" y="4305300"/>
            <a:ext cx="8480425" cy="199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buFont typeface="Arial" charset="0"/>
              <a:buNone/>
            </a:pPr>
            <a:endParaRPr lang="en-US" sz="28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56" name="TextBox 6"/>
          <p:cNvSpPr txBox="1">
            <a:spLocks noChangeArrowheads="1"/>
          </p:cNvSpPr>
          <p:nvPr/>
        </p:nvSpPr>
        <p:spPr bwMode="auto">
          <a:xfrm>
            <a:off x="849313" y="4765964"/>
            <a:ext cx="7538783" cy="2092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/>
          <a:lstStyle/>
          <a:p>
            <a:pPr algn="ctr">
              <a:lnSpc>
                <a:spcPts val="2163"/>
              </a:lnSpc>
            </a:pPr>
            <a:r>
              <a:rPr lang="pt-BR" sz="2400" dirty="0">
                <a:solidFill>
                  <a:schemeClr val="tx2">
                    <a:lumMod val="75000"/>
                  </a:schemeClr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Ozires Silva </a:t>
            </a:r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ctr">
              <a:lnSpc>
                <a:spcPts val="2163"/>
              </a:lnSpc>
            </a:pPr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Presidente </a:t>
            </a:r>
          </a:p>
          <a:p>
            <a:pPr algn="ctr">
              <a:lnSpc>
                <a:spcPts val="2163"/>
              </a:lnSpc>
            </a:pPr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Conselho de Administração</a:t>
            </a:r>
          </a:p>
          <a:p>
            <a:pPr algn="ctr">
              <a:lnSpc>
                <a:spcPts val="2163"/>
              </a:lnSpc>
            </a:pPr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Reitor UNIMONTE</a:t>
            </a:r>
          </a:p>
          <a:p>
            <a:pPr algn="ctr">
              <a:lnSpc>
                <a:spcPts val="2163"/>
              </a:lnSpc>
            </a:pPr>
            <a:endParaRPr lang="pt-BR" sz="2400" b="1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ts val="2163"/>
              </a:lnSpc>
            </a:pPr>
            <a:endParaRPr lang="pt-BR" b="1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ts val="2163"/>
              </a:lnSpc>
            </a:pPr>
            <a:endParaRPr lang="en-US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57" name="Subtitle 2"/>
          <p:cNvSpPr txBox="1">
            <a:spLocks/>
          </p:cNvSpPr>
          <p:nvPr/>
        </p:nvSpPr>
        <p:spPr bwMode="auto">
          <a:xfrm>
            <a:off x="657225" y="3158260"/>
            <a:ext cx="38814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buFont typeface="Arial" charset="0"/>
              <a:buNone/>
            </a:pPr>
            <a:r>
              <a:rPr lang="en-US" sz="4800" b="1" dirty="0">
                <a:solidFill>
                  <a:srgbClr val="0062A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sz="4800" b="1" i="1" dirty="0">
              <a:solidFill>
                <a:srgbClr val="0062A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6914" name="AutoShape 2" descr="data:image/jpeg;base64,/9j/4AAQSkZJRgABAQAAAQABAAD/2wCEAAkGBhQSERUUEhQUFBQVFRQXFRgXFyAWFhoWGhcYGBsbGBQcHSYfFxkjHBgaHy8gJCcpLCwtFR4xNTAqNSYrLCkBCQoKDgwOGg8PGiwkHyQ0NSo0LTUsLCwpKSksNSwsLCosLCwsLCwsKSwsLCwsLCwpLCwsLCwsLCksKSwpLCwsLP/AABEIAIEAtAMBIgACEQEDEQH/xAAcAAEAAQUBAQAAAAAAAAAAAAAABwEDBAUGAgj/xAA+EAACAQMCAwUDCgQFBQAAAAABAgMABBESIQUGMQcTIkFRFGGRIzJCUnFzgaGxsjViwdEXJENy8BUWVMLh/8QAGQEBAAMBAQAAAAAAAAAAAAAAAAIDBAUB/8QAJBEAAgMAAQMEAwEAAAAAAAAAAAECAxEEEiExFCJBUUJhoSP/2gAMAwEAAhEDEQA/AJxpSqaqArSvJamaA9Urzmmqh5p6pXnNVBoelaUpQClKpQFaUpQClKUApSlAKUpQClKpmgK0pSgKGsLivE0t4mkkOlVGSf6fbV+7uVjUs5CqoJJPQCoO545ya9l0pkQIfCPrH6x/pWjj0O6WfBl5F6qj+zZ3XP8APduyxSGA5JgA2Dj6r5+kfI7da0R52vgSDcSAgkEbZBHUVpYIWd1VAWdiAoHUnbGMdDt18q73mbs+m9lSfZ51Ud+oHztuo/mA6+tddxpqai8OSpW27JNnN/8AfF9/5Mn5f2rK4dzRfzNj2l1VRmRzgBF82O3wHmTWg4bw555FiiUs7HAHl9p9AKkPmHs7eGwVYCWZTrnXzk26j3L5DpS10xaji7itXS2Xcy+UO0kPN3ExOg4EUjfOJ6eMjYEnpUjq1fMXn/zr/epZ7OOee9At52+UAHdsfpDHQ+8fnWPl8XPfDwbOLyvxmSNmhavJNRbzXzvczXfsljthipYdWYYzhvoqPM1grrdjxG+21VrWSmWoGqK5eH8YtAJe+MyjBdQdZA89iNx9lU7QOZLqK8ijhmaMPFGcDpqZmHmPdVseM5SSTRU+Qox1olUGq5qHeMcU4tYFHmmDqxwOjKSN8EaQRtUncB4sLm2imAx3iBse/wA/0NQspcEpbqZOu9TbRs9VVzUKc0c+3PtkogmZYkfSAMYOnY5+0/pUt8F4iJ4I5R9NFb8SNx8aWUSripP5PK74zk4o2Nec1Qmo/wC0fnWW2dILfAkcZLYyQCcAAdAT6moVwdkulFlk1COskHNNVRa/BeMoveLc6z1KBgT64wRg/gav878xXUNpaurtFK+e9AABzpBIxg9D+tW+n2Simij1KS1pkl6q8yyYBPoCah6e/wCLw26XRn1RMFbqGwGxjUuBtXe8o8xG9su9YAOA6uB01AeXuORXllDgt3SdV6m8NvwDjkd3bR3EWru5V1LqGGxkjcfhStB2T/wez+6P72pVBoMDtbtp3tkMWTErMZgOp2Gkn+UHOfwqHRX05NEGGCAQRgg9MVC/aDyQbRzNCD3DHp9Rj/6mutwORGP+bOTzqZN9aMnsle3FwwkHy5HyRbpjzC+jVLc86opZiAoBJJ6AV8227sHUpkODlSOoI99dRzTz3NcQpASAAo74r9NvcfIVPk8SVliaZXx+Uq63F+TqeTeP2JvpxFH3bSt4HPRsdQB9HJ3x51IbuMEnAA+FfMysVIKnBHQjbB91djxPn+eezEI2YDErDYsvl/8AahfwZOScSVXNSi0zVc6TQPdyG2GF88fNL+ZUeQrWcMtZJJUSEHvCw04659c1jopJAAyScADzPuHn5fGpo7PuShax97KAZnGT/IMfNH9a13Wxoq6X3Znqrd9mo6bhkUiwosrBpAoDsBjJqKOzwgcVkEmNfy2M/X1DOPfipl01G/NvZ5Mbj2mxYK5OplzpIb6yt+ork8ea90ZdtOpfB+1r4JGLACoe7VWP/UYim57qIr9vePj8zWwfg3GLoCOZxHHkajkDOD56d2z9tZnOXJtzcXsMsSqyIkSsSwB8LljtU+PGNM9b+yu5ythiRyfG+JXN3cRW18yw4cDZcBS3Q+/3eVSpfyJYcPbRssMWE97YwPiTWq7QOSTeRq8IHfoMbnAZT1Bb3dQa0vEOBcTmsEtXjQsrjLd4PEijwg+pB/QVKUoWKPfPtEYxnW5dt3wcfwqaD2O6EsgE8hUxgjJyp15z08RP5V33ZRxYvZyRdWhZtI/lYZH55+NZ/BOzq2S3jWeBGlCjWevi89/dWq5L5QurK9diq+zsHXIcdAcp4eualbbXZGSRGqqyuSb+Sy/M3Gcn/KLjJ/0j0z695vtWw515Ie+EcqMqzBAHVtgfPHuIOa7oLXEc3cCvjdC4spMeBVZdWOhPUHY9azV2bJdOJmiytKL3Wji5L/inDCveM4TOAGIkjOPLPUH4Vsu0Xi3tVlZzY06yxI9DjB/Ort5yxxW+KpdFEjBz1UfjpHU1tOceRpXtbaC1UMIcg6m07aQM7++tjsrU4t5v8M3RY4tLcOYfiV/dWcdpHbsI9CLqCnxKBgeI7BdgakTlDl02dkY3OXOtnx01MOg91bLlyyaK1hjf5yRIrb53Awd62FwPA3+0/pWO67q2K8GqmnpyT8nK9k/8Hs/uj+9qU7J/4PZ/dH97UrMazrzWPeWayoyOAysCCD0IrJqhFE8PGk+zIpvOyaVHc27x4J8OvIKL6Dbr13rX/wCD939eH4n+1TLppitkebbFZpklwqmQ0ex+7+vD8T/avUPZJeKcrJDn7T+e24qYyK4HtFmaS7sLRpXht7h5e9ZGKFtCgqneDcZzXvr7vsj6Gocodm4t5jNPoZx8xV3VT5nf/grvgKji5v5bOaGwsJlYyC4lMlyxmEYjVfkgc5/EnbNaX/FK+mUtAkCBLD2pw4Y5KSOjhSPI6cjNZbLJWPZGquqNayJMWa8mo04j2iXKTW5YJBbSxWz940Tyq0kgBaMuD8kQDgZHXHlWLw/tAvbqRsQf5V3uYmIjI7sIrBW7/VhmJAyuNqgWEqAivQFQXwPil3GLeS2ZS6cG71hLqZSFncnAHVyBjNdHddo93Iuq3EEYi4fDeyiQE69YyUQ5GkD133oCUM0BqOe0bjDycIt507xDNJZsVjYo+JNyisOhPza57gPNs1nZX86d46rcxwwQTuZJYWYhSZM77k5AzvQE0V5zUWnn/iC93A8ccUs1ykUU80ZjTuymos0WrrnYb1jW3Os1wlnLOqMy8Smi8GUBWOJtwM+fv9aAl0GlRPbdpd5oimcQFLuG8eFEB1xNCrldZydYOnfpWRwrtDuvH7UbdFbhy3kbqrFUyVADr1br5UBJxYCq5qFuMc6XNxZ3cU2xibh8kbqhgZllnU7oWJAwPzrvOdOY5rd7SC27sSXUpTXKCUQKuokgdSenWgOtBrxcfMb/AGn9KhvgHONzbWVvFHmSa5vLtS+ky4CNvoj1ZYnOyk9Kkflbi09zZCS5i7mbDq64xuNsgZOM9ceVAYXZP/B7P7o/valOyj+D2f3R/e1KA64tVi34hHJqCOjlTpbSwOk+hx0NYfMnGBa2k05ziOJmGN8nHhGPPfFQdwHiF3w1LjEU0T3VmZ0LlW1XCNqZ0wTgaJDgHfIFAT2nE42laEOplVQzID4gp2BI9KyC9QHacS0PxKa2uZZ2HDoWE7HL95rTIBwOhJ2rJ4lxO+iS8IvrlvZobGdc6TqeXSHBIX5gBOwoCarficcjyIjqzxECRQclSRkAjy23rX8zWlnNGsd6ImR3AQSecm+Ap66uvSoz45xq4E94EleIniHDo9SYDBJIzrwcb+tVfi1wid287ymDjaQLI4DOYgoJB23GSd/fQHe3PIXDhAInt4lijZnG5GC2zHvMg77A71lx8o2ePDBHhoBb7ZwYNzo6/N3PxqILnjE1xHxC3knluH9nnkDxSh4NKuNKtFoBhYAYxnfFbmwmeWThlvacQuBFLbzGRwwchl0HR4htg5X3UBITcj2JkSU26F4wgQnOBoGlPDnB0gdSKsX3KnD4Xe8lijRhqZ5GJC5PhLFchdRB64zvUdx853B4iht5JirXNxE8EsusnSp0/JaAIlyBjBOa8w81KOHtLNeXU106AT24YIInMyjVvGe5C5xnfOo+lASRwbhPD5UzbJG6rEbXKkkCI5Yx5z6t+dXL3kKxmEQktkYQoI4xuMIMYU7+JR6Goq4dzRcCMxNctHajiPdyXEbZKwspbAm0DKk/Sxvmu05X49dNwi6lDPM8T3ItZHHikjUfJuRtq6nfG+KA6viFrazlbWYRsy6ZViJ3AQ+Fgo6AGvNxypaSPK7wRs06hZiRs4HTUucE+h6++oh4HxV+/ae3nlu5xwiRiXGWSfUpZEBUdDnb3V1HZbxuaadg90s6Pbq5j71pXSUEBicovd5yRo8sUBn8b5RsFj9kgezgleRH0T4mLYBA+Td9RPpg/hVzljgfD7URWRljmuIZ2lUHZhOQclUGwwu2N8bVxHGJYoeIytCbe8M94oktZYGFyjasHu5MeFRgNkH0rKk5nl/6qphaUH26WF4pGDMRpJ2h0ju0JGA2okigJItuQ7FHkkS2jDSq6uRno/zgBnAzvnGOtWbvhfDI3EcotkbuBbhHcKe4PSMKx6HH21wvJPM1xJd2Y9plmlm9o9ugf5kAUnRhQB3WMAAZOc1TnDgEt5xm6hiit3L2MKl5v9MFiNceAfGKA7+35DsFRkW3TRIItQ8R1CM6kySfI1sONcvW92ipcRLKqsGUN5MMgEEdDvUR8z8ems5hDDPMj2i2UZ1SYWUEqrFLfSdS77ktmsy95xlSWSAzyLOOMRALuD7KSAd8YEf40B3lrytw2a3NvHFE8MUreFSfBMPnYbOQ341t7HhMVtbmKBAkaq2FGT1BJOTuah234m8UkiGZ7W1l4tdi4mQ6WGFyi6sHSrHzqQezric0/De8uGZzqmVHYYZ4lJCOdupHn7qAudlH8Hs/uj+9qU7KP4PZ/dH97UoDrXjBGCAR6EZHwryYQeoB9Ns1dpQFlbVR0VR+AqpgG+w367dcdM+tXaUBZMA9B1B6eY/rVfZ1+qOuenn6/b76u0oCyLZRnCgZ64A3+31rxb2KIMKirux2UDdjk/iTvWTSgLHs4ByFGfXAz8fWtdYcsxRSzTYZ5J9OsuQ3hX5qgYACgknHvrcUoCwbRMEaVweowMH7RjBr2sQAAAAx0q5SgLS26joAPsAFUS1VSSqgZ64AGftq9SgLXsy5zpXPrgZ+PWqC2XOdIznOcDOfXPrV6lAWlt1BJCgE9SBuftPnVe7Gc4GfM+fxq5SgLTWyk5Kgn3gE09mXOdIz64Gau0oCy1spBBUEHcgjIz648zXruRjGNvTyq5SgLFlZpEipGioijCqowoGc7AdKVfpQClKUApSlAKUpQClKUApSlAKUpQClKUApSlAKUpQClKUApSlAKUpQClKUApSlAKUpQClKUApSlAKUpQClKUApSlAKUpQClKUApSlAKUpQClKUApSlAKUpQClKUApSlAKUpQClKUApSlAKUpQClKUApSlAKUp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CaixaDeTexto 15"/>
          <p:cNvSpPr txBox="1"/>
          <p:nvPr/>
        </p:nvSpPr>
        <p:spPr>
          <a:xfrm>
            <a:off x="3228109" y="15000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5" name="Picture 7" descr="anima_HORIZONT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5632" y="5901741"/>
            <a:ext cx="2520878" cy="884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10" name="Picture 2" descr="http://2.bp.blogspot.com/-9fCBRH9Ngxs/ThW-5kkszwI/AAAAAAAAAjc/B6t5sKTrcSs/s280/200px-Coat_of_arms_of_Brazil_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575" y="333673"/>
            <a:ext cx="1730654" cy="1730654"/>
          </a:xfrm>
          <a:prstGeom prst="rect">
            <a:avLst/>
          </a:prstGeom>
          <a:noFill/>
        </p:spPr>
      </p:pic>
      <p:pic>
        <p:nvPicPr>
          <p:cNvPr id="171012" name="Picture 4" descr="Logo do Senado Federa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72101" y="756635"/>
            <a:ext cx="3459593" cy="1112706"/>
          </a:xfrm>
          <a:prstGeom prst="rect">
            <a:avLst/>
          </a:prstGeom>
          <a:noFill/>
        </p:spPr>
      </p:pic>
      <p:sp>
        <p:nvSpPr>
          <p:cNvPr id="19" name="CaixaDeTexto 18"/>
          <p:cNvSpPr txBox="1"/>
          <p:nvPr/>
        </p:nvSpPr>
        <p:spPr>
          <a:xfrm>
            <a:off x="6123709" y="333672"/>
            <a:ext cx="3020291" cy="1569660"/>
          </a:xfrm>
          <a:prstGeom prst="rect">
            <a:avLst/>
          </a:prstGeom>
          <a:solidFill>
            <a:schemeClr val="bg2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oper Black" pitchFamily="18" charset="0"/>
                <a:ea typeface="Verdana" pitchFamily="34" charset="0"/>
                <a:cs typeface="Verdana" pitchFamily="34" charset="0"/>
              </a:rPr>
              <a:t>COMISSÃO DE SERVIÇOS DE INFRA</a:t>
            </a:r>
          </a:p>
          <a:p>
            <a:pPr algn="ctr"/>
            <a:r>
              <a:rPr lang="en-US" sz="2400" dirty="0" smtClean="0">
                <a:latin typeface="Cooper Black" pitchFamily="18" charset="0"/>
                <a:ea typeface="Verdana" pitchFamily="34" charset="0"/>
                <a:cs typeface="Verdana" pitchFamily="34" charset="0"/>
              </a:rPr>
              <a:t>ESTRUTURA</a:t>
            </a:r>
            <a:endParaRPr lang="en-US" sz="2400" dirty="0">
              <a:latin typeface="Cooper Black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6123709" y="2064328"/>
            <a:ext cx="2912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oper Black" pitchFamily="18" charset="0"/>
                <a:ea typeface="Verdana" pitchFamily="34" charset="0"/>
                <a:cs typeface="Verdana" pitchFamily="34" charset="0"/>
              </a:rPr>
              <a:t>21 </a:t>
            </a:r>
            <a:r>
              <a:rPr lang="en-US" sz="2400" b="1" dirty="0" err="1" smtClean="0">
                <a:latin typeface="Cooper Black" pitchFamily="18" charset="0"/>
                <a:ea typeface="Verdana" pitchFamily="34" charset="0"/>
                <a:cs typeface="Verdana" pitchFamily="34" charset="0"/>
              </a:rPr>
              <a:t>Agosto</a:t>
            </a:r>
            <a:r>
              <a:rPr lang="en-US" sz="2400" b="1" dirty="0" smtClean="0">
                <a:latin typeface="Cooper Black" pitchFamily="18" charset="0"/>
                <a:ea typeface="Verdana" pitchFamily="34" charset="0"/>
                <a:cs typeface="Verdana" pitchFamily="34" charset="0"/>
              </a:rPr>
              <a:t> 2013</a:t>
            </a:r>
            <a:endParaRPr lang="en-US" sz="2400" b="1" dirty="0">
              <a:latin typeface="Cooper Black" pitchFamily="18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2" descr="base_topo_reduzid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" y="0"/>
            <a:ext cx="9144000" cy="6906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0" y="192089"/>
            <a:ext cx="5518150" cy="1730308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436" name="Title 1"/>
          <p:cNvSpPr txBox="1">
            <a:spLocks/>
          </p:cNvSpPr>
          <p:nvPr/>
        </p:nvSpPr>
        <p:spPr bwMode="auto">
          <a:xfrm>
            <a:off x="329184" y="900835"/>
            <a:ext cx="5188966" cy="1021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/>
            <a:endParaRPr lang="en-US" sz="3200" b="1" dirty="0" smtClean="0">
              <a:solidFill>
                <a:srgbClr val="0062A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O SIGNIFICATIVO EXEMPLO DA CORÉIA DO SUL 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Cooper Black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438" name="Subtitle 2"/>
          <p:cNvSpPr txBox="1">
            <a:spLocks/>
          </p:cNvSpPr>
          <p:nvPr/>
        </p:nvSpPr>
        <p:spPr bwMode="auto">
          <a:xfrm>
            <a:off x="329184" y="2595282"/>
            <a:ext cx="8506841" cy="2997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algn="ctr">
              <a:spcBef>
                <a:spcPct val="20000"/>
              </a:spcBef>
              <a:buClr>
                <a:srgbClr val="0062AC"/>
              </a:buClr>
            </a:pPr>
            <a:endParaRPr lang="en-US" sz="28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6257" name="Rectangle 1"/>
          <p:cNvSpPr>
            <a:spLocks noChangeArrowheads="1"/>
          </p:cNvSpPr>
          <p:nvPr/>
        </p:nvSpPr>
        <p:spPr bwMode="auto">
          <a:xfrm>
            <a:off x="0" y="1712461"/>
            <a:ext cx="9144000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ctr" defTabSz="914400"/>
            <a:r>
              <a:rPr lang="pt-BR" sz="2800" b="1" dirty="0" smtClean="0">
                <a:latin typeface="Verdana" pitchFamily="34" charset="0"/>
              </a:rPr>
              <a:t>▪ </a:t>
            </a: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Na reconstrução da Coreia do Sul, nenhum funcionário publico poderia ganhar mais do que um professor. Com isso, engenheiros, médicos, profissionais em geral, migraram para a área de ensino</a:t>
            </a:r>
          </a:p>
          <a:p>
            <a:pPr lvl="0" algn="ctr" defTabSz="914400"/>
            <a:endParaRPr kumimoji="0" lang="pt-BR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ctr" defTabSz="914400" eaLnBrk="0" hangingPunct="0"/>
            <a:r>
              <a:rPr lang="pt-BR" sz="2800" b="1" dirty="0" smtClean="0">
                <a:latin typeface="Verdana" pitchFamily="34" charset="0"/>
              </a:rPr>
              <a:t>▪ </a:t>
            </a:r>
            <a:r>
              <a:rPr lang="pt-B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No Brasil, em </a:t>
            </a: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face</a:t>
            </a:r>
            <a:r>
              <a:rPr kumimoji="0" lang="pt-BR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 às nossas falhas na educação</a:t>
            </a: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, temos cerca de + 1 milhão de “carteiras escolares “abandonadas” no Ensino</a:t>
            </a:r>
            <a:r>
              <a:rPr lang="pt-B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Básico  e Fundamental. </a:t>
            </a:r>
          </a:p>
          <a:p>
            <a:pPr lvl="0" algn="ctr" defTabSz="914400" eaLnBrk="0" hangingPunct="0"/>
            <a:r>
              <a:rPr lang="pt-BR" sz="3200" b="1" dirty="0" smtClean="0">
                <a:solidFill>
                  <a:srgbClr val="FF00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E</a:t>
            </a:r>
            <a:r>
              <a:rPr kumimoji="0" lang="pt-BR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, no Superior,</a:t>
            </a:r>
            <a:r>
              <a:rPr kumimoji="0" lang="pt-BR" sz="32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 da ordem de</a:t>
            </a:r>
            <a:r>
              <a:rPr kumimoji="0" lang="pt-BR" sz="320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kumimoji="0" lang="pt-BR" sz="32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7 milhões!!!</a:t>
            </a:r>
            <a:endParaRPr kumimoji="0" lang="pt-BR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latin typeface="Cooper Black" pitchFamily="18" charset="0"/>
              <a:ea typeface="Verdana" pitchFamily="34" charset="0"/>
              <a:cs typeface="Verdana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cs typeface="Times New Roman" pitchFamily="18" charset="0"/>
              </a:rPr>
              <a:t>.</a:t>
            </a:r>
            <a:endParaRPr kumimoji="0" lang="pt-B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6259" name="Picture 3" descr="http://sr.photos2.fotosearch.com/bthumb/CSP/CSP990/k112694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99018" y="192089"/>
            <a:ext cx="2615334" cy="19691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t-BR" smtClean="0"/>
          </a:p>
        </p:txBody>
      </p:sp>
      <p:pic>
        <p:nvPicPr>
          <p:cNvPr id="9220" name="Picture 3" descr="base_topo_reduzid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7726"/>
            <a:ext cx="9144000" cy="6549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274639"/>
            <a:ext cx="5448300" cy="1916112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448300" y="274639"/>
            <a:ext cx="69850" cy="1916111"/>
          </a:xfrm>
          <a:prstGeom prst="rect">
            <a:avLst/>
          </a:prstGeom>
          <a:solidFill>
            <a:srgbClr val="0062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23" name="Title 1"/>
          <p:cNvSpPr txBox="1">
            <a:spLocks/>
          </p:cNvSpPr>
          <p:nvPr/>
        </p:nvSpPr>
        <p:spPr bwMode="auto">
          <a:xfrm>
            <a:off x="0" y="471489"/>
            <a:ext cx="5448300" cy="2077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/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O BRASIL NÃO ESTÁ ACOMPANHANDO O MUNDO</a:t>
            </a:r>
          </a:p>
          <a:p>
            <a:pPr algn="ctr"/>
            <a:endParaRPr lang="en-US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224" name="Subtitle 2"/>
          <p:cNvSpPr txBox="1">
            <a:spLocks/>
          </p:cNvSpPr>
          <p:nvPr/>
        </p:nvSpPr>
        <p:spPr bwMode="auto">
          <a:xfrm>
            <a:off x="0" y="2779775"/>
            <a:ext cx="9144000" cy="341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algn="ctr">
              <a:spcBef>
                <a:spcPct val="20000"/>
              </a:spcBef>
              <a:buClr>
                <a:srgbClr val="0062AC"/>
              </a:buClr>
              <a:buFont typeface="Arial" charset="0"/>
              <a:buChar char="•"/>
            </a:pPr>
            <a:endParaRPr lang="en-US" sz="3600" b="1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0" y="2548712"/>
            <a:ext cx="9144000" cy="455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2800" b="1" dirty="0" smtClean="0">
                <a:latin typeface="Verdana" pitchFamily="34" charset="0"/>
              </a:rPr>
              <a:t>▪ </a:t>
            </a:r>
            <a:r>
              <a:rPr lang="pt-B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70% da população brasileira é </a:t>
            </a:r>
          </a:p>
          <a:p>
            <a:pPr algn="ctr">
              <a:lnSpc>
                <a:spcPct val="90000"/>
              </a:lnSpc>
            </a:pPr>
            <a:r>
              <a:rPr lang="pt-B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analfabeta funcional</a:t>
            </a:r>
          </a:p>
          <a:p>
            <a:pPr algn="ctr">
              <a:lnSpc>
                <a:spcPct val="90000"/>
              </a:lnSpc>
            </a:pPr>
            <a:endParaRPr lang="pt-BR" sz="1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pt-B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▪ Em 65 países os alunos do Brasil aparecem na 53ª colocação !!!</a:t>
            </a:r>
          </a:p>
          <a:p>
            <a:pPr algn="ctr">
              <a:lnSpc>
                <a:spcPct val="90000"/>
              </a:lnSpc>
            </a:pPr>
            <a:r>
              <a:rPr lang="pt-B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(PISA* 2012)</a:t>
            </a:r>
          </a:p>
          <a:p>
            <a:pPr algn="ctr">
              <a:lnSpc>
                <a:spcPct val="90000"/>
              </a:lnSpc>
            </a:pPr>
            <a:r>
              <a:rPr lang="pt-B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▪ China (1º), Coréia do Sul (2º), </a:t>
            </a:r>
            <a:r>
              <a:rPr lang="pt-BR" sz="28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Finlandia</a:t>
            </a:r>
            <a:r>
              <a:rPr lang="pt-B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3º) </a:t>
            </a:r>
            <a:r>
              <a:rPr lang="pt-BR" sz="28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Hong</a:t>
            </a:r>
            <a:r>
              <a:rPr lang="pt-B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Kong (4º) e Cingapura (5º)</a:t>
            </a:r>
          </a:p>
          <a:p>
            <a:pPr algn="ctr">
              <a:lnSpc>
                <a:spcPct val="90000"/>
              </a:lnSpc>
            </a:pPr>
            <a:endParaRPr lang="pt-BR" sz="16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pt-BR" sz="36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Quatro países asiáticos estão vencendo!?!?</a:t>
            </a:r>
          </a:p>
          <a:p>
            <a:pPr algn="ctr">
              <a:lnSpc>
                <a:spcPct val="90000"/>
              </a:lnSpc>
            </a:pPr>
            <a:endParaRPr lang="pt-BR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53602" name="Picture 2" descr="http://turismo.culturamix.com/blog/wp-content/gallery/museu-historico-provincial-com-visitas-para-estudantes/museu-historico-provincial-com-visitas-para-estudantes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3432" y="-170679"/>
            <a:ext cx="2463368" cy="26922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t-BR" smtClean="0"/>
          </a:p>
        </p:txBody>
      </p:sp>
      <p:pic>
        <p:nvPicPr>
          <p:cNvPr id="9220" name="Picture 3" descr="base_topo_reduzid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7726"/>
            <a:ext cx="9144000" cy="6549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706581"/>
            <a:ext cx="5448300" cy="1484169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448300" y="706581"/>
            <a:ext cx="69850" cy="1484169"/>
          </a:xfrm>
          <a:prstGeom prst="rect">
            <a:avLst/>
          </a:prstGeom>
          <a:solidFill>
            <a:srgbClr val="0062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23" name="Title 1"/>
          <p:cNvSpPr txBox="1">
            <a:spLocks/>
          </p:cNvSpPr>
          <p:nvPr/>
        </p:nvSpPr>
        <p:spPr bwMode="auto">
          <a:xfrm>
            <a:off x="0" y="1011381"/>
            <a:ext cx="5448300" cy="1768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/>
            <a:endParaRPr lang="en-US" sz="36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O BRASIL PRECISA DE MAIS ENGENHEIROS</a:t>
            </a:r>
          </a:p>
          <a:p>
            <a:pPr algn="ctr"/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E TÉCNICOS</a:t>
            </a:r>
          </a:p>
          <a:p>
            <a:pPr algn="ctr"/>
            <a:endParaRPr lang="en-US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224" name="Subtitle 2"/>
          <p:cNvSpPr txBox="1">
            <a:spLocks/>
          </p:cNvSpPr>
          <p:nvPr/>
        </p:nvSpPr>
        <p:spPr bwMode="auto">
          <a:xfrm>
            <a:off x="0" y="2779775"/>
            <a:ext cx="9144000" cy="341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algn="ctr">
              <a:spcBef>
                <a:spcPct val="20000"/>
              </a:spcBef>
              <a:buClr>
                <a:srgbClr val="0062AC"/>
              </a:buClr>
              <a:buFont typeface="Arial" charset="0"/>
              <a:buChar char="•"/>
            </a:pPr>
            <a:endParaRPr lang="en-US" sz="3600" b="1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0" y="2548712"/>
            <a:ext cx="9144000" cy="421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pt-B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2800" b="1" dirty="0" smtClean="0">
                <a:latin typeface="Verdana" pitchFamily="34" charset="0"/>
              </a:rPr>
              <a:t>▪ </a:t>
            </a:r>
            <a:r>
              <a:rPr lang="pt-BR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Graduam-se no Brasil </a:t>
            </a:r>
          </a:p>
          <a:p>
            <a:pPr algn="ctr">
              <a:lnSpc>
                <a:spcPct val="90000"/>
              </a:lnSpc>
            </a:pPr>
            <a:r>
              <a:rPr lang="pt-BR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menos de 40 mil Engenheiros por ano!</a:t>
            </a:r>
          </a:p>
          <a:p>
            <a:pPr algn="ctr">
              <a:lnSpc>
                <a:spcPct val="90000"/>
              </a:lnSpc>
            </a:pPr>
            <a:endParaRPr lang="pt-BR" sz="1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pt-BR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▪ A Coréia do Sul mais de 120 mil </a:t>
            </a:r>
          </a:p>
          <a:p>
            <a:pPr algn="ctr">
              <a:lnSpc>
                <a:spcPct val="90000"/>
              </a:lnSpc>
            </a:pPr>
            <a:endParaRPr lang="pt-BR" sz="1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pt-BR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▪ A China, cerca de 620 mil Engenheiros</a:t>
            </a:r>
          </a:p>
          <a:p>
            <a:pPr algn="ctr">
              <a:lnSpc>
                <a:spcPct val="90000"/>
              </a:lnSpc>
            </a:pPr>
            <a:endParaRPr lang="pt-BR" sz="1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pt-BR" sz="3600" dirty="0" smtClean="0">
                <a:solidFill>
                  <a:srgbClr val="FF00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Os países que estão vencendo apresentam índices educacionais, os melhores!</a:t>
            </a:r>
          </a:p>
        </p:txBody>
      </p:sp>
      <p:pic>
        <p:nvPicPr>
          <p:cNvPr id="2" name="Picture 2" descr="http://piadasnerds.com/wp-content/uploads/2010/03/ATT00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7837" y="-21157"/>
            <a:ext cx="3276968" cy="2800932"/>
          </a:xfrm>
          <a:prstGeom prst="rect">
            <a:avLst/>
          </a:prstGeom>
          <a:noFill/>
        </p:spPr>
      </p:pic>
      <p:pic>
        <p:nvPicPr>
          <p:cNvPr id="154625" name="Picture 1" descr="C:\Users\ozires.silva\Desktop\Documents\Pasta A-E\ANIMA - LOGO\Anima_educaçã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27777" y="72799"/>
            <a:ext cx="1500170" cy="6337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base_topo_reduzid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41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318656"/>
            <a:ext cx="5719292" cy="2099829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H="1">
            <a:off x="5719289" y="318657"/>
            <a:ext cx="45723" cy="2341412"/>
          </a:xfrm>
          <a:prstGeom prst="rect">
            <a:avLst/>
          </a:prstGeom>
          <a:solidFill>
            <a:srgbClr val="0062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97" name="Title 1"/>
          <p:cNvSpPr txBox="1">
            <a:spLocks/>
          </p:cNvSpPr>
          <p:nvPr/>
        </p:nvSpPr>
        <p:spPr bwMode="auto">
          <a:xfrm>
            <a:off x="0" y="318657"/>
            <a:ext cx="5719292" cy="2099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/>
            <a:r>
              <a:rPr lang="en-US" sz="3300" b="1" dirty="0" smtClean="0">
                <a:solidFill>
                  <a:srgbClr val="0671C5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000" dirty="0" smtClean="0">
                <a:solidFill>
                  <a:srgbClr val="00206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HÁ DÉCADAS QUE OUVIMOS SER O BRASIL UMA NAÇÃO DE GRANDE POTENCIAL</a:t>
            </a:r>
            <a:endParaRPr lang="en-US" sz="3000" dirty="0">
              <a:solidFill>
                <a:srgbClr val="002060"/>
              </a:solidFill>
              <a:latin typeface="Cooper Black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198" name="Subtitle 2"/>
          <p:cNvSpPr txBox="1">
            <a:spLocks/>
          </p:cNvSpPr>
          <p:nvPr/>
        </p:nvSpPr>
        <p:spPr bwMode="auto">
          <a:xfrm>
            <a:off x="0" y="2418485"/>
            <a:ext cx="914400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algn="ctr">
              <a:spcBef>
                <a:spcPct val="20000"/>
              </a:spcBef>
              <a:buClr>
                <a:srgbClr val="0062AC"/>
              </a:buClr>
              <a:defRPr/>
            </a:pPr>
            <a:endParaRPr lang="en-US" sz="2800" b="1" dirty="0">
              <a:solidFill>
                <a:srgbClr val="0062A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200" name="Picture 9" descr="Banco de Imagem - planos. fotosearch &#10;- busca de fotos, &#10;imagens e clip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420000">
            <a:off x="5894437" y="157824"/>
            <a:ext cx="3168949" cy="231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48810" y="2660070"/>
            <a:ext cx="9144000" cy="5251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▪  Mas h</a:t>
            </a:r>
            <a:r>
              <a:rPr lang="pt-BR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á muito o que fazer para tirar milhões de brasileiros da marginalidade educacional para que ganhem qualidade de vida</a:t>
            </a:r>
          </a:p>
          <a:p>
            <a:pPr algn="ctr">
              <a:lnSpc>
                <a:spcPct val="90000"/>
              </a:lnSpc>
            </a:pPr>
            <a:endParaRPr lang="pt-BR" sz="1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pt-BR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▪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Para esse trabalho a participação de todos é essencial!!!</a:t>
            </a:r>
          </a:p>
          <a:p>
            <a:pPr algn="ctr">
              <a:lnSpc>
                <a:spcPct val="90000"/>
              </a:lnSpc>
              <a:spcAft>
                <a:spcPts val="0"/>
              </a:spcAft>
              <a:buNone/>
            </a:pPr>
            <a:endParaRPr lang="pt-BR" sz="1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  <a:buNone/>
            </a:pPr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3200" dirty="0" smtClean="0">
                <a:solidFill>
                  <a:srgbClr val="FF00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Aberturas legais para as empresas e pessoas físicas </a:t>
            </a:r>
            <a:r>
              <a:rPr lang="pt-BR" sz="3200" dirty="0" err="1" smtClean="0">
                <a:solidFill>
                  <a:srgbClr val="FF00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contribuirem</a:t>
            </a:r>
            <a:r>
              <a:rPr lang="pt-BR" sz="3200" dirty="0" smtClean="0">
                <a:solidFill>
                  <a:srgbClr val="FF00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 para melhoria da Educação!</a:t>
            </a:r>
          </a:p>
          <a:p>
            <a:pPr algn="ctr">
              <a:lnSpc>
                <a:spcPct val="90000"/>
              </a:lnSpc>
              <a:buNone/>
            </a:pPr>
            <a:endParaRPr lang="pt-BR" sz="105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90000"/>
              </a:lnSpc>
              <a:buNone/>
            </a:pPr>
            <a:endParaRPr lang="pt-BR" sz="27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90000"/>
              </a:lnSpc>
              <a:buNone/>
            </a:pPr>
            <a:endParaRPr lang="pt-BR" sz="27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t-BR" smtClean="0"/>
          </a:p>
        </p:txBody>
      </p:sp>
      <p:pic>
        <p:nvPicPr>
          <p:cNvPr id="9220" name="Picture 3" descr="base_topo_reduzid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142"/>
            <a:ext cx="9144000" cy="6549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706581"/>
            <a:ext cx="5563868" cy="1484169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H="1">
            <a:off x="5518149" y="706581"/>
            <a:ext cx="45719" cy="1484169"/>
          </a:xfrm>
          <a:prstGeom prst="rect">
            <a:avLst/>
          </a:prstGeom>
          <a:solidFill>
            <a:srgbClr val="0062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23" name="Title 1"/>
          <p:cNvSpPr txBox="1">
            <a:spLocks/>
          </p:cNvSpPr>
          <p:nvPr/>
        </p:nvSpPr>
        <p:spPr bwMode="auto">
          <a:xfrm>
            <a:off x="0" y="1011381"/>
            <a:ext cx="5448300" cy="1537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/>
            <a:endParaRPr lang="en-US" sz="36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A ESSENCIAL MUDANÇAS DE ROTAS</a:t>
            </a:r>
          </a:p>
          <a:p>
            <a:pPr algn="ctr"/>
            <a:endParaRPr lang="en-US" sz="3600" dirty="0">
              <a:solidFill>
                <a:schemeClr val="tx2"/>
              </a:solidFill>
              <a:latin typeface="Cooper Black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224" name="Subtitle 2"/>
          <p:cNvSpPr txBox="1">
            <a:spLocks/>
          </p:cNvSpPr>
          <p:nvPr/>
        </p:nvSpPr>
        <p:spPr bwMode="auto">
          <a:xfrm>
            <a:off x="0" y="2779775"/>
            <a:ext cx="9144000" cy="341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algn="ctr">
              <a:spcBef>
                <a:spcPct val="20000"/>
              </a:spcBef>
              <a:buClr>
                <a:srgbClr val="0062AC"/>
              </a:buClr>
              <a:buFont typeface="Arial" charset="0"/>
              <a:buChar char="•"/>
            </a:pPr>
            <a:endParaRPr lang="en-US" sz="3600" b="1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0" y="2369128"/>
            <a:ext cx="9144000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▪ </a:t>
            </a:r>
            <a:r>
              <a:rPr lang="pt-BR" sz="3200" b="1" dirty="0" smtClean="0">
                <a:latin typeface="Verdana" pitchFamily="34" charset="0"/>
              </a:rPr>
              <a:t>Com estas rápidas visões de</a:t>
            </a:r>
          </a:p>
          <a:p>
            <a:pPr algn="ctr">
              <a:lnSpc>
                <a:spcPct val="90000"/>
              </a:lnSpc>
            </a:pPr>
            <a:r>
              <a:rPr lang="pt-BR" sz="3200" b="1" dirty="0" smtClean="0">
                <a:latin typeface="Verdana" pitchFamily="34" charset="0"/>
              </a:rPr>
              <a:t>cenários e de números mundiais facilmente se  pode concluir que nosso país não tem o potencial para o </a:t>
            </a:r>
            <a:r>
              <a:rPr lang="pt-BR" sz="3600" dirty="0" smtClean="0">
                <a:solidFill>
                  <a:srgbClr val="FF0000"/>
                </a:solidFill>
                <a:latin typeface="Cooper Black" pitchFamily="18" charset="0"/>
              </a:rPr>
              <a:t>desenvolvimento que aspiramos!!!</a:t>
            </a:r>
          </a:p>
          <a:p>
            <a:pPr algn="ctr">
              <a:lnSpc>
                <a:spcPct val="90000"/>
              </a:lnSpc>
            </a:pPr>
            <a:r>
              <a:rPr lang="pt-BR" sz="3200" dirty="0" smtClean="0">
                <a:latin typeface="Cooper Black" pitchFamily="18" charset="0"/>
                <a:ea typeface="Verdana" pitchFamily="34" charset="0"/>
                <a:cs typeface="Verdana" pitchFamily="34" charset="0"/>
              </a:rPr>
              <a:t>▪</a:t>
            </a:r>
            <a:r>
              <a:rPr lang="pt-BR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Temos de </a:t>
            </a:r>
            <a:r>
              <a:rPr lang="pt-BR" sz="3200" b="1" dirty="0" smtClean="0">
                <a:latin typeface="Verdana" pitchFamily="34" charset="0"/>
              </a:rPr>
              <a:t>conquistar uma posição de destaque diante da nossa insuficiente competição claramente demonstrada</a:t>
            </a:r>
          </a:p>
          <a:p>
            <a:pPr algn="ctr">
              <a:lnSpc>
                <a:spcPct val="90000"/>
              </a:lnSpc>
            </a:pPr>
            <a:endParaRPr lang="pt-BR" sz="1000" b="1" dirty="0" smtClean="0">
              <a:latin typeface="Verdana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pt-BR" sz="3600" dirty="0" smtClean="0">
                <a:solidFill>
                  <a:srgbClr val="FF0000"/>
                </a:solidFill>
                <a:latin typeface="Cooper Black" pitchFamily="18" charset="0"/>
              </a:rPr>
              <a:t>Mudanças ousadas são essenciais!</a:t>
            </a:r>
          </a:p>
          <a:p>
            <a:pPr algn="ctr">
              <a:lnSpc>
                <a:spcPct val="90000"/>
              </a:lnSpc>
            </a:pPr>
            <a:endParaRPr lang="pt-BR" sz="1000" b="1" dirty="0" smtClean="0">
              <a:latin typeface="Verdana" pitchFamily="34" charset="0"/>
            </a:endParaRPr>
          </a:p>
          <a:p>
            <a:pPr algn="ctr">
              <a:lnSpc>
                <a:spcPct val="90000"/>
              </a:lnSpc>
            </a:pPr>
            <a:endParaRPr lang="pt-BR" sz="1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algn="ctr">
              <a:lnSpc>
                <a:spcPct val="90000"/>
              </a:lnSpc>
            </a:pPr>
            <a:endParaRPr lang="pt-BR" sz="3200" b="1" dirty="0" smtClean="0">
              <a:latin typeface="Verdana" pitchFamily="34" charset="0"/>
            </a:endParaRPr>
          </a:p>
          <a:p>
            <a:pPr>
              <a:lnSpc>
                <a:spcPct val="90000"/>
              </a:lnSpc>
            </a:pPr>
            <a:endParaRPr lang="pt-BR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54625" name="Picture 1" descr="C:\Users\ozires.silva\Desktop\Documents\Pasta A-E\ANIMA - LOGO\Anima_educaçã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27777" y="72799"/>
            <a:ext cx="1500170" cy="633783"/>
          </a:xfrm>
          <a:prstGeom prst="rect">
            <a:avLst/>
          </a:prstGeom>
          <a:noFill/>
        </p:spPr>
      </p:pic>
      <p:pic>
        <p:nvPicPr>
          <p:cNvPr id="150530" name="Picture 2" descr="http://img.youtube.com/vi/UjRwuGsugdE/default.jpg?h=90&amp;w=120&amp;sigh=__sPYqCRATxaUprM6HD5hLgw_gHmI=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71275" y="-122374"/>
            <a:ext cx="3023343" cy="22675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t-BR" smtClean="0"/>
          </a:p>
        </p:txBody>
      </p:sp>
      <p:pic>
        <p:nvPicPr>
          <p:cNvPr id="9220" name="Picture 3" descr="base_topo_reduzid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142"/>
            <a:ext cx="9144000" cy="6549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706581"/>
            <a:ext cx="5563868" cy="1484169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H="1">
            <a:off x="5518149" y="706581"/>
            <a:ext cx="45719" cy="1484169"/>
          </a:xfrm>
          <a:prstGeom prst="rect">
            <a:avLst/>
          </a:prstGeom>
          <a:solidFill>
            <a:srgbClr val="0062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23" name="Title 1"/>
          <p:cNvSpPr txBox="1">
            <a:spLocks/>
          </p:cNvSpPr>
          <p:nvPr/>
        </p:nvSpPr>
        <p:spPr bwMode="auto">
          <a:xfrm>
            <a:off x="0" y="706583"/>
            <a:ext cx="5448300" cy="1484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/>
            <a:endParaRPr lang="en-US" sz="36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NOVAS FORMAS DE GERENCIAR A EDUCAÇÃO</a:t>
            </a:r>
            <a:endParaRPr lang="en-US" sz="3600" dirty="0">
              <a:solidFill>
                <a:schemeClr val="tx2"/>
              </a:solidFill>
              <a:latin typeface="Cooper Black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224" name="Subtitle 2"/>
          <p:cNvSpPr txBox="1">
            <a:spLocks/>
          </p:cNvSpPr>
          <p:nvPr/>
        </p:nvSpPr>
        <p:spPr bwMode="auto">
          <a:xfrm>
            <a:off x="0" y="2779775"/>
            <a:ext cx="9144000" cy="341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algn="ctr">
              <a:spcBef>
                <a:spcPct val="20000"/>
              </a:spcBef>
              <a:buClr>
                <a:srgbClr val="0062AC"/>
              </a:buClr>
              <a:buFont typeface="Arial" charset="0"/>
              <a:buChar char="•"/>
            </a:pPr>
            <a:endParaRPr lang="en-US" sz="3600" b="1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0" y="2779774"/>
            <a:ext cx="9144000" cy="485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▪ Sob os resultados nos quais estamos no campo da Educação fica a preocupação de que temos de melhorar... e muito!!! </a:t>
            </a:r>
          </a:p>
          <a:p>
            <a:pPr algn="ctr">
              <a:lnSpc>
                <a:spcPct val="90000"/>
              </a:lnSpc>
            </a:pPr>
            <a:endParaRPr lang="pt-BR" sz="1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pt-BR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▪ Novas estratégias gerenciais, modernas e eficazes, precisam ser postas em prática.</a:t>
            </a:r>
          </a:p>
          <a:p>
            <a:pPr algn="ctr">
              <a:lnSpc>
                <a:spcPct val="90000"/>
              </a:lnSpc>
            </a:pPr>
            <a:endParaRPr lang="pt-BR" sz="1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pt-BR" sz="3600" dirty="0" smtClean="0">
                <a:solidFill>
                  <a:srgbClr val="FF00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Mais flexibilidade e mais eficiência!</a:t>
            </a:r>
          </a:p>
          <a:p>
            <a:pPr algn="ctr">
              <a:lnSpc>
                <a:spcPct val="90000"/>
              </a:lnSpc>
            </a:pPr>
            <a:endParaRPr lang="pt-BR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90000"/>
              </a:lnSpc>
            </a:pPr>
            <a:endParaRPr lang="pt-BR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54625" name="Picture 1" descr="C:\Users\ozires.silva\Desktop\Documents\Pasta A-E\ANIMA - LOGO\Anima_educaçã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27777" y="72799"/>
            <a:ext cx="1500170" cy="633783"/>
          </a:xfrm>
          <a:prstGeom prst="rect">
            <a:avLst/>
          </a:prstGeom>
          <a:noFill/>
        </p:spPr>
      </p:pic>
      <p:pic>
        <p:nvPicPr>
          <p:cNvPr id="151554" name="Picture 2" descr="http://2.bp.blogspot.com/-LhZPRc5k8Ps/UGcGPqM_KDI/AAAAAAAAAC8/H9FMwChjubY/s1600/bigstockphoto_World_Peace_151006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09855" y="-151321"/>
            <a:ext cx="2840181" cy="28401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base_topo_reduzid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512618"/>
            <a:ext cx="9144000" cy="6927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0"/>
            <a:ext cx="5719292" cy="2202873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H="1">
            <a:off x="5719291" y="741363"/>
            <a:ext cx="45719" cy="1649411"/>
          </a:xfrm>
          <a:prstGeom prst="rect">
            <a:avLst/>
          </a:prstGeom>
          <a:solidFill>
            <a:srgbClr val="0062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97" name="Title 1"/>
          <p:cNvSpPr txBox="1">
            <a:spLocks/>
          </p:cNvSpPr>
          <p:nvPr/>
        </p:nvSpPr>
        <p:spPr bwMode="auto">
          <a:xfrm>
            <a:off x="0" y="1"/>
            <a:ext cx="5719292" cy="202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/>
            <a:r>
              <a:rPr lang="en-US" sz="3300" b="1" dirty="0" smtClean="0">
                <a:solidFill>
                  <a:srgbClr val="0671C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000" dirty="0" smtClean="0">
                <a:solidFill>
                  <a:srgbClr val="00206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ASSIM NOSSA EDUCAÇÃO </a:t>
            </a:r>
          </a:p>
          <a:p>
            <a:pPr algn="ctr"/>
            <a:r>
              <a:rPr lang="en-US" sz="3000" dirty="0" smtClean="0">
                <a:solidFill>
                  <a:srgbClr val="00206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PRECISA GANHAR UMA REAL PRIORIDADE</a:t>
            </a:r>
          </a:p>
          <a:p>
            <a:pPr algn="ctr"/>
            <a:r>
              <a:rPr lang="en-US" sz="3000" dirty="0" smtClean="0">
                <a:solidFill>
                  <a:srgbClr val="00206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NACIONAL</a:t>
            </a:r>
            <a:endParaRPr lang="en-US" sz="3000" dirty="0">
              <a:solidFill>
                <a:srgbClr val="002060"/>
              </a:solidFill>
              <a:latin typeface="Cooper Black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198" name="Subtitle 2"/>
          <p:cNvSpPr txBox="1">
            <a:spLocks/>
          </p:cNvSpPr>
          <p:nvPr/>
        </p:nvSpPr>
        <p:spPr bwMode="auto">
          <a:xfrm>
            <a:off x="0" y="2418485"/>
            <a:ext cx="914400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algn="ctr">
              <a:spcBef>
                <a:spcPct val="20000"/>
              </a:spcBef>
              <a:buClr>
                <a:srgbClr val="0062AC"/>
              </a:buClr>
              <a:defRPr/>
            </a:pPr>
            <a:endParaRPr lang="en-US" sz="2800" b="1" dirty="0">
              <a:solidFill>
                <a:srgbClr val="0062A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200" name="Picture 9" descr="Banco de Imagem - planos. fotosearch &#10;- busca de fotos, &#10;imagens e clip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420000">
            <a:off x="6194992" y="139442"/>
            <a:ext cx="2853142" cy="2086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0" y="2390774"/>
            <a:ext cx="9144000" cy="5362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Aft>
                <a:spcPts val="0"/>
              </a:spcAft>
              <a:buNone/>
            </a:pPr>
            <a:r>
              <a:rPr lang="pt-B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▪ Novas e agressivas políticas BUSCANDO FORMAR cidadãos de sucesso</a:t>
            </a:r>
          </a:p>
          <a:p>
            <a:pPr algn="ctr">
              <a:lnSpc>
                <a:spcPct val="90000"/>
              </a:lnSpc>
              <a:spcAft>
                <a:spcPts val="0"/>
              </a:spcAft>
              <a:buNone/>
            </a:pPr>
            <a:endParaRPr lang="pt-BR" sz="1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  <a:buNone/>
            </a:pPr>
            <a:r>
              <a:rPr lang="pt-B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▪ Eliminar a </a:t>
            </a:r>
            <a:r>
              <a:rPr lang="pt-BR" sz="3600" dirty="0" smtClean="0">
                <a:solidFill>
                  <a:srgbClr val="FF00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tributação</a:t>
            </a:r>
            <a:r>
              <a:rPr lang="pt-BR" sz="2800" dirty="0" smtClean="0">
                <a:latin typeface="Cooper Black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sobre os Estudantes</a:t>
            </a:r>
          </a:p>
          <a:p>
            <a:pPr algn="ctr">
              <a:lnSpc>
                <a:spcPct val="90000"/>
              </a:lnSpc>
              <a:spcAft>
                <a:spcPts val="0"/>
              </a:spcAft>
              <a:buNone/>
            </a:pPr>
            <a:endParaRPr lang="pt-BR" sz="1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  <a:buNone/>
            </a:pPr>
            <a:r>
              <a:rPr lang="pt-B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▪ Instituir</a:t>
            </a:r>
            <a:r>
              <a:rPr lang="pt-BR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3600" dirty="0" smtClean="0">
                <a:solidFill>
                  <a:srgbClr val="FF00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estímulos</a:t>
            </a:r>
            <a:r>
              <a:rPr lang="pt-B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para as doações </a:t>
            </a:r>
          </a:p>
          <a:p>
            <a:pPr algn="ctr">
              <a:lnSpc>
                <a:spcPct val="90000"/>
              </a:lnSpc>
              <a:spcAft>
                <a:spcPts val="0"/>
              </a:spcAft>
              <a:buNone/>
            </a:pPr>
            <a:endParaRPr lang="pt-BR" sz="1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  <a:buNone/>
            </a:pPr>
            <a:r>
              <a:rPr lang="pt-B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▪ Eliminar os </a:t>
            </a:r>
            <a:r>
              <a:rPr lang="pt-BR" sz="3600" dirty="0" smtClean="0">
                <a:solidFill>
                  <a:srgbClr val="FF00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encargos sociais</a:t>
            </a:r>
            <a:r>
              <a:rPr lang="pt-B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quando as empresas educarem os colaboradores</a:t>
            </a:r>
          </a:p>
          <a:p>
            <a:pPr algn="ctr">
              <a:lnSpc>
                <a:spcPct val="90000"/>
              </a:lnSpc>
              <a:spcAft>
                <a:spcPts val="0"/>
              </a:spcAft>
              <a:buNone/>
            </a:pPr>
            <a:endParaRPr lang="pt-BR" sz="1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  <a:buNone/>
            </a:pPr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2800" dirty="0" smtClean="0">
                <a:solidFill>
                  <a:srgbClr val="FF00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Aberturas legais e REGULAMENTOS </a:t>
            </a:r>
          </a:p>
          <a:p>
            <a:pPr algn="ctr">
              <a:lnSpc>
                <a:spcPct val="90000"/>
              </a:lnSpc>
              <a:spcAft>
                <a:spcPts val="0"/>
              </a:spcAft>
              <a:buNone/>
            </a:pPr>
            <a:r>
              <a:rPr lang="pt-BR" sz="2800" dirty="0" smtClean="0">
                <a:solidFill>
                  <a:srgbClr val="FF00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BEM MAIS FLEXÍVEIS !</a:t>
            </a:r>
          </a:p>
          <a:p>
            <a:pPr algn="ctr">
              <a:lnSpc>
                <a:spcPct val="90000"/>
              </a:lnSpc>
              <a:buNone/>
            </a:pPr>
            <a:endParaRPr lang="pt-BR" sz="105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90000"/>
              </a:lnSpc>
              <a:buNone/>
            </a:pPr>
            <a:endParaRPr lang="pt-BR" sz="27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lnSpc>
                <a:spcPct val="90000"/>
              </a:lnSpc>
              <a:buNone/>
            </a:pPr>
            <a:endParaRPr lang="pt-BR" sz="27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2" descr="base_topo_reduzid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" y="4876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0" y="741362"/>
            <a:ext cx="5518150" cy="1853919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436" name="Title 1"/>
          <p:cNvSpPr txBox="1">
            <a:spLocks/>
          </p:cNvSpPr>
          <p:nvPr/>
        </p:nvSpPr>
        <p:spPr bwMode="auto">
          <a:xfrm>
            <a:off x="329184" y="900835"/>
            <a:ext cx="5188966" cy="169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/>
            <a:endParaRPr lang="en-US" sz="3200" b="1" dirty="0" smtClean="0">
              <a:solidFill>
                <a:srgbClr val="0062A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NO MUNDO DESENVOLVIDO</a:t>
            </a:r>
          </a:p>
          <a:p>
            <a:pPr algn="ctr"/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DA ATUALIDADE 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Cooper Black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438" name="Subtitle 2"/>
          <p:cNvSpPr txBox="1">
            <a:spLocks/>
          </p:cNvSpPr>
          <p:nvPr/>
        </p:nvSpPr>
        <p:spPr bwMode="auto">
          <a:xfrm>
            <a:off x="329184" y="2595282"/>
            <a:ext cx="8506841" cy="2997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algn="ctr">
              <a:spcBef>
                <a:spcPct val="20000"/>
              </a:spcBef>
              <a:buClr>
                <a:srgbClr val="0062AC"/>
              </a:buClr>
            </a:pPr>
            <a:endParaRPr lang="en-US" sz="28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9525" y="2992581"/>
            <a:ext cx="9134475" cy="4413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pt-BR" sz="3200" b="1" dirty="0" smtClean="0">
                <a:latin typeface="Verdana" pitchFamily="34" charset="0"/>
              </a:rPr>
              <a:t>▪ A</a:t>
            </a:r>
            <a:r>
              <a:rPr lang="pt-B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</a:t>
            </a:r>
            <a:r>
              <a:rPr lang="pt-BR" sz="3600" dirty="0" smtClean="0">
                <a:solidFill>
                  <a:srgbClr val="FF0000"/>
                </a:solidFill>
                <a:latin typeface="Cooper Black" pitchFamily="18" charset="0"/>
              </a:rPr>
              <a:t>Educação</a:t>
            </a:r>
            <a:r>
              <a:rPr lang="pt-BR" sz="3200" b="1" dirty="0" smtClean="0">
                <a:latin typeface="Verdana" pitchFamily="34" charset="0"/>
              </a:rPr>
              <a:t> é sinônimo de oportunidade e possibilidade de um bom emprego ou de uma iniciativa empreendedora!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pt-BR" sz="1000" b="1" dirty="0" smtClean="0">
              <a:latin typeface="Verdana" pitchFamily="34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pt-BR" sz="3200" b="1" dirty="0" smtClean="0">
                <a:latin typeface="Verdana" pitchFamily="34" charset="0"/>
              </a:rPr>
              <a:t>▪ A falha do sistema educacional leva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pt-BR" sz="3200" b="1" dirty="0" smtClean="0">
                <a:latin typeface="Verdana" pitchFamily="34" charset="0"/>
              </a:rPr>
              <a:t>à insatisfação e à revolta com as consequências sociais que bem conhecemos!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3970" name="Picture 2" descr="http://portais.org/_regress/files/futu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9868" y="192089"/>
            <a:ext cx="2817282" cy="2112962"/>
          </a:xfrm>
          <a:prstGeom prst="rect">
            <a:avLst/>
          </a:prstGeom>
          <a:noFill/>
        </p:spPr>
      </p:pic>
      <p:pic>
        <p:nvPicPr>
          <p:cNvPr id="9" name="Picture 7" descr="anima_HORIZONT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34837" y="237596"/>
            <a:ext cx="1435245" cy="503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t-BR" smtClean="0"/>
          </a:p>
        </p:txBody>
      </p:sp>
      <p:pic>
        <p:nvPicPr>
          <p:cNvPr id="10244" name="Picture 3" descr="base_topo_reduzid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664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741363"/>
            <a:ext cx="5848350" cy="1620837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848350" y="741363"/>
            <a:ext cx="46038" cy="1620837"/>
          </a:xfrm>
          <a:prstGeom prst="rect">
            <a:avLst/>
          </a:prstGeom>
          <a:solidFill>
            <a:srgbClr val="0062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47" name="Title 1"/>
          <p:cNvSpPr txBox="1">
            <a:spLocks/>
          </p:cNvSpPr>
          <p:nvPr/>
        </p:nvSpPr>
        <p:spPr bwMode="auto">
          <a:xfrm>
            <a:off x="0" y="471488"/>
            <a:ext cx="5848350" cy="1703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/>
            <a:r>
              <a:rPr lang="en-US" sz="4000" dirty="0" smtClean="0">
                <a:solidFill>
                  <a:srgbClr val="00206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UMA CAMPANHA NACIONAL</a:t>
            </a:r>
            <a:endParaRPr lang="en-US" sz="4000" dirty="0">
              <a:solidFill>
                <a:srgbClr val="002060"/>
              </a:solidFill>
              <a:latin typeface="Cooper Black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248" name="Subtitle 2"/>
          <p:cNvSpPr txBox="1">
            <a:spLocks/>
          </p:cNvSpPr>
          <p:nvPr/>
        </p:nvSpPr>
        <p:spPr bwMode="auto">
          <a:xfrm>
            <a:off x="0" y="2914650"/>
            <a:ext cx="900112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algn="ctr">
              <a:spcBef>
                <a:spcPct val="20000"/>
              </a:spcBef>
              <a:buClr>
                <a:srgbClr val="0062AC"/>
              </a:buClr>
              <a:buFont typeface="Arial" charset="0"/>
              <a:buChar char="•"/>
            </a:pPr>
            <a:endParaRPr lang="en-US" sz="27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50" name="Imagem 11" descr="http://tudibao.com.br/blog/wp-content/uploads/2010/09/Contratos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300000">
            <a:off x="6030236" y="188117"/>
            <a:ext cx="2933700" cy="2169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0" y="2673927"/>
            <a:ext cx="9089188" cy="352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t-B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▪</a:t>
            </a:r>
            <a:r>
              <a:rPr lang="pt-BR" sz="27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Convencer os pais quanto a importância </a:t>
            </a:r>
          </a:p>
          <a:p>
            <a:pPr algn="ctr">
              <a:buNone/>
            </a:pPr>
            <a:r>
              <a:rPr lang="pt-BR" sz="27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 lutar para que seus filhos tenham a</a:t>
            </a:r>
          </a:p>
          <a:p>
            <a:pPr algn="ctr">
              <a:buNone/>
            </a:pPr>
            <a:r>
              <a:rPr lang="pt-BR" sz="27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melhor graduação possível</a:t>
            </a:r>
          </a:p>
          <a:p>
            <a:pPr algn="ctr">
              <a:buNone/>
            </a:pPr>
            <a:endParaRPr lang="pt-BR" sz="1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buNone/>
            </a:pPr>
            <a:r>
              <a:rPr lang="pt-BR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▪ </a:t>
            </a:r>
            <a:r>
              <a:rPr lang="pt-BR" sz="27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 70% da população não lê nem escreve, </a:t>
            </a:r>
          </a:p>
          <a:p>
            <a:pPr algn="ctr">
              <a:buNone/>
            </a:pPr>
            <a:r>
              <a:rPr lang="pt-BR" sz="27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somente podemos atingir o povo pela Rede Nacional de TV</a:t>
            </a:r>
          </a:p>
          <a:p>
            <a:pPr algn="ctr">
              <a:buNone/>
            </a:pPr>
            <a:endParaRPr lang="pt-BR" sz="10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buNone/>
            </a:pPr>
            <a:r>
              <a:rPr lang="pt-BR" sz="4000" i="1" dirty="0" smtClean="0">
                <a:solidFill>
                  <a:srgbClr val="FF00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O diálogo com a TV GLOBO!</a:t>
            </a:r>
          </a:p>
        </p:txBody>
      </p:sp>
      <p:pic>
        <p:nvPicPr>
          <p:cNvPr id="12" name="Picture 7" descr="anima_HORIZONTA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7019" y="212310"/>
            <a:ext cx="1476808" cy="51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3" descr="base_topo_reduzid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sp>
        <p:nvSpPr>
          <p:cNvPr id="12291" name="Subtitle 2"/>
          <p:cNvSpPr>
            <a:spLocks noGrp="1"/>
          </p:cNvSpPr>
          <p:nvPr>
            <p:ph type="subTitle" idx="1"/>
          </p:nvPr>
        </p:nvSpPr>
        <p:spPr>
          <a:xfrm>
            <a:off x="0" y="2216727"/>
            <a:ext cx="9144000" cy="4641274"/>
          </a:xfrm>
        </p:spPr>
        <p:txBody>
          <a:bodyPr lIns="0" tIns="0" rIns="0" bIns="0"/>
          <a:lstStyle/>
          <a:p>
            <a:pPr marL="342900" indent="-342900" eaLnBrk="1" hangingPunct="1">
              <a:buClr>
                <a:srgbClr val="0062AC"/>
              </a:buClr>
              <a:buFont typeface="Arial" charset="0"/>
              <a:buChar char="•"/>
            </a:pPr>
            <a:endParaRPr lang="en-US" sz="2600" b="1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eaLnBrk="1" hangingPunct="1">
              <a:buClr>
                <a:srgbClr val="0062AC"/>
              </a:buClr>
            </a:pPr>
            <a:r>
              <a:rPr lang="en-US" sz="28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▪ </a:t>
            </a:r>
            <a:r>
              <a:rPr lang="en-US" sz="28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nova e </a:t>
            </a:r>
            <a:r>
              <a:rPr lang="en-US" sz="28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bem</a:t>
            </a:r>
            <a:r>
              <a:rPr lang="en-US" sz="28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sucedida</a:t>
            </a:r>
            <a:r>
              <a:rPr lang="en-US" sz="28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indústria</a:t>
            </a:r>
            <a:r>
              <a:rPr lang="en-US" sz="28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aeronáutica</a:t>
            </a:r>
            <a:r>
              <a:rPr lang="en-US" sz="28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brasileira</a:t>
            </a:r>
            <a:r>
              <a:rPr lang="en-US" sz="28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com a EMBRAER e </a:t>
            </a:r>
            <a:r>
              <a:rPr lang="en-US" sz="28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suas</a:t>
            </a:r>
            <a:r>
              <a:rPr lang="en-US" sz="28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subisidárias</a:t>
            </a:r>
            <a:r>
              <a:rPr lang="en-US" sz="28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28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nasceu</a:t>
            </a:r>
            <a:r>
              <a:rPr lang="en-US" sz="28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com base </a:t>
            </a:r>
            <a:r>
              <a:rPr lang="en-US" sz="28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em</a:t>
            </a:r>
            <a:r>
              <a:rPr lang="en-US" sz="28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educação</a:t>
            </a:r>
            <a:r>
              <a:rPr lang="en-US" sz="28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28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trabalho</a:t>
            </a:r>
            <a:r>
              <a:rPr lang="en-US" sz="28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criativo</a:t>
            </a:r>
            <a:r>
              <a:rPr lang="en-US" sz="28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28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foco</a:t>
            </a:r>
            <a:endParaRPr lang="en-US" sz="2800" b="1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eaLnBrk="1" hangingPunct="1">
              <a:buClr>
                <a:srgbClr val="0062AC"/>
              </a:buClr>
            </a:pPr>
            <a:r>
              <a:rPr lang="en-US" sz="28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▪ </a:t>
            </a:r>
            <a:r>
              <a:rPr lang="en-US" sz="28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Uma</a:t>
            </a:r>
            <a:r>
              <a:rPr lang="en-US" sz="28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real </a:t>
            </a:r>
            <a:r>
              <a:rPr lang="en-US" sz="28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aplicação</a:t>
            </a:r>
            <a:r>
              <a:rPr lang="en-US" sz="28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sz="28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desses</a:t>
            </a:r>
            <a:r>
              <a:rPr lang="en-US" sz="28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conceitos</a:t>
            </a:r>
            <a:r>
              <a:rPr lang="en-US" sz="28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descritos</a:t>
            </a:r>
            <a:r>
              <a:rPr lang="en-US" sz="28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28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que</a:t>
            </a:r>
            <a:r>
              <a:rPr lang="en-US" sz="28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de um </a:t>
            </a:r>
            <a:r>
              <a:rPr lang="en-US" sz="28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modo</a:t>
            </a:r>
            <a:r>
              <a:rPr lang="en-US" sz="28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geral</a:t>
            </a:r>
            <a:r>
              <a:rPr lang="en-US" sz="28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28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impregna</a:t>
            </a:r>
            <a:r>
              <a:rPr lang="en-US" sz="28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as </a:t>
            </a:r>
            <a:r>
              <a:rPr lang="en-US" sz="28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iniciativas</a:t>
            </a:r>
            <a:r>
              <a:rPr lang="en-US" sz="28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dos </a:t>
            </a:r>
            <a:r>
              <a:rPr lang="en-US" sz="28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novos</a:t>
            </a:r>
            <a:r>
              <a:rPr lang="en-US" sz="28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países</a:t>
            </a:r>
            <a:r>
              <a:rPr lang="en-US" sz="28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emergentes</a:t>
            </a:r>
            <a:r>
              <a:rPr lang="en-US" sz="28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…</a:t>
            </a:r>
          </a:p>
          <a:p>
            <a:pPr marL="342900" indent="-342900" eaLnBrk="1" hangingPunct="1">
              <a:buClr>
                <a:srgbClr val="0062AC"/>
              </a:buClr>
            </a:pPr>
            <a:r>
              <a:rPr lang="en-US" dirty="0" smtClean="0">
                <a:solidFill>
                  <a:srgbClr val="FF00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E MOSTRAM SUCESSOS!</a:t>
            </a:r>
          </a:p>
          <a:p>
            <a:pPr marL="342900" indent="-342900" eaLnBrk="1" hangingPunct="1">
              <a:buClr>
                <a:srgbClr val="0062AC"/>
              </a:buClr>
            </a:pPr>
            <a:endParaRPr lang="en-US" sz="2800" b="1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eaLnBrk="1" hangingPunct="1">
              <a:buClr>
                <a:srgbClr val="0062AC"/>
              </a:buClr>
            </a:pPr>
            <a:r>
              <a:rPr lang="en-US" sz="28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538263"/>
            <a:ext cx="5472953" cy="1913992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293" name="Title 1"/>
          <p:cNvSpPr>
            <a:spLocks noGrp="1"/>
          </p:cNvSpPr>
          <p:nvPr>
            <p:ph type="ctrTitle"/>
          </p:nvPr>
        </p:nvSpPr>
        <p:spPr>
          <a:xfrm>
            <a:off x="566737" y="1385455"/>
            <a:ext cx="4185371" cy="540328"/>
          </a:xfrm>
        </p:spPr>
        <p:txBody>
          <a:bodyPr lIns="0" tIns="0" rIns="0" bIns="0" anchor="b"/>
          <a:lstStyle/>
          <a:p>
            <a:pPr eaLnBrk="1" hangingPunct="1"/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	</a:t>
            </a:r>
            <a:r>
              <a:rPr lang="en-US" sz="4000" dirty="0" smtClean="0">
                <a:solidFill>
                  <a:srgbClr val="00206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UM EXEMPLO DE ÊXITO</a:t>
            </a:r>
          </a:p>
        </p:txBody>
      </p:sp>
      <p:pic>
        <p:nvPicPr>
          <p:cNvPr id="113666" name="Picture 2" descr="http://mediamanager.embraer.com.br/midias/imagem/preview/1_E-Jets%20E2_cam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5660" y="368340"/>
            <a:ext cx="3114825" cy="20839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base_topo_reduzid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582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0" y="741363"/>
            <a:ext cx="5518150" cy="1841500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448300" y="741363"/>
            <a:ext cx="69850" cy="1841500"/>
          </a:xfrm>
          <a:prstGeom prst="rect">
            <a:avLst/>
          </a:prstGeom>
          <a:solidFill>
            <a:srgbClr val="0062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ctrTitle"/>
          </p:nvPr>
        </p:nvSpPr>
        <p:spPr>
          <a:xfrm>
            <a:off x="114299" y="909639"/>
            <a:ext cx="5334001" cy="1501052"/>
          </a:xfrm>
        </p:spPr>
        <p:txBody>
          <a:bodyPr lIns="0" tIns="0" rIns="0" bIns="0" anchor="b"/>
          <a:lstStyle/>
          <a:p>
            <a:pPr eaLnBrk="1" hangingPunct="1"/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ea typeface="Verdana" pitchFamily="34" charset="0"/>
                <a:cs typeface="Verdana" pitchFamily="34" charset="0"/>
              </a:rPr>
              <a:t>HÁ RAZÕES PARA GRANDES PREOCUPAÇÕES </a:t>
            </a:r>
          </a:p>
        </p:txBody>
      </p:sp>
      <p:sp>
        <p:nvSpPr>
          <p:cNvPr id="3078" name="Subtitle 2"/>
          <p:cNvSpPr>
            <a:spLocks noGrp="1"/>
          </p:cNvSpPr>
          <p:nvPr>
            <p:ph type="subTitle" idx="1"/>
          </p:nvPr>
        </p:nvSpPr>
        <p:spPr>
          <a:xfrm>
            <a:off x="114299" y="4059381"/>
            <a:ext cx="9029701" cy="2646217"/>
          </a:xfrm>
          <a:noFill/>
          <a:ln>
            <a:noFill/>
          </a:ln>
          <a:effectLst/>
        </p:spPr>
        <p:txBody>
          <a:bodyPr lIns="0" tIns="0" rIns="0" bIns="0"/>
          <a:lstStyle/>
          <a:p>
            <a:pPr eaLnBrk="1" hangingPunct="1"/>
            <a:r>
              <a:rPr lang="pt-BR" sz="3600" b="1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Impacto de Longo Prazo da Qualidade Universalizada da Educação na Economia, na Infraestrutura e no Bem-Estar Social</a:t>
            </a:r>
            <a:endParaRPr lang="pt-BR" sz="36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/>
            <a:endParaRPr lang="pt-BR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080" name="Picture 4" descr="shutterstock_3205380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52027" y="0"/>
            <a:ext cx="4690436" cy="286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" descr="C:\Users\ozires.silva\Desktop\Documents\Pasta A-E\ANIMA - LOGO\Anima_educaçã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52889" y="167405"/>
            <a:ext cx="1358565" cy="573958"/>
          </a:xfrm>
          <a:prstGeom prst="rect">
            <a:avLst/>
          </a:prstGeom>
          <a:noFill/>
        </p:spPr>
      </p:pic>
      <p:sp>
        <p:nvSpPr>
          <p:cNvPr id="12" name="CaixaDeTexto 11"/>
          <p:cNvSpPr txBox="1"/>
          <p:nvPr/>
        </p:nvSpPr>
        <p:spPr>
          <a:xfrm>
            <a:off x="-1" y="2865438"/>
            <a:ext cx="91440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O IMPORTANTE OBJETIVO DESTA  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AUDIÊNCIA  PÚBLICA:</a:t>
            </a:r>
            <a:endParaRPr lang="en-US" sz="3200" dirty="0">
              <a:solidFill>
                <a:srgbClr val="FF0000"/>
              </a:solidFill>
              <a:latin typeface="Cooper Black" pitchFamily="18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3" descr="base_topo_reduzid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sp>
        <p:nvSpPr>
          <p:cNvPr id="12291" name="Subtitle 2"/>
          <p:cNvSpPr>
            <a:spLocks noGrp="1"/>
          </p:cNvSpPr>
          <p:nvPr>
            <p:ph type="subTitle" idx="1"/>
          </p:nvPr>
        </p:nvSpPr>
        <p:spPr>
          <a:xfrm>
            <a:off x="0" y="2189018"/>
            <a:ext cx="9144000" cy="4668983"/>
          </a:xfrm>
        </p:spPr>
        <p:txBody>
          <a:bodyPr lIns="0" tIns="0" rIns="0" bIns="0"/>
          <a:lstStyle/>
          <a:p>
            <a:pPr marL="342900" indent="-342900" eaLnBrk="1" hangingPunct="1">
              <a:buClr>
                <a:srgbClr val="0062AC"/>
              </a:buClr>
              <a:buFont typeface="Arial" charset="0"/>
              <a:buChar char="•"/>
            </a:pPr>
            <a:endParaRPr lang="en-US" sz="2600" b="1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eaLnBrk="1" hangingPunct="1">
              <a:buClr>
                <a:srgbClr val="0062AC"/>
              </a:buClr>
            </a:pPr>
            <a:endParaRPr lang="en-US" sz="2800" b="1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ts val="400"/>
              </a:spcBef>
            </a:pPr>
            <a:r>
              <a:rPr lang="en-US" sz="28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>
              <a:spcBef>
                <a:spcPts val="400"/>
              </a:spcBef>
            </a:pPr>
            <a:endParaRPr lang="en-US" sz="1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ts val="400"/>
              </a:spcBef>
            </a:pPr>
            <a:r>
              <a:rPr lang="pt-BR" sz="2800" b="1" dirty="0" smtClean="0">
                <a:solidFill>
                  <a:schemeClr val="tx1"/>
                </a:solidFill>
                <a:latin typeface="Verdana" pitchFamily="34" charset="0"/>
              </a:rPr>
              <a:t>▪</a:t>
            </a:r>
            <a:r>
              <a:rPr lang="pt-BR" sz="2800" b="1" dirty="0" smtClean="0">
                <a:latin typeface="Verdana" pitchFamily="34" charset="0"/>
              </a:rPr>
              <a:t> </a:t>
            </a:r>
            <a:r>
              <a:rPr lang="pt-BR" b="1" dirty="0" smtClean="0">
                <a:solidFill>
                  <a:schemeClr val="tx1"/>
                </a:solidFill>
                <a:latin typeface="Verdana" pitchFamily="34" charset="0"/>
              </a:rPr>
              <a:t>A primeira Escola a formar </a:t>
            </a:r>
          </a:p>
          <a:p>
            <a:pPr>
              <a:spcBef>
                <a:spcPts val="400"/>
              </a:spcBef>
            </a:pPr>
            <a:r>
              <a:rPr lang="pt-BR" b="1" dirty="0" smtClean="0">
                <a:solidFill>
                  <a:schemeClr val="tx1"/>
                </a:solidFill>
                <a:latin typeface="Verdana" pitchFamily="34" charset="0"/>
              </a:rPr>
              <a:t>Engenheiros Aeronáuticos no Brasil!</a:t>
            </a:r>
          </a:p>
          <a:p>
            <a:pPr>
              <a:spcBef>
                <a:spcPts val="0"/>
              </a:spcBef>
            </a:pPr>
            <a:r>
              <a:rPr lang="pt-BR" sz="3600" dirty="0" smtClean="0">
                <a:solidFill>
                  <a:srgbClr val="FF0000"/>
                </a:solidFill>
                <a:latin typeface="Cooper Black" pitchFamily="18" charset="0"/>
              </a:rPr>
              <a:t>Uma grande visão de futuro insistindo na Educação abrangente </a:t>
            </a:r>
          </a:p>
          <a:p>
            <a:pPr>
              <a:spcBef>
                <a:spcPts val="0"/>
              </a:spcBef>
            </a:pPr>
            <a:r>
              <a:rPr lang="pt-BR" sz="3600" dirty="0" smtClean="0">
                <a:solidFill>
                  <a:srgbClr val="FF0000"/>
                </a:solidFill>
                <a:latin typeface="Cooper Black" pitchFamily="18" charset="0"/>
              </a:rPr>
              <a:t>e de qualidade </a:t>
            </a:r>
          </a:p>
          <a:p>
            <a:pPr marL="342900" indent="-342900" eaLnBrk="1" hangingPunct="1">
              <a:buClr>
                <a:srgbClr val="0062AC"/>
              </a:buClr>
            </a:pPr>
            <a:r>
              <a:rPr lang="en-US" sz="28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741363"/>
            <a:ext cx="5472953" cy="1658937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293" name="Title 1"/>
          <p:cNvSpPr>
            <a:spLocks noGrp="1"/>
          </p:cNvSpPr>
          <p:nvPr>
            <p:ph type="ctrTitle"/>
          </p:nvPr>
        </p:nvSpPr>
        <p:spPr>
          <a:xfrm>
            <a:off x="277091" y="1305343"/>
            <a:ext cx="4946073" cy="2213712"/>
          </a:xfrm>
        </p:spPr>
        <p:txBody>
          <a:bodyPr lIns="0" tIns="0" rIns="0" bIns="0" anchor="b"/>
          <a:lstStyle/>
          <a:p>
            <a:pPr eaLnBrk="1" hangingPunct="1"/>
            <a:r>
              <a:rPr lang="pt-BR" sz="32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/>
            </a:r>
            <a:br>
              <a:rPr lang="pt-BR" sz="32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</a:br>
            <a:r>
              <a:rPr lang="pt-BR" sz="32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/>
            </a:r>
            <a:br>
              <a:rPr lang="pt-BR" sz="32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</a:br>
            <a:r>
              <a:rPr lang="pt-BR" sz="36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/>
            </a:r>
            <a:br>
              <a:rPr lang="pt-BR" sz="36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</a:br>
            <a:r>
              <a:rPr lang="pt-BR" sz="36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/>
            </a:r>
            <a:br>
              <a:rPr lang="pt-BR" sz="36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</a:br>
            <a:r>
              <a:rPr lang="pt-BR" sz="36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/>
            </a:r>
            <a:br>
              <a:rPr lang="pt-BR" sz="36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</a:br>
            <a:r>
              <a:rPr lang="pt-BR" sz="36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/>
            </a:r>
            <a:br>
              <a:rPr lang="pt-BR" sz="3600" b="1" dirty="0" smtClean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</a:br>
            <a:r>
              <a:rPr lang="pt-BR" sz="3600" dirty="0" smtClean="0">
                <a:solidFill>
                  <a:schemeClr val="tx2">
                    <a:lumMod val="75000"/>
                  </a:schemeClr>
                </a:solidFill>
                <a:latin typeface="Cooper Black" pitchFamily="18" charset="0"/>
              </a:rPr>
              <a:t>COMEÇOU COM AÇÕES DO GOVERNO!</a:t>
            </a:r>
            <a:br>
              <a:rPr lang="pt-BR" sz="3600" dirty="0" smtClean="0">
                <a:solidFill>
                  <a:schemeClr val="tx2">
                    <a:lumMod val="75000"/>
                  </a:schemeClr>
                </a:solidFill>
                <a:latin typeface="Cooper Black" pitchFamily="18" charset="0"/>
              </a:rPr>
            </a:br>
            <a:r>
              <a:rPr lang="pt-BR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/>
            </a:r>
            <a:br>
              <a:rPr lang="pt-BR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</a:br>
            <a:endParaRPr lang="en-US" sz="36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" y="2189018"/>
            <a:ext cx="892232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FFC000"/>
                </a:solidFill>
                <a:latin typeface="Verdana" pitchFamily="34" charset="0"/>
              </a:rPr>
              <a:t/>
            </a:r>
            <a:br>
              <a:rPr lang="pt-BR" b="1" dirty="0" smtClean="0">
                <a:solidFill>
                  <a:srgbClr val="FFC000"/>
                </a:solidFill>
                <a:latin typeface="Verdana" pitchFamily="34" charset="0"/>
              </a:rPr>
            </a:br>
            <a:r>
              <a:rPr lang="pt-BR" b="1" dirty="0" smtClean="0">
                <a:solidFill>
                  <a:srgbClr val="FFC000"/>
                </a:solidFill>
                <a:latin typeface="Verdana" pitchFamily="34" charset="0"/>
              </a:rPr>
              <a:t/>
            </a:r>
            <a:br>
              <a:rPr lang="pt-BR" b="1" dirty="0" smtClean="0">
                <a:solidFill>
                  <a:srgbClr val="FFC000"/>
                </a:solidFill>
                <a:latin typeface="Verdana" pitchFamily="34" charset="0"/>
              </a:rPr>
            </a:br>
            <a:r>
              <a:rPr lang="pt-BR" sz="3200" b="1" dirty="0" smtClean="0">
                <a:latin typeface="Verdana" pitchFamily="34" charset="0"/>
              </a:rPr>
              <a:t> ▪ Em 1950, a criação pela FAB do ITA – </a:t>
            </a:r>
            <a:r>
              <a:rPr lang="pt-BR" sz="3200" dirty="0" smtClean="0">
                <a:solidFill>
                  <a:srgbClr val="FF0000"/>
                </a:solidFill>
                <a:latin typeface="Cooper Black" pitchFamily="18" charset="0"/>
              </a:rPr>
              <a:t>Instituto </a:t>
            </a:r>
            <a:r>
              <a:rPr lang="pt-BR" sz="3200" dirty="0" err="1" smtClean="0">
                <a:solidFill>
                  <a:srgbClr val="FF0000"/>
                </a:solidFill>
                <a:latin typeface="Cooper Black" pitchFamily="18" charset="0"/>
              </a:rPr>
              <a:t>Tecnológicode</a:t>
            </a:r>
            <a:r>
              <a:rPr lang="pt-BR" sz="3200" dirty="0" smtClean="0">
                <a:solidFill>
                  <a:srgbClr val="FF0000"/>
                </a:solidFill>
                <a:latin typeface="Cooper Black" pitchFamily="18" charset="0"/>
              </a:rPr>
              <a:t> </a:t>
            </a:r>
            <a:r>
              <a:rPr lang="pt-BR" sz="3200" dirty="0" err="1" smtClean="0">
                <a:solidFill>
                  <a:srgbClr val="FF0000"/>
                </a:solidFill>
                <a:latin typeface="Cooper Black" pitchFamily="18" charset="0"/>
              </a:rPr>
              <a:t>Aerónáutica</a:t>
            </a:r>
            <a:r>
              <a:rPr lang="pt-BR" sz="3200" dirty="0" smtClean="0">
                <a:solidFill>
                  <a:srgbClr val="FF0000"/>
                </a:solidFill>
                <a:latin typeface="Cooper Black" pitchFamily="18" charset="0"/>
              </a:rPr>
              <a:t> </a:t>
            </a:r>
            <a:endParaRPr lang="pt-BR" sz="3200" b="1" dirty="0" smtClean="0">
              <a:latin typeface="Verdana" pitchFamily="34" charset="0"/>
            </a:endParaRPr>
          </a:p>
          <a:p>
            <a:pPr algn="ctr"/>
            <a:endParaRPr lang="pt-BR" sz="3200" b="1" dirty="0" smtClean="0">
              <a:latin typeface="Verdana" pitchFamily="34" charset="0"/>
            </a:endParaRPr>
          </a:p>
          <a:p>
            <a:pPr algn="ctr"/>
            <a:endParaRPr lang="pt-BR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algn="ctr"/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6978" name="Picture 2" descr="Piper Completa 75 Anos em Julho com Grandes Comemoraçõ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74629" y="240927"/>
            <a:ext cx="3247697" cy="2159373"/>
          </a:xfrm>
          <a:prstGeom prst="rect">
            <a:avLst/>
          </a:prstGeom>
          <a:noFill/>
        </p:spPr>
      </p:pic>
      <p:pic>
        <p:nvPicPr>
          <p:cNvPr id="150529" name="Picture 1" descr="C:\Users\ozires.silva\Desktop\Documents\Pasta A-E\ANIMA - LOGO\Anima_educaçã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92866" y="171965"/>
            <a:ext cx="1347770" cy="5693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t-BR" smtClean="0"/>
          </a:p>
        </p:txBody>
      </p:sp>
      <p:pic>
        <p:nvPicPr>
          <p:cNvPr id="11268" name="Picture 3" descr="base_topo_reduzid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750889"/>
            <a:ext cx="5818906" cy="1148828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H="1">
            <a:off x="5818906" y="750889"/>
            <a:ext cx="45719" cy="1148827"/>
          </a:xfrm>
          <a:prstGeom prst="rect">
            <a:avLst/>
          </a:prstGeom>
          <a:solidFill>
            <a:srgbClr val="0062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71" name="Title 1"/>
          <p:cNvSpPr txBox="1">
            <a:spLocks/>
          </p:cNvSpPr>
          <p:nvPr/>
        </p:nvSpPr>
        <p:spPr bwMode="auto">
          <a:xfrm>
            <a:off x="-1" y="522981"/>
            <a:ext cx="5864626" cy="1376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O NICHO NO MERCADO:  A AVIAÇÃO REGIONAL</a:t>
            </a:r>
            <a:endParaRPr lang="en-US" sz="3200" dirty="0">
              <a:solidFill>
                <a:srgbClr val="002060"/>
              </a:solidFill>
              <a:latin typeface="Cooper Black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272" name="Subtitle 2"/>
          <p:cNvSpPr txBox="1">
            <a:spLocks/>
          </p:cNvSpPr>
          <p:nvPr/>
        </p:nvSpPr>
        <p:spPr bwMode="auto">
          <a:xfrm>
            <a:off x="0" y="2410691"/>
            <a:ext cx="9144000" cy="3780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algn="ctr">
              <a:spcBef>
                <a:spcPts val="0"/>
              </a:spcBef>
              <a:buClr>
                <a:srgbClr val="0062AC"/>
              </a:buClr>
            </a:pPr>
            <a:r>
              <a:rPr lang="en-US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▪ </a:t>
            </a:r>
            <a:r>
              <a:rPr lang="en-US" sz="28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Em</a:t>
            </a:r>
            <a:r>
              <a:rPr lang="en-US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1965, </a:t>
            </a:r>
            <a:r>
              <a:rPr lang="en-US" sz="28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uma</a:t>
            </a:r>
            <a:r>
              <a:rPr lang="en-US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primeira</a:t>
            </a:r>
            <a:r>
              <a:rPr lang="en-US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equipe</a:t>
            </a:r>
            <a:r>
              <a:rPr lang="en-US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sz="28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Engenheiros</a:t>
            </a:r>
            <a:r>
              <a:rPr lang="en-US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28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formados</a:t>
            </a:r>
            <a:r>
              <a:rPr lang="en-US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pelo</a:t>
            </a:r>
            <a:r>
              <a:rPr lang="en-US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ITA, </a:t>
            </a:r>
            <a:r>
              <a:rPr lang="en-US" sz="28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buscou</a:t>
            </a:r>
            <a:r>
              <a:rPr lang="en-US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um </a:t>
            </a:r>
            <a:r>
              <a:rPr lang="en-US" sz="28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caminho</a:t>
            </a:r>
            <a:r>
              <a:rPr lang="en-US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inovador</a:t>
            </a:r>
            <a:r>
              <a:rPr lang="en-US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que</a:t>
            </a:r>
            <a:r>
              <a:rPr lang="en-US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nenhum</a:t>
            </a:r>
            <a:r>
              <a:rPr lang="en-US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fabricante</a:t>
            </a:r>
            <a:r>
              <a:rPr lang="en-US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mundial</a:t>
            </a:r>
            <a:r>
              <a:rPr lang="en-US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tinha</a:t>
            </a:r>
            <a:r>
              <a:rPr lang="en-US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pensado</a:t>
            </a:r>
            <a:r>
              <a:rPr lang="en-US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que</a:t>
            </a:r>
            <a:r>
              <a:rPr lang="en-US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342900" indent="-342900" algn="ctr">
              <a:spcBef>
                <a:spcPts val="0"/>
              </a:spcBef>
              <a:buClr>
                <a:srgbClr val="0062AC"/>
              </a:buClr>
            </a:pPr>
            <a:r>
              <a:rPr lang="en-US" sz="28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seria</a:t>
            </a:r>
            <a:r>
              <a:rPr lang="en-US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possível</a:t>
            </a:r>
            <a:r>
              <a:rPr lang="en-US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ser </a:t>
            </a:r>
            <a:r>
              <a:rPr lang="en-US" sz="28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explorado</a:t>
            </a:r>
            <a:endParaRPr lang="en-US" sz="28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algn="ctr">
              <a:spcBef>
                <a:spcPts val="0"/>
              </a:spcBef>
              <a:buClr>
                <a:srgbClr val="0062AC"/>
              </a:buClr>
            </a:pPr>
            <a:endParaRPr lang="en-US" sz="1000" b="1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algn="ctr">
              <a:spcBef>
                <a:spcPts val="0"/>
              </a:spcBef>
              <a:buClr>
                <a:srgbClr val="0062AC"/>
              </a:buClr>
            </a:pPr>
            <a:r>
              <a:rPr lang="pt-B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▪ O</a:t>
            </a:r>
            <a:r>
              <a:rPr lang="en-US" sz="28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projeto</a:t>
            </a:r>
            <a:r>
              <a:rPr lang="en-US" sz="28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sz="28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uma</a:t>
            </a:r>
            <a:r>
              <a:rPr lang="en-US" sz="28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nova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aeronave</a:t>
            </a: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</a:t>
            </a:r>
          </a:p>
          <a:p>
            <a:pPr marL="342900" indent="-342900" algn="ctr">
              <a:spcBef>
                <a:spcPts val="0"/>
              </a:spcBef>
              <a:buClr>
                <a:srgbClr val="0062AC"/>
              </a:buClr>
            </a:pPr>
            <a:r>
              <a:rPr lang="en-US" sz="28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transporte</a:t>
            </a:r>
            <a:r>
              <a:rPr lang="en-US" sz="28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28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robusta</a:t>
            </a:r>
            <a:r>
              <a:rPr lang="en-US" sz="28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 simples o </a:t>
            </a:r>
            <a:r>
              <a:rPr lang="en-US" sz="28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suficiente</a:t>
            </a:r>
            <a:r>
              <a:rPr lang="en-US" sz="28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para</a:t>
            </a: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operar</a:t>
            </a: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sz="2800" b="1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algn="ctr">
              <a:spcBef>
                <a:spcPts val="0"/>
              </a:spcBef>
              <a:buClr>
                <a:srgbClr val="0062AC"/>
              </a:buClr>
            </a:pPr>
            <a:r>
              <a:rPr lang="en-US" sz="28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em</a:t>
            </a:r>
            <a:r>
              <a:rPr lang="en-US" sz="28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aeroportos</a:t>
            </a:r>
            <a:r>
              <a:rPr lang="en-US" sz="28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com infra-</a:t>
            </a:r>
            <a:r>
              <a:rPr lang="en-US" sz="28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estutura</a:t>
            </a:r>
            <a:r>
              <a:rPr lang="en-US" sz="28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inicial</a:t>
            </a:r>
            <a:r>
              <a:rPr lang="en-US" sz="28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!</a:t>
            </a:r>
          </a:p>
        </p:txBody>
      </p:sp>
      <p:pic>
        <p:nvPicPr>
          <p:cNvPr id="11274" name="Picture 11" descr="http://www.senado.gov.br/NOTICIAS/JORNAL/EMDISCUSSAO/upload/201005%20-%20novembro/Selecao_da_revista/503_Embraer_170_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04659" y="274638"/>
            <a:ext cx="3039341" cy="1707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13" name="Picture 1" descr="C:\Users\ozires.silva\Desktop\Documents\Pasta A-E\ANIMA - LOGO\Anima_educaçã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0184" y="192088"/>
            <a:ext cx="1175659" cy="4966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78" name="Picture 2" descr="bandeirante Protótipo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309978" y="-531813"/>
            <a:ext cx="11591926" cy="738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-1" y="166256"/>
            <a:ext cx="836814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62AC"/>
              </a:buClr>
              <a:buFont typeface="Arial" charset="0"/>
              <a:buNone/>
            </a:pPr>
            <a:r>
              <a:rPr lang="en-US" sz="2800" b="1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Muitas</a:t>
            </a:r>
            <a:r>
              <a:rPr lang="en-US" sz="28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descrenças</a:t>
            </a:r>
            <a:r>
              <a:rPr lang="en-US" sz="28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2800" b="1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mas</a:t>
            </a:r>
            <a:r>
              <a:rPr lang="en-US" sz="28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quatro</a:t>
            </a:r>
            <a:r>
              <a:rPr lang="en-US" sz="28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anos</a:t>
            </a:r>
            <a:r>
              <a:rPr lang="en-US" sz="28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depois</a:t>
            </a:r>
            <a:r>
              <a:rPr lang="en-US" sz="28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o </a:t>
            </a:r>
            <a:r>
              <a:rPr lang="en-US" sz="2800" b="1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sonho</a:t>
            </a:r>
            <a:r>
              <a:rPr lang="en-US" sz="28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do </a:t>
            </a:r>
            <a:r>
              <a:rPr lang="en-US" sz="2800" b="1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primeiro</a:t>
            </a:r>
            <a:r>
              <a:rPr lang="en-US" sz="28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voo</a:t>
            </a:r>
            <a:r>
              <a:rPr lang="en-US" sz="28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!</a:t>
            </a:r>
          </a:p>
          <a:p>
            <a:pPr algn="ctr">
              <a:buClr>
                <a:srgbClr val="0062AC"/>
              </a:buClr>
              <a:buFont typeface="Arial" charset="0"/>
              <a:buNone/>
            </a:pPr>
            <a:r>
              <a:rPr lang="en-US" sz="2800" b="1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Nosso</a:t>
            </a:r>
            <a:r>
              <a:rPr lang="en-US" sz="28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protótipo</a:t>
            </a:r>
            <a:r>
              <a:rPr lang="en-US" sz="28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foi</a:t>
            </a:r>
            <a:r>
              <a:rPr lang="en-US" sz="28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um </a:t>
            </a:r>
            <a:r>
              <a:rPr lang="en-US" sz="2800" b="1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demonstrador</a:t>
            </a:r>
            <a:r>
              <a:rPr lang="en-US" sz="28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do </a:t>
            </a:r>
            <a:r>
              <a:rPr lang="en-US" sz="2800" b="1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conceito</a:t>
            </a:r>
            <a:r>
              <a:rPr lang="en-US" sz="28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um novo </a:t>
            </a:r>
            <a:r>
              <a:rPr lang="en-US" sz="2800" b="1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Sistema</a:t>
            </a:r>
            <a:r>
              <a:rPr lang="en-US" sz="28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sz="2800" b="1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Transporte</a:t>
            </a:r>
            <a:r>
              <a:rPr lang="en-US" sz="28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Aéreo</a:t>
            </a:r>
            <a:r>
              <a:rPr lang="en-US" sz="28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Regiona</a:t>
            </a:r>
            <a:r>
              <a:rPr lang="en-US" sz="28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!!!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-277091" y="2937165"/>
            <a:ext cx="37130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62AC"/>
              </a:buClr>
              <a:buFont typeface="Arial" charset="0"/>
              <a:buNone/>
            </a:pPr>
            <a:r>
              <a:rPr lang="en-US" sz="2400" b="1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Foto</a:t>
            </a:r>
            <a:r>
              <a:rPr lang="en-US" sz="24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original </a:t>
            </a:r>
            <a:r>
              <a:rPr lang="en-US" sz="2400" b="1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na</a:t>
            </a:r>
            <a:r>
              <a:rPr lang="en-US" sz="24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400" b="1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manhã</a:t>
            </a:r>
            <a:r>
              <a:rPr lang="en-US" sz="24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2400" b="1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em</a:t>
            </a:r>
            <a:r>
              <a:rPr lang="en-US" sz="24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22 de </a:t>
            </a:r>
            <a:r>
              <a:rPr lang="en-US" sz="2400" b="1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Outubro</a:t>
            </a:r>
            <a:r>
              <a:rPr lang="en-US" sz="24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1968</a:t>
            </a:r>
            <a:endParaRPr lang="en-US" sz="2400" b="1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 descr="base_topo_reduzid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sp>
        <p:nvSpPr>
          <p:cNvPr id="16388" name="Subtitle 2"/>
          <p:cNvSpPr txBox="1">
            <a:spLocks/>
          </p:cNvSpPr>
          <p:nvPr/>
        </p:nvSpPr>
        <p:spPr bwMode="auto">
          <a:xfrm>
            <a:off x="0" y="1885951"/>
            <a:ext cx="9164638" cy="4673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342900" indent="-342900">
              <a:spcBef>
                <a:spcPct val="20000"/>
              </a:spcBef>
              <a:buClr>
                <a:srgbClr val="0062AC"/>
              </a:buClr>
            </a:pPr>
            <a:endParaRPr lang="en-US" sz="1000" b="1" dirty="0" smtClean="0">
              <a:solidFill>
                <a:srgbClr val="37609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0062AC"/>
              </a:buClr>
            </a:pPr>
            <a:r>
              <a:rPr lang="en-US" sz="3200" dirty="0" err="1" smtClean="0">
                <a:solidFill>
                  <a:srgbClr val="FF00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Em</a:t>
            </a:r>
            <a:r>
              <a:rPr lang="en-US" sz="3200" dirty="0" smtClean="0">
                <a:solidFill>
                  <a:srgbClr val="FF00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 26 de </a:t>
            </a:r>
            <a:r>
              <a:rPr lang="en-US" sz="3200" dirty="0" err="1" smtClean="0">
                <a:solidFill>
                  <a:srgbClr val="FF00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Junho</a:t>
            </a:r>
            <a:r>
              <a:rPr lang="en-US" sz="3200" dirty="0" smtClean="0">
                <a:solidFill>
                  <a:srgbClr val="FF00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 de 1969 </a:t>
            </a:r>
          </a:p>
          <a:p>
            <a:pPr marL="342900" indent="-342900" algn="ctr">
              <a:spcBef>
                <a:spcPct val="20000"/>
              </a:spcBef>
              <a:buClr>
                <a:srgbClr val="0062AC"/>
              </a:buClr>
            </a:pPr>
            <a:endParaRPr lang="en-US" sz="1000" b="1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algn="ctr">
              <a:spcBef>
                <a:spcPct val="20000"/>
              </a:spcBef>
              <a:buClr>
                <a:srgbClr val="0062AC"/>
              </a:buClr>
            </a:pPr>
            <a:r>
              <a:rPr lang="en-US" sz="26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Numa</a:t>
            </a:r>
            <a:r>
              <a:rPr lang="en-US" sz="2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6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reunião</a:t>
            </a:r>
            <a:r>
              <a:rPr lang="en-US" sz="2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Ministerial, </a:t>
            </a:r>
            <a:r>
              <a:rPr lang="en-US" sz="26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pela</a:t>
            </a:r>
            <a:r>
              <a:rPr lang="en-US" sz="2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6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primeira</a:t>
            </a:r>
            <a:r>
              <a:rPr lang="en-US" sz="2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6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vez</a:t>
            </a:r>
            <a:r>
              <a:rPr lang="en-US" sz="2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</a:p>
          <a:p>
            <a:pPr marL="342900" indent="-342900" algn="ctr">
              <a:spcBef>
                <a:spcPct val="20000"/>
              </a:spcBef>
              <a:buClr>
                <a:srgbClr val="0062AC"/>
              </a:buClr>
            </a:pPr>
            <a:r>
              <a:rPr lang="en-US" sz="26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foi</a:t>
            </a:r>
            <a:r>
              <a:rPr lang="en-US" sz="2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6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pronunciado</a:t>
            </a:r>
            <a:r>
              <a:rPr lang="en-US" sz="2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o </a:t>
            </a:r>
            <a:r>
              <a:rPr lang="en-US" sz="26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nome</a:t>
            </a:r>
            <a:r>
              <a:rPr lang="en-US" sz="2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6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</a:t>
            </a:r>
            <a:r>
              <a:rPr lang="en-US" sz="2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342900" indent="-342900" algn="ctr">
              <a:spcBef>
                <a:spcPct val="20000"/>
              </a:spcBef>
              <a:buClr>
                <a:srgbClr val="0062AC"/>
              </a:buClr>
            </a:pPr>
            <a:endParaRPr lang="en-US" sz="1050" b="1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algn="ctr">
              <a:spcBef>
                <a:spcPct val="20000"/>
              </a:spcBef>
              <a:buClr>
                <a:srgbClr val="0062AC"/>
              </a:buClr>
            </a:pPr>
            <a:r>
              <a:rPr lang="en-US" sz="3200" dirty="0" smtClean="0">
                <a:solidFill>
                  <a:srgbClr val="FF00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	EMBRAER </a:t>
            </a:r>
          </a:p>
          <a:p>
            <a:pPr marL="342900" indent="-342900" algn="ctr">
              <a:spcBef>
                <a:spcPct val="20000"/>
              </a:spcBef>
              <a:buClr>
                <a:srgbClr val="0062AC"/>
              </a:buClr>
            </a:pPr>
            <a:r>
              <a:rPr lang="en-US" sz="3200" dirty="0" err="1" smtClean="0">
                <a:solidFill>
                  <a:srgbClr val="FF00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Empresa</a:t>
            </a:r>
            <a:r>
              <a:rPr lang="en-US" sz="3200" dirty="0" smtClean="0">
                <a:solidFill>
                  <a:srgbClr val="FF00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Brasileira</a:t>
            </a:r>
            <a:r>
              <a:rPr lang="en-US" sz="3200" dirty="0" smtClean="0">
                <a:solidFill>
                  <a:srgbClr val="FF00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sz="3200" dirty="0" err="1" smtClean="0">
                <a:solidFill>
                  <a:srgbClr val="FF00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Aeronáutica</a:t>
            </a:r>
            <a:r>
              <a:rPr lang="en-US" sz="3200" dirty="0" smtClean="0">
                <a:solidFill>
                  <a:srgbClr val="FF00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 S.A.</a:t>
            </a:r>
          </a:p>
          <a:p>
            <a:pPr marL="342900" indent="-342900" algn="ctr">
              <a:spcBef>
                <a:spcPct val="20000"/>
              </a:spcBef>
              <a:buClr>
                <a:srgbClr val="0062AC"/>
              </a:buClr>
            </a:pPr>
            <a:endParaRPr lang="en-US" sz="1050" b="1" dirty="0" smtClean="0">
              <a:solidFill>
                <a:srgbClr val="0062A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algn="ctr">
              <a:spcBef>
                <a:spcPct val="20000"/>
              </a:spcBef>
              <a:buClr>
                <a:srgbClr val="0062AC"/>
              </a:buClr>
            </a:pPr>
            <a:r>
              <a:rPr lang="en-US" sz="2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 ser </a:t>
            </a:r>
            <a:r>
              <a:rPr lang="en-US" sz="26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criada</a:t>
            </a:r>
            <a:r>
              <a:rPr lang="en-US" sz="2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sob a forma de </a:t>
            </a:r>
            <a:r>
              <a:rPr lang="en-US" sz="26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uma</a:t>
            </a:r>
            <a:r>
              <a:rPr lang="en-US" sz="2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342900" indent="-342900" algn="ctr">
              <a:spcBef>
                <a:spcPct val="20000"/>
              </a:spcBef>
              <a:buClr>
                <a:srgbClr val="0062AC"/>
              </a:buClr>
            </a:pPr>
            <a:r>
              <a:rPr lang="en-US" sz="26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Sociedade</a:t>
            </a:r>
            <a:r>
              <a:rPr lang="en-US" sz="2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sz="26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Economia</a:t>
            </a:r>
            <a:r>
              <a:rPr lang="en-US" sz="2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6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Mista</a:t>
            </a:r>
            <a:r>
              <a:rPr lang="en-US" sz="2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!</a:t>
            </a:r>
          </a:p>
          <a:p>
            <a:pPr marL="342900" indent="-342900" algn="ctr">
              <a:spcBef>
                <a:spcPct val="20000"/>
              </a:spcBef>
              <a:buClr>
                <a:srgbClr val="0062AC"/>
              </a:buClr>
            </a:pPr>
            <a:r>
              <a:rPr lang="en-US" sz="26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Isto</a:t>
            </a:r>
            <a:r>
              <a:rPr lang="en-US" sz="2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6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ocorreu</a:t>
            </a:r>
            <a:r>
              <a:rPr lang="en-US" sz="2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6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por</a:t>
            </a:r>
            <a:r>
              <a:rPr lang="en-US" sz="2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Lei de 19 Ago 1969</a:t>
            </a:r>
          </a:p>
          <a:p>
            <a:pPr marL="342900" indent="-342900" algn="ctr">
              <a:spcBef>
                <a:spcPct val="20000"/>
              </a:spcBef>
              <a:buClr>
                <a:srgbClr val="0062AC"/>
              </a:buClr>
            </a:pPr>
            <a:endParaRPr lang="en-US" sz="2600" b="1" dirty="0" smtClean="0">
              <a:solidFill>
                <a:srgbClr val="0671C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algn="ctr">
              <a:spcBef>
                <a:spcPct val="20000"/>
              </a:spcBef>
              <a:buClr>
                <a:srgbClr val="0062AC"/>
              </a:buClr>
            </a:pPr>
            <a:endParaRPr lang="en-US" sz="2800" b="1" dirty="0">
              <a:solidFill>
                <a:srgbClr val="0062A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658813"/>
            <a:ext cx="5518150" cy="1227137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448300" y="639763"/>
            <a:ext cx="46038" cy="1246187"/>
          </a:xfrm>
          <a:prstGeom prst="rect">
            <a:avLst/>
          </a:prstGeom>
          <a:solidFill>
            <a:srgbClr val="0062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392" name="Title 1"/>
          <p:cNvSpPr txBox="1">
            <a:spLocks/>
          </p:cNvSpPr>
          <p:nvPr/>
        </p:nvSpPr>
        <p:spPr bwMode="auto">
          <a:xfrm>
            <a:off x="457200" y="857249"/>
            <a:ext cx="4991100" cy="763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/>
            <a:r>
              <a:rPr lang="en-US" sz="3600" b="1" dirty="0" smtClean="0">
                <a:solidFill>
                  <a:srgbClr val="0062A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4000" dirty="0" smtClean="0">
                <a:solidFill>
                  <a:srgbClr val="00206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SUCESSO!!! </a:t>
            </a:r>
            <a:endParaRPr lang="en-US" sz="4000" dirty="0">
              <a:solidFill>
                <a:srgbClr val="002060"/>
              </a:solidFill>
              <a:latin typeface="Cooper Black" pitchFamily="18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9156" name="Picture 4" descr="http://4.bp.blogspot.com/-q1vj8hp4g4Q/T3L81fYG-rI/AAAAAAAAAfc/WZYiUsPc6bI/s1600/alegr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192088"/>
            <a:ext cx="2506172" cy="2412192"/>
          </a:xfrm>
          <a:prstGeom prst="rect">
            <a:avLst/>
          </a:prstGeom>
          <a:noFill/>
        </p:spPr>
      </p:pic>
      <p:pic>
        <p:nvPicPr>
          <p:cNvPr id="132097" name="Picture 1" descr="C:\Users\ozires.silva\Desktop\Documents\Pasta A-E\ANIMA - LOGO\Anima_educaçã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00645" y="76218"/>
            <a:ext cx="1333916" cy="5635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2" descr="base_topo_reduzid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0" y="741363"/>
            <a:ext cx="5518150" cy="1563687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436" name="Title 1"/>
          <p:cNvSpPr txBox="1">
            <a:spLocks/>
          </p:cNvSpPr>
          <p:nvPr/>
        </p:nvSpPr>
        <p:spPr bwMode="auto">
          <a:xfrm>
            <a:off x="9525" y="873125"/>
            <a:ext cx="550862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/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QUARENTA ANOS DEPOIS TEMOS AVIÕES VOANDO EM 90 PAÍSES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Cooper Black" pitchFamily="18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8437" name="Picture 16" descr="grafico azu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8150" y="-180975"/>
            <a:ext cx="3635375" cy="313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Subtitle 2"/>
          <p:cNvSpPr txBox="1">
            <a:spLocks/>
          </p:cNvSpPr>
          <p:nvPr/>
        </p:nvSpPr>
        <p:spPr bwMode="auto">
          <a:xfrm>
            <a:off x="0" y="2660073"/>
            <a:ext cx="9144000" cy="2932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algn="ctr">
              <a:spcBef>
                <a:spcPct val="20000"/>
              </a:spcBef>
              <a:buClr>
                <a:srgbClr val="0062AC"/>
              </a:buClr>
            </a:pPr>
            <a:r>
              <a:rPr lang="en-US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▪ A EMBRAER, </a:t>
            </a:r>
            <a:r>
              <a:rPr lang="en-US" sz="28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apoiada</a:t>
            </a:r>
            <a:r>
              <a:rPr lang="en-US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pelo</a:t>
            </a:r>
            <a:r>
              <a:rPr lang="en-US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Governo</a:t>
            </a:r>
            <a:r>
              <a:rPr lang="en-US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28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pela</a:t>
            </a:r>
            <a:r>
              <a:rPr lang="en-US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Educação</a:t>
            </a:r>
            <a:r>
              <a:rPr lang="en-US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 </a:t>
            </a:r>
            <a:r>
              <a:rPr lang="en-US" sz="28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ao</a:t>
            </a:r>
            <a:r>
              <a:rPr lang="en-US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lado</a:t>
            </a:r>
            <a:r>
              <a:rPr lang="en-US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do ITA, </a:t>
            </a:r>
            <a:r>
              <a:rPr lang="en-US" sz="28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pôde</a:t>
            </a:r>
            <a:r>
              <a:rPr lang="en-US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</a:t>
            </a:r>
            <a:r>
              <a:rPr lang="en-US" sz="28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riar</a:t>
            </a:r>
            <a:r>
              <a:rPr lang="en-US" sz="28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produtos</a:t>
            </a:r>
            <a:r>
              <a:rPr lang="en-US" sz="28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 </a:t>
            </a:r>
            <a:r>
              <a:rPr lang="en-US" sz="28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marcas</a:t>
            </a:r>
            <a:r>
              <a:rPr lang="en-US" sz="28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originais</a:t>
            </a:r>
            <a:r>
              <a:rPr lang="en-US" sz="28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28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respondendo</a:t>
            </a:r>
            <a:r>
              <a:rPr lang="en-US" sz="28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aos</a:t>
            </a:r>
            <a:r>
              <a:rPr lang="en-US" sz="28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requisitos</a:t>
            </a:r>
            <a:r>
              <a:rPr lang="en-US" sz="28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internacionais</a:t>
            </a:r>
            <a:endParaRPr lang="en-US" sz="2800" b="1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algn="ctr">
              <a:spcBef>
                <a:spcPct val="20000"/>
              </a:spcBef>
              <a:buClr>
                <a:srgbClr val="0062AC"/>
              </a:buClr>
            </a:pPr>
            <a:endParaRPr lang="en-US" sz="1000" b="1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algn="ctr">
              <a:spcBef>
                <a:spcPct val="20000"/>
              </a:spcBef>
              <a:buClr>
                <a:srgbClr val="0062AC"/>
              </a:buClr>
            </a:pPr>
            <a:r>
              <a:rPr lang="en-US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▪ </a:t>
            </a:r>
            <a:r>
              <a:rPr lang="en-US" sz="28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Desenvolveu</a:t>
            </a:r>
            <a:r>
              <a:rPr lang="en-US" sz="28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tecnologias</a:t>
            </a:r>
            <a:r>
              <a:rPr lang="en-US" sz="28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 </a:t>
            </a:r>
            <a:r>
              <a:rPr lang="en-US" sz="28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conquistou</a:t>
            </a:r>
            <a:r>
              <a:rPr lang="en-US" sz="28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produtos</a:t>
            </a:r>
            <a:r>
              <a:rPr lang="en-US" sz="28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sob </a:t>
            </a:r>
            <a:r>
              <a:rPr lang="en-US" sz="28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sua</a:t>
            </a:r>
            <a:r>
              <a:rPr lang="en-US" sz="28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propriedade</a:t>
            </a:r>
            <a:r>
              <a:rPr lang="en-US" sz="28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intelectual</a:t>
            </a:r>
            <a:r>
              <a:rPr lang="en-US" sz="28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28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dando</a:t>
            </a:r>
            <a:r>
              <a:rPr lang="en-US" sz="28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ao</a:t>
            </a:r>
            <a:r>
              <a:rPr lang="en-US" sz="28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Brasil</a:t>
            </a:r>
            <a:r>
              <a:rPr lang="en-US" sz="28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en-US" sz="28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uma</a:t>
            </a:r>
            <a:r>
              <a:rPr lang="en-US" sz="28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marca</a:t>
            </a:r>
            <a:r>
              <a:rPr lang="en-US" sz="28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própria</a:t>
            </a:r>
            <a:r>
              <a:rPr lang="en-US" sz="28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</a:t>
            </a:r>
            <a:r>
              <a:rPr lang="en-US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produtos</a:t>
            </a:r>
            <a:r>
              <a:rPr lang="en-US" sz="3200" dirty="0" smtClean="0">
                <a:solidFill>
                  <a:srgbClr val="FF00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sz="3200" dirty="0" err="1" smtClean="0">
                <a:solidFill>
                  <a:srgbClr val="FF00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tecnologias</a:t>
            </a:r>
            <a:r>
              <a:rPr lang="en-US" sz="3200" dirty="0" smtClean="0">
                <a:solidFill>
                  <a:srgbClr val="FF00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avançadas</a:t>
            </a:r>
            <a:r>
              <a:rPr lang="en-US" sz="3200" dirty="0" smtClean="0">
                <a:solidFill>
                  <a:srgbClr val="FF00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!</a:t>
            </a:r>
            <a:endParaRPr lang="en-US" sz="3200" dirty="0">
              <a:solidFill>
                <a:srgbClr val="FF0000"/>
              </a:solidFill>
              <a:latin typeface="Cooper Black" pitchFamily="18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31073" name="Picture 1" descr="C:\Users\ozires.silva\Desktop\Documents\Pasta A-E\ANIMA - LOGO\Anima_educaçã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45572" y="187326"/>
            <a:ext cx="1333627" cy="554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pt-BR"/>
          </a:p>
        </p:txBody>
      </p:sp>
      <p:pic>
        <p:nvPicPr>
          <p:cNvPr id="19459" name="Picture 4" descr="2007"/>
          <p:cNvPicPr preferRelativeResize="0"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-68263"/>
            <a:ext cx="9144000" cy="6926263"/>
          </a:xfrm>
        </p:spPr>
      </p:pic>
      <p:sp>
        <p:nvSpPr>
          <p:cNvPr id="277509" name="Text Box 5"/>
          <p:cNvSpPr txBox="1">
            <a:spLocks noChangeArrowheads="1"/>
          </p:cNvSpPr>
          <p:nvPr/>
        </p:nvSpPr>
        <p:spPr bwMode="auto">
          <a:xfrm>
            <a:off x="323850" y="4981903"/>
            <a:ext cx="511175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t-BR" sz="2600" b="1" dirty="0">
                <a:latin typeface="Tahoma" pitchFamily="34" charset="0"/>
              </a:rPr>
              <a:t>EMB-170/195</a:t>
            </a:r>
          </a:p>
          <a:p>
            <a:pPr algn="ctr"/>
            <a:r>
              <a:rPr lang="pt-BR" sz="2600" b="1" dirty="0" smtClean="0">
                <a:latin typeface="Tahoma" pitchFamily="34" charset="0"/>
              </a:rPr>
              <a:t>Aviões de Transporte de </a:t>
            </a:r>
          </a:p>
          <a:p>
            <a:pPr algn="ctr"/>
            <a:r>
              <a:rPr lang="pt-BR" sz="2600" b="1" dirty="0" smtClean="0">
                <a:latin typeface="Tahoma" pitchFamily="34" charset="0"/>
              </a:rPr>
              <a:t>70  a 120 assentos</a:t>
            </a:r>
          </a:p>
          <a:p>
            <a:pPr algn="ctr"/>
            <a:r>
              <a:rPr lang="pt-BR" sz="2600" b="1" dirty="0" smtClean="0">
                <a:latin typeface="Tahoma" pitchFamily="34" charset="0"/>
              </a:rPr>
              <a:t>Lançados a partir de 2004</a:t>
            </a:r>
            <a:endParaRPr lang="pt-BR" sz="2600" b="1" dirty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2" descr="base_topo_reduzid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0" y="741363"/>
            <a:ext cx="5518150" cy="1563687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436" name="Title 1"/>
          <p:cNvSpPr txBox="1">
            <a:spLocks/>
          </p:cNvSpPr>
          <p:nvPr/>
        </p:nvSpPr>
        <p:spPr bwMode="auto">
          <a:xfrm>
            <a:off x="566738" y="873125"/>
            <a:ext cx="4421187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/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GERAÇÃO DE EMPREGOS E DE OPORTUNIDADES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Cooper Black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438" name="Subtitle 2"/>
          <p:cNvSpPr txBox="1">
            <a:spLocks/>
          </p:cNvSpPr>
          <p:nvPr/>
        </p:nvSpPr>
        <p:spPr bwMode="auto">
          <a:xfrm>
            <a:off x="0" y="2590800"/>
            <a:ext cx="9144000" cy="300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algn="ctr">
              <a:spcBef>
                <a:spcPct val="20000"/>
              </a:spcBef>
              <a:buClr>
                <a:srgbClr val="0062AC"/>
              </a:buClr>
            </a:pPr>
            <a:r>
              <a:rPr lang="en-US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Hoje</a:t>
            </a:r>
            <a:r>
              <a:rPr lang="en-US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temos</a:t>
            </a:r>
            <a:r>
              <a:rPr lang="en-US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20 mil </a:t>
            </a:r>
            <a:r>
              <a:rPr lang="en-US" sz="3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empregos</a:t>
            </a:r>
            <a:r>
              <a:rPr lang="en-US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diretos</a:t>
            </a:r>
            <a:r>
              <a:rPr lang="en-US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3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além</a:t>
            </a:r>
            <a:r>
              <a:rPr lang="en-US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100 mil </a:t>
            </a:r>
            <a:r>
              <a:rPr lang="en-US" sz="3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outros</a:t>
            </a:r>
            <a:r>
              <a:rPr lang="en-US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no </a:t>
            </a:r>
            <a:r>
              <a:rPr lang="en-US" sz="3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país</a:t>
            </a:r>
            <a:r>
              <a:rPr lang="en-US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 </a:t>
            </a:r>
            <a:r>
              <a:rPr lang="en-US" sz="3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em</a:t>
            </a:r>
            <a:r>
              <a:rPr lang="en-US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S. José dos Campos, </a:t>
            </a:r>
            <a:r>
              <a:rPr lang="en-US" sz="3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onde</a:t>
            </a:r>
            <a:r>
              <a:rPr lang="en-US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várias</a:t>
            </a:r>
            <a:r>
              <a:rPr lang="en-US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centenas</a:t>
            </a:r>
            <a:r>
              <a:rPr lang="en-US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</a:p>
          <a:p>
            <a:pPr marL="342900" indent="-342900" algn="ctr">
              <a:spcBef>
                <a:spcPct val="20000"/>
              </a:spcBef>
              <a:buClr>
                <a:srgbClr val="0062AC"/>
              </a:buClr>
            </a:pPr>
            <a:r>
              <a:rPr lang="en-US" sz="3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empresas</a:t>
            </a:r>
            <a:r>
              <a:rPr lang="en-US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menores</a:t>
            </a:r>
            <a:r>
              <a:rPr lang="en-US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3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fornecem</a:t>
            </a:r>
            <a:r>
              <a:rPr lang="en-US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peças</a:t>
            </a:r>
            <a:r>
              <a:rPr lang="en-US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3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componentes</a:t>
            </a:r>
            <a:r>
              <a:rPr lang="en-US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 </a:t>
            </a:r>
            <a:r>
              <a:rPr lang="en-US" sz="3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equipamentos</a:t>
            </a:r>
            <a:r>
              <a:rPr lang="en-US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para</a:t>
            </a:r>
            <a:r>
              <a:rPr lang="en-US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os</a:t>
            </a:r>
            <a:r>
              <a:rPr lang="en-US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aviões</a:t>
            </a:r>
            <a:r>
              <a:rPr lang="en-US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de</a:t>
            </a:r>
          </a:p>
          <a:p>
            <a:pPr marL="342900" indent="-342900" algn="ctr">
              <a:spcBef>
                <a:spcPct val="20000"/>
              </a:spcBef>
              <a:buClr>
                <a:srgbClr val="0062AC"/>
              </a:buClr>
            </a:pPr>
            <a:r>
              <a:rPr lang="en-US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produção</a:t>
            </a:r>
            <a:r>
              <a:rPr lang="en-US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nacional</a:t>
            </a:r>
            <a:endParaRPr lang="en-US" sz="3200" b="1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algn="ctr">
              <a:spcBef>
                <a:spcPct val="20000"/>
              </a:spcBef>
              <a:buClr>
                <a:srgbClr val="0062AC"/>
              </a:buClr>
            </a:pPr>
            <a:endParaRPr lang="en-US" sz="1000" b="1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31073" name="Picture 1" descr="C:\Users\ozires.silva\Desktop\Documents\Pasta A-E\ANIMA - LOGO\Anima_educaçã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5572" y="187326"/>
            <a:ext cx="1333627" cy="554037"/>
          </a:xfrm>
          <a:prstGeom prst="rect">
            <a:avLst/>
          </a:prstGeom>
          <a:noFill/>
        </p:spPr>
      </p:pic>
      <p:pic>
        <p:nvPicPr>
          <p:cNvPr id="155650" name="Picture 2" descr="http://t0.gstatic.com/images?q=tbn:ANd9GcT42P8TivgL3APBI3lYXFgfIdpFpfLSH_hsjCUBC-eNYTSGeXY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33382" y="187326"/>
            <a:ext cx="3171313" cy="21103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2" descr="base_topo_reduzid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" y="0"/>
            <a:ext cx="9144000" cy="6954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0" y="682753"/>
            <a:ext cx="5518150" cy="1622298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0062A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PENSAR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0062A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 FUTURO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36" name="Title 1"/>
          <p:cNvSpPr txBox="1">
            <a:spLocks/>
          </p:cNvSpPr>
          <p:nvPr/>
        </p:nvSpPr>
        <p:spPr bwMode="auto">
          <a:xfrm>
            <a:off x="566738" y="873125"/>
            <a:ext cx="4421187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/>
            <a:endParaRPr lang="en-US" sz="3200" b="1" dirty="0">
              <a:solidFill>
                <a:srgbClr val="0062A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438" name="Subtitle 2"/>
          <p:cNvSpPr txBox="1">
            <a:spLocks/>
          </p:cNvSpPr>
          <p:nvPr/>
        </p:nvSpPr>
        <p:spPr bwMode="auto">
          <a:xfrm>
            <a:off x="329184" y="2595282"/>
            <a:ext cx="8506841" cy="2997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algn="ctr">
              <a:spcBef>
                <a:spcPct val="20000"/>
              </a:spcBef>
              <a:buClr>
                <a:srgbClr val="0062AC"/>
              </a:buClr>
            </a:pPr>
            <a:endParaRPr lang="en-US" sz="28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9050" y="2595283"/>
            <a:ext cx="9134475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latin typeface="Verdana" pitchFamily="34" charset="0"/>
              </a:rPr>
              <a:t>▪ No seu primeiro período de 29 anos como empresa estatal o Governo Federal investiu em sua capitalização US$ 72 milhões e 60 milhões em incentivos fiscais!</a:t>
            </a:r>
          </a:p>
          <a:p>
            <a:pPr algn="ctr"/>
            <a:endParaRPr lang="pt-BR" sz="1000" b="1" dirty="0" smtClean="0">
              <a:latin typeface="Verdana" pitchFamily="34" charset="0"/>
            </a:endParaRPr>
          </a:p>
          <a:p>
            <a:pPr algn="ctr"/>
            <a:r>
              <a:rPr lang="pt-BR" sz="2800" b="1" dirty="0" smtClean="0">
                <a:latin typeface="Verdana" pitchFamily="34" charset="0"/>
              </a:rPr>
              <a:t>▪ Hoje, a EMBRAER, fatura e vende para o exterior essas quantias em apenas uma semana!!!</a:t>
            </a:r>
          </a:p>
          <a:p>
            <a:pPr algn="ctr"/>
            <a:r>
              <a:rPr lang="pt-BR" sz="3200" dirty="0" smtClean="0">
                <a:solidFill>
                  <a:srgbClr val="FF0000"/>
                </a:solidFill>
                <a:latin typeface="Cooper Black" pitchFamily="18" charset="0"/>
              </a:rPr>
              <a:t>Exemplo da impressionante capacidade  da Educação </a:t>
            </a:r>
            <a:r>
              <a:rPr lang="pt-BR" sz="3200" dirty="0" err="1" smtClean="0">
                <a:solidFill>
                  <a:srgbClr val="FF0000"/>
                </a:solidFill>
                <a:latin typeface="Cooper Black" pitchFamily="18" charset="0"/>
              </a:rPr>
              <a:t>transfomar</a:t>
            </a:r>
            <a:r>
              <a:rPr lang="pt-BR" sz="3200" dirty="0" smtClean="0">
                <a:solidFill>
                  <a:srgbClr val="FF0000"/>
                </a:solidFill>
                <a:latin typeface="Cooper Black" pitchFamily="18" charset="0"/>
              </a:rPr>
              <a:t> !!!</a:t>
            </a:r>
          </a:p>
          <a:p>
            <a:pPr algn="ctr"/>
            <a:endParaRPr lang="en-US" sz="2800" dirty="0">
              <a:solidFill>
                <a:srgbClr val="FF0000"/>
              </a:solidFill>
              <a:latin typeface="Cooper Black" pitchFamily="18" charset="0"/>
            </a:endParaRPr>
          </a:p>
        </p:txBody>
      </p:sp>
      <p:sp>
        <p:nvSpPr>
          <p:cNvPr id="9" name="Rectangle 9"/>
          <p:cNvSpPr/>
          <p:nvPr/>
        </p:nvSpPr>
        <p:spPr>
          <a:xfrm>
            <a:off x="0" y="682753"/>
            <a:ext cx="5518150" cy="1912530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0062A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le 9"/>
          <p:cNvSpPr/>
          <p:nvPr/>
        </p:nvSpPr>
        <p:spPr>
          <a:xfrm>
            <a:off x="9525" y="682753"/>
            <a:ext cx="5508625" cy="1298447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0062A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000" dirty="0" smtClean="0">
                <a:solidFill>
                  <a:srgbClr val="00206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PARA LANÇAR E CAPITALIZAR A EMBRAER</a:t>
            </a:r>
          </a:p>
        </p:txBody>
      </p:sp>
      <p:pic>
        <p:nvPicPr>
          <p:cNvPr id="13" name="Picture 7" descr="anima_HORIZONT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873" y="0"/>
            <a:ext cx="1601499" cy="562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26" name="Picture 2" descr="estatísticas, gráfico, vendas, palavr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92981" y="178882"/>
            <a:ext cx="2643043" cy="24431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2" descr="base_topo_reduzid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" y="0"/>
            <a:ext cx="9144000" cy="6954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0" y="682753"/>
            <a:ext cx="5518150" cy="1622298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0062A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PENSAR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0062A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 FUTURO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36" name="Title 1"/>
          <p:cNvSpPr txBox="1">
            <a:spLocks/>
          </p:cNvSpPr>
          <p:nvPr/>
        </p:nvSpPr>
        <p:spPr bwMode="auto">
          <a:xfrm>
            <a:off x="566738" y="873125"/>
            <a:ext cx="4421187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/>
            <a:endParaRPr lang="en-US" sz="3200" b="1" dirty="0">
              <a:solidFill>
                <a:srgbClr val="0062A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438" name="Subtitle 2"/>
          <p:cNvSpPr txBox="1">
            <a:spLocks/>
          </p:cNvSpPr>
          <p:nvPr/>
        </p:nvSpPr>
        <p:spPr bwMode="auto">
          <a:xfrm>
            <a:off x="329184" y="2595282"/>
            <a:ext cx="8506841" cy="2997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algn="ctr">
              <a:spcBef>
                <a:spcPct val="20000"/>
              </a:spcBef>
              <a:buClr>
                <a:srgbClr val="0062AC"/>
              </a:buClr>
            </a:pPr>
            <a:endParaRPr lang="en-US" sz="28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9050" y="2320471"/>
            <a:ext cx="9134475" cy="4655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latin typeface="Verdana" pitchFamily="34" charset="0"/>
              </a:rPr>
              <a:t>▪ Empresas brasileiras já deslocam sua produção, total ou parcialmente, </a:t>
            </a:r>
          </a:p>
          <a:p>
            <a:pPr algn="ctr"/>
            <a:r>
              <a:rPr lang="pt-BR" sz="2800" b="1" dirty="0" smtClean="0">
                <a:latin typeface="Verdana" pitchFamily="34" charset="0"/>
              </a:rPr>
              <a:t>para outros países</a:t>
            </a:r>
            <a:r>
              <a:rPr lang="en-US" sz="3600" b="1" dirty="0" smtClean="0">
                <a:latin typeface="Verdana" pitchFamily="34" charset="0"/>
              </a:rPr>
              <a:t>!!!</a:t>
            </a:r>
          </a:p>
          <a:p>
            <a:pPr algn="ctr"/>
            <a:endParaRPr lang="en-US" sz="1050" b="1" dirty="0" smtClean="0">
              <a:latin typeface="Verdana" pitchFamily="34" charset="0"/>
            </a:endParaRPr>
          </a:p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Cooper Black" pitchFamily="18" charset="0"/>
              </a:rPr>
              <a:t>Problemas</a:t>
            </a:r>
            <a:r>
              <a:rPr lang="en-US" sz="3600" dirty="0" smtClean="0">
                <a:solidFill>
                  <a:srgbClr val="FF0000"/>
                </a:solidFill>
                <a:latin typeface="Cooper Black" pitchFamily="18" charset="0"/>
              </a:rPr>
              <a:t>:</a:t>
            </a:r>
            <a:r>
              <a:rPr lang="en-US" sz="2800" b="1" dirty="0" smtClean="0">
                <a:latin typeface="Verdana" pitchFamily="34" charset="0"/>
              </a:rPr>
              <a:t> </a:t>
            </a:r>
            <a:r>
              <a:rPr lang="en-US" sz="2800" b="1" dirty="0" err="1" smtClean="0">
                <a:latin typeface="Verdana" pitchFamily="34" charset="0"/>
              </a:rPr>
              <a:t>Câmbio</a:t>
            </a:r>
            <a:r>
              <a:rPr lang="en-US" sz="2800" b="1" dirty="0" smtClean="0">
                <a:latin typeface="Verdana" pitchFamily="34" charset="0"/>
              </a:rPr>
              <a:t>, </a:t>
            </a:r>
            <a:r>
              <a:rPr lang="en-US" sz="2800" b="1" dirty="0" err="1" smtClean="0">
                <a:latin typeface="Verdana" pitchFamily="34" charset="0"/>
              </a:rPr>
              <a:t>Taxas</a:t>
            </a:r>
            <a:r>
              <a:rPr lang="en-US" sz="2800" b="1" dirty="0" smtClean="0">
                <a:latin typeface="Verdana" pitchFamily="34" charset="0"/>
              </a:rPr>
              <a:t> de </a:t>
            </a:r>
            <a:r>
              <a:rPr lang="en-US" sz="2800" b="1" dirty="0" err="1" smtClean="0">
                <a:latin typeface="Verdana" pitchFamily="34" charset="0"/>
              </a:rPr>
              <a:t>Juros</a:t>
            </a:r>
            <a:r>
              <a:rPr lang="en-US" sz="2800" b="1" dirty="0" smtClean="0">
                <a:latin typeface="Verdana" pitchFamily="34" charset="0"/>
              </a:rPr>
              <a:t>, </a:t>
            </a:r>
            <a:r>
              <a:rPr lang="en-US" sz="2800" b="1" dirty="0" err="1" smtClean="0">
                <a:latin typeface="Verdana" pitchFamily="34" charset="0"/>
              </a:rPr>
              <a:t>Nível</a:t>
            </a:r>
            <a:r>
              <a:rPr lang="en-US" sz="2800" b="1" dirty="0" smtClean="0">
                <a:latin typeface="Verdana" pitchFamily="34" charset="0"/>
              </a:rPr>
              <a:t> de </a:t>
            </a:r>
            <a:r>
              <a:rPr lang="en-US" sz="2800" b="1" dirty="0" err="1" smtClean="0">
                <a:latin typeface="Verdana" pitchFamily="34" charset="0"/>
              </a:rPr>
              <a:t>Tributação</a:t>
            </a:r>
            <a:r>
              <a:rPr lang="en-US" sz="2800" b="1" dirty="0" smtClean="0">
                <a:latin typeface="Verdana" pitchFamily="34" charset="0"/>
              </a:rPr>
              <a:t>, </a:t>
            </a:r>
            <a:r>
              <a:rPr lang="en-US" sz="2800" b="1" dirty="0" err="1" smtClean="0">
                <a:latin typeface="Verdana" pitchFamily="34" charset="0"/>
              </a:rPr>
              <a:t>Custos</a:t>
            </a:r>
            <a:r>
              <a:rPr lang="en-US" sz="2800" b="1" dirty="0" smtClean="0">
                <a:latin typeface="Verdana" pitchFamily="34" charset="0"/>
              </a:rPr>
              <a:t> </a:t>
            </a:r>
            <a:r>
              <a:rPr lang="en-US" sz="2800" b="1" dirty="0" err="1" smtClean="0">
                <a:latin typeface="Verdana" pitchFamily="34" charset="0"/>
              </a:rPr>
              <a:t>Trabalhistas</a:t>
            </a:r>
            <a:r>
              <a:rPr lang="en-US" sz="2800" b="1" dirty="0" smtClean="0">
                <a:latin typeface="Verdana" pitchFamily="34" charset="0"/>
              </a:rPr>
              <a:t>, </a:t>
            </a:r>
            <a:r>
              <a:rPr lang="en-US" sz="2800" b="1" dirty="0" err="1" smtClean="0">
                <a:latin typeface="Verdana" pitchFamily="34" charset="0"/>
              </a:rPr>
              <a:t>Burocracia</a:t>
            </a:r>
            <a:r>
              <a:rPr lang="en-US" sz="2800" b="1" dirty="0" smtClean="0">
                <a:latin typeface="Verdana" pitchFamily="34" charset="0"/>
              </a:rPr>
              <a:t> </a:t>
            </a:r>
            <a:r>
              <a:rPr lang="en-US" sz="2800" b="1" dirty="0" err="1" smtClean="0">
                <a:latin typeface="Verdana" pitchFamily="34" charset="0"/>
              </a:rPr>
              <a:t>Pesada</a:t>
            </a:r>
            <a:r>
              <a:rPr lang="en-US" sz="2800" b="1" dirty="0" smtClean="0">
                <a:latin typeface="Verdana" pitchFamily="34" charset="0"/>
              </a:rPr>
              <a:t>, Base </a:t>
            </a:r>
            <a:r>
              <a:rPr lang="en-US" sz="2800" b="1" dirty="0" err="1" smtClean="0">
                <a:latin typeface="Verdana" pitchFamily="34" charset="0"/>
              </a:rPr>
              <a:t>Tecnológica</a:t>
            </a:r>
            <a:r>
              <a:rPr lang="en-US" sz="2800" b="1" dirty="0" smtClean="0">
                <a:latin typeface="Verdana" pitchFamily="34" charset="0"/>
              </a:rPr>
              <a:t> </a:t>
            </a:r>
            <a:r>
              <a:rPr lang="en-US" sz="2800" b="1" dirty="0" err="1" smtClean="0">
                <a:latin typeface="Verdana" pitchFamily="34" charset="0"/>
              </a:rPr>
              <a:t>insuficiente</a:t>
            </a:r>
            <a:r>
              <a:rPr lang="en-US" sz="2800" b="1" dirty="0" smtClean="0">
                <a:latin typeface="Verdana" pitchFamily="34" charset="0"/>
              </a:rPr>
              <a:t>, </a:t>
            </a:r>
            <a:r>
              <a:rPr lang="en-US" sz="2800" b="1" dirty="0" err="1" smtClean="0">
                <a:latin typeface="Verdana" pitchFamily="34" charset="0"/>
              </a:rPr>
              <a:t>Capitais</a:t>
            </a:r>
            <a:r>
              <a:rPr lang="en-US" sz="2800" b="1" dirty="0" smtClean="0">
                <a:latin typeface="Verdana" pitchFamily="34" charset="0"/>
              </a:rPr>
              <a:t> </a:t>
            </a:r>
            <a:r>
              <a:rPr lang="en-US" sz="2800" b="1" dirty="0" err="1" smtClean="0">
                <a:latin typeface="Verdana" pitchFamily="34" charset="0"/>
              </a:rPr>
              <a:t>Sementes</a:t>
            </a:r>
            <a:r>
              <a:rPr lang="en-US" sz="2800" b="1" dirty="0" smtClean="0">
                <a:latin typeface="Verdana" pitchFamily="34" charset="0"/>
              </a:rPr>
              <a:t> </a:t>
            </a:r>
            <a:r>
              <a:rPr lang="en-US" sz="2800" b="1" dirty="0" err="1" smtClean="0">
                <a:latin typeface="Verdana" pitchFamily="34" charset="0"/>
              </a:rPr>
              <a:t>difíceis</a:t>
            </a:r>
            <a:r>
              <a:rPr lang="en-US" sz="2800" b="1" dirty="0" smtClean="0">
                <a:latin typeface="Verdana" pitchFamily="34" charset="0"/>
              </a:rPr>
              <a:t>…</a:t>
            </a:r>
          </a:p>
          <a:p>
            <a:pPr algn="ctr"/>
            <a:endParaRPr lang="en-US" sz="1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algn="ctr"/>
            <a:r>
              <a:rPr lang="en-US" sz="3200" dirty="0" smtClean="0">
                <a:solidFill>
                  <a:srgbClr val="FF0000"/>
                </a:solidFill>
                <a:latin typeface="Cooper Black" pitchFamily="18" charset="0"/>
              </a:rPr>
              <a:t>UM  MELHOR NÍVEL EDUCACIONAL 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  <a:latin typeface="Cooper Black" pitchFamily="18" charset="0"/>
              </a:rPr>
              <a:t>RESOLVE TUDO!!!</a:t>
            </a:r>
            <a:endParaRPr lang="en-US" sz="3200" dirty="0">
              <a:solidFill>
                <a:srgbClr val="FF0000"/>
              </a:solidFill>
              <a:latin typeface="Cooper Black" pitchFamily="18" charset="0"/>
            </a:endParaRPr>
          </a:p>
        </p:txBody>
      </p:sp>
      <p:sp>
        <p:nvSpPr>
          <p:cNvPr id="9" name="Rectangle 9"/>
          <p:cNvSpPr/>
          <p:nvPr/>
        </p:nvSpPr>
        <p:spPr>
          <a:xfrm>
            <a:off x="0" y="682753"/>
            <a:ext cx="5518150" cy="1622298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0062A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le 9"/>
          <p:cNvSpPr/>
          <p:nvPr/>
        </p:nvSpPr>
        <p:spPr>
          <a:xfrm>
            <a:off x="9525" y="290945"/>
            <a:ext cx="5508625" cy="1690255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0062A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000" dirty="0" smtClean="0">
                <a:solidFill>
                  <a:srgbClr val="00206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O BRASIL PRECISA CONQUISTAR  COMPETITIVIDADE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smtClean="0">
                <a:solidFill>
                  <a:srgbClr val="00206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PRODUTIVA</a:t>
            </a:r>
          </a:p>
        </p:txBody>
      </p:sp>
      <p:pic>
        <p:nvPicPr>
          <p:cNvPr id="107522" name="Picture 2" descr="http://www.msarh.com.br/blog/wp-content/uploads/2012/09/Equipe-Colaborar-ou-competi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65273" y="471489"/>
            <a:ext cx="2670752" cy="1848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t-BR" smtClean="0"/>
          </a:p>
        </p:txBody>
      </p:sp>
      <p:pic>
        <p:nvPicPr>
          <p:cNvPr id="10244" name="Picture 3" descr="base_topo_reduzid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664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741363"/>
            <a:ext cx="5848350" cy="1620837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848350" y="741363"/>
            <a:ext cx="46038" cy="1620837"/>
          </a:xfrm>
          <a:prstGeom prst="rect">
            <a:avLst/>
          </a:prstGeom>
          <a:solidFill>
            <a:srgbClr val="0062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47" name="Title 1"/>
          <p:cNvSpPr txBox="1">
            <a:spLocks/>
          </p:cNvSpPr>
          <p:nvPr/>
        </p:nvSpPr>
        <p:spPr bwMode="auto">
          <a:xfrm>
            <a:off x="0" y="471488"/>
            <a:ext cx="5848350" cy="1703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/>
            <a:r>
              <a:rPr lang="en-US" sz="4000" dirty="0" smtClean="0">
                <a:solidFill>
                  <a:srgbClr val="00206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DESAFIOS PARA </a:t>
            </a:r>
          </a:p>
          <a:p>
            <a:pPr algn="ctr"/>
            <a:r>
              <a:rPr lang="en-US" sz="4000" dirty="0" smtClean="0">
                <a:solidFill>
                  <a:srgbClr val="00206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TODOS</a:t>
            </a:r>
            <a:endParaRPr lang="en-US" sz="4000" dirty="0">
              <a:solidFill>
                <a:srgbClr val="002060"/>
              </a:solidFill>
              <a:latin typeface="Cooper Black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248" name="Subtitle 2"/>
          <p:cNvSpPr txBox="1">
            <a:spLocks/>
          </p:cNvSpPr>
          <p:nvPr/>
        </p:nvSpPr>
        <p:spPr bwMode="auto">
          <a:xfrm>
            <a:off x="0" y="2914650"/>
            <a:ext cx="900112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algn="ctr">
              <a:spcBef>
                <a:spcPct val="20000"/>
              </a:spcBef>
              <a:buClr>
                <a:srgbClr val="0062AC"/>
              </a:buClr>
              <a:buFont typeface="Arial" charset="0"/>
              <a:buChar char="•"/>
            </a:pPr>
            <a:endParaRPr lang="en-US" sz="27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50" name="Imagem 11" descr="http://tudibao.com.br/blog/wp-content/uploads/2010/09/Contratos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300000">
            <a:off x="6030236" y="188117"/>
            <a:ext cx="2933700" cy="2169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0" y="2673927"/>
            <a:ext cx="9089188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t-B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▪</a:t>
            </a:r>
            <a:r>
              <a:rPr lang="pt-BR" sz="27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Inovar e vencer na Competição Global</a:t>
            </a:r>
          </a:p>
          <a:p>
            <a:pPr algn="ctr">
              <a:buNone/>
            </a:pPr>
            <a:r>
              <a:rPr lang="pt-BR" sz="27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▪ Gerar PRODUTOS, tecnologias e marcas próprias</a:t>
            </a:r>
            <a:endParaRPr lang="pt-BR" sz="27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buNone/>
            </a:pPr>
            <a:r>
              <a:rPr lang="pt-BR" sz="27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▪ Ganhar posições nos mercados nacional </a:t>
            </a:r>
          </a:p>
          <a:p>
            <a:pPr algn="ctr">
              <a:buNone/>
            </a:pPr>
            <a:r>
              <a:rPr lang="pt-BR" sz="27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 internacional, com produtos atrativos</a:t>
            </a:r>
          </a:p>
          <a:p>
            <a:pPr algn="ctr">
              <a:buNone/>
            </a:pPr>
            <a:r>
              <a:rPr lang="pt-BR" sz="27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aos olhos dos consumidores mundiais! </a:t>
            </a:r>
          </a:p>
          <a:p>
            <a:pPr algn="ctr">
              <a:buNone/>
            </a:pPr>
            <a:endParaRPr lang="pt-BR" sz="1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buNone/>
            </a:pPr>
            <a:r>
              <a:rPr lang="pt-BR" sz="2700" i="1" dirty="0" smtClean="0">
                <a:solidFill>
                  <a:srgbClr val="FF00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PRECISAMOS DE EDUCAÇÃO DE QUALIDADE MUNDIAL E  INTERESSAR OS ALUNOS PARA AS ÁREAS TÉCNICAS!!!</a:t>
            </a:r>
          </a:p>
        </p:txBody>
      </p:sp>
      <p:pic>
        <p:nvPicPr>
          <p:cNvPr id="12" name="Picture 7" descr="anima_HORIZONTA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7019" y="212310"/>
            <a:ext cx="1476808" cy="51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base_topo_reduzid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582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0" y="741363"/>
            <a:ext cx="5518150" cy="1841500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448300" y="741363"/>
            <a:ext cx="69850" cy="1841500"/>
          </a:xfrm>
          <a:prstGeom prst="rect">
            <a:avLst/>
          </a:prstGeom>
          <a:solidFill>
            <a:srgbClr val="0062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ctrTitle"/>
          </p:nvPr>
        </p:nvSpPr>
        <p:spPr>
          <a:xfrm>
            <a:off x="114299" y="909639"/>
            <a:ext cx="5334001" cy="1322574"/>
          </a:xfrm>
        </p:spPr>
        <p:txBody>
          <a:bodyPr lIns="0" tIns="0" rIns="0" bIns="0" anchor="b"/>
          <a:lstStyle/>
          <a:p>
            <a:pPr eaLnBrk="1" hangingPunct="1"/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ea typeface="Verdana" pitchFamily="34" charset="0"/>
                <a:cs typeface="Verdana" pitchFamily="34" charset="0"/>
              </a:rPr>
              <a:t>O MUNDO DESAFIADOR </a:t>
            </a:r>
            <a:b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ea typeface="Verdana" pitchFamily="34" charset="0"/>
                <a:cs typeface="Verdana" pitchFamily="34" charset="0"/>
              </a:rPr>
            </a:b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ea typeface="Verdana" pitchFamily="34" charset="0"/>
                <a:cs typeface="Verdana" pitchFamily="34" charset="0"/>
              </a:rPr>
              <a:t>NO QUAL VIVEMOS </a:t>
            </a:r>
          </a:p>
        </p:txBody>
      </p:sp>
      <p:sp>
        <p:nvSpPr>
          <p:cNvPr id="3078" name="Subtitle 2"/>
          <p:cNvSpPr>
            <a:spLocks noGrp="1"/>
          </p:cNvSpPr>
          <p:nvPr>
            <p:ph type="subTitle" idx="1"/>
          </p:nvPr>
        </p:nvSpPr>
        <p:spPr>
          <a:xfrm>
            <a:off x="114299" y="2865438"/>
            <a:ext cx="9029701" cy="3840162"/>
          </a:xfrm>
          <a:noFill/>
          <a:ln>
            <a:noFill/>
          </a:ln>
          <a:effectLst/>
        </p:spPr>
        <p:txBody>
          <a:bodyPr lIns="0" tIns="0" rIns="0" bIns="0"/>
          <a:lstStyle/>
          <a:p>
            <a:pPr eaLnBrk="1" hangingPunct="1"/>
            <a:r>
              <a:rPr lang="pt-BR" b="1" dirty="0" smtClean="0">
                <a:solidFill>
                  <a:schemeClr val="tx1"/>
                </a:solidFill>
                <a:latin typeface="Verdana" pitchFamily="34" charset="0"/>
              </a:rPr>
              <a:t>O “NOVO” está vencendo! </a:t>
            </a:r>
            <a:br>
              <a:rPr lang="pt-BR" b="1" dirty="0" smtClean="0">
                <a:solidFill>
                  <a:schemeClr val="tx1"/>
                </a:solidFill>
                <a:latin typeface="Verdana" pitchFamily="34" charset="0"/>
              </a:rPr>
            </a:br>
            <a:r>
              <a:rPr lang="pt-BR" b="1" dirty="0" smtClean="0">
                <a:solidFill>
                  <a:schemeClr val="tx1"/>
                </a:solidFill>
                <a:latin typeface="Verdana" pitchFamily="34" charset="0"/>
              </a:rPr>
              <a:t>T</a:t>
            </a:r>
            <a:r>
              <a:rPr lang="pt-BR" sz="3600" b="1" dirty="0" smtClean="0">
                <a:solidFill>
                  <a:schemeClr val="tx1"/>
                </a:solidFill>
                <a:latin typeface="Verdana" pitchFamily="34" charset="0"/>
              </a:rPr>
              <a:t>udo está sendo mudado!</a:t>
            </a:r>
          </a:p>
          <a:p>
            <a:pPr eaLnBrk="1" hangingPunct="1"/>
            <a:r>
              <a:rPr lang="pt-BR" sz="3600" b="1" dirty="0" smtClean="0">
                <a:solidFill>
                  <a:schemeClr val="tx1"/>
                </a:solidFill>
                <a:latin typeface="Verdana" pitchFamily="34" charset="0"/>
              </a:rPr>
              <a:t> Um produto ou serviço inovador</a:t>
            </a:r>
            <a:endParaRPr lang="pt-BR" sz="36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080" name="Picture 4" descr="shutterstock_3205380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52027" y="0"/>
            <a:ext cx="4690436" cy="286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1" y="4752109"/>
            <a:ext cx="914399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>
                <a:solidFill>
                  <a:srgbClr val="FF00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A COMPETIÇÃO É GLOBAL NO MUNDO E</a:t>
            </a:r>
          </a:p>
          <a:p>
            <a:pPr algn="ctr"/>
            <a:r>
              <a:rPr lang="pt-BR" sz="4000" dirty="0" smtClean="0">
                <a:solidFill>
                  <a:srgbClr val="FF00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 OCUPA NOVOS ESPAÇOS!</a:t>
            </a:r>
          </a:p>
          <a:p>
            <a:endParaRPr lang="en-US" dirty="0"/>
          </a:p>
        </p:txBody>
      </p:sp>
      <p:pic>
        <p:nvPicPr>
          <p:cNvPr id="10" name="Picture 1" descr="C:\Users\ozires.silva\Desktop\Documents\Pasta A-E\ANIMA - LOGO\Anima_educaçã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52889" y="167405"/>
            <a:ext cx="1358565" cy="573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14400"/>
            <a:ext cx="6230112" cy="1813878"/>
          </a:xfrm>
          <a:solidFill>
            <a:schemeClr val="bg2">
              <a:lumMod val="90000"/>
            </a:schemeClr>
          </a:solidFill>
        </p:spPr>
        <p:txBody>
          <a:bodyPr anchorCtr="1"/>
          <a:lstStyle/>
          <a:p>
            <a:r>
              <a:rPr lang="pt-BR" sz="3600" dirty="0" smtClean="0">
                <a:solidFill>
                  <a:srgbClr val="002060"/>
                </a:solidFill>
                <a:latin typeface="Cooper Black" pitchFamily="18" charset="0"/>
              </a:rPr>
              <a:t>O </a:t>
            </a:r>
            <a:r>
              <a:rPr lang="pt-BR" sz="3600" dirty="0">
                <a:solidFill>
                  <a:srgbClr val="002060"/>
                </a:solidFill>
                <a:latin typeface="Cooper Black" pitchFamily="18" charset="0"/>
              </a:rPr>
              <a:t>BRASIL </a:t>
            </a:r>
            <a:r>
              <a:rPr lang="pt-BR" sz="3600" dirty="0" smtClean="0">
                <a:solidFill>
                  <a:srgbClr val="002060"/>
                </a:solidFill>
                <a:latin typeface="Cooper Black" pitchFamily="18" charset="0"/>
              </a:rPr>
              <a:t>PRECISA DE      RESPOSTAS </a:t>
            </a:r>
            <a:r>
              <a:rPr lang="pt-BR" sz="3600" dirty="0">
                <a:solidFill>
                  <a:srgbClr val="002060"/>
                </a:solidFill>
                <a:latin typeface="Cooper Black" pitchFamily="18" charset="0"/>
              </a:rPr>
              <a:t>PARA O DESENVOLVIMENTO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6255" y="2728278"/>
            <a:ext cx="8977745" cy="3397886"/>
          </a:xfrm>
          <a:noFill/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pt-BR" sz="2800" b="1" dirty="0" smtClean="0">
                <a:latin typeface="Verdana" pitchFamily="34" charset="0"/>
              </a:rPr>
              <a:t>▪ </a:t>
            </a:r>
            <a:r>
              <a:rPr lang="pt-B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 Art. 205 da nossa Constituição Federal estabelece que a </a:t>
            </a:r>
          </a:p>
          <a:p>
            <a:pPr algn="ctr">
              <a:buFont typeface="Wingdings" pitchFamily="2" charset="2"/>
              <a:buNone/>
            </a:pPr>
            <a:r>
              <a:rPr lang="pt-BR" sz="2800" dirty="0" smtClean="0">
                <a:solidFill>
                  <a:srgbClr val="FF00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“A EDUCAÇÃO, DIREITO DE TODOS E DEVER DO ESTADO E DA FAMÍLIA, SERÁ PROMOVIDA E INCENTIVADA COM A COLABORAÇÃO DA SOCIEDADE...”</a:t>
            </a:r>
          </a:p>
          <a:p>
            <a:pPr algn="ctr">
              <a:buFont typeface="Wingdings" pitchFamily="2" charset="2"/>
              <a:buNone/>
            </a:pPr>
            <a:r>
              <a:rPr lang="pt-BR" sz="2800" b="1" dirty="0" smtClean="0">
                <a:latin typeface="Verdana" pitchFamily="34" charset="0"/>
              </a:rPr>
              <a:t>▪ </a:t>
            </a:r>
            <a:r>
              <a:rPr lang="pt-B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Assim, PRECISAMOS DE UMA GRANDE REVOLUÇÃO EDUCACIONAL para </a:t>
            </a:r>
            <a:r>
              <a:rPr lang="pt-BR" sz="28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avaançarmos</a:t>
            </a:r>
            <a:r>
              <a:rPr lang="pt-B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para o Futuro!!!</a:t>
            </a:r>
            <a:endParaRPr lang="pt-BR" sz="2800" b="1" i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44" name="Picture 4" descr="http://2.bp.blogspot.com/-aZOSQrKUKhI/T7qKE5YCKxI/AAAAAAAAD-4/jUZnWG_rGpg/s1600/meio_ambient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30112" y="106998"/>
            <a:ext cx="2409562" cy="2621280"/>
          </a:xfrm>
          <a:prstGeom prst="rect">
            <a:avLst/>
          </a:prstGeom>
          <a:noFill/>
        </p:spPr>
      </p:pic>
      <p:pic>
        <p:nvPicPr>
          <p:cNvPr id="5" name="Picture 7" descr="anima_HORIZONT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106998"/>
            <a:ext cx="2003281" cy="70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2" descr="base_topo_reduzid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107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0" y="1048511"/>
            <a:ext cx="5518150" cy="1256540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0062A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PENSAR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0062A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 FUTURO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36" name="Title 1"/>
          <p:cNvSpPr txBox="1">
            <a:spLocks/>
          </p:cNvSpPr>
          <p:nvPr/>
        </p:nvSpPr>
        <p:spPr bwMode="auto">
          <a:xfrm>
            <a:off x="566738" y="873125"/>
            <a:ext cx="4421187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/>
            <a:endParaRPr lang="en-US" sz="3200" b="1" dirty="0">
              <a:solidFill>
                <a:srgbClr val="0062A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438" name="Subtitle 2"/>
          <p:cNvSpPr txBox="1">
            <a:spLocks/>
          </p:cNvSpPr>
          <p:nvPr/>
        </p:nvSpPr>
        <p:spPr bwMode="auto">
          <a:xfrm>
            <a:off x="329184" y="2595282"/>
            <a:ext cx="8506841" cy="2997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algn="ctr">
              <a:spcBef>
                <a:spcPct val="20000"/>
              </a:spcBef>
              <a:buClr>
                <a:srgbClr val="0062AC"/>
              </a:buClr>
            </a:pPr>
            <a:endParaRPr lang="en-US" sz="28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9050" y="2819401"/>
            <a:ext cx="9134475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/>
            <a:endParaRPr lang="pt-BR" sz="1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ctr" defTabSz="914400"/>
            <a:r>
              <a:rPr lang="pt-BR" sz="3600" b="1" dirty="0" smtClean="0">
                <a:latin typeface="Verdana" pitchFamily="34" charset="0"/>
              </a:rPr>
              <a:t>▪ É um nosso dever melhorar, e muito, a nossa gestão sobre a Educação!</a:t>
            </a:r>
          </a:p>
          <a:p>
            <a:pPr lvl="0" algn="ctr" defTabSz="914400"/>
            <a:endParaRPr lang="pt-BR" sz="1000" b="1" dirty="0" smtClean="0">
              <a:latin typeface="Verdana" pitchFamily="34" charset="0"/>
            </a:endParaRPr>
          </a:p>
          <a:p>
            <a:pPr lvl="0" algn="ctr" defTabSz="914400"/>
            <a:r>
              <a:rPr lang="pt-BR" sz="3600" b="1" dirty="0" smtClean="0">
                <a:latin typeface="Verdana" pitchFamily="34" charset="0"/>
              </a:rPr>
              <a:t>▪ O que foi feito até agora, salvo umas poucas exceções, tem sido claramente insuficiente!!!</a:t>
            </a:r>
          </a:p>
          <a:p>
            <a:pPr lvl="0" algn="ctr" defTabSz="914400"/>
            <a:endParaRPr lang="pt-BR" sz="36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Rectangle 9"/>
          <p:cNvSpPr/>
          <p:nvPr/>
        </p:nvSpPr>
        <p:spPr>
          <a:xfrm>
            <a:off x="0" y="2305051"/>
            <a:ext cx="5518150" cy="290231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0062A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le 9"/>
          <p:cNvSpPr/>
          <p:nvPr/>
        </p:nvSpPr>
        <p:spPr>
          <a:xfrm>
            <a:off x="9525" y="873124"/>
            <a:ext cx="5508625" cy="1722157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EM OUTRAS PALAVRAS</a:t>
            </a:r>
          </a:p>
        </p:txBody>
      </p:sp>
      <p:pic>
        <p:nvPicPr>
          <p:cNvPr id="106498" name="Picture 2" descr="Thinkstoc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0334" y="266171"/>
            <a:ext cx="3493666" cy="2329111"/>
          </a:xfrm>
          <a:prstGeom prst="rect">
            <a:avLst/>
          </a:prstGeom>
          <a:noFill/>
        </p:spPr>
      </p:pic>
      <p:pic>
        <p:nvPicPr>
          <p:cNvPr id="14" name="Picture 7" descr="anima_HORIZONT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70135"/>
            <a:ext cx="1310554" cy="512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2" descr="base_topo_reduzid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" y="0"/>
            <a:ext cx="9144000" cy="6954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0" y="682753"/>
            <a:ext cx="5518150" cy="1312823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36" name="Title 1"/>
          <p:cNvSpPr txBox="1">
            <a:spLocks/>
          </p:cNvSpPr>
          <p:nvPr/>
        </p:nvSpPr>
        <p:spPr bwMode="auto">
          <a:xfrm>
            <a:off x="566738" y="873125"/>
            <a:ext cx="4421187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/>
            <a:endParaRPr lang="en-US" sz="3200" b="1" dirty="0">
              <a:solidFill>
                <a:srgbClr val="0062A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438" name="Subtitle 2"/>
          <p:cNvSpPr txBox="1">
            <a:spLocks/>
          </p:cNvSpPr>
          <p:nvPr/>
        </p:nvSpPr>
        <p:spPr bwMode="auto">
          <a:xfrm>
            <a:off x="566738" y="2595282"/>
            <a:ext cx="8506841" cy="2997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algn="ctr">
              <a:spcBef>
                <a:spcPct val="20000"/>
              </a:spcBef>
              <a:buClr>
                <a:srgbClr val="0062AC"/>
              </a:buClr>
            </a:pPr>
            <a:endParaRPr lang="en-US" sz="28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9050" y="2341678"/>
            <a:ext cx="9134475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/>
            <a:r>
              <a:rPr lang="pt-BR" sz="3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Há uma fome mundial pelo saber e pelo conhecimento, enquanto que, em menor escala, </a:t>
            </a:r>
          </a:p>
          <a:p>
            <a:pPr lvl="0" algn="ctr" defTabSz="914400"/>
            <a:r>
              <a:rPr lang="pt-BR" sz="3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no Brasil</a:t>
            </a:r>
          </a:p>
          <a:p>
            <a:pPr lvl="0" algn="ctr" defTabSz="914400"/>
            <a:endParaRPr lang="pt-BR" sz="1000" b="1" i="1" dirty="0" smtClean="0">
              <a:solidFill>
                <a:srgbClr val="222222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ctr" defTabSz="914400"/>
            <a:r>
              <a:rPr lang="pt-BR" sz="3600" i="1" dirty="0" smtClean="0">
                <a:solidFill>
                  <a:srgbClr val="FF00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As classes políticas e o Governo não podem ignorá-la e precisam dar respostas ao clamor público que, cedo ou tarde, virá!</a:t>
            </a:r>
            <a:endParaRPr lang="pt-BR" sz="3600" dirty="0" smtClean="0">
              <a:solidFill>
                <a:srgbClr val="FF0000"/>
              </a:solidFill>
              <a:latin typeface="Cooper Black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Rectangle 9"/>
          <p:cNvSpPr/>
          <p:nvPr/>
        </p:nvSpPr>
        <p:spPr>
          <a:xfrm>
            <a:off x="152400" y="1343891"/>
            <a:ext cx="5365750" cy="808759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0062A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le 9"/>
          <p:cNvSpPr/>
          <p:nvPr/>
        </p:nvSpPr>
        <p:spPr>
          <a:xfrm>
            <a:off x="9525" y="1343890"/>
            <a:ext cx="5508625" cy="350797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UMA CONCLUSÃO</a:t>
            </a:r>
          </a:p>
        </p:txBody>
      </p:sp>
      <p:pic>
        <p:nvPicPr>
          <p:cNvPr id="13" name="Picture 2" descr="http://www.clubedorh.com.br/wp-content/uploads/2010/08/gestaodepesso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6125" y="346102"/>
            <a:ext cx="3317875" cy="1995576"/>
          </a:xfrm>
          <a:prstGeom prst="rect">
            <a:avLst/>
          </a:prstGeom>
          <a:noFill/>
        </p:spPr>
      </p:pic>
      <p:pic>
        <p:nvPicPr>
          <p:cNvPr id="142337" name="Picture 1" descr="C:\Users\ozires.silva\Desktop\Documents\Pasta A-E\ANIMA - LOGO\Anima_educaçã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1475" y="201153"/>
            <a:ext cx="1139952" cy="4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t-BR" smtClean="0"/>
          </a:p>
        </p:txBody>
      </p:sp>
      <p:pic>
        <p:nvPicPr>
          <p:cNvPr id="10244" name="Picture 3" descr="base_topo_reduzid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075" y="10986"/>
            <a:ext cx="9144000" cy="6664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741363"/>
            <a:ext cx="5848350" cy="1620837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FINALIZANDO</a:t>
            </a:r>
            <a:endParaRPr lang="en-US" sz="4000" dirty="0">
              <a:solidFill>
                <a:schemeClr val="tx2">
                  <a:lumMod val="75000"/>
                </a:schemeClr>
              </a:solidFill>
              <a:latin typeface="Cooper Black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48350" y="741363"/>
            <a:ext cx="46038" cy="1620837"/>
          </a:xfrm>
          <a:prstGeom prst="rect">
            <a:avLst/>
          </a:prstGeom>
          <a:solidFill>
            <a:srgbClr val="0062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47" name="Title 1"/>
          <p:cNvSpPr txBox="1">
            <a:spLocks/>
          </p:cNvSpPr>
          <p:nvPr/>
        </p:nvSpPr>
        <p:spPr bwMode="auto">
          <a:xfrm>
            <a:off x="0" y="471488"/>
            <a:ext cx="5848350" cy="144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/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248" name="Subtitle 2"/>
          <p:cNvSpPr txBox="1">
            <a:spLocks/>
          </p:cNvSpPr>
          <p:nvPr/>
        </p:nvSpPr>
        <p:spPr bwMode="auto">
          <a:xfrm>
            <a:off x="0" y="2914650"/>
            <a:ext cx="900112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algn="ctr">
              <a:spcBef>
                <a:spcPct val="20000"/>
              </a:spcBef>
              <a:buClr>
                <a:srgbClr val="0062AC"/>
              </a:buClr>
              <a:buFont typeface="Arial" charset="0"/>
              <a:buChar char="•"/>
            </a:pPr>
            <a:endParaRPr lang="en-US" sz="27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-1" y="2673927"/>
            <a:ext cx="9490075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t-BR" sz="2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▪ </a:t>
            </a:r>
            <a:r>
              <a:rPr lang="pt-BR" sz="29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 o BRASIL pretende oferecer um futuro melhor para seus jovens cidadãos é preciso também garantir a eles o </a:t>
            </a:r>
          </a:p>
          <a:p>
            <a:pPr algn="ctr">
              <a:buNone/>
            </a:pPr>
            <a:r>
              <a:rPr lang="pt-BR" sz="29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direito de aprender!</a:t>
            </a:r>
          </a:p>
          <a:p>
            <a:pPr algn="ctr">
              <a:buNone/>
            </a:pPr>
            <a:endParaRPr lang="pt-BR" sz="10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buNone/>
            </a:pPr>
            <a:r>
              <a:rPr lang="pt-BR" sz="29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▪ E isso se faz com investimentos fortes em escolas, na formação dos professores e com políticas educacionais integradas entre os Governos e o setor privado.</a:t>
            </a:r>
            <a:endParaRPr lang="pt-BR" sz="29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2" name="Picture 7" descr="anima_HORIZONT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7019" y="212310"/>
            <a:ext cx="1476808" cy="51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9442" name="Picture 2" descr="http://jesusmanero.cdnfacil.com.br/wp-content/uploads/2013/06/20130606jesus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889" y="137593"/>
            <a:ext cx="3200111" cy="25600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873125"/>
            <a:ext cx="5518150" cy="1925494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 smtClean="0">
              <a:solidFill>
                <a:srgbClr val="0062A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36" name="Title 1"/>
          <p:cNvSpPr txBox="1">
            <a:spLocks/>
          </p:cNvSpPr>
          <p:nvPr/>
        </p:nvSpPr>
        <p:spPr bwMode="auto">
          <a:xfrm>
            <a:off x="0" y="873126"/>
            <a:ext cx="5518150" cy="19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/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AS SOLUÇÕES TERÃO DE VIR COM NOVAS INICIATIVAS E OUSADIAS</a:t>
            </a:r>
            <a:endParaRPr lang="en-US" sz="3200" dirty="0">
              <a:solidFill>
                <a:srgbClr val="0062AC"/>
              </a:solidFill>
              <a:latin typeface="Cooper Black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438" name="Subtitle 2"/>
          <p:cNvSpPr txBox="1">
            <a:spLocks/>
          </p:cNvSpPr>
          <p:nvPr/>
        </p:nvSpPr>
        <p:spPr bwMode="auto">
          <a:xfrm>
            <a:off x="329184" y="2595282"/>
            <a:ext cx="8506841" cy="2997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algn="ctr">
              <a:spcBef>
                <a:spcPct val="20000"/>
              </a:spcBef>
              <a:buClr>
                <a:srgbClr val="0062AC"/>
              </a:buClr>
            </a:pPr>
            <a:endParaRPr lang="en-US" sz="28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2161" name="Object 1"/>
          <p:cNvGraphicFramePr>
            <a:graphicFrameLocks noChangeAspect="1"/>
          </p:cNvGraphicFramePr>
          <p:nvPr/>
        </p:nvGraphicFramePr>
        <p:xfrm>
          <a:off x="1950316" y="3049588"/>
          <a:ext cx="4627418" cy="3466096"/>
        </p:xfrm>
        <a:graphic>
          <a:graphicData uri="http://schemas.openxmlformats.org/presentationml/2006/ole">
            <p:oleObj spid="_x0000_s92161" name="Slide" r:id="rId4" imgW="4569051" imgH="3425913" progId="PowerPoint.Slide.12">
              <p:embed/>
            </p:oleObj>
          </a:graphicData>
        </a:graphic>
      </p:graphicFrame>
      <p:pic>
        <p:nvPicPr>
          <p:cNvPr id="9" name="Picture 7" descr="anima_HORIZONTA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99309" y="192089"/>
            <a:ext cx="1573790" cy="552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3" name="Picture 3" descr="http://veja.abril.com.br/fwa/imagens/1224178980070_1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78525" y="287337"/>
            <a:ext cx="2857500" cy="2762251"/>
          </a:xfrm>
          <a:prstGeom prst="rect">
            <a:avLst/>
          </a:prstGeom>
          <a:noFill/>
        </p:spPr>
      </p:pic>
      <p:graphicFrame>
        <p:nvGraphicFramePr>
          <p:cNvPr id="11" name="Object 1"/>
          <p:cNvGraphicFramePr>
            <a:graphicFrameLocks noChangeAspect="1"/>
          </p:cNvGraphicFramePr>
          <p:nvPr/>
        </p:nvGraphicFramePr>
        <p:xfrm>
          <a:off x="2102716" y="3201988"/>
          <a:ext cx="4627418" cy="3466096"/>
        </p:xfrm>
        <a:graphic>
          <a:graphicData uri="http://schemas.openxmlformats.org/presentationml/2006/ole">
            <p:oleObj spid="_x0000_s92164" name="Slide" r:id="rId7" imgW="4569051" imgH="3425913" progId="PowerPoint.Slide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Ctr="1"/>
          <a:lstStyle/>
          <a:p>
            <a:pPr>
              <a:defRPr/>
            </a:pPr>
            <a:endParaRPr lang="pt-BR">
              <a:latin typeface="+mj-lt"/>
              <a:ea typeface="+mj-ea"/>
              <a:cs typeface="+mj-cs"/>
            </a:endParaRPr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718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-27710" y="-1"/>
            <a:ext cx="9144000" cy="76944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Cooper Black" pitchFamily="18" charset="0"/>
              </a:rPr>
              <a:t>NÃO DESISTIR NUNCA!!!</a:t>
            </a:r>
            <a:endParaRPr lang="en-US" sz="4400" b="1" dirty="0">
              <a:latin typeface="Cooper Blac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9" descr="base_topo_reduzid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68274"/>
            <a:ext cx="9144000" cy="777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-1" y="-94889"/>
            <a:ext cx="6181725" cy="1936390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181725" y="0"/>
            <a:ext cx="69850" cy="1841500"/>
          </a:xfrm>
          <a:prstGeom prst="rect">
            <a:avLst/>
          </a:prstGeom>
          <a:solidFill>
            <a:srgbClr val="0062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50" name="Title 1"/>
          <p:cNvSpPr>
            <a:spLocks noGrp="1"/>
          </p:cNvSpPr>
          <p:nvPr>
            <p:ph type="ctrTitle"/>
          </p:nvPr>
        </p:nvSpPr>
        <p:spPr>
          <a:xfrm>
            <a:off x="1" y="192088"/>
            <a:ext cx="6181723" cy="1649414"/>
          </a:xfrm>
        </p:spPr>
        <p:txBody>
          <a:bodyPr lIns="0" tIns="0" rIns="0" bIns="0" anchor="b"/>
          <a:lstStyle/>
          <a:p>
            <a:pPr eaLnBrk="1" hangingPunct="1"/>
            <a:r>
              <a:rPr lang="en-US" sz="3600" dirty="0" smtClean="0">
                <a:solidFill>
                  <a:srgbClr val="00206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SOCIEDADE MUNDIAL </a:t>
            </a:r>
            <a:br>
              <a:rPr lang="en-US" sz="3600" dirty="0" smtClean="0">
                <a:solidFill>
                  <a:srgbClr val="00206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</a:br>
            <a:r>
              <a:rPr lang="en-US" sz="3600" dirty="0" smtClean="0">
                <a:solidFill>
                  <a:srgbClr val="00206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DO</a:t>
            </a:r>
            <a:br>
              <a:rPr lang="en-US" sz="3600" dirty="0" smtClean="0">
                <a:solidFill>
                  <a:srgbClr val="00206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</a:br>
            <a:r>
              <a:rPr lang="en-US" sz="3600" dirty="0" smtClean="0">
                <a:solidFill>
                  <a:srgbClr val="00206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CONHECIMENTO</a:t>
            </a:r>
          </a:p>
        </p:txBody>
      </p:sp>
      <p:sp>
        <p:nvSpPr>
          <p:cNvPr id="6151" name="Subtitle 2"/>
          <p:cNvSpPr>
            <a:spLocks noGrp="1"/>
          </p:cNvSpPr>
          <p:nvPr>
            <p:ph type="subTitle" idx="1"/>
          </p:nvPr>
        </p:nvSpPr>
        <p:spPr>
          <a:xfrm>
            <a:off x="1" y="1989139"/>
            <a:ext cx="9144000" cy="2534094"/>
          </a:xfrm>
        </p:spPr>
        <p:txBody>
          <a:bodyPr lIns="0" tIns="0" rIns="0" bIns="0"/>
          <a:lstStyle/>
          <a:p>
            <a:pPr marL="342900" indent="-468000" eaLnBrk="1" hangingPunct="1">
              <a:spcBef>
                <a:spcPts val="0"/>
              </a:spcBef>
              <a:buClr>
                <a:srgbClr val="0062AC"/>
              </a:buClr>
            </a:pPr>
            <a:endParaRPr lang="pt-BR" sz="1000" b="1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468000" eaLnBrk="1" hangingPunct="1">
              <a:spcBef>
                <a:spcPts val="0"/>
              </a:spcBef>
              <a:buClr>
                <a:srgbClr val="0062AC"/>
              </a:buClr>
            </a:pPr>
            <a:r>
              <a:rPr lang="pt-BR" sz="3600" dirty="0" smtClean="0">
                <a:solidFill>
                  <a:srgbClr val="FF00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A COMPETÊNCIA SE GENERALIZA</a:t>
            </a:r>
          </a:p>
          <a:p>
            <a:pPr marL="342900" indent="-468000" eaLnBrk="1" hangingPunct="1">
              <a:spcBef>
                <a:spcPts val="0"/>
              </a:spcBef>
              <a:buClr>
                <a:srgbClr val="0062AC"/>
              </a:buClr>
            </a:pPr>
            <a:endParaRPr lang="pt-BR" sz="14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468000" eaLnBrk="1" hangingPunct="1">
              <a:spcBef>
                <a:spcPts val="0"/>
              </a:spcBef>
              <a:spcAft>
                <a:spcPts val="600"/>
              </a:spcAft>
              <a:buClr>
                <a:srgbClr val="0062AC"/>
              </a:buClr>
            </a:pPr>
            <a:r>
              <a:rPr lang="pt-BR" sz="3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▪</a:t>
            </a:r>
            <a:r>
              <a:rPr lang="pt-BR" sz="28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Trocas amplas de informações</a:t>
            </a:r>
          </a:p>
          <a:p>
            <a:pPr marL="342900" indent="-468000" eaLnBrk="1" hangingPunct="1">
              <a:spcBef>
                <a:spcPts val="0"/>
              </a:spcBef>
              <a:spcAft>
                <a:spcPts val="600"/>
              </a:spcAft>
              <a:buClr>
                <a:srgbClr val="0062AC"/>
              </a:buClr>
            </a:pPr>
            <a:r>
              <a:rPr lang="pt-BR" sz="28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▪ Educação e Treinamento, novos formatos </a:t>
            </a:r>
          </a:p>
          <a:p>
            <a:pPr marL="342900" indent="-468000" eaLnBrk="1" hangingPunct="1">
              <a:spcBef>
                <a:spcPts val="0"/>
              </a:spcBef>
              <a:spcAft>
                <a:spcPts val="600"/>
              </a:spcAft>
              <a:buClr>
                <a:srgbClr val="0062AC"/>
              </a:buClr>
            </a:pPr>
            <a:r>
              <a:rPr lang="pt-BR" sz="28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▪ Transações comerciais e operações</a:t>
            </a:r>
          </a:p>
          <a:p>
            <a:pPr marL="342900" indent="-468000" eaLnBrk="1" hangingPunct="1">
              <a:spcBef>
                <a:spcPts val="0"/>
              </a:spcBef>
              <a:buClr>
                <a:srgbClr val="0062AC"/>
              </a:buClr>
            </a:pPr>
            <a:r>
              <a:rPr lang="pt-BR" sz="28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atingem os países  mais distantes!</a:t>
            </a:r>
          </a:p>
          <a:p>
            <a:pPr marL="342900" indent="-468000" eaLnBrk="1" hangingPunct="1">
              <a:spcBef>
                <a:spcPts val="0"/>
              </a:spcBef>
              <a:buClr>
                <a:srgbClr val="0062AC"/>
              </a:buClr>
            </a:pPr>
            <a:r>
              <a:rPr lang="pt-BR" sz="28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▪ Produtos crescentemente complexos requerendo especialistas e fabricantes dotados de crescente competência</a:t>
            </a:r>
          </a:p>
          <a:p>
            <a:pPr marL="342900" indent="-468000" eaLnBrk="1" hangingPunct="1">
              <a:spcBef>
                <a:spcPts val="0"/>
              </a:spcBef>
              <a:buClr>
                <a:srgbClr val="0062AC"/>
              </a:buClr>
            </a:pPr>
            <a:endParaRPr lang="pt-BR" sz="8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468000" eaLnBrk="1" hangingPunct="1">
              <a:spcBef>
                <a:spcPts val="0"/>
              </a:spcBef>
              <a:buClr>
                <a:srgbClr val="0062AC"/>
              </a:buClr>
            </a:pPr>
            <a:r>
              <a:rPr lang="pt-BR" sz="36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pt-BR" sz="3600" dirty="0" smtClean="0">
                <a:solidFill>
                  <a:srgbClr val="FF00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CULTURAL E TÉCNICA!</a:t>
            </a:r>
          </a:p>
          <a:p>
            <a:pPr marL="342900" indent="-468000" eaLnBrk="1" hangingPunct="1">
              <a:spcBef>
                <a:spcPts val="0"/>
              </a:spcBef>
              <a:buClr>
                <a:srgbClr val="0062AC"/>
              </a:buClr>
            </a:pPr>
            <a:endParaRPr lang="pt-BR" sz="28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468000" eaLnBrk="1" hangingPunct="1">
              <a:spcBef>
                <a:spcPts val="0"/>
              </a:spcBef>
              <a:buClr>
                <a:srgbClr val="0062AC"/>
              </a:buClr>
            </a:pPr>
            <a:endParaRPr lang="en-US" sz="2600" dirty="0" smtClean="0">
              <a:solidFill>
                <a:srgbClr val="000000"/>
              </a:solidFill>
            </a:endParaRPr>
          </a:p>
        </p:txBody>
      </p:sp>
      <p:sp>
        <p:nvSpPr>
          <p:cNvPr id="6152" name="Subtitle 2"/>
          <p:cNvSpPr txBox="1">
            <a:spLocks/>
          </p:cNvSpPr>
          <p:nvPr/>
        </p:nvSpPr>
        <p:spPr bwMode="auto">
          <a:xfrm>
            <a:off x="566738" y="192088"/>
            <a:ext cx="369728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en-US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59746" name="Picture 2" descr="http://www.das.ufsc.br/~cancian/ciencia/jpgs/ciencia/atom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43238" y="192088"/>
            <a:ext cx="1746713" cy="1797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base_topo_reduzid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2400"/>
            <a:ext cx="92582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0" y="741362"/>
            <a:ext cx="5518150" cy="1904855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448300" y="741363"/>
            <a:ext cx="45719" cy="1904854"/>
          </a:xfrm>
          <a:prstGeom prst="rect">
            <a:avLst/>
          </a:prstGeom>
          <a:solidFill>
            <a:srgbClr val="0062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ctrTitle"/>
          </p:nvPr>
        </p:nvSpPr>
        <p:spPr>
          <a:xfrm>
            <a:off x="1" y="741363"/>
            <a:ext cx="5448300" cy="1522984"/>
          </a:xfrm>
        </p:spPr>
        <p:txBody>
          <a:bodyPr lIns="0" tIns="0" rIns="0" bIns="0" anchor="b"/>
          <a:lstStyle/>
          <a:p>
            <a:pPr eaLnBrk="1" hangingPunct="1"/>
            <a:r>
              <a:rPr lang="en-US" sz="3600" dirty="0" smtClean="0">
                <a:solidFill>
                  <a:srgbClr val="00206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UM MUNDO GLOBAL E DIGITALIZADO</a:t>
            </a:r>
            <a:r>
              <a:rPr lang="en-US" sz="4000" dirty="0" smtClean="0">
                <a:solidFill>
                  <a:srgbClr val="00206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!</a:t>
            </a:r>
          </a:p>
        </p:txBody>
      </p:sp>
      <p:sp>
        <p:nvSpPr>
          <p:cNvPr id="3078" name="Subtitle 2"/>
          <p:cNvSpPr>
            <a:spLocks noGrp="1"/>
          </p:cNvSpPr>
          <p:nvPr>
            <p:ph type="subTitle" idx="1"/>
          </p:nvPr>
        </p:nvSpPr>
        <p:spPr>
          <a:xfrm>
            <a:off x="114299" y="2646217"/>
            <a:ext cx="9029701" cy="4059383"/>
          </a:xfrm>
          <a:noFill/>
          <a:ln>
            <a:noFill/>
          </a:ln>
          <a:effectLst/>
        </p:spPr>
        <p:txBody>
          <a:bodyPr lIns="0" tIns="0" rIns="0" bIns="0"/>
          <a:lstStyle/>
          <a:p>
            <a:pPr eaLnBrk="1" hangingPunct="1">
              <a:spcBef>
                <a:spcPts val="0"/>
              </a:spcBef>
            </a:pPr>
            <a:r>
              <a:rPr lang="pt-BR" b="1" dirty="0" smtClean="0">
                <a:solidFill>
                  <a:schemeClr val="tx1"/>
                </a:solidFill>
                <a:latin typeface="Verdana" pitchFamily="34" charset="0"/>
              </a:rPr>
              <a:t>▪ </a:t>
            </a:r>
            <a:r>
              <a:rPr lang="pt-BR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globalização ampliou a competição, outrora vivida somente entre empresas e cobre todos os setores!</a:t>
            </a:r>
          </a:p>
          <a:p>
            <a:pPr eaLnBrk="1" hangingPunct="1">
              <a:spcBef>
                <a:spcPts val="0"/>
              </a:spcBef>
            </a:pPr>
            <a:r>
              <a:rPr lang="pt-BR" b="1" dirty="0" smtClean="0">
                <a:solidFill>
                  <a:schemeClr val="tx1"/>
                </a:solidFill>
                <a:latin typeface="Verdana" pitchFamily="34" charset="0"/>
              </a:rPr>
              <a:t>▪ </a:t>
            </a:r>
            <a:r>
              <a:rPr lang="pt-BR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 fenômeno da produção mundial </a:t>
            </a:r>
          </a:p>
          <a:p>
            <a:pPr eaLnBrk="1" hangingPunct="1">
              <a:spcBef>
                <a:spcPts val="0"/>
              </a:spcBef>
            </a:pPr>
            <a:r>
              <a:rPr lang="pt-BR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para o mercado mundial!</a:t>
            </a:r>
          </a:p>
          <a:p>
            <a:pPr eaLnBrk="1" hangingPunct="1"/>
            <a:r>
              <a:rPr lang="pt-BR" dirty="0" smtClean="0">
                <a:solidFill>
                  <a:srgbClr val="FF0000"/>
                </a:solidFill>
                <a:latin typeface="Cooper Black" pitchFamily="18" charset="0"/>
              </a:rPr>
              <a:t>O crescimento da competência intelectual</a:t>
            </a:r>
            <a:r>
              <a:rPr lang="pt-BR" dirty="0" smtClean="0">
                <a:solidFill>
                  <a:srgbClr val="FF00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 tem sido o mecanismo mais presente na globalização!</a:t>
            </a:r>
          </a:p>
          <a:p>
            <a:pPr eaLnBrk="1" hangingPunct="1"/>
            <a:endParaRPr lang="pt-BR" sz="30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66914" name="Picture 2" descr="http://2.bp.blogspot.com/-ot9nurxjMGA/TcKNztxvUWI/AAAAAAAAAAc/WF3BB1j13_4/s1600/terr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0691" y="573958"/>
            <a:ext cx="2400300" cy="2072259"/>
          </a:xfrm>
          <a:prstGeom prst="rect">
            <a:avLst/>
          </a:prstGeom>
          <a:noFill/>
        </p:spPr>
      </p:pic>
      <p:pic>
        <p:nvPicPr>
          <p:cNvPr id="159745" name="Picture 1" descr="C:\Users\ozires.silva\Desktop\Documents\Pasta A-E\ANIMA - LOGO\Anima_educaçã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52889" y="0"/>
            <a:ext cx="1358565" cy="573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2" descr="base_topo_reduzid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0" y="741363"/>
            <a:ext cx="5518150" cy="1563687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436" name="Title 1"/>
          <p:cNvSpPr txBox="1">
            <a:spLocks/>
          </p:cNvSpPr>
          <p:nvPr/>
        </p:nvSpPr>
        <p:spPr bwMode="auto">
          <a:xfrm>
            <a:off x="268942" y="873125"/>
            <a:ext cx="4718984" cy="1272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O ACELERADO DESENVOLVIMENTO MUNDIAL</a:t>
            </a:r>
            <a:endParaRPr lang="en-US" sz="3200" b="1" dirty="0">
              <a:solidFill>
                <a:srgbClr val="002060"/>
              </a:solidFill>
              <a:latin typeface="Cooper Black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438" name="Subtitle 2"/>
          <p:cNvSpPr txBox="1">
            <a:spLocks/>
          </p:cNvSpPr>
          <p:nvPr/>
        </p:nvSpPr>
        <p:spPr bwMode="auto">
          <a:xfrm>
            <a:off x="566738" y="2595282"/>
            <a:ext cx="8269287" cy="2997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algn="ctr">
              <a:spcBef>
                <a:spcPct val="20000"/>
              </a:spcBef>
              <a:buClr>
                <a:srgbClr val="0062AC"/>
              </a:buClr>
              <a:buFont typeface="Arial" charset="0"/>
              <a:buChar char="•"/>
            </a:pPr>
            <a:endParaRPr lang="en-US" sz="28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9525" y="2305050"/>
            <a:ext cx="9134475" cy="5109091"/>
          </a:xfrm>
          <a:prstGeom prst="rect">
            <a:avLst/>
          </a:prstGeom>
          <a:noFill/>
          <a:ln>
            <a:noFill/>
          </a:ln>
          <a:effectLst/>
          <a:scene3d>
            <a:camera prst="perspectiveFront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Verdana" pitchFamily="34" charset="0"/>
              </a:rPr>
              <a:t>▪ </a:t>
            </a:r>
            <a:r>
              <a:rPr lang="en-US" sz="2800" b="1" dirty="0" err="1" smtClean="0">
                <a:latin typeface="Verdana" pitchFamily="34" charset="0"/>
              </a:rPr>
              <a:t>Produtos</a:t>
            </a:r>
            <a:r>
              <a:rPr lang="en-US" sz="2800" b="1" dirty="0" smtClean="0">
                <a:latin typeface="Verdana" pitchFamily="34" charset="0"/>
              </a:rPr>
              <a:t> de alto valor </a:t>
            </a:r>
            <a:r>
              <a:rPr lang="en-US" sz="2800" b="1" dirty="0" err="1" smtClean="0">
                <a:latin typeface="Verdana" pitchFamily="34" charset="0"/>
              </a:rPr>
              <a:t>unitário</a:t>
            </a:r>
            <a:r>
              <a:rPr lang="en-US" sz="2800" b="1" dirty="0" smtClean="0">
                <a:latin typeface="Verdana" pitchFamily="34" charset="0"/>
              </a:rPr>
              <a:t> e </a:t>
            </a:r>
            <a:r>
              <a:rPr lang="en-US" sz="2800" b="1" dirty="0" err="1" smtClean="0">
                <a:latin typeface="Verdana" pitchFamily="34" charset="0"/>
              </a:rPr>
              <a:t>sofisticados</a:t>
            </a:r>
            <a:r>
              <a:rPr lang="en-US" sz="2800" b="1" dirty="0" smtClean="0">
                <a:latin typeface="Verdana" pitchFamily="34" charset="0"/>
              </a:rPr>
              <a:t> </a:t>
            </a:r>
            <a:r>
              <a:rPr lang="en-US" sz="2800" b="1" dirty="0" err="1" smtClean="0">
                <a:latin typeface="Verdana" pitchFamily="34" charset="0"/>
              </a:rPr>
              <a:t>dominam</a:t>
            </a:r>
            <a:r>
              <a:rPr lang="en-US" sz="2800" b="1" dirty="0" smtClean="0">
                <a:latin typeface="Verdana" pitchFamily="34" charset="0"/>
              </a:rPr>
              <a:t> o </a:t>
            </a:r>
            <a:r>
              <a:rPr lang="en-US" sz="2800" b="1" dirty="0" err="1" smtClean="0">
                <a:latin typeface="Verdana" pitchFamily="34" charset="0"/>
              </a:rPr>
              <a:t>mercado</a:t>
            </a:r>
            <a:r>
              <a:rPr lang="en-US" sz="2800" b="1" dirty="0" smtClean="0">
                <a:latin typeface="Verdana" pitchFamily="34" charset="0"/>
              </a:rPr>
              <a:t> </a:t>
            </a:r>
            <a:r>
              <a:rPr lang="en-US" sz="2800" b="1" dirty="0" err="1" smtClean="0">
                <a:latin typeface="Verdana" pitchFamily="34" charset="0"/>
              </a:rPr>
              <a:t>mundial</a:t>
            </a:r>
            <a:endParaRPr lang="en-US" sz="2800" b="1" dirty="0" smtClean="0">
              <a:latin typeface="Verdana" pitchFamily="34" charset="0"/>
            </a:endParaRPr>
          </a:p>
          <a:p>
            <a:pPr algn="ctr"/>
            <a:endParaRPr lang="en-US" sz="1000" b="1" dirty="0" smtClean="0">
              <a:latin typeface="Verdana" pitchFamily="34" charset="0"/>
            </a:endParaRPr>
          </a:p>
          <a:p>
            <a:pPr algn="ctr"/>
            <a:r>
              <a:rPr lang="en-US" sz="2800" b="1" dirty="0" smtClean="0">
                <a:latin typeface="Verdana" pitchFamily="34" charset="0"/>
              </a:rPr>
              <a:t>▪ O </a:t>
            </a:r>
            <a:r>
              <a:rPr lang="en-US" sz="2800" b="1" dirty="0" err="1" smtClean="0">
                <a:latin typeface="Verdana" pitchFamily="34" charset="0"/>
              </a:rPr>
              <a:t>comércio</a:t>
            </a:r>
            <a:r>
              <a:rPr lang="en-US" sz="2800" b="1" dirty="0" smtClean="0">
                <a:latin typeface="Verdana" pitchFamily="34" charset="0"/>
              </a:rPr>
              <a:t> exterior </a:t>
            </a:r>
            <a:r>
              <a:rPr lang="en-US" sz="2800" b="1" dirty="0" err="1" smtClean="0">
                <a:latin typeface="Verdana" pitchFamily="34" charset="0"/>
              </a:rPr>
              <a:t>ganhou</a:t>
            </a:r>
            <a:r>
              <a:rPr lang="en-US" sz="2800" b="1" dirty="0" smtClean="0">
                <a:latin typeface="Verdana" pitchFamily="34" charset="0"/>
              </a:rPr>
              <a:t> </a:t>
            </a:r>
            <a:r>
              <a:rPr lang="en-US" sz="2800" b="1" dirty="0" err="1" smtClean="0">
                <a:latin typeface="Verdana" pitchFamily="34" charset="0"/>
              </a:rPr>
              <a:t>importância</a:t>
            </a:r>
            <a:r>
              <a:rPr lang="en-US" sz="2800" b="1" dirty="0" smtClean="0">
                <a:latin typeface="Verdana" pitchFamily="34" charset="0"/>
              </a:rPr>
              <a:t> e </a:t>
            </a:r>
          </a:p>
          <a:p>
            <a:pPr algn="ctr"/>
            <a:r>
              <a:rPr lang="en-US" sz="2800" b="1" dirty="0" smtClean="0">
                <a:latin typeface="Verdana" pitchFamily="34" charset="0"/>
              </a:rPr>
              <a:t> bate </a:t>
            </a:r>
            <a:r>
              <a:rPr lang="en-US" sz="2800" b="1" dirty="0" err="1" smtClean="0">
                <a:latin typeface="Verdana" pitchFamily="34" charset="0"/>
              </a:rPr>
              <a:t>recordes</a:t>
            </a:r>
            <a:r>
              <a:rPr lang="en-US" sz="2800" b="1" dirty="0" smtClean="0">
                <a:latin typeface="Verdana" pitchFamily="34" charset="0"/>
              </a:rPr>
              <a:t> de </a:t>
            </a:r>
            <a:r>
              <a:rPr lang="en-US" sz="2800" b="1" dirty="0" err="1" smtClean="0">
                <a:latin typeface="Verdana" pitchFamily="34" charset="0"/>
              </a:rPr>
              <a:t>crescimento</a:t>
            </a:r>
            <a:endParaRPr lang="en-US" sz="2800" b="1" dirty="0" smtClean="0">
              <a:latin typeface="Verdana" pitchFamily="34" charset="0"/>
            </a:endParaRPr>
          </a:p>
          <a:p>
            <a:pPr algn="ctr"/>
            <a:endParaRPr lang="en-US" sz="1000" b="1" dirty="0" smtClean="0">
              <a:latin typeface="Verdana" pitchFamily="34" charset="0"/>
            </a:endParaRPr>
          </a:p>
          <a:p>
            <a:pPr algn="ctr"/>
            <a:r>
              <a:rPr lang="en-US" sz="2800" b="1" dirty="0" smtClean="0">
                <a:latin typeface="Verdana" pitchFamily="34" charset="0"/>
              </a:rPr>
              <a:t>▪ </a:t>
            </a:r>
            <a:r>
              <a:rPr lang="en-US" sz="2800" b="1" dirty="0" err="1" smtClean="0">
                <a:latin typeface="Verdana" pitchFamily="34" charset="0"/>
              </a:rPr>
              <a:t>Oportunidades</a:t>
            </a:r>
            <a:r>
              <a:rPr lang="en-US" sz="2800" b="1" dirty="0" smtClean="0">
                <a:latin typeface="Verdana" pitchFamily="34" charset="0"/>
              </a:rPr>
              <a:t> </a:t>
            </a:r>
            <a:r>
              <a:rPr lang="en-US" sz="2800" b="1" dirty="0" err="1" smtClean="0">
                <a:latin typeface="Verdana" pitchFamily="34" charset="0"/>
              </a:rPr>
              <a:t>amplas</a:t>
            </a:r>
            <a:r>
              <a:rPr lang="en-US" sz="2800" b="1" dirty="0" smtClean="0">
                <a:latin typeface="Verdana" pitchFamily="34" charset="0"/>
              </a:rPr>
              <a:t> </a:t>
            </a:r>
            <a:r>
              <a:rPr lang="en-US" sz="2800" b="1" dirty="0" err="1" smtClean="0">
                <a:latin typeface="Verdana" pitchFamily="34" charset="0"/>
              </a:rPr>
              <a:t>para</a:t>
            </a:r>
            <a:r>
              <a:rPr lang="en-US" sz="2800" b="1" dirty="0" smtClean="0">
                <a:latin typeface="Verdana" pitchFamily="34" charset="0"/>
              </a:rPr>
              <a:t> </a:t>
            </a:r>
            <a:r>
              <a:rPr lang="en-US" sz="2800" b="1" dirty="0" err="1" smtClean="0">
                <a:latin typeface="Verdana" pitchFamily="34" charset="0"/>
              </a:rPr>
              <a:t>quaisquer</a:t>
            </a:r>
            <a:r>
              <a:rPr lang="en-US" sz="2800" b="1" dirty="0" smtClean="0">
                <a:latin typeface="Verdana" pitchFamily="34" charset="0"/>
              </a:rPr>
              <a:t> </a:t>
            </a:r>
            <a:r>
              <a:rPr lang="en-US" sz="2800" b="1" dirty="0" err="1" smtClean="0">
                <a:latin typeface="Verdana" pitchFamily="34" charset="0"/>
              </a:rPr>
              <a:t>novos</a:t>
            </a:r>
            <a:r>
              <a:rPr lang="en-US" sz="2800" b="1" dirty="0" smtClean="0">
                <a:latin typeface="Verdana" pitchFamily="34" charset="0"/>
              </a:rPr>
              <a:t> </a:t>
            </a:r>
            <a:r>
              <a:rPr lang="en-US" sz="2800" b="1" dirty="0" err="1" smtClean="0">
                <a:latin typeface="Verdana" pitchFamily="34" charset="0"/>
              </a:rPr>
              <a:t>entrantes</a:t>
            </a:r>
            <a:r>
              <a:rPr lang="en-US" sz="2800" b="1" dirty="0" smtClean="0">
                <a:latin typeface="Verdana" pitchFamily="34" charset="0"/>
              </a:rPr>
              <a:t> com </a:t>
            </a:r>
            <a:r>
              <a:rPr lang="en-US" sz="2800" b="1" dirty="0" err="1" smtClean="0">
                <a:latin typeface="Verdana" pitchFamily="34" charset="0"/>
              </a:rPr>
              <a:t>produtos</a:t>
            </a:r>
            <a:r>
              <a:rPr lang="en-US" sz="2800" b="1" dirty="0" smtClean="0">
                <a:latin typeface="Verdana" pitchFamily="34" charset="0"/>
              </a:rPr>
              <a:t> </a:t>
            </a:r>
            <a:r>
              <a:rPr lang="en-US" sz="2800" b="1" dirty="0" err="1" smtClean="0">
                <a:latin typeface="Verdana" pitchFamily="34" charset="0"/>
              </a:rPr>
              <a:t>ou</a:t>
            </a:r>
            <a:r>
              <a:rPr lang="en-US" sz="2800" b="1" dirty="0" smtClean="0">
                <a:latin typeface="Verdana" pitchFamily="34" charset="0"/>
              </a:rPr>
              <a:t> </a:t>
            </a:r>
            <a:r>
              <a:rPr lang="en-US" sz="2800" b="1" dirty="0" err="1" smtClean="0">
                <a:latin typeface="Verdana" pitchFamily="34" charset="0"/>
              </a:rPr>
              <a:t>serviços</a:t>
            </a:r>
            <a:endParaRPr lang="en-US" sz="2800" b="1" dirty="0" smtClean="0">
              <a:latin typeface="Verdana" pitchFamily="34" charset="0"/>
            </a:endParaRPr>
          </a:p>
          <a:p>
            <a:pPr algn="ctr"/>
            <a:endParaRPr lang="en-US" sz="1000" b="1" dirty="0" smtClean="0">
              <a:latin typeface="Verdana" pitchFamily="34" charset="0"/>
            </a:endParaRPr>
          </a:p>
          <a:p>
            <a:pPr algn="ctr"/>
            <a:r>
              <a:rPr lang="en-US" sz="3200" dirty="0" smtClean="0">
                <a:solidFill>
                  <a:srgbClr val="FF0000"/>
                </a:solidFill>
                <a:latin typeface="Cooper Black" pitchFamily="18" charset="0"/>
              </a:rPr>
              <a:t>As </a:t>
            </a:r>
            <a:r>
              <a:rPr lang="en-US" sz="3200" dirty="0" err="1" smtClean="0">
                <a:solidFill>
                  <a:srgbClr val="FF0000"/>
                </a:solidFill>
                <a:latin typeface="Cooper Black" pitchFamily="18" charset="0"/>
              </a:rPr>
              <a:t>competências</a:t>
            </a:r>
            <a:r>
              <a:rPr lang="en-US" sz="3200" dirty="0" smtClean="0">
                <a:solidFill>
                  <a:srgbClr val="FF0000"/>
                </a:solidFill>
                <a:latin typeface="Cooper Black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ooper Black" pitchFamily="18" charset="0"/>
              </a:rPr>
              <a:t>empreendedoras</a:t>
            </a:r>
            <a:r>
              <a:rPr lang="en-US" sz="3200" dirty="0" smtClean="0">
                <a:solidFill>
                  <a:srgbClr val="FF0000"/>
                </a:solidFill>
                <a:latin typeface="Cooper Black" pitchFamily="18" charset="0"/>
              </a:rPr>
              <a:t>, </a:t>
            </a:r>
          </a:p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Cooper Black" pitchFamily="18" charset="0"/>
              </a:rPr>
              <a:t>culturais</a:t>
            </a:r>
            <a:r>
              <a:rPr lang="en-US" sz="3200" dirty="0" smtClean="0">
                <a:solidFill>
                  <a:srgbClr val="FF0000"/>
                </a:solidFill>
                <a:latin typeface="Cooper Black" pitchFamily="18" charset="0"/>
              </a:rPr>
              <a:t> e </a:t>
            </a:r>
            <a:r>
              <a:rPr lang="en-US" sz="3200" dirty="0" err="1" smtClean="0">
                <a:solidFill>
                  <a:srgbClr val="FF0000"/>
                </a:solidFill>
                <a:latin typeface="Cooper Black" pitchFamily="18" charset="0"/>
              </a:rPr>
              <a:t>econômicas</a:t>
            </a:r>
            <a:r>
              <a:rPr lang="en-US" sz="3200" dirty="0" smtClean="0">
                <a:solidFill>
                  <a:srgbClr val="FF0000"/>
                </a:solidFill>
                <a:latin typeface="Cooper Black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ooper Black" pitchFamily="18" charset="0"/>
              </a:rPr>
              <a:t>são</a:t>
            </a:r>
            <a:r>
              <a:rPr lang="en-US" sz="3200" dirty="0" smtClean="0">
                <a:solidFill>
                  <a:srgbClr val="FF0000"/>
                </a:solidFill>
                <a:latin typeface="Cooper Black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ooper Black" pitchFamily="18" charset="0"/>
              </a:rPr>
              <a:t>essenciais</a:t>
            </a:r>
            <a:r>
              <a:rPr lang="en-US" sz="3200" dirty="0" smtClean="0">
                <a:solidFill>
                  <a:srgbClr val="FF0000"/>
                </a:solidFill>
                <a:latin typeface="Cooper Black" pitchFamily="18" charset="0"/>
              </a:rPr>
              <a:t> </a:t>
            </a:r>
          </a:p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Cooper Black" pitchFamily="18" charset="0"/>
              </a:rPr>
              <a:t>para</a:t>
            </a:r>
            <a:r>
              <a:rPr lang="en-US" sz="3200" dirty="0" smtClean="0">
                <a:solidFill>
                  <a:srgbClr val="FF0000"/>
                </a:solidFill>
                <a:latin typeface="Cooper Black" pitchFamily="18" charset="0"/>
              </a:rPr>
              <a:t> o futuro </a:t>
            </a:r>
          </a:p>
          <a:p>
            <a:pPr algn="ctr"/>
            <a:endParaRPr 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pic>
        <p:nvPicPr>
          <p:cNvPr id="152580" name="Picture 4" descr="http://2.bp.blogspot.com/-nAfBPPGdvU8/Tx1Ho4kPf7I/AAAAAAAAAHw/CmUDyU63a_c/s1600/desenvolvim+imagem+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13582" y="281257"/>
            <a:ext cx="2922443" cy="2023793"/>
          </a:xfrm>
          <a:prstGeom prst="rect">
            <a:avLst/>
          </a:prstGeom>
          <a:noFill/>
        </p:spPr>
      </p:pic>
      <p:pic>
        <p:nvPicPr>
          <p:cNvPr id="153601" name="Picture 1" descr="C:\Users\ozires.silva\Desktop\Documents\Pasta A-E\ANIMA - LOGO\Anima_educaçã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0253" y="0"/>
            <a:ext cx="1569443" cy="663049"/>
          </a:xfrm>
          <a:prstGeom prst="rect">
            <a:avLst/>
          </a:prstGeom>
          <a:noFill/>
        </p:spPr>
      </p:pic>
      <p:sp>
        <p:nvSpPr>
          <p:cNvPr id="9" name="Rectangle 12"/>
          <p:cNvSpPr/>
          <p:nvPr/>
        </p:nvSpPr>
        <p:spPr>
          <a:xfrm>
            <a:off x="5448300" y="741363"/>
            <a:ext cx="45719" cy="1563687"/>
          </a:xfrm>
          <a:prstGeom prst="rect">
            <a:avLst/>
          </a:prstGeom>
          <a:solidFill>
            <a:srgbClr val="0062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3" descr="base_topo_reduzid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61" y="-57606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0" y="762000"/>
            <a:ext cx="4964113" cy="1666961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 flipH="1">
            <a:off x="4940299" y="761999"/>
            <a:ext cx="45719" cy="1666961"/>
          </a:xfrm>
          <a:prstGeom prst="rect">
            <a:avLst/>
          </a:prstGeom>
          <a:solidFill>
            <a:srgbClr val="0062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342" name="Subtitle 2"/>
          <p:cNvSpPr txBox="1">
            <a:spLocks/>
          </p:cNvSpPr>
          <p:nvPr/>
        </p:nvSpPr>
        <p:spPr bwMode="auto">
          <a:xfrm>
            <a:off x="566738" y="2762250"/>
            <a:ext cx="8180387" cy="304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algn="ctr">
              <a:spcBef>
                <a:spcPct val="20000"/>
              </a:spcBef>
              <a:buClr>
                <a:srgbClr val="0062AC"/>
              </a:buClr>
              <a:buFont typeface="Arial" charset="0"/>
              <a:buChar char="•"/>
            </a:pPr>
            <a:endParaRPr lang="en-US" sz="26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343" name="Title 1"/>
          <p:cNvSpPr txBox="1">
            <a:spLocks/>
          </p:cNvSpPr>
          <p:nvPr/>
        </p:nvSpPr>
        <p:spPr bwMode="auto">
          <a:xfrm>
            <a:off x="2" y="1801091"/>
            <a:ext cx="4922118" cy="332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/>
            <a:endParaRPr lang="en-US" sz="3600" b="1" dirty="0" smtClean="0">
              <a:solidFill>
                <a:srgbClr val="0062A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US" sz="3600" b="1" dirty="0" smtClean="0">
              <a:solidFill>
                <a:srgbClr val="0062A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US" sz="3200" dirty="0" smtClean="0">
                <a:solidFill>
                  <a:srgbClr val="00206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PRODUTOS DE ALTO VALOR AGREGADO</a:t>
            </a:r>
            <a:endParaRPr lang="en-US" sz="3200" dirty="0">
              <a:solidFill>
                <a:srgbClr val="002060"/>
              </a:solidFill>
              <a:latin typeface="Cooper Black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" y="2762251"/>
            <a:ext cx="9144000" cy="406034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3000" b="1" dirty="0" smtClean="0">
                <a:latin typeface="Verdana" pitchFamily="34" charset="0"/>
              </a:rPr>
              <a:t>▪ Commodities – </a:t>
            </a:r>
            <a:r>
              <a:rPr lang="en-US" sz="3000" b="1" dirty="0" err="1" smtClean="0">
                <a:latin typeface="Verdana" pitchFamily="34" charset="0"/>
              </a:rPr>
              <a:t>Somente</a:t>
            </a:r>
            <a:r>
              <a:rPr lang="en-US" sz="3000" b="1" dirty="0" smtClean="0">
                <a:latin typeface="Verdana" pitchFamily="34" charset="0"/>
              </a:rPr>
              <a:t> </a:t>
            </a:r>
            <a:r>
              <a:rPr lang="en-US" sz="3000" b="1" dirty="0" err="1" smtClean="0">
                <a:latin typeface="Verdana" pitchFamily="34" charset="0"/>
              </a:rPr>
              <a:t>uns</a:t>
            </a:r>
            <a:r>
              <a:rPr lang="en-US" sz="3000" b="1" dirty="0" smtClean="0">
                <a:latin typeface="Verdana" pitchFamily="34" charset="0"/>
              </a:rPr>
              <a:t> US$ 50 Centavos/Kg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3000" b="1" dirty="0" smtClean="0">
                <a:latin typeface="Verdana" pitchFamily="34" charset="0"/>
              </a:rPr>
              <a:t>▪</a:t>
            </a:r>
            <a:r>
              <a:rPr lang="en-US" sz="3000" b="1" dirty="0" err="1" smtClean="0">
                <a:latin typeface="Verdana" pitchFamily="34" charset="0"/>
              </a:rPr>
              <a:t>Aviões</a:t>
            </a:r>
            <a:r>
              <a:rPr lang="en-US" sz="3000" b="1" dirty="0" smtClean="0">
                <a:latin typeface="Verdana" pitchFamily="34" charset="0"/>
              </a:rPr>
              <a:t> e </a:t>
            </a:r>
            <a:r>
              <a:rPr lang="en-US" sz="3000" b="1" dirty="0" err="1" smtClean="0">
                <a:latin typeface="Verdana" pitchFamily="34" charset="0"/>
              </a:rPr>
              <a:t>Eletrônicos</a:t>
            </a:r>
            <a:r>
              <a:rPr lang="en-US" sz="3000" b="1" dirty="0" smtClean="0">
                <a:latin typeface="Verdana" pitchFamily="34" charset="0"/>
              </a:rPr>
              <a:t> – US$ 2,000.00/Kg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3000" b="1" dirty="0" smtClean="0">
                <a:latin typeface="Verdana" pitchFamily="34" charset="0"/>
              </a:rPr>
              <a:t>▪ </a:t>
            </a:r>
            <a:r>
              <a:rPr lang="en-US" sz="3000" b="1" dirty="0" err="1" smtClean="0">
                <a:latin typeface="Verdana" pitchFamily="34" charset="0"/>
              </a:rPr>
              <a:t>Satélites</a:t>
            </a:r>
            <a:r>
              <a:rPr lang="en-US" sz="3000" b="1" dirty="0" smtClean="0">
                <a:latin typeface="Verdana" pitchFamily="34" charset="0"/>
              </a:rPr>
              <a:t> – US$ 50,000.00/Kg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3000" b="1" dirty="0" smtClean="0">
                <a:latin typeface="Verdana" pitchFamily="34" charset="0"/>
              </a:rPr>
              <a:t>▪</a:t>
            </a:r>
            <a:r>
              <a:rPr lang="en-US" sz="3000" b="1" dirty="0" err="1" smtClean="0">
                <a:latin typeface="Verdana" pitchFamily="34" charset="0"/>
              </a:rPr>
              <a:t>Produtos</a:t>
            </a:r>
            <a:r>
              <a:rPr lang="en-US" sz="3000" b="1" dirty="0" smtClean="0">
                <a:latin typeface="Verdana" pitchFamily="34" charset="0"/>
              </a:rPr>
              <a:t> de novas </a:t>
            </a:r>
            <a:r>
              <a:rPr lang="en-US" sz="3000" b="1" dirty="0" err="1" smtClean="0">
                <a:latin typeface="Verdana" pitchFamily="34" charset="0"/>
              </a:rPr>
              <a:t>tecnologias</a:t>
            </a:r>
            <a:r>
              <a:rPr lang="en-US" sz="3000" b="1" dirty="0" smtClean="0">
                <a:latin typeface="Verdana" pitchFamily="34" charset="0"/>
              </a:rPr>
              <a:t>: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3000" b="1" dirty="0" smtClean="0">
                <a:latin typeface="Verdana" pitchFamily="34" charset="0"/>
              </a:rPr>
              <a:t>US$ …</a:t>
            </a:r>
            <a:r>
              <a:rPr lang="en-US" sz="3000" b="1" dirty="0" err="1" smtClean="0">
                <a:latin typeface="Verdana" pitchFamily="34" charset="0"/>
              </a:rPr>
              <a:t>milhões</a:t>
            </a:r>
            <a:r>
              <a:rPr lang="en-US" sz="3000" b="1" dirty="0" smtClean="0">
                <a:latin typeface="Verdana" pitchFamily="34" charset="0"/>
              </a:rPr>
              <a:t>/Kg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3000" b="1" dirty="0" smtClean="0">
                <a:latin typeface="Verdana" pitchFamily="34" charset="0"/>
              </a:rPr>
              <a:t>▪ O valor </a:t>
            </a:r>
            <a:r>
              <a:rPr lang="en-US" sz="3000" b="1" dirty="0" err="1" smtClean="0">
                <a:latin typeface="Verdana" pitchFamily="34" charset="0"/>
              </a:rPr>
              <a:t>da</a:t>
            </a:r>
            <a:r>
              <a:rPr lang="en-US" sz="3000" b="1" dirty="0" smtClean="0">
                <a:latin typeface="Verdana" pitchFamily="34" charset="0"/>
              </a:rPr>
              <a:t> </a:t>
            </a:r>
            <a:r>
              <a:rPr lang="en-US" sz="3000" b="1" dirty="0" err="1" smtClean="0">
                <a:latin typeface="Verdana" pitchFamily="34" charset="0"/>
              </a:rPr>
              <a:t>Proteína</a:t>
            </a:r>
            <a:r>
              <a:rPr lang="en-US" sz="3000" b="1" dirty="0" smtClean="0">
                <a:latin typeface="Verdana" pitchFamily="34" charset="0"/>
              </a:rPr>
              <a:t> </a:t>
            </a:r>
            <a:r>
              <a:rPr lang="en-US" sz="3000" b="1" dirty="0" err="1" smtClean="0">
                <a:latin typeface="Verdana" pitchFamily="34" charset="0"/>
              </a:rPr>
              <a:t>da</a:t>
            </a:r>
            <a:r>
              <a:rPr lang="en-US" sz="3000" b="1" dirty="0" smtClean="0">
                <a:latin typeface="Verdana" pitchFamily="34" charset="0"/>
              </a:rPr>
              <a:t> PELE NOVA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en-US" sz="1050" b="1" dirty="0" smtClean="0">
              <a:latin typeface="Verdana" pitchFamily="34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en-US" sz="1000" b="1" dirty="0" smtClean="0">
              <a:solidFill>
                <a:srgbClr val="FFCC00"/>
              </a:solidFill>
              <a:latin typeface="Verdana" pitchFamily="34" charset="0"/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2800" i="1" dirty="0" smtClean="0">
                <a:solidFill>
                  <a:srgbClr val="FF0000"/>
                </a:solidFill>
                <a:latin typeface="Cooper Black" pitchFamily="18" charset="0"/>
              </a:rPr>
              <a:t>O BRASIL PRECISA AUMENTAR O VALOR MÉDIO DOS PRODUTOS DE EXPORTAÇÃO</a:t>
            </a:r>
            <a:endParaRPr lang="en-US" sz="2800" i="1" dirty="0">
              <a:solidFill>
                <a:srgbClr val="FF0000"/>
              </a:solidFill>
              <a:latin typeface="Cooper Black" pitchFamily="18" charset="0"/>
            </a:endParaRPr>
          </a:p>
        </p:txBody>
      </p:sp>
      <p:pic>
        <p:nvPicPr>
          <p:cNvPr id="148482" name="Picture 2" descr="http://2.bp.blogspot.com/-aiEZNsukVZ4/TYSu-XDm5KI/AAAAAAAAB1U/8Tst4Vx28dE/s400/EMB-145%2BGT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-57606"/>
            <a:ext cx="3593234" cy="2486567"/>
          </a:xfrm>
          <a:prstGeom prst="rect">
            <a:avLst/>
          </a:prstGeom>
          <a:noFill/>
        </p:spPr>
      </p:pic>
      <p:pic>
        <p:nvPicPr>
          <p:cNvPr id="152577" name="Picture 1" descr="C:\Users\ozires.silva\Desktop\Documents\Pasta A-E\ANIMA - LOGO\Anima_educaçã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3792" y="170777"/>
            <a:ext cx="1399431" cy="5912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t-BR" smtClean="0"/>
          </a:p>
        </p:txBody>
      </p:sp>
      <p:pic>
        <p:nvPicPr>
          <p:cNvPr id="9220" name="Picture 3" descr="base_topo_reduzid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370" y="-386334"/>
            <a:ext cx="919137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-47370" y="692727"/>
            <a:ext cx="5565520" cy="181494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413375" y="692727"/>
            <a:ext cx="69850" cy="1814945"/>
          </a:xfrm>
          <a:prstGeom prst="rect">
            <a:avLst/>
          </a:prstGeom>
          <a:solidFill>
            <a:srgbClr val="0062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23" name="Title 1"/>
          <p:cNvSpPr txBox="1">
            <a:spLocks/>
          </p:cNvSpPr>
          <p:nvPr/>
        </p:nvSpPr>
        <p:spPr bwMode="auto">
          <a:xfrm>
            <a:off x="52387" y="1417637"/>
            <a:ext cx="5360988" cy="1090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PAÍSES ASIÁTICOS USARAM OPORTUNIDADES 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Cooper Black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224" name="Subtitle 2"/>
          <p:cNvSpPr txBox="1">
            <a:spLocks/>
          </p:cNvSpPr>
          <p:nvPr/>
        </p:nvSpPr>
        <p:spPr bwMode="auto">
          <a:xfrm>
            <a:off x="0" y="2757055"/>
            <a:ext cx="9144000" cy="343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algn="ctr">
              <a:spcBef>
                <a:spcPct val="20000"/>
              </a:spcBef>
              <a:buClr>
                <a:srgbClr val="0062AC"/>
              </a:buClr>
            </a:pPr>
            <a:r>
              <a:rPr lang="pt-BR" sz="3600" b="1" dirty="0" smtClean="0">
                <a:latin typeface="Verdana" pitchFamily="34" charset="0"/>
              </a:rPr>
              <a:t>▪ </a:t>
            </a:r>
            <a:r>
              <a:rPr lang="en-US" sz="36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Produtos</a:t>
            </a:r>
            <a:r>
              <a:rPr lang="en-US" sz="3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coreanos</a:t>
            </a:r>
            <a:r>
              <a:rPr lang="en-US" sz="3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 </a:t>
            </a:r>
            <a:r>
              <a:rPr lang="en-US" sz="36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chineses</a:t>
            </a:r>
            <a:r>
              <a:rPr lang="en-US" sz="3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estão</a:t>
            </a:r>
            <a:r>
              <a:rPr lang="en-US" sz="3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em</a:t>
            </a:r>
            <a:r>
              <a:rPr lang="en-US" sz="3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todas</a:t>
            </a:r>
            <a:r>
              <a:rPr lang="en-US" sz="3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cidades</a:t>
            </a:r>
            <a:r>
              <a:rPr lang="en-US" sz="3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do </a:t>
            </a:r>
            <a:r>
              <a:rPr lang="en-US" sz="36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Brasil</a:t>
            </a:r>
            <a:r>
              <a:rPr lang="en-US" sz="3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 do </a:t>
            </a:r>
            <a:r>
              <a:rPr lang="en-US" sz="36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Mundo</a:t>
            </a:r>
            <a:r>
              <a:rPr lang="en-US" sz="3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!</a:t>
            </a:r>
          </a:p>
          <a:p>
            <a:pPr marL="342900" indent="-342900" algn="ctr">
              <a:spcBef>
                <a:spcPct val="20000"/>
              </a:spcBef>
              <a:buClr>
                <a:srgbClr val="0062AC"/>
              </a:buClr>
            </a:pPr>
            <a:r>
              <a:rPr lang="pt-BR" sz="3600" b="1" dirty="0" smtClean="0">
                <a:latin typeface="Verdana" pitchFamily="34" charset="0"/>
              </a:rPr>
              <a:t>▪ </a:t>
            </a:r>
            <a:r>
              <a:rPr lang="en-US" sz="36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Não</a:t>
            </a:r>
            <a:r>
              <a:rPr lang="en-US" sz="3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há</a:t>
            </a:r>
            <a:r>
              <a:rPr lang="en-US" sz="3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produtos</a:t>
            </a:r>
            <a:r>
              <a:rPr lang="en-US" sz="3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brasileiros</a:t>
            </a:r>
            <a:r>
              <a:rPr lang="en-US" sz="3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nas</a:t>
            </a:r>
            <a:r>
              <a:rPr lang="en-US" sz="3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ruas</a:t>
            </a:r>
            <a:r>
              <a:rPr lang="en-US" sz="3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chinesas</a:t>
            </a:r>
            <a:r>
              <a:rPr lang="en-US" sz="3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 </a:t>
            </a:r>
            <a:r>
              <a:rPr lang="en-US" sz="3600" b="1" dirty="0" err="1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coreanas</a:t>
            </a:r>
            <a:r>
              <a:rPr lang="en-US" sz="3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!!!</a:t>
            </a:r>
          </a:p>
          <a:p>
            <a:pPr marL="342900" indent="-342900" algn="ctr">
              <a:spcBef>
                <a:spcPct val="20000"/>
              </a:spcBef>
              <a:buClr>
                <a:srgbClr val="0062AC"/>
              </a:buClr>
            </a:pPr>
            <a:r>
              <a:rPr lang="en-US" sz="4000" dirty="0" smtClean="0">
                <a:solidFill>
                  <a:srgbClr val="FF00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E </a:t>
            </a:r>
            <a:r>
              <a:rPr lang="en-US" sz="4000" dirty="0" err="1" smtClean="0">
                <a:solidFill>
                  <a:srgbClr val="FF00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também</a:t>
            </a:r>
            <a:r>
              <a:rPr lang="en-US" sz="4000" dirty="0" smtClean="0">
                <a:solidFill>
                  <a:srgbClr val="FF00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em</a:t>
            </a:r>
            <a:r>
              <a:rPr lang="en-US" sz="4000" dirty="0" smtClean="0">
                <a:solidFill>
                  <a:srgbClr val="FF00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outros</a:t>
            </a:r>
            <a:r>
              <a:rPr lang="en-US" sz="4000" dirty="0" smtClean="0">
                <a:solidFill>
                  <a:srgbClr val="FF00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países</a:t>
            </a:r>
            <a:r>
              <a:rPr lang="en-US" sz="4000" dirty="0" smtClean="0">
                <a:solidFill>
                  <a:srgbClr val="FF00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!!!</a:t>
            </a:r>
          </a:p>
          <a:p>
            <a:pPr marL="342900" indent="-342900" algn="ctr">
              <a:spcBef>
                <a:spcPct val="20000"/>
              </a:spcBef>
              <a:buClr>
                <a:srgbClr val="0062AC"/>
              </a:buClr>
              <a:buFont typeface="Arial" charset="0"/>
              <a:buChar char="•"/>
            </a:pPr>
            <a:endParaRPr lang="en-US" sz="1600" b="1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54626" name="Picture 2" descr="http://www.ajegoias.com.br/wp-content/uploads/2012/05/oportunidades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06836" y="227013"/>
            <a:ext cx="2253673" cy="1946234"/>
          </a:xfrm>
          <a:prstGeom prst="rect">
            <a:avLst/>
          </a:prstGeom>
          <a:noFill/>
        </p:spPr>
      </p:pic>
      <p:pic>
        <p:nvPicPr>
          <p:cNvPr id="157697" name="Picture 1" descr="C:\Users\ozires.silva\Desktop\Documents\Pasta A-E\ANIMA - LOGO\Anima_educaçã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97683" y="-103761"/>
            <a:ext cx="1361625" cy="575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t-BR" smtClean="0"/>
          </a:p>
        </p:txBody>
      </p:sp>
      <p:pic>
        <p:nvPicPr>
          <p:cNvPr id="9220" name="Picture 3" descr="base_topo_reduzid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7726"/>
            <a:ext cx="9144000" cy="6549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513053"/>
            <a:ext cx="5448300" cy="1654546"/>
          </a:xfrm>
          <a:prstGeom prst="rect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00206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O QUE MUDOU NOS PAÍSES DE SUCESSO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48300" y="471489"/>
            <a:ext cx="45719" cy="1696110"/>
          </a:xfrm>
          <a:prstGeom prst="rect">
            <a:avLst/>
          </a:prstGeom>
          <a:solidFill>
            <a:srgbClr val="0062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23" name="Title 1"/>
          <p:cNvSpPr txBox="1">
            <a:spLocks/>
          </p:cNvSpPr>
          <p:nvPr/>
        </p:nvSpPr>
        <p:spPr bwMode="auto">
          <a:xfrm>
            <a:off x="0" y="471488"/>
            <a:ext cx="5360988" cy="139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/>
            <a:endParaRPr lang="en-US" sz="4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224" name="Subtitle 2"/>
          <p:cNvSpPr txBox="1">
            <a:spLocks/>
          </p:cNvSpPr>
          <p:nvPr/>
        </p:nvSpPr>
        <p:spPr bwMode="auto">
          <a:xfrm>
            <a:off x="0" y="2779775"/>
            <a:ext cx="9144000" cy="341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algn="ctr">
              <a:spcBef>
                <a:spcPct val="20000"/>
              </a:spcBef>
              <a:buClr>
                <a:srgbClr val="0062AC"/>
              </a:buClr>
              <a:buFont typeface="Arial" charset="0"/>
              <a:buChar char="•"/>
            </a:pPr>
            <a:endParaRPr lang="en-US" sz="3600" b="1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235527" y="1600201"/>
            <a:ext cx="8451273" cy="4844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rgbClr val="0062AC"/>
              </a:buClr>
            </a:pPr>
            <a:endParaRPr lang="en-US" sz="32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algn="ctr">
              <a:spcBef>
                <a:spcPct val="20000"/>
              </a:spcBef>
              <a:buClr>
                <a:srgbClr val="0062AC"/>
              </a:buClr>
            </a:pPr>
            <a:endParaRPr lang="en-US" sz="32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0062AC"/>
              </a:buClr>
            </a:pPr>
            <a:r>
              <a:rPr lang="en-US" sz="2800" b="1" dirty="0" err="1" smtClean="0">
                <a:latin typeface="Cooper Black" pitchFamily="18" charset="0"/>
                <a:ea typeface="Verdana" pitchFamily="34" charset="0"/>
                <a:cs typeface="Verdana" pitchFamily="34" charset="0"/>
              </a:rPr>
              <a:t>Manchetes</a:t>
            </a:r>
            <a:r>
              <a:rPr lang="en-US" sz="2800" b="1" dirty="0" smtClean="0">
                <a:latin typeface="Cooper Black" pitchFamily="18" charset="0"/>
                <a:ea typeface="Verdana" pitchFamily="34" charset="0"/>
                <a:cs typeface="Verdana" pitchFamily="34" charset="0"/>
              </a:rPr>
              <a:t> do FINANCIAL TIMES (</a:t>
            </a:r>
            <a:r>
              <a:rPr lang="en-US" sz="2800" b="1" dirty="0" err="1" smtClean="0">
                <a:latin typeface="Cooper Black" pitchFamily="18" charset="0"/>
                <a:ea typeface="Verdana" pitchFamily="34" charset="0"/>
                <a:cs typeface="Verdana" pitchFamily="34" charset="0"/>
              </a:rPr>
              <a:t>Londres</a:t>
            </a:r>
            <a:r>
              <a:rPr lang="en-US" sz="2800" b="1" dirty="0" smtClean="0">
                <a:latin typeface="Cooper Black" pitchFamily="18" charset="0"/>
                <a:ea typeface="Verdana" pitchFamily="34" charset="0"/>
                <a:cs typeface="Verdana" pitchFamily="34" charset="0"/>
              </a:rPr>
              <a:t>):</a:t>
            </a:r>
          </a:p>
          <a:p>
            <a:pPr marL="342900" indent="-342900" algn="ctr">
              <a:spcBef>
                <a:spcPct val="20000"/>
              </a:spcBef>
              <a:buClr>
                <a:srgbClr val="0062AC"/>
              </a:buClr>
            </a:pPr>
            <a:r>
              <a:rPr lang="en-US" sz="3600" b="1" dirty="0" smtClean="0">
                <a:solidFill>
                  <a:srgbClr val="FF00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CORÉIA DO SUL </a:t>
            </a:r>
          </a:p>
          <a:p>
            <a:pPr marL="342900" indent="-342900" algn="ctr">
              <a:spcBef>
                <a:spcPct val="20000"/>
              </a:spcBef>
              <a:buClr>
                <a:srgbClr val="0062AC"/>
              </a:buClr>
            </a:pPr>
            <a:r>
              <a:rPr lang="en-US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“</a:t>
            </a:r>
            <a:r>
              <a:rPr lang="en-US" sz="3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Fanatismo</a:t>
            </a:r>
            <a:r>
              <a:rPr lang="en-US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pela</a:t>
            </a:r>
            <a:r>
              <a:rPr lang="en-US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Educação</a:t>
            </a:r>
            <a:r>
              <a:rPr lang="en-US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!”</a:t>
            </a:r>
          </a:p>
          <a:p>
            <a:pPr marL="342900" indent="-342900" algn="ctr">
              <a:spcBef>
                <a:spcPct val="20000"/>
              </a:spcBef>
              <a:buClr>
                <a:srgbClr val="0062AC"/>
              </a:buClr>
            </a:pPr>
            <a:endParaRPr lang="en-US" sz="800" b="1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 algn="ctr">
              <a:spcBef>
                <a:spcPct val="20000"/>
              </a:spcBef>
              <a:buClr>
                <a:srgbClr val="0062AC"/>
              </a:buClr>
            </a:pPr>
            <a:r>
              <a:rPr lang="en-US" sz="3600" b="1" dirty="0" smtClean="0">
                <a:solidFill>
                  <a:srgbClr val="FF00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CHINA </a:t>
            </a:r>
          </a:p>
          <a:p>
            <a:pPr marL="342900" indent="-342900" algn="ctr">
              <a:spcBef>
                <a:spcPct val="20000"/>
              </a:spcBef>
              <a:buClr>
                <a:srgbClr val="0062AC"/>
              </a:buClr>
            </a:pPr>
            <a:r>
              <a:rPr lang="en-US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“</a:t>
            </a:r>
            <a:r>
              <a:rPr lang="en-US" sz="3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Maior</a:t>
            </a:r>
            <a:r>
              <a:rPr lang="en-US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Revolução</a:t>
            </a:r>
            <a:r>
              <a:rPr lang="en-US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Educacional</a:t>
            </a:r>
            <a:r>
              <a:rPr lang="en-US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do </a:t>
            </a:r>
            <a:r>
              <a:rPr lang="en-US" sz="3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Mundo</a:t>
            </a:r>
            <a:r>
              <a:rPr lang="en-US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32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Moderno</a:t>
            </a:r>
            <a:r>
              <a:rPr lang="en-US" sz="3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!”</a:t>
            </a:r>
            <a:endParaRPr lang="en-US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64866" name="Picture 2" descr="http://www.fotosimagens.net/wp-content/uploads/2012/05/Educa%C3%A7%C3%A3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1" y="171451"/>
            <a:ext cx="2285998" cy="1996148"/>
          </a:xfrm>
          <a:prstGeom prst="rect">
            <a:avLst/>
          </a:prstGeom>
          <a:noFill/>
        </p:spPr>
      </p:pic>
      <p:sp>
        <p:nvSpPr>
          <p:cNvPr id="12" name="Retângulo 11"/>
          <p:cNvSpPr/>
          <p:nvPr/>
        </p:nvSpPr>
        <p:spPr>
          <a:xfrm>
            <a:off x="235527" y="2167599"/>
            <a:ext cx="89084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Cooper Black" pitchFamily="18" charset="0"/>
                <a:ea typeface="Verdana" pitchFamily="34" charset="0"/>
                <a:cs typeface="Verdana" pitchFamily="34" charset="0"/>
              </a:rPr>
              <a:t>AS RESPOSTAS ESTÃO NA EDUCAÇÃO</a:t>
            </a:r>
            <a:endParaRPr lang="en-US" sz="3200" dirty="0">
              <a:solidFill>
                <a:srgbClr val="FF0000"/>
              </a:solidFill>
              <a:latin typeface="Cooper Black" pitchFamily="18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56673" name="Picture 1" descr="C:\Users\ozires.silva\Desktop\Documents\Pasta A-E\ANIMA - LOGO\Anima_educaçã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10144" y="-77726"/>
            <a:ext cx="1376201" cy="5814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a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11392</TotalTime>
  <Words>1606</Words>
  <Application>Microsoft Office PowerPoint</Application>
  <PresentationFormat>Apresentação na tela (4:3)</PresentationFormat>
  <Paragraphs>280</Paragraphs>
  <Slides>35</Slides>
  <Notes>15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2</vt:i4>
      </vt:variant>
      <vt:variant>
        <vt:lpstr>Títulos de slides</vt:lpstr>
      </vt:variant>
      <vt:variant>
        <vt:i4>35</vt:i4>
      </vt:variant>
    </vt:vector>
  </HeadingPairs>
  <TitlesOfParts>
    <vt:vector size="38" baseType="lpstr">
      <vt:lpstr>Office Theme</vt:lpstr>
      <vt:lpstr>Slide</vt:lpstr>
      <vt:lpstr>Apresentação</vt:lpstr>
      <vt:lpstr>Slide 1</vt:lpstr>
      <vt:lpstr>HÁ RAZÕES PARA GRANDES PREOCUPAÇÕES </vt:lpstr>
      <vt:lpstr>O MUNDO DESAFIADOR  NO QUAL VIVEMOS </vt:lpstr>
      <vt:lpstr>SOCIEDADE MUNDIAL  DO CONHECIMENTO</vt:lpstr>
      <vt:lpstr>UM MUNDO GLOBAL E DIGITALIZADO!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 UM EXEMPLO DE ÊXITO</vt:lpstr>
      <vt:lpstr>      COMEÇOU COM AÇÕES DO GOVERNO!  </vt:lpstr>
      <vt:lpstr>Slide 21</vt:lpstr>
      <vt:lpstr>Slide 22</vt:lpstr>
      <vt:lpstr> </vt:lpstr>
      <vt:lpstr>Slide 24</vt:lpstr>
      <vt:lpstr>Slide 25</vt:lpstr>
      <vt:lpstr>Slide 26</vt:lpstr>
      <vt:lpstr>Slide 27</vt:lpstr>
      <vt:lpstr>Slide 28</vt:lpstr>
      <vt:lpstr>Slide 29</vt:lpstr>
      <vt:lpstr>O BRASIL PRECISA DE      RESPOSTAS PARA O DESENVOLVIMENTO</vt:lpstr>
      <vt:lpstr>Slide 31</vt:lpstr>
      <vt:lpstr>Slide 32</vt:lpstr>
      <vt:lpstr>Slide 33</vt:lpstr>
      <vt:lpstr>Slide 34</vt:lpstr>
      <vt:lpstr>Slide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André Almeida</dc:creator>
  <cp:lastModifiedBy>Ozires Silva</cp:lastModifiedBy>
  <cp:revision>1017</cp:revision>
  <dcterms:created xsi:type="dcterms:W3CDTF">2012-02-01T16:25:39Z</dcterms:created>
  <dcterms:modified xsi:type="dcterms:W3CDTF">2013-08-21T03:50:46Z</dcterms:modified>
</cp:coreProperties>
</file>