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defRPr sz="1100"/>
            </a:pPr>
            <a:r>
              <a:t>Segundo a Resolução 1.940/2017, por exemplo, são considerados </a:t>
            </a:r>
            <a:r>
              <a:rPr i="1"/>
              <a:t>usos insignificantes</a:t>
            </a:r>
            <a:r>
              <a:t> (na ausência de regra específica de comitê de bacia): captações de até </a:t>
            </a:r>
            <a:r>
              <a:rPr b="1"/>
              <a:t>86,4 m³ por dia</a:t>
            </a:r>
            <a:r>
              <a:t> (equivalente a 1 litro/segundo) e lançamentos de efluentes com carga bioquímica até 1 kg de DBO5 por dia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8;p3" descr="Google Shape;8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0" y="6117268"/>
            <a:ext cx="2134851" cy="5189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o Título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1" cy="30000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defRPr sz="2800">
                <a:solidFill>
                  <a:srgbClr val="80A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000001" cy="300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368300">
              <a:lnSpc>
                <a:spcPct val="90000"/>
              </a:lnSpc>
              <a:spcBef>
                <a:spcPts val="1000"/>
              </a:spcBef>
              <a:buClr>
                <a:srgbClr val="025C75"/>
              </a:buClr>
              <a:buSzPts val="2200"/>
              <a:buFont typeface="Arial"/>
              <a:buChar char="•"/>
              <a:defRPr sz="2200" b="1">
                <a:solidFill>
                  <a:srgbClr val="025C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650" indent="-349250">
              <a:lnSpc>
                <a:spcPct val="90000"/>
              </a:lnSpc>
              <a:spcBef>
                <a:spcPts val="1000"/>
              </a:spcBef>
              <a:buClr>
                <a:srgbClr val="025C75"/>
              </a:buClr>
              <a:buSzPts val="2200"/>
              <a:buFont typeface="Arial"/>
              <a:buChar char="•"/>
              <a:defRPr sz="2200" b="1">
                <a:solidFill>
                  <a:srgbClr val="025C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07160" indent="-391160">
              <a:lnSpc>
                <a:spcPct val="90000"/>
              </a:lnSpc>
              <a:spcBef>
                <a:spcPts val="1000"/>
              </a:spcBef>
              <a:buClr>
                <a:srgbClr val="025C75"/>
              </a:buClr>
              <a:buSzPts val="2200"/>
              <a:buFont typeface="Arial"/>
              <a:buChar char="•"/>
              <a:defRPr sz="2200" b="1">
                <a:solidFill>
                  <a:srgbClr val="025C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5000" indent="-419100">
              <a:lnSpc>
                <a:spcPct val="90000"/>
              </a:lnSpc>
              <a:spcBef>
                <a:spcPts val="1000"/>
              </a:spcBef>
              <a:buClr>
                <a:srgbClr val="025C75"/>
              </a:buClr>
              <a:buSzPts val="2200"/>
              <a:buFont typeface="Arial"/>
              <a:buChar char="•"/>
              <a:defRPr sz="2200" b="1">
                <a:solidFill>
                  <a:srgbClr val="025C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62200" indent="-419100">
              <a:lnSpc>
                <a:spcPct val="90000"/>
              </a:lnSpc>
              <a:spcBef>
                <a:spcPts val="1000"/>
              </a:spcBef>
              <a:buClr>
                <a:srgbClr val="025C75"/>
              </a:buClr>
              <a:buSzPts val="2200"/>
              <a:buFont typeface="Arial"/>
              <a:buChar char="•"/>
              <a:defRPr sz="2200" b="1">
                <a:solidFill>
                  <a:srgbClr val="025C75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205284" cy="156865"/>
          </a:xfrm>
          <a:prstGeom prst="rect">
            <a:avLst/>
          </a:prstGeom>
        </p:spPr>
        <p:txBody>
          <a:bodyPr lIns="0" tIns="0" rIns="0" bIns="0" anchor="t"/>
          <a:lstStyle>
            <a:lvl1pPr indent="38100" algn="l">
              <a:lnSpc>
                <a:spcPct val="103332"/>
              </a:lnSpc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699" tIns="45699" rIns="45699" bIns="45699" anchor="b">
            <a:normAutofit/>
          </a:bodyPr>
          <a:lstStyle>
            <a:lvl1pPr algn="ctr">
              <a:lnSpc>
                <a:spcPct val="90000"/>
              </a:lnSpc>
              <a:buClr>
                <a:srgbClr val="000000"/>
              </a:buClr>
              <a:buSzPts val="6000"/>
              <a:buFont typeface="Calibri"/>
              <a:buChar char="●"/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4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/>
            </a:lvl1pPr>
            <a:lvl2pPr algn="ctr">
              <a:lnSpc>
                <a:spcPct val="90000"/>
              </a:lnSpc>
              <a:spcBef>
                <a:spcPts val="1000"/>
              </a:spcBef>
              <a:defRPr sz="2400"/>
            </a:lvl2pPr>
            <a:lvl3pPr algn="ctr">
              <a:lnSpc>
                <a:spcPct val="90000"/>
              </a:lnSpc>
              <a:spcBef>
                <a:spcPts val="1000"/>
              </a:spcBef>
              <a:defRPr sz="2400"/>
            </a:lvl3pPr>
            <a:lvl4pPr algn="ctr">
              <a:lnSpc>
                <a:spcPct val="90000"/>
              </a:lnSpc>
              <a:spcBef>
                <a:spcPts val="1000"/>
              </a:spcBef>
              <a:defRPr sz="2400"/>
            </a:lvl4pPr>
            <a:lvl5pPr algn="ctr">
              <a:lnSpc>
                <a:spcPct val="90000"/>
              </a:lnSpc>
              <a:spcBef>
                <a:spcPts val="1000"/>
              </a:spcBef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51932" y="6394520"/>
            <a:ext cx="301868" cy="28878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buClr>
                <a:srgbClr val="000000"/>
              </a:buClr>
              <a:buSzPts val="1400"/>
              <a:buFont typeface="Arial"/>
              <a:buChar char="●"/>
            </a:lvl1pPr>
          </a:lstStyle>
          <a:p>
            <a:r>
              <a:t>Texto do Título</a:t>
            </a:r>
          </a:p>
        </p:txBody>
      </p:sp>
      <p:sp>
        <p:nvSpPr>
          <p:cNvPr id="52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400"/>
              <a:buFont typeface="Arial"/>
              <a:buChar char="●"/>
            </a:lvl1pPr>
            <a:lvl2pPr marL="9144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400"/>
              <a:buFont typeface="Arial"/>
              <a:buChar char="○"/>
            </a:lvl2pPr>
            <a:lvl3pPr marL="13716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400"/>
              <a:buFont typeface="Arial"/>
              <a:buChar char="■"/>
            </a:lvl3pPr>
            <a:lvl4pPr marL="18288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400"/>
              <a:buFont typeface="Arial"/>
              <a:buChar char="●"/>
            </a:lvl4pPr>
            <a:lvl5pPr marL="22860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400"/>
              <a:buFont typeface="Arial"/>
              <a:buChar char="○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51932" y="6394520"/>
            <a:ext cx="301868" cy="288785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o Título"/>
          <p:cNvSpPr txBox="1">
            <a:spLocks noGrp="1"/>
          </p:cNvSpPr>
          <p:nvPr>
            <p:ph type="title"/>
          </p:nvPr>
        </p:nvSpPr>
        <p:spPr>
          <a:xfrm>
            <a:off x="638175" y="2766217"/>
            <a:ext cx="4991100" cy="132570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o do Título"/>
          <p:cNvSpPr txBox="1">
            <a:spLocks noGrp="1"/>
          </p:cNvSpPr>
          <p:nvPr>
            <p:ph type="title"/>
          </p:nvPr>
        </p:nvSpPr>
        <p:spPr>
          <a:xfrm>
            <a:off x="334963" y="1"/>
            <a:ext cx="11522100" cy="8766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>
              <a:buClr>
                <a:srgbClr val="000000"/>
              </a:buClr>
              <a:buSzPts val="1400"/>
              <a:buFont typeface="Arial"/>
              <a:buChar char="●"/>
            </a:lvl1pPr>
          </a:lstStyle>
          <a:p>
            <a:r>
              <a:t>Texto do Título</a:t>
            </a:r>
          </a:p>
        </p:txBody>
      </p:sp>
      <p:sp>
        <p:nvSpPr>
          <p:cNvPr id="6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36;p10"/>
          <p:cNvSpPr txBox="1"/>
          <p:nvPr/>
        </p:nvSpPr>
        <p:spPr>
          <a:xfrm>
            <a:off x="4051624" y="3927850"/>
            <a:ext cx="7561251" cy="70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4000" b="1">
                <a:solidFill>
                  <a:srgbClr val="183E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Datacenters no Brasil</a:t>
            </a:r>
          </a:p>
        </p:txBody>
      </p:sp>
      <p:sp>
        <p:nvSpPr>
          <p:cNvPr id="79" name="Google Shape;37;p10"/>
          <p:cNvSpPr/>
          <p:nvPr/>
        </p:nvSpPr>
        <p:spPr>
          <a:xfrm>
            <a:off x="4054942" y="4663744"/>
            <a:ext cx="7408799" cy="1"/>
          </a:xfrm>
          <a:prstGeom prst="line">
            <a:avLst/>
          </a:prstGeom>
          <a:ln w="3810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0" name="Google Shape;38;p10" descr="Google Shape;38;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073" y="237625"/>
            <a:ext cx="2928474" cy="7118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Google Shape;39;p10"/>
          <p:cNvSpPr txBox="1"/>
          <p:nvPr/>
        </p:nvSpPr>
        <p:spPr>
          <a:xfrm>
            <a:off x="4100675" y="4762525"/>
            <a:ext cx="7645250" cy="185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6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Principais conclusões grupo de trabalho interministerial (CC, MDIC, MME, MGI e MF)</a:t>
            </a:r>
          </a:p>
          <a:p>
            <a:pPr>
              <a:defRPr sz="19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pPr>
            <a:br>
              <a:rPr sz="2600"/>
            </a:br>
            <a:r>
              <a:t>												28/05/25</a:t>
            </a:r>
          </a:p>
        </p:txBody>
      </p:sp>
      <p:pic>
        <p:nvPicPr>
          <p:cNvPr id="82" name="Google Shape;40;p10" descr="Google Shape;40;p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643564" y="1646687"/>
            <a:ext cx="6864278" cy="35709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Google Shape;41;p10"/>
          <p:cNvSpPr/>
          <p:nvPr/>
        </p:nvSpPr>
        <p:spPr>
          <a:xfrm>
            <a:off x="8762224" y="362200"/>
            <a:ext cx="1264801" cy="4989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11;p19"/>
          <p:cNvSpPr txBox="1">
            <a:spLocks noGrp="1"/>
          </p:cNvSpPr>
          <p:nvPr>
            <p:ph type="ctrTitle" idx="4294967295"/>
          </p:nvPr>
        </p:nvSpPr>
        <p:spPr>
          <a:xfrm>
            <a:off x="5258098" y="1555799"/>
            <a:ext cx="6326101" cy="5541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algn="ctr">
              <a:defRPr sz="24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Objetivos estratégicos</a:t>
            </a:r>
          </a:p>
        </p:txBody>
      </p:sp>
      <p:sp>
        <p:nvSpPr>
          <p:cNvPr id="239" name="Google Shape;212;p19"/>
          <p:cNvSpPr/>
          <p:nvPr/>
        </p:nvSpPr>
        <p:spPr>
          <a:xfrm>
            <a:off x="5258370" y="2157600"/>
            <a:ext cx="6326101" cy="1"/>
          </a:xfrm>
          <a:prstGeom prst="line">
            <a:avLst/>
          </a:prstGeom>
          <a:ln w="19050">
            <a:solidFill>
              <a:srgbClr val="F4444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Google Shape;213;p19"/>
          <p:cNvSpPr txBox="1"/>
          <p:nvPr/>
        </p:nvSpPr>
        <p:spPr>
          <a:xfrm>
            <a:off x="5258099" y="2199300"/>
            <a:ext cx="6326402" cy="450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179999" indent="-216998">
              <a:buClr>
                <a:srgbClr val="000000"/>
              </a:buClr>
              <a:buSzPts val="2000"/>
              <a:buAutoNum type="arabicPeriod"/>
              <a:defRPr sz="2000" b="1">
                <a:latin typeface="Tahoma"/>
                <a:ea typeface="Tahoma"/>
                <a:cs typeface="Tahoma"/>
                <a:sym typeface="Tahoma"/>
              </a:defRPr>
            </a:pPr>
            <a:r>
              <a:t>Garantir a soberania digital, </a:t>
            </a:r>
            <a:r>
              <a:rPr b="0"/>
              <a:t>reduzindo dependência externa de infra digital</a:t>
            </a:r>
          </a:p>
          <a:p>
            <a:pPr marL="179999" indent="-216998">
              <a:spcBef>
                <a:spcPts val="2500"/>
              </a:spcBef>
              <a:buClr>
                <a:srgbClr val="000000"/>
              </a:buClr>
              <a:buSzPts val="2000"/>
              <a:buAutoNum type="arabicPeriod"/>
              <a:defRPr sz="2000" b="1">
                <a:latin typeface="Tahoma"/>
                <a:ea typeface="Tahoma"/>
                <a:cs typeface="Tahoma"/>
                <a:sym typeface="Tahoma"/>
              </a:defRPr>
            </a:pPr>
            <a:r>
              <a:t>Aumentar a produtividade da economia, </a:t>
            </a:r>
            <a:r>
              <a:rPr b="0"/>
              <a:t>reduzindo custos e melhorando performance digital</a:t>
            </a:r>
          </a:p>
          <a:p>
            <a:pPr marL="179999" indent="-216998">
              <a:spcBef>
                <a:spcPts val="2500"/>
              </a:spcBef>
              <a:buClr>
                <a:srgbClr val="000000"/>
              </a:buClr>
              <a:buSzPts val="2000"/>
              <a:buAutoNum type="arabicPeriod"/>
              <a:defRPr sz="2000" b="1">
                <a:latin typeface="Tahoma"/>
                <a:ea typeface="Tahoma"/>
                <a:cs typeface="Tahoma"/>
                <a:sym typeface="Tahoma"/>
              </a:defRPr>
            </a:pPr>
            <a:r>
              <a:t>Viabilizar inovação em IA,</a:t>
            </a:r>
            <a:r>
              <a:rPr b="0"/>
              <a:t> garantindo acesso à infra crítica (e.g: GPUs)</a:t>
            </a:r>
          </a:p>
          <a:p>
            <a:pPr marL="179999" indent="-216998">
              <a:spcBef>
                <a:spcPts val="2500"/>
              </a:spcBef>
              <a:buClr>
                <a:srgbClr val="000000"/>
              </a:buClr>
              <a:buSzPts val="2000"/>
              <a:buAutoNum type="arabicPeriod"/>
              <a:defRPr sz="2000" b="1">
                <a:latin typeface="Tahoma"/>
                <a:ea typeface="Tahoma"/>
                <a:cs typeface="Tahoma"/>
                <a:sym typeface="Tahoma"/>
              </a:defRPr>
            </a:pPr>
            <a:r>
              <a:t>Fomentar provedores nacionais </a:t>
            </a:r>
            <a:r>
              <a:rPr b="0"/>
              <a:t>de serviço de nuvem e de infra de IA (datacenters nacionais)</a:t>
            </a:r>
          </a:p>
          <a:p>
            <a:pPr marL="179999" indent="-216998">
              <a:spcBef>
                <a:spcPts val="2500"/>
              </a:spcBef>
              <a:buClr>
                <a:srgbClr val="000000"/>
              </a:buClr>
              <a:buSzPts val="2000"/>
              <a:buAutoNum type="arabicPeriod"/>
              <a:defRPr sz="2000" b="1">
                <a:latin typeface="Tahoma"/>
                <a:ea typeface="Tahoma"/>
                <a:cs typeface="Tahoma"/>
                <a:sym typeface="Tahoma"/>
              </a:defRPr>
            </a:pPr>
            <a:r>
              <a:t>Adensar elos da cadeia produtiva </a:t>
            </a:r>
            <a:r>
              <a:rPr b="0"/>
              <a:t>com potencial de liderança regional ou global</a:t>
            </a:r>
          </a:p>
        </p:txBody>
      </p:sp>
      <p:sp>
        <p:nvSpPr>
          <p:cNvPr id="241" name="Google Shape;214;p19"/>
          <p:cNvSpPr txBox="1"/>
          <p:nvPr/>
        </p:nvSpPr>
        <p:spPr>
          <a:xfrm>
            <a:off x="797374" y="210149"/>
            <a:ext cx="10889102" cy="113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>
              <a:defRPr sz="31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Precisamos de uma política de estado para endereçar as vulnerabilidades e capturar a oportunidade</a:t>
            </a:r>
          </a:p>
        </p:txBody>
      </p:sp>
      <p:sp>
        <p:nvSpPr>
          <p:cNvPr id="242" name="Google Shape;215;p19"/>
          <p:cNvSpPr/>
          <p:nvPr/>
        </p:nvSpPr>
        <p:spPr>
          <a:xfrm>
            <a:off x="830225" y="1381349"/>
            <a:ext cx="10743601" cy="1"/>
          </a:xfrm>
          <a:prstGeom prst="line">
            <a:avLst/>
          </a:prstGeom>
          <a:ln w="1905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3" name="Google Shape;216;p19" descr="Google Shape;216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389200" y="5434196"/>
            <a:ext cx="1236200" cy="982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Google Shape;217;p19" descr="Google Shape;217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00" y="1638924"/>
            <a:ext cx="1209451" cy="96137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Google Shape;218;p19"/>
          <p:cNvSpPr txBox="1"/>
          <p:nvPr/>
        </p:nvSpPr>
        <p:spPr>
          <a:xfrm>
            <a:off x="1185400" y="2165399"/>
            <a:ext cx="3344400" cy="3688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lnSpc>
                <a:spcPct val="150000"/>
              </a:lnSpc>
              <a:spcBef>
                <a:spcPts val="2500"/>
              </a:spcBef>
              <a:defRPr sz="2000">
                <a:solidFill>
                  <a:srgbClr val="2151A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Tornar o Brasil um </a:t>
            </a:r>
            <a:r>
              <a:rPr b="1"/>
              <a:t>hub global de datacenters sustentáveis</a:t>
            </a:r>
            <a:r>
              <a:t>, assegurando a </a:t>
            </a:r>
            <a:r>
              <a:rPr b="1"/>
              <a:t>soberania digital</a:t>
            </a:r>
            <a:r>
              <a:t>, fomentando um </a:t>
            </a:r>
            <a:r>
              <a:rPr b="1"/>
              <a:t>ecossistema robusto de IA e</a:t>
            </a:r>
            <a:r>
              <a:t> </a:t>
            </a:r>
            <a:r>
              <a:rPr b="1"/>
              <a:t>fortalecendo a cadeia produtiva</a:t>
            </a:r>
            <a:r>
              <a:t> local</a:t>
            </a:r>
          </a:p>
        </p:txBody>
      </p:sp>
      <p:pic>
        <p:nvPicPr>
          <p:cNvPr id="246" name="Google Shape;219;p19" descr="Google Shape;219;p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25550" y="3124200"/>
            <a:ext cx="6881276" cy="630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46;p11"/>
          <p:cNvSpPr txBox="1">
            <a:spLocks noGrp="1"/>
          </p:cNvSpPr>
          <p:nvPr>
            <p:ph type="ctrTitle" idx="4294967295"/>
          </p:nvPr>
        </p:nvSpPr>
        <p:spPr>
          <a:xfrm>
            <a:off x="373199" y="210149"/>
            <a:ext cx="11396102" cy="1139102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/>
          <a:p>
            <a:pPr>
              <a:defRPr sz="3100" b="1" u="sng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Datacenters</a:t>
            </a:r>
            <a:r>
              <a:rPr u="none"/>
              <a:t>: infraestrutura importante para a economia em um mundo cada vez mais digital</a:t>
            </a:r>
          </a:p>
        </p:txBody>
      </p:sp>
      <p:sp>
        <p:nvSpPr>
          <p:cNvPr id="86" name="Google Shape;47;p11"/>
          <p:cNvSpPr/>
          <p:nvPr/>
        </p:nvSpPr>
        <p:spPr>
          <a:xfrm>
            <a:off x="373024" y="1305149"/>
            <a:ext cx="11396102" cy="1"/>
          </a:xfrm>
          <a:prstGeom prst="line">
            <a:avLst/>
          </a:prstGeom>
          <a:ln w="1905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7" name="Google Shape;48;p11" descr="Google Shape;48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5175"/>
            <a:ext cx="12192000" cy="308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cMVfwxdBpkROjSmVAsIPGMKclWokmYRNlUUeygpCbxIhraIJCKtBmIZXdJlvLWuO.jpgGoogle Shape;49;p11" descr="cMVfwxdBpkROjSmVAsIPGMKclWokmYRNlUUeygpCbxIhraIJCKtBmIZXdJlvLWuO.jpgGoogle Shape;49;p11"/>
          <p:cNvPicPr>
            <a:picLocks noChangeAspect="1"/>
          </p:cNvPicPr>
          <p:nvPr/>
        </p:nvPicPr>
        <p:blipFill>
          <a:blip r:embed="rId3"/>
          <a:srcRect l="12451" r="33569" b="11785"/>
          <a:stretch>
            <a:fillRect/>
          </a:stretch>
        </p:blipFill>
        <p:spPr>
          <a:xfrm>
            <a:off x="315150" y="1518311"/>
            <a:ext cx="4742625" cy="456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racj.jpgGoogle Shape;50;p11" descr="racj.jpgGoogle Shape;50;p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99" y="2160524"/>
            <a:ext cx="3387389" cy="3387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nuvem.jpgGoogle Shape;51;p11" descr="nuvem.jpgGoogle Shape;51;p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377" y="2705560"/>
            <a:ext cx="2159080" cy="215905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Google Shape;52;p11"/>
          <p:cNvSpPr txBox="1"/>
          <p:nvPr/>
        </p:nvSpPr>
        <p:spPr>
          <a:xfrm>
            <a:off x="5871150" y="1801324"/>
            <a:ext cx="5898001" cy="419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359999" indent="-307000">
              <a:spcBef>
                <a:spcPts val="500"/>
              </a:spcBef>
              <a:buClr>
                <a:srgbClr val="000000"/>
              </a:buClr>
              <a:buSzPts val="2000"/>
              <a:buFont typeface="Tahoma"/>
              <a:buChar char="●"/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Os mais </a:t>
            </a:r>
            <a:r>
              <a:rPr b="1"/>
              <a:t>diversos setores dependem dessa infraestrutura: </a:t>
            </a:r>
            <a:r>
              <a:t>governos,</a:t>
            </a:r>
            <a:r>
              <a:rPr b="1"/>
              <a:t> </a:t>
            </a:r>
            <a:r>
              <a:t>bancos, varejo, indústria, saúde, serviços, mídia e até o agro</a:t>
            </a:r>
          </a:p>
          <a:p>
            <a:pPr marL="359999" indent="-307000">
              <a:spcBef>
                <a:spcPts val="2500"/>
              </a:spcBef>
              <a:buClr>
                <a:srgbClr val="000000"/>
              </a:buClr>
              <a:buSzPts val="2000"/>
              <a:buFont typeface="Tahoma"/>
              <a:buChar char="●"/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É um </a:t>
            </a:r>
            <a:r>
              <a:rPr b="1"/>
              <a:t>custo relevante para toda economia</a:t>
            </a:r>
          </a:p>
          <a:p>
            <a:pPr marL="359999" indent="-307000">
              <a:spcBef>
                <a:spcPts val="2500"/>
              </a:spcBef>
              <a:buClr>
                <a:srgbClr val="000000"/>
              </a:buClr>
              <a:buSzPts val="2000"/>
              <a:buFont typeface="Tahoma"/>
              <a:buChar char="●"/>
              <a:defRPr sz="2000" b="1">
                <a:latin typeface="Tahoma"/>
                <a:ea typeface="Tahoma"/>
                <a:cs typeface="Tahoma"/>
                <a:sym typeface="Tahoma"/>
              </a:defRPr>
            </a:pPr>
            <a:r>
              <a:t>É chave para competitividade</a:t>
            </a:r>
            <a:r>
              <a:rPr b="0"/>
              <a:t> brasileira</a:t>
            </a:r>
          </a:p>
          <a:p>
            <a:pPr marL="359999" indent="-307000">
              <a:spcBef>
                <a:spcPts val="2500"/>
              </a:spcBef>
              <a:buClr>
                <a:srgbClr val="000000"/>
              </a:buClr>
              <a:buSzPts val="2000"/>
              <a:buFont typeface="Tahoma"/>
              <a:buChar char="●"/>
              <a:defRPr sz="2000" b="1">
                <a:latin typeface="Tahoma"/>
                <a:ea typeface="Tahoma"/>
                <a:cs typeface="Tahoma"/>
                <a:sym typeface="Tahoma"/>
              </a:defRPr>
            </a:pPr>
            <a:r>
              <a:t>Impacta na performance</a:t>
            </a:r>
            <a:r>
              <a:rPr b="0"/>
              <a:t>: velocidade, segurança e capacidade de inovação</a:t>
            </a:r>
          </a:p>
          <a:p>
            <a:pPr marL="359999" indent="-307000">
              <a:spcBef>
                <a:spcPts val="2500"/>
              </a:spcBef>
              <a:buClr>
                <a:srgbClr val="000000"/>
              </a:buClr>
              <a:buSzPts val="2000"/>
              <a:buFont typeface="Tahoma"/>
              <a:buChar char="●"/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É </a:t>
            </a:r>
            <a:r>
              <a:rPr b="1"/>
              <a:t>ainda mais importante no contexto da Inteligência Artificial  </a:t>
            </a:r>
            <a:r>
              <a:t>(já é gargalo)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 advAuto="0"/>
      <p:bldP spid="90" grpId="2" animBg="1" advAuto="0"/>
      <p:bldP spid="91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57;p12"/>
          <p:cNvSpPr txBox="1"/>
          <p:nvPr/>
        </p:nvSpPr>
        <p:spPr>
          <a:xfrm>
            <a:off x="373199" y="1132924"/>
            <a:ext cx="3377701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2000" b="1">
                <a:solidFill>
                  <a:srgbClr val="183E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Operadores de Datacenter</a:t>
            </a:r>
          </a:p>
        </p:txBody>
      </p:sp>
      <p:sp>
        <p:nvSpPr>
          <p:cNvPr id="94" name="Google Shape;58;p12"/>
          <p:cNvSpPr txBox="1">
            <a:spLocks noGrp="1"/>
          </p:cNvSpPr>
          <p:nvPr>
            <p:ph type="ctrTitle" idx="4294967295"/>
          </p:nvPr>
        </p:nvSpPr>
        <p:spPr>
          <a:xfrm>
            <a:off x="373199" y="210150"/>
            <a:ext cx="11396102" cy="6618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31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Diferentes papéis na cadeia de Datacenter</a:t>
            </a:r>
          </a:p>
        </p:txBody>
      </p:sp>
      <p:sp>
        <p:nvSpPr>
          <p:cNvPr id="95" name="Google Shape;59;p12"/>
          <p:cNvSpPr/>
          <p:nvPr/>
        </p:nvSpPr>
        <p:spPr>
          <a:xfrm>
            <a:off x="373024" y="814350"/>
            <a:ext cx="11396102" cy="1"/>
          </a:xfrm>
          <a:prstGeom prst="line">
            <a:avLst/>
          </a:prstGeom>
          <a:ln w="1905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6" name="Google Shape;60;p12" descr="Google Shape;60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5175"/>
            <a:ext cx="12192000" cy="308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cMVfwxdBpkROjSmVAsIPGMKclWokmYRNlUUeygpCbxIhraIJCKtBmIZXdJlvLWuO.jpgGoogle Shape;61;p12" descr="cMVfwxdBpkROjSmVAsIPGMKclWokmYRNlUUeygpCbxIhraIJCKtBmIZXdJlvLWuO.jpgGoogle Shape;61;p12"/>
          <p:cNvPicPr>
            <a:picLocks noChangeAspect="1"/>
          </p:cNvPicPr>
          <p:nvPr/>
        </p:nvPicPr>
        <p:blipFill>
          <a:blip r:embed="rId3"/>
          <a:srcRect l="12452" r="33569" b="11785"/>
          <a:stretch>
            <a:fillRect/>
          </a:stretch>
        </p:blipFill>
        <p:spPr>
          <a:xfrm>
            <a:off x="698275" y="2841149"/>
            <a:ext cx="2572990" cy="2475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racj.jpgGoogle Shape;62;p12" descr="racj.jpgGoogle Shape;62;p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496" y="2841149"/>
            <a:ext cx="2475516" cy="2475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nuvem.jpgGoogle Shape;63;p12" descr="nuvem.jpgGoogle Shape;63;p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236" y="2841149"/>
            <a:ext cx="2475516" cy="247551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Google Shape;64;p12"/>
          <p:cNvSpPr txBox="1"/>
          <p:nvPr/>
        </p:nvSpPr>
        <p:spPr>
          <a:xfrm>
            <a:off x="4345849" y="1132924"/>
            <a:ext cx="3377701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algn="ctr">
              <a:defRPr sz="2000" b="1">
                <a:solidFill>
                  <a:srgbClr val="E4232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Provedores de </a:t>
            </a:r>
            <a:br/>
            <a:r>
              <a:t>Serviços de Nuvem</a:t>
            </a:r>
          </a:p>
        </p:txBody>
      </p:sp>
      <p:sp>
        <p:nvSpPr>
          <p:cNvPr id="101" name="Google Shape;65;p12"/>
          <p:cNvSpPr txBox="1"/>
          <p:nvPr/>
        </p:nvSpPr>
        <p:spPr>
          <a:xfrm>
            <a:off x="8420150" y="1132924"/>
            <a:ext cx="3377701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algn="ctr">
              <a:defRPr sz="2000" b="1">
                <a:solidFill>
                  <a:srgbClr val="009E2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Provedores de </a:t>
            </a:r>
            <a:br/>
            <a:r>
              <a:t>Serviços Digitais</a:t>
            </a:r>
          </a:p>
        </p:txBody>
      </p:sp>
      <p:sp>
        <p:nvSpPr>
          <p:cNvPr id="102" name="Google Shape;66;p12"/>
          <p:cNvSpPr/>
          <p:nvPr/>
        </p:nvSpPr>
        <p:spPr>
          <a:xfrm flipV="1">
            <a:off x="8391431" y="1905576"/>
            <a:ext cx="3377701" cy="300"/>
          </a:xfrm>
          <a:prstGeom prst="line">
            <a:avLst/>
          </a:prstGeom>
          <a:ln w="28575">
            <a:solidFill>
              <a:srgbClr val="009E2E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" name="Google Shape;67;p12"/>
          <p:cNvSpPr/>
          <p:nvPr/>
        </p:nvSpPr>
        <p:spPr>
          <a:xfrm flipV="1">
            <a:off x="373205" y="1905576"/>
            <a:ext cx="3377701" cy="300"/>
          </a:xfrm>
          <a:prstGeom prst="line">
            <a:avLst/>
          </a:prstGeom>
          <a:ln w="28575">
            <a:solidFill>
              <a:srgbClr val="0132E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Google Shape;68;p12"/>
          <p:cNvSpPr/>
          <p:nvPr/>
        </p:nvSpPr>
        <p:spPr>
          <a:xfrm flipV="1">
            <a:off x="4345849" y="1905576"/>
            <a:ext cx="3377701" cy="300"/>
          </a:xfrm>
          <a:prstGeom prst="line">
            <a:avLst/>
          </a:prstGeom>
          <a:ln w="28575">
            <a:solidFill>
              <a:srgbClr val="E4232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Google Shape;69;p12"/>
          <p:cNvSpPr txBox="1"/>
          <p:nvPr/>
        </p:nvSpPr>
        <p:spPr>
          <a:xfrm>
            <a:off x="389099" y="1875699"/>
            <a:ext cx="33777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>
                <a:solidFill>
                  <a:srgbClr val="183E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Infraestrutura física</a:t>
            </a:r>
            <a:br/>
            <a:r>
              <a:t>(espaço, energia, refrigeração, etc)</a:t>
            </a:r>
          </a:p>
        </p:txBody>
      </p:sp>
      <p:sp>
        <p:nvSpPr>
          <p:cNvPr id="106" name="Google Shape;70;p12"/>
          <p:cNvSpPr txBox="1"/>
          <p:nvPr/>
        </p:nvSpPr>
        <p:spPr>
          <a:xfrm>
            <a:off x="4056950" y="1875699"/>
            <a:ext cx="39555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>
                <a:solidFill>
                  <a:srgbClr val="E4232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Operam os servidores e camada lógica para oferecer serviços de infra digital</a:t>
            </a:r>
          </a:p>
        </p:txBody>
      </p:sp>
      <p:sp>
        <p:nvSpPr>
          <p:cNvPr id="107" name="Google Shape;71;p12"/>
          <p:cNvSpPr txBox="1"/>
          <p:nvPr/>
        </p:nvSpPr>
        <p:spPr>
          <a:xfrm>
            <a:off x="8746700" y="1875688"/>
            <a:ext cx="27927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>
                <a:solidFill>
                  <a:srgbClr val="009E2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Contratam a infra digital para rodar seus Aplicativos e Serviços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76;p13" descr="Google Shape;76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200"/>
            <a:ext cx="12192000" cy="310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Google Shape;77;p13"/>
          <p:cNvGrpSpPr/>
          <p:nvPr/>
        </p:nvGrpSpPr>
        <p:grpSpPr>
          <a:xfrm>
            <a:off x="373014" y="1444275"/>
            <a:ext cx="5293145" cy="970251"/>
            <a:chOff x="0" y="0"/>
            <a:chExt cx="5293143" cy="970249"/>
          </a:xfrm>
        </p:grpSpPr>
        <p:sp>
          <p:nvSpPr>
            <p:cNvPr id="110" name="Google Shape;78;p13"/>
            <p:cNvSpPr txBox="1"/>
            <p:nvPr/>
          </p:nvSpPr>
          <p:spPr>
            <a:xfrm>
              <a:off x="23" y="0"/>
              <a:ext cx="5293121" cy="970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600" b="1">
                  <a:solidFill>
                    <a:srgbClr val="0D2BBD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Acesso a GPU*s é crítico para nova fronteira tecnológica</a:t>
              </a:r>
            </a:p>
          </p:txBody>
        </p:sp>
        <p:sp>
          <p:nvSpPr>
            <p:cNvPr id="111" name="Google Shape;79;p13"/>
            <p:cNvSpPr/>
            <p:nvPr/>
          </p:nvSpPr>
          <p:spPr>
            <a:xfrm>
              <a:off x="0" y="898849"/>
              <a:ext cx="5293120" cy="1"/>
            </a:xfrm>
            <a:prstGeom prst="line">
              <a:avLst/>
            </a:prstGeom>
            <a:noFill/>
            <a:ln w="28575" cap="flat">
              <a:solidFill>
                <a:srgbClr val="0132E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3" name="Google Shape;80;p13" descr="Google Shape;8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39" y="2736395"/>
            <a:ext cx="888933" cy="888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oogle Shape;81;p13" descr="Google Shape;81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6" y="4642193"/>
            <a:ext cx="888933" cy="88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oogle Shape;82;p13" descr="Google Shape;82;p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894" y="4642193"/>
            <a:ext cx="888933" cy="88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Google Shape;83;p13" descr="Google Shape;83;p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83" y="2726050"/>
            <a:ext cx="888933" cy="88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oogle Shape;84;p13" descr="Google Shape;84;p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853" y="2747542"/>
            <a:ext cx="888933" cy="88893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Google Shape;85;p13"/>
          <p:cNvSpPr txBox="1"/>
          <p:nvPr/>
        </p:nvSpPr>
        <p:spPr>
          <a:xfrm>
            <a:off x="686225" y="3706674"/>
            <a:ext cx="1218901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1900" b="1">
                <a:solidFill>
                  <a:srgbClr val="4C4C4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Defesa</a:t>
            </a:r>
          </a:p>
        </p:txBody>
      </p:sp>
      <p:sp>
        <p:nvSpPr>
          <p:cNvPr id="119" name="Google Shape;86;p13"/>
          <p:cNvSpPr txBox="1"/>
          <p:nvPr/>
        </p:nvSpPr>
        <p:spPr>
          <a:xfrm>
            <a:off x="2178823" y="3706674"/>
            <a:ext cx="13512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sz="1900" b="1">
                <a:solidFill>
                  <a:srgbClr val="4C4C4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Ciber- segurança</a:t>
            </a:r>
          </a:p>
        </p:txBody>
      </p:sp>
      <p:sp>
        <p:nvSpPr>
          <p:cNvPr id="120" name="Google Shape;87;p13"/>
          <p:cNvSpPr txBox="1"/>
          <p:nvPr/>
        </p:nvSpPr>
        <p:spPr>
          <a:xfrm>
            <a:off x="3803725" y="3776199"/>
            <a:ext cx="1218901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1000"/>
              </a:spcBef>
              <a:defRPr sz="1900" b="1">
                <a:solidFill>
                  <a:srgbClr val="4C4C4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Ciências</a:t>
            </a:r>
          </a:p>
        </p:txBody>
      </p:sp>
      <p:sp>
        <p:nvSpPr>
          <p:cNvPr id="121" name="Google Shape;88;p13"/>
          <p:cNvSpPr txBox="1"/>
          <p:nvPr/>
        </p:nvSpPr>
        <p:spPr>
          <a:xfrm>
            <a:off x="2178835" y="5514587"/>
            <a:ext cx="12189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1000"/>
              </a:spcBef>
              <a:defRPr sz="1900" b="1">
                <a:solidFill>
                  <a:srgbClr val="4C4C4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Competit. empresas</a:t>
            </a:r>
          </a:p>
        </p:txBody>
      </p:sp>
      <p:pic>
        <p:nvPicPr>
          <p:cNvPr id="122" name="Google Shape;89;p13" descr="Google Shape;89;p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3853" y="4642206"/>
            <a:ext cx="888933" cy="88893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Google Shape;90;p13"/>
          <p:cNvSpPr txBox="1"/>
          <p:nvPr/>
        </p:nvSpPr>
        <p:spPr>
          <a:xfrm>
            <a:off x="686225" y="5520566"/>
            <a:ext cx="12189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1000"/>
              </a:spcBef>
              <a:defRPr sz="1900" b="1">
                <a:solidFill>
                  <a:srgbClr val="4C4C4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Desenv. talentos</a:t>
            </a:r>
          </a:p>
        </p:txBody>
      </p:sp>
      <p:sp>
        <p:nvSpPr>
          <p:cNvPr id="124" name="Google Shape;91;p13"/>
          <p:cNvSpPr txBox="1"/>
          <p:nvPr/>
        </p:nvSpPr>
        <p:spPr>
          <a:xfrm>
            <a:off x="3816360" y="5520566"/>
            <a:ext cx="12189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1000"/>
              </a:spcBef>
              <a:defRPr sz="1900" b="1">
                <a:solidFill>
                  <a:srgbClr val="4C4C4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Governo digital</a:t>
            </a:r>
          </a:p>
        </p:txBody>
      </p:sp>
      <p:pic>
        <p:nvPicPr>
          <p:cNvPr id="125" name="Google Shape;92;p13" descr="Google Shape;92;p13"/>
          <p:cNvPicPr>
            <a:picLocks noChangeAspect="1"/>
          </p:cNvPicPr>
          <p:nvPr/>
        </p:nvPicPr>
        <p:blipFill>
          <a:blip r:embed="rId9"/>
          <a:srcRect t="22486"/>
          <a:stretch>
            <a:fillRect/>
          </a:stretch>
        </p:blipFill>
        <p:spPr>
          <a:xfrm>
            <a:off x="6020325" y="2560336"/>
            <a:ext cx="6146561" cy="399286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Google Shape;93;p13"/>
          <p:cNvSpPr/>
          <p:nvPr/>
        </p:nvSpPr>
        <p:spPr>
          <a:xfrm>
            <a:off x="8515535" y="3722849"/>
            <a:ext cx="555601" cy="237960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129" name="Google Shape;94;p13"/>
          <p:cNvGrpSpPr/>
          <p:nvPr/>
        </p:nvGrpSpPr>
        <p:grpSpPr>
          <a:xfrm>
            <a:off x="8926159" y="2979374"/>
            <a:ext cx="2862141" cy="849606"/>
            <a:chOff x="0" y="0"/>
            <a:chExt cx="2862140" cy="849605"/>
          </a:xfrm>
        </p:grpSpPr>
        <p:sp>
          <p:nvSpPr>
            <p:cNvPr id="127" name="Forma"/>
            <p:cNvSpPr/>
            <p:nvPr/>
          </p:nvSpPr>
          <p:spPr>
            <a:xfrm>
              <a:off x="0" y="0"/>
              <a:ext cx="2862141" cy="84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" y="0"/>
                  </a:moveTo>
                  <a:lnTo>
                    <a:pt x="21600" y="0"/>
                  </a:lnTo>
                  <a:lnTo>
                    <a:pt x="21600" y="19991"/>
                  </a:lnTo>
                  <a:lnTo>
                    <a:pt x="1785" y="19991"/>
                  </a:lnTo>
                  <a:lnTo>
                    <a:pt x="1785" y="16659"/>
                  </a:lnTo>
                  <a:lnTo>
                    <a:pt x="0" y="21600"/>
                  </a:lnTo>
                  <a:lnTo>
                    <a:pt x="1785" y="116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E4232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700"/>
              </a:pPr>
              <a:endParaRPr/>
            </a:p>
          </p:txBody>
        </p:sp>
        <p:sp>
          <p:nvSpPr>
            <p:cNvPr id="128" name="~70% em infraestrutura de processamento!"/>
            <p:cNvSpPr txBox="1"/>
            <p:nvPr/>
          </p:nvSpPr>
          <p:spPr>
            <a:xfrm>
              <a:off x="250827" y="51256"/>
              <a:ext cx="2597026" cy="683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/>
              </a:lvl1pPr>
            </a:lstStyle>
            <a:p>
              <a:r>
                <a:t>~70% em infraestrutura de processamento!</a:t>
              </a:r>
            </a:p>
          </p:txBody>
        </p:sp>
      </p:grpSp>
      <p:sp>
        <p:nvSpPr>
          <p:cNvPr id="130" name="Google Shape;95;p13"/>
          <p:cNvSpPr/>
          <p:nvPr/>
        </p:nvSpPr>
        <p:spPr>
          <a:xfrm flipV="1">
            <a:off x="7044188" y="3731195"/>
            <a:ext cx="1" cy="1794001"/>
          </a:xfrm>
          <a:prstGeom prst="line">
            <a:avLst/>
          </a:prstGeom>
          <a:ln w="28575">
            <a:solidFill>
              <a:srgbClr val="E4232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Google Shape;96;p13"/>
          <p:cNvSpPr/>
          <p:nvPr/>
        </p:nvSpPr>
        <p:spPr>
          <a:xfrm flipH="1">
            <a:off x="6885860" y="3830249"/>
            <a:ext cx="2040301" cy="1"/>
          </a:xfrm>
          <a:prstGeom prst="line">
            <a:avLst/>
          </a:prstGeom>
          <a:ln>
            <a:solidFill>
              <a:srgbClr val="E4232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Google Shape;97;p13"/>
          <p:cNvSpPr txBox="1"/>
          <p:nvPr/>
        </p:nvSpPr>
        <p:spPr>
          <a:xfrm>
            <a:off x="7090137" y="4016854"/>
            <a:ext cx="1181101" cy="58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>
                <a:solidFill>
                  <a:srgbClr val="E42320"/>
                </a:solidFill>
              </a:defRPr>
            </a:pPr>
            <a:r>
              <a:t>+600% (7x) </a:t>
            </a:r>
            <a:br/>
            <a:r>
              <a:t>em 8 anos!</a:t>
            </a:r>
          </a:p>
        </p:txBody>
      </p:sp>
      <p:grpSp>
        <p:nvGrpSpPr>
          <p:cNvPr id="135" name="Google Shape;98;p13"/>
          <p:cNvGrpSpPr/>
          <p:nvPr/>
        </p:nvGrpSpPr>
        <p:grpSpPr>
          <a:xfrm>
            <a:off x="-9994201" y="3734404"/>
            <a:ext cx="4241243" cy="2401047"/>
            <a:chOff x="0" y="0"/>
            <a:chExt cx="4241241" cy="2401046"/>
          </a:xfrm>
        </p:grpSpPr>
        <p:sp>
          <p:nvSpPr>
            <p:cNvPr id="133" name="Forma"/>
            <p:cNvSpPr/>
            <p:nvPr/>
          </p:nvSpPr>
          <p:spPr>
            <a:xfrm>
              <a:off x="0" y="0"/>
              <a:ext cx="4241242" cy="240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33"/>
                  </a:moveTo>
                  <a:lnTo>
                    <a:pt x="9748" y="8033"/>
                  </a:lnTo>
                  <a:lnTo>
                    <a:pt x="21600" y="0"/>
                  </a:lnTo>
                  <a:lnTo>
                    <a:pt x="13926" y="8033"/>
                  </a:lnTo>
                  <a:lnTo>
                    <a:pt x="16712" y="8033"/>
                  </a:lnTo>
                  <a:lnTo>
                    <a:pt x="16712" y="21600"/>
                  </a:lnTo>
                  <a:lnTo>
                    <a:pt x="0" y="21600"/>
                  </a:lnTo>
                  <a:lnTo>
                    <a:pt x="0" y="10294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4546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34" name="Mundo não está preparado para lidar com essa demanda!"/>
            <p:cNvSpPr txBox="1"/>
            <p:nvPr/>
          </p:nvSpPr>
          <p:spPr>
            <a:xfrm>
              <a:off x="4762" y="1098371"/>
              <a:ext cx="3271876" cy="1097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Mundo não está preparado para lidar com essa demanda!</a:t>
              </a:r>
            </a:p>
          </p:txBody>
        </p:sp>
      </p:grpSp>
      <p:sp>
        <p:nvSpPr>
          <p:cNvPr id="136" name="Google Shape;99;p13"/>
          <p:cNvSpPr/>
          <p:nvPr/>
        </p:nvSpPr>
        <p:spPr>
          <a:xfrm>
            <a:off x="6408589" y="2343125"/>
            <a:ext cx="5293201" cy="1"/>
          </a:xfrm>
          <a:prstGeom prst="line">
            <a:avLst/>
          </a:prstGeom>
          <a:ln w="28575">
            <a:solidFill>
              <a:srgbClr val="0132E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" name="Google Shape;100;p13"/>
          <p:cNvSpPr txBox="1"/>
          <p:nvPr/>
        </p:nvSpPr>
        <p:spPr>
          <a:xfrm>
            <a:off x="6484839" y="1444275"/>
            <a:ext cx="5293201" cy="97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600" b="1">
                <a:solidFill>
                  <a:srgbClr val="E4232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Investimentos em infra de IA deve crescer 600% em 8 anos </a:t>
            </a:r>
          </a:p>
        </p:txBody>
      </p:sp>
      <p:sp>
        <p:nvSpPr>
          <p:cNvPr id="138" name="Google Shape;101;p13"/>
          <p:cNvSpPr txBox="1"/>
          <p:nvPr/>
        </p:nvSpPr>
        <p:spPr>
          <a:xfrm>
            <a:off x="6458494" y="2484424"/>
            <a:ext cx="4003500" cy="36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300" b="1">
                <a:solidFill>
                  <a:srgbClr val="555555"/>
                </a:solidFill>
              </a:defRPr>
            </a:lvl1pPr>
          </a:lstStyle>
          <a:p>
            <a:r>
              <a:t>Investimento em IA, % GDP (EUA)</a:t>
            </a:r>
          </a:p>
        </p:txBody>
      </p:sp>
      <p:sp>
        <p:nvSpPr>
          <p:cNvPr id="139" name="Google Shape;102;p13"/>
          <p:cNvSpPr txBox="1">
            <a:spLocks noGrp="1"/>
          </p:cNvSpPr>
          <p:nvPr>
            <p:ph type="ctrTitle" idx="4294967295"/>
          </p:nvPr>
        </p:nvSpPr>
        <p:spPr>
          <a:xfrm>
            <a:off x="373199" y="210149"/>
            <a:ext cx="11396102" cy="1139102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31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Avanço rápido da IA acelera e amplifica brutalmente a relevância estratégica dos datacenters</a:t>
            </a:r>
          </a:p>
        </p:txBody>
      </p:sp>
      <p:sp>
        <p:nvSpPr>
          <p:cNvPr id="140" name="Google Shape;103;p13"/>
          <p:cNvSpPr/>
          <p:nvPr/>
        </p:nvSpPr>
        <p:spPr>
          <a:xfrm>
            <a:off x="373024" y="1305149"/>
            <a:ext cx="11396102" cy="1"/>
          </a:xfrm>
          <a:prstGeom prst="line">
            <a:avLst/>
          </a:prstGeom>
          <a:ln w="1905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Google Shape;104;p13"/>
          <p:cNvSpPr txBox="1"/>
          <p:nvPr/>
        </p:nvSpPr>
        <p:spPr>
          <a:xfrm>
            <a:off x="92850" y="6223625"/>
            <a:ext cx="10975800" cy="40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/>
            </a:lvl1pPr>
          </a:lstStyle>
          <a:p>
            <a:r>
              <a:t>* Processadores Gráficos, considerados o "coração" da infraestrutura para IA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09;p14"/>
          <p:cNvSpPr txBox="1">
            <a:spLocks noGrp="1"/>
          </p:cNvSpPr>
          <p:nvPr>
            <p:ph type="ctrTitle" idx="4294967295"/>
          </p:nvPr>
        </p:nvSpPr>
        <p:spPr>
          <a:xfrm>
            <a:off x="373199" y="210150"/>
            <a:ext cx="11515802" cy="11082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30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Países estão em uma corrida para garantir acesso a essa infraestrutura crítica (e seus valiosos GPUs)</a:t>
            </a:r>
          </a:p>
        </p:txBody>
      </p:sp>
      <p:sp>
        <p:nvSpPr>
          <p:cNvPr id="144" name="Google Shape;110;p14"/>
          <p:cNvSpPr/>
          <p:nvPr/>
        </p:nvSpPr>
        <p:spPr>
          <a:xfrm>
            <a:off x="373024" y="1305149"/>
            <a:ext cx="11396102" cy="1"/>
          </a:xfrm>
          <a:prstGeom prst="line">
            <a:avLst/>
          </a:prstGeom>
          <a:ln w="1905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5" name="Google Shape;111;p14" descr="Google Shape;111;p14"/>
          <p:cNvPicPr>
            <a:picLocks noChangeAspect="1"/>
          </p:cNvPicPr>
          <p:nvPr/>
        </p:nvPicPr>
        <p:blipFill>
          <a:blip r:embed="rId2"/>
          <a:srcRect t="3353"/>
          <a:stretch>
            <a:fillRect/>
          </a:stretch>
        </p:blipFill>
        <p:spPr>
          <a:xfrm>
            <a:off x="531324" y="2121525"/>
            <a:ext cx="6021866" cy="1350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Consumo global de Datacenters (TWh)Google Shape;112;p14" descr="Consumo global de Datacenters (TWh)Google Shape;112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674" y="1892924"/>
            <a:ext cx="4562491" cy="4266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Google Shape;113;p14" descr="Google Shape;113;p14"/>
          <p:cNvPicPr>
            <a:picLocks noChangeAspect="1"/>
          </p:cNvPicPr>
          <p:nvPr/>
        </p:nvPicPr>
        <p:blipFill>
          <a:blip r:embed="rId4"/>
          <a:srcRect t="6700" b="7727"/>
          <a:stretch>
            <a:fillRect/>
          </a:stretch>
        </p:blipFill>
        <p:spPr>
          <a:xfrm>
            <a:off x="531324" y="2764458"/>
            <a:ext cx="5977618" cy="121671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Google Shape;114;p14"/>
          <p:cNvSpPr txBox="1"/>
          <p:nvPr/>
        </p:nvSpPr>
        <p:spPr>
          <a:xfrm>
            <a:off x="6982700" y="1456975"/>
            <a:ext cx="47865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000" b="1">
                <a:solidFill>
                  <a:srgbClr val="183E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Demanda global explodindo</a:t>
            </a:r>
          </a:p>
        </p:txBody>
      </p:sp>
      <p:sp>
        <p:nvSpPr>
          <p:cNvPr id="149" name="Google Shape;115;p14"/>
          <p:cNvSpPr/>
          <p:nvPr/>
        </p:nvSpPr>
        <p:spPr>
          <a:xfrm>
            <a:off x="6982713" y="1962125"/>
            <a:ext cx="4786501" cy="1"/>
          </a:xfrm>
          <a:prstGeom prst="line">
            <a:avLst/>
          </a:prstGeom>
          <a:ln w="28575">
            <a:solidFill>
              <a:srgbClr val="E4232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0" name="Google Shape;116;p14" descr="Google Shape;116;p14"/>
          <p:cNvPicPr>
            <a:picLocks noChangeAspect="1"/>
          </p:cNvPicPr>
          <p:nvPr/>
        </p:nvPicPr>
        <p:blipFill>
          <a:blip r:embed="rId5"/>
          <a:srcRect t="5926"/>
          <a:stretch>
            <a:fillRect/>
          </a:stretch>
        </p:blipFill>
        <p:spPr>
          <a:xfrm>
            <a:off x="531324" y="3400249"/>
            <a:ext cx="5977627" cy="140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Google Shape;117;p14" descr="Google Shape;117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00" y="4084375"/>
            <a:ext cx="5977624" cy="144513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Google Shape;118;p14"/>
          <p:cNvSpPr/>
          <p:nvPr/>
        </p:nvSpPr>
        <p:spPr>
          <a:xfrm rot="16200000">
            <a:off x="1213710" y="4114975"/>
            <a:ext cx="334501" cy="81450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53" name="Google Shape;119;p14" descr="Google Shape;119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77" y="4895450"/>
            <a:ext cx="6059719" cy="140847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120;p14"/>
          <p:cNvSpPr/>
          <p:nvPr/>
        </p:nvSpPr>
        <p:spPr>
          <a:xfrm rot="16200000">
            <a:off x="1368244" y="4352120"/>
            <a:ext cx="333601" cy="183510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55" name="Google Shape;121;p14" descr="Google Shape;121;p14"/>
          <p:cNvPicPr>
            <a:picLocks noChangeAspect="1"/>
          </p:cNvPicPr>
          <p:nvPr/>
        </p:nvPicPr>
        <p:blipFill>
          <a:blip r:embed="rId8"/>
          <a:srcRect b="20515"/>
          <a:stretch>
            <a:fillRect/>
          </a:stretch>
        </p:blipFill>
        <p:spPr>
          <a:xfrm>
            <a:off x="632099" y="5648892"/>
            <a:ext cx="5876851" cy="94283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Google Shape;122;p14"/>
          <p:cNvSpPr/>
          <p:nvPr/>
        </p:nvSpPr>
        <p:spPr>
          <a:xfrm rot="16200000">
            <a:off x="828652" y="5608054"/>
            <a:ext cx="208501" cy="89370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57" name="Google Shape;123;p14" descr="Google Shape;123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55175"/>
            <a:ext cx="12192000" cy="308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124;p14"/>
          <p:cNvSpPr/>
          <p:nvPr/>
        </p:nvSpPr>
        <p:spPr>
          <a:xfrm rot="16200000">
            <a:off x="1024510" y="3301088"/>
            <a:ext cx="334501" cy="81450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Google Shape;125;p14"/>
          <p:cNvSpPr/>
          <p:nvPr/>
        </p:nvSpPr>
        <p:spPr>
          <a:xfrm rot="16200000">
            <a:off x="1450774" y="1960399"/>
            <a:ext cx="334501" cy="242910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0" name="Google Shape;126;p14"/>
          <p:cNvSpPr/>
          <p:nvPr/>
        </p:nvSpPr>
        <p:spPr>
          <a:xfrm rot="16200000">
            <a:off x="4787374" y="1972299"/>
            <a:ext cx="334501" cy="104340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1" name="Google Shape;127;p14"/>
          <p:cNvSpPr txBox="1"/>
          <p:nvPr/>
        </p:nvSpPr>
        <p:spPr>
          <a:xfrm>
            <a:off x="461204" y="1456975"/>
            <a:ext cx="6021902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000" b="1">
                <a:solidFill>
                  <a:srgbClr val="183E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Corrida global para garantir infra para IA</a:t>
            </a:r>
          </a:p>
        </p:txBody>
      </p:sp>
      <p:sp>
        <p:nvSpPr>
          <p:cNvPr id="162" name="Google Shape;128;p14"/>
          <p:cNvSpPr/>
          <p:nvPr/>
        </p:nvSpPr>
        <p:spPr>
          <a:xfrm>
            <a:off x="461220" y="1962125"/>
            <a:ext cx="6021902" cy="1"/>
          </a:xfrm>
          <a:prstGeom prst="line">
            <a:avLst/>
          </a:prstGeom>
          <a:ln w="28575">
            <a:solidFill>
              <a:srgbClr val="0132E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Google Shape;129;p14"/>
          <p:cNvSpPr txBox="1"/>
          <p:nvPr/>
        </p:nvSpPr>
        <p:spPr>
          <a:xfrm>
            <a:off x="7348900" y="6147425"/>
            <a:ext cx="4674301" cy="40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/>
            </a:lvl1pPr>
          </a:lstStyle>
          <a:p>
            <a:r>
              <a:t>Fonte: Masanet et al, Cisco, IEA, Goldman Sachs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  <p:bldP spid="148" grpId="2" animBg="1" advAuto="0"/>
      <p:bldP spid="149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34;p15" descr="Google Shape;134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779187" y="2777838"/>
            <a:ext cx="6881276" cy="132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Google Shape;135;p15"/>
          <p:cNvSpPr txBox="1">
            <a:spLocks noGrp="1"/>
          </p:cNvSpPr>
          <p:nvPr>
            <p:ph type="ctrTitle" idx="4294967295"/>
          </p:nvPr>
        </p:nvSpPr>
        <p:spPr>
          <a:xfrm>
            <a:off x="1631500" y="286350"/>
            <a:ext cx="9916801" cy="12621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35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 Brasil tem potencial para ser um hub global de datacenters sustentáveis</a:t>
            </a:r>
          </a:p>
        </p:txBody>
      </p:sp>
      <p:sp>
        <p:nvSpPr>
          <p:cNvPr id="167" name="Google Shape;136;p15"/>
          <p:cNvSpPr/>
          <p:nvPr/>
        </p:nvSpPr>
        <p:spPr>
          <a:xfrm>
            <a:off x="1692443" y="1561769"/>
            <a:ext cx="9916801" cy="1"/>
          </a:xfrm>
          <a:prstGeom prst="line">
            <a:avLst/>
          </a:prstGeom>
          <a:ln w="1905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Google Shape;137;p15"/>
          <p:cNvSpPr txBox="1"/>
          <p:nvPr/>
        </p:nvSpPr>
        <p:spPr>
          <a:xfrm>
            <a:off x="1711498" y="1793350"/>
            <a:ext cx="10124700" cy="475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179999" indent="-248748">
              <a:spcBef>
                <a:spcPts val="1000"/>
              </a:spcBef>
              <a:buClr>
                <a:srgbClr val="000000"/>
              </a:buClr>
              <a:buSzPts val="2500"/>
              <a:buFont typeface="Tahoma"/>
              <a:buChar char="●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t>Energia renovável abundante</a:t>
            </a:r>
          </a:p>
          <a:p>
            <a:pPr marL="179999" indent="-248748">
              <a:spcBef>
                <a:spcPts val="2500"/>
              </a:spcBef>
              <a:buClr>
                <a:srgbClr val="000000"/>
              </a:buClr>
              <a:buSzPts val="2500"/>
              <a:buFont typeface="Tahoma"/>
              <a:buChar char="●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t>Matriz Limpa: 89% renovável, sistema elétrico interligado</a:t>
            </a:r>
          </a:p>
          <a:p>
            <a:pPr marL="179999" indent="-248748">
              <a:spcBef>
                <a:spcPts val="2500"/>
              </a:spcBef>
              <a:buClr>
                <a:srgbClr val="000000"/>
              </a:buClr>
              <a:buSzPts val="2500"/>
              <a:buFont typeface="Tahoma"/>
              <a:buChar char="●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t>Terrenos abundantes e baixo risco de desastre natural</a:t>
            </a:r>
          </a:p>
          <a:p>
            <a:pPr marL="179999" indent="-248748">
              <a:spcBef>
                <a:spcPts val="2500"/>
              </a:spcBef>
              <a:buClr>
                <a:srgbClr val="000000"/>
              </a:buClr>
              <a:buSzPts val="2500"/>
              <a:buFont typeface="Tahoma"/>
              <a:buChar char="●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t>Capacidade de engenharia com co-locators</a:t>
            </a:r>
          </a:p>
          <a:p>
            <a:pPr marL="179999" indent="-248748">
              <a:spcBef>
                <a:spcPts val="2500"/>
              </a:spcBef>
              <a:buClr>
                <a:srgbClr val="000000"/>
              </a:buClr>
              <a:buSzPts val="2500"/>
              <a:buFont typeface="Tahoma"/>
              <a:buChar char="●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t>Demanda digital doméstica relevante</a:t>
            </a:r>
          </a:p>
          <a:p>
            <a:pPr marL="179999" indent="-248748">
              <a:spcBef>
                <a:spcPts val="2500"/>
              </a:spcBef>
              <a:buClr>
                <a:srgbClr val="000000"/>
              </a:buClr>
              <a:buSzPts val="2500"/>
              <a:buFont typeface="Tahoma"/>
              <a:buChar char="●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t>Talentos em tecnologia </a:t>
            </a:r>
          </a:p>
          <a:p>
            <a:pPr marL="179999" indent="-248748">
              <a:spcBef>
                <a:spcPts val="2500"/>
              </a:spcBef>
              <a:buClr>
                <a:srgbClr val="000000"/>
              </a:buClr>
              <a:buSzPts val="2500"/>
              <a:buFont typeface="Tahoma"/>
              <a:buChar char="●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t>Neutralidade geopolítica</a:t>
            </a:r>
          </a:p>
        </p:txBody>
      </p:sp>
      <p:pic>
        <p:nvPicPr>
          <p:cNvPr id="169" name="Google Shape;138;p15" descr="Google Shape;138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849" y="4401349"/>
            <a:ext cx="6317152" cy="2478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43;p16"/>
          <p:cNvSpPr txBox="1"/>
          <p:nvPr/>
        </p:nvSpPr>
        <p:spPr>
          <a:xfrm>
            <a:off x="6869100" y="2467225"/>
            <a:ext cx="4498500" cy="353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buClr>
                <a:srgbClr val="000000"/>
              </a:buClr>
              <a:buSzPts val="1800"/>
              <a:buAutoNum type="arabicPeriod"/>
              <a:defRPr sz="1800" b="1">
                <a:solidFill>
                  <a:srgbClr val="1E35E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ENERGIA</a:t>
            </a:r>
            <a:r>
              <a:rPr b="0"/>
              <a:t>:</a:t>
            </a:r>
            <a:r>
              <a:rPr b="0">
                <a:solidFill>
                  <a:srgbClr val="000000"/>
                </a:solidFill>
              </a:rPr>
              <a:t> tempo e disponibilidade para conexão</a:t>
            </a:r>
            <a:br>
              <a:rPr b="0">
                <a:solidFill>
                  <a:srgbClr val="000000"/>
                </a:solidFill>
              </a:rPr>
            </a:br>
            <a:br>
              <a:rPr b="0">
                <a:solidFill>
                  <a:srgbClr val="000000"/>
                </a:solidFill>
              </a:rPr>
            </a:br>
            <a:endParaRPr b="0">
              <a:solidFill>
                <a:srgbClr val="000000"/>
              </a:solidFill>
            </a:endParaRPr>
          </a:p>
          <a:p>
            <a:pPr marL="457200" indent="-342900">
              <a:buClr>
                <a:srgbClr val="000000"/>
              </a:buClr>
              <a:buSzPts val="1800"/>
              <a:buAutoNum type="arabicPeriod"/>
              <a:defRPr sz="1800" b="1">
                <a:solidFill>
                  <a:srgbClr val="1E35E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TRIBUTAÇÃO CORE TI:</a:t>
            </a:r>
            <a:r>
              <a:rPr b="0">
                <a:solidFill>
                  <a:srgbClr val="0132E9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complexidade e valor da tributação sobre os equipamentos de TIC </a:t>
            </a:r>
            <a:br>
              <a:rPr b="0">
                <a:solidFill>
                  <a:srgbClr val="000000"/>
                </a:solidFill>
              </a:rPr>
            </a:br>
            <a:r>
              <a:rPr b="0">
                <a:solidFill>
                  <a:srgbClr val="000000"/>
                </a:solidFill>
              </a:rPr>
              <a:t>(antes da entrada em vigor da Reforma Tributária)</a:t>
            </a:r>
            <a:br>
              <a:rPr b="0">
                <a:solidFill>
                  <a:srgbClr val="000000"/>
                </a:solidFill>
              </a:rPr>
            </a:br>
            <a:endParaRPr b="0">
              <a:solidFill>
                <a:srgbClr val="000000"/>
              </a:solidFill>
            </a:endParaRPr>
          </a:p>
          <a:p>
            <a:pPr marL="457200" indent="-342900">
              <a:buClr>
                <a:srgbClr val="000000"/>
              </a:buClr>
              <a:buSzPts val="1800"/>
              <a:buAutoNum type="arabicPeriod"/>
              <a:defRPr sz="1800" b="1">
                <a:solidFill>
                  <a:srgbClr val="1E35E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REGULATÓRIO: </a:t>
            </a:r>
            <a:r>
              <a:rPr b="0">
                <a:solidFill>
                  <a:srgbClr val="000000"/>
                </a:solidFill>
              </a:rPr>
              <a:t>segurança jurídica no uso de IA no país </a:t>
            </a:r>
          </a:p>
        </p:txBody>
      </p:sp>
      <p:sp>
        <p:nvSpPr>
          <p:cNvPr id="172" name="Google Shape;144;p16"/>
          <p:cNvSpPr txBox="1"/>
          <p:nvPr/>
        </p:nvSpPr>
        <p:spPr>
          <a:xfrm>
            <a:off x="1997349" y="2467224"/>
            <a:ext cx="4669502" cy="409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buClr>
                <a:srgbClr val="000000"/>
              </a:buClr>
              <a:buSzPts val="1800"/>
              <a:buAutoNum type="arabicPeriod"/>
              <a:defRPr sz="1800" b="1">
                <a:solidFill>
                  <a:srgbClr val="009E2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CONSUMO DE ÁGUA: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impacto ambiental e no abastecimento de água em regiões com escassez ou estresse hídrico</a:t>
            </a:r>
            <a:br>
              <a:rPr b="0">
                <a:solidFill>
                  <a:srgbClr val="000000"/>
                </a:solidFill>
              </a:rPr>
            </a:br>
            <a:endParaRPr b="0">
              <a:solidFill>
                <a:srgbClr val="000000"/>
              </a:solidFill>
            </a:endParaRPr>
          </a:p>
          <a:p>
            <a:pPr marL="457200" indent="-342900">
              <a:buClr>
                <a:srgbClr val="000000"/>
              </a:buClr>
              <a:buSzPts val="1800"/>
              <a:buAutoNum type="arabicPeriod"/>
              <a:defRPr sz="1800" b="1">
                <a:solidFill>
                  <a:srgbClr val="009E2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CONSUMO E IMPACTO NA CONTA DE ENERGIA: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demanda concentrada em um ponto gera riscos à estabilidade da distribuição e ao aumento tarifário</a:t>
            </a:r>
            <a:br>
              <a:rPr b="0">
                <a:solidFill>
                  <a:srgbClr val="000000"/>
                </a:solidFill>
              </a:rPr>
            </a:br>
            <a:endParaRPr b="0">
              <a:solidFill>
                <a:srgbClr val="000000"/>
              </a:solidFill>
            </a:endParaRPr>
          </a:p>
          <a:p>
            <a:pPr marL="457200" indent="-342900">
              <a:buClr>
                <a:srgbClr val="000000"/>
              </a:buClr>
              <a:buSzPts val="1800"/>
              <a:buAutoNum type="arabicPeriod"/>
              <a:defRPr sz="1800" b="1">
                <a:solidFill>
                  <a:srgbClr val="009E2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POUCOS EMPREGOS GERADOS:</a:t>
            </a:r>
            <a:r>
              <a:rPr b="0">
                <a:solidFill>
                  <a:srgbClr val="000000"/>
                </a:solidFill>
              </a:rPr>
              <a:t> após a construção, data centers geram poucos empregos diretos e  permanentes</a:t>
            </a:r>
          </a:p>
        </p:txBody>
      </p:sp>
      <p:sp>
        <p:nvSpPr>
          <p:cNvPr id="173" name="Google Shape;145;p16"/>
          <p:cNvSpPr txBox="1">
            <a:spLocks noGrp="1"/>
          </p:cNvSpPr>
          <p:nvPr>
            <p:ph type="ctrTitle" idx="4294967295"/>
          </p:nvPr>
        </p:nvSpPr>
        <p:spPr>
          <a:xfrm>
            <a:off x="1631500" y="286350"/>
            <a:ext cx="9916801" cy="12621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35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Devem-se levar em conta as preocupações postas pela sociedade (1/2)</a:t>
            </a:r>
          </a:p>
        </p:txBody>
      </p:sp>
      <p:sp>
        <p:nvSpPr>
          <p:cNvPr id="174" name="Google Shape;146;p16"/>
          <p:cNvSpPr/>
          <p:nvPr/>
        </p:nvSpPr>
        <p:spPr>
          <a:xfrm>
            <a:off x="1692443" y="1521343"/>
            <a:ext cx="9916801" cy="1"/>
          </a:xfrm>
          <a:prstGeom prst="line">
            <a:avLst/>
          </a:prstGeom>
          <a:ln w="1905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7" name="Google Shape;147;p16"/>
          <p:cNvGrpSpPr/>
          <p:nvPr/>
        </p:nvGrpSpPr>
        <p:grpSpPr>
          <a:xfrm>
            <a:off x="6869100" y="1719900"/>
            <a:ext cx="4689300" cy="588001"/>
            <a:chOff x="0" y="0"/>
            <a:chExt cx="4689299" cy="588000"/>
          </a:xfrm>
        </p:grpSpPr>
        <p:sp>
          <p:nvSpPr>
            <p:cNvPr id="175" name="Retângulo Arredondado"/>
            <p:cNvSpPr/>
            <p:nvPr/>
          </p:nvSpPr>
          <p:spPr>
            <a:xfrm>
              <a:off x="0" y="0"/>
              <a:ext cx="4689300" cy="588001"/>
            </a:xfrm>
            <a:prstGeom prst="roundRect">
              <a:avLst>
                <a:gd name="adj" fmla="val 16667"/>
              </a:avLst>
            </a:prstGeom>
            <a:solidFill>
              <a:srgbClr val="0132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76" name="Demandas Setor Produtivo"/>
            <p:cNvSpPr txBox="1"/>
            <p:nvPr/>
          </p:nvSpPr>
          <p:spPr>
            <a:xfrm>
              <a:off x="28704" y="50175"/>
              <a:ext cx="4631892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indent="575998" algn="ctr">
                <a:defRPr sz="20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Demandas Setor Produtivo</a:t>
              </a:r>
            </a:p>
          </p:txBody>
        </p:sp>
      </p:grpSp>
      <p:pic>
        <p:nvPicPr>
          <p:cNvPr id="178" name="Google Shape;148;p16" descr="Google Shape;148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561" y="1755506"/>
            <a:ext cx="516789" cy="516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Google Shape;149;p16"/>
          <p:cNvGrpSpPr/>
          <p:nvPr/>
        </p:nvGrpSpPr>
        <p:grpSpPr>
          <a:xfrm>
            <a:off x="1997254" y="1719900"/>
            <a:ext cx="4669500" cy="588001"/>
            <a:chOff x="0" y="0"/>
            <a:chExt cx="4669499" cy="588000"/>
          </a:xfrm>
        </p:grpSpPr>
        <p:sp>
          <p:nvSpPr>
            <p:cNvPr id="179" name="Retângulo Arredondado"/>
            <p:cNvSpPr/>
            <p:nvPr/>
          </p:nvSpPr>
          <p:spPr>
            <a:xfrm>
              <a:off x="0" y="0"/>
              <a:ext cx="4669500" cy="588001"/>
            </a:xfrm>
            <a:prstGeom prst="roundRect">
              <a:avLst>
                <a:gd name="adj" fmla="val 16667"/>
              </a:avLst>
            </a:prstGeom>
            <a:solidFill>
              <a:srgbClr val="009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80" name="Preocupações Sociedade Civil"/>
            <p:cNvSpPr txBox="1"/>
            <p:nvPr/>
          </p:nvSpPr>
          <p:spPr>
            <a:xfrm>
              <a:off x="28703" y="50175"/>
              <a:ext cx="4612094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indent="575998" algn="ctr">
                <a:defRPr sz="20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Preocupações Sociedade Civil</a:t>
              </a:r>
            </a:p>
          </p:txBody>
        </p:sp>
      </p:grpSp>
      <p:pic>
        <p:nvPicPr>
          <p:cNvPr id="182" name="Google Shape;150;p16" descr="Google Shape;150;p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99" y="1755500"/>
            <a:ext cx="516801" cy="51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oogle Shape;151;p16" descr="Google Shape;151;p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779187" y="2777838"/>
            <a:ext cx="6881276" cy="1322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oogle Shape;152;p16"/>
          <p:cNvGrpSpPr/>
          <p:nvPr/>
        </p:nvGrpSpPr>
        <p:grpSpPr>
          <a:xfrm>
            <a:off x="6900302" y="2534211"/>
            <a:ext cx="384601" cy="392518"/>
            <a:chOff x="0" y="0"/>
            <a:chExt cx="384599" cy="392517"/>
          </a:xfrm>
        </p:grpSpPr>
        <p:sp>
          <p:nvSpPr>
            <p:cNvPr id="184" name="Google Shape;153;p16"/>
            <p:cNvSpPr/>
            <p:nvPr/>
          </p:nvSpPr>
          <p:spPr>
            <a:xfrm>
              <a:off x="31247" y="35054"/>
              <a:ext cx="322201" cy="322201"/>
            </a:xfrm>
            <a:prstGeom prst="ellipse">
              <a:avLst/>
            </a:prstGeom>
            <a:solidFill>
              <a:srgbClr val="183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5" name="Google Shape;154;p16"/>
            <p:cNvSpPr txBox="1"/>
            <p:nvPr/>
          </p:nvSpPr>
          <p:spPr>
            <a:xfrm>
              <a:off x="0" y="0"/>
              <a:ext cx="384600" cy="39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89" name="Google Shape;155;p16"/>
          <p:cNvGrpSpPr/>
          <p:nvPr/>
        </p:nvGrpSpPr>
        <p:grpSpPr>
          <a:xfrm>
            <a:off x="6900302" y="3624023"/>
            <a:ext cx="384601" cy="392519"/>
            <a:chOff x="0" y="0"/>
            <a:chExt cx="384599" cy="392517"/>
          </a:xfrm>
        </p:grpSpPr>
        <p:sp>
          <p:nvSpPr>
            <p:cNvPr id="187" name="Google Shape;156;p16"/>
            <p:cNvSpPr/>
            <p:nvPr/>
          </p:nvSpPr>
          <p:spPr>
            <a:xfrm>
              <a:off x="31247" y="35054"/>
              <a:ext cx="322201" cy="322201"/>
            </a:xfrm>
            <a:prstGeom prst="ellipse">
              <a:avLst/>
            </a:prstGeom>
            <a:solidFill>
              <a:srgbClr val="183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8" name="Google Shape;157;p16"/>
            <p:cNvSpPr txBox="1"/>
            <p:nvPr/>
          </p:nvSpPr>
          <p:spPr>
            <a:xfrm>
              <a:off x="0" y="0"/>
              <a:ext cx="384600" cy="39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2" name="Google Shape;158;p16"/>
          <p:cNvGrpSpPr/>
          <p:nvPr/>
        </p:nvGrpSpPr>
        <p:grpSpPr>
          <a:xfrm>
            <a:off x="6900302" y="5244398"/>
            <a:ext cx="384601" cy="392518"/>
            <a:chOff x="0" y="0"/>
            <a:chExt cx="384599" cy="392517"/>
          </a:xfrm>
        </p:grpSpPr>
        <p:sp>
          <p:nvSpPr>
            <p:cNvPr id="190" name="Google Shape;159;p16"/>
            <p:cNvSpPr/>
            <p:nvPr/>
          </p:nvSpPr>
          <p:spPr>
            <a:xfrm>
              <a:off x="31247" y="35054"/>
              <a:ext cx="322201" cy="322201"/>
            </a:xfrm>
            <a:prstGeom prst="ellipse">
              <a:avLst/>
            </a:prstGeom>
            <a:solidFill>
              <a:srgbClr val="183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1" name="Google Shape;160;p16"/>
            <p:cNvSpPr txBox="1"/>
            <p:nvPr/>
          </p:nvSpPr>
          <p:spPr>
            <a:xfrm>
              <a:off x="0" y="0"/>
              <a:ext cx="384600" cy="39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95" name="Google Shape;161;p16"/>
          <p:cNvGrpSpPr/>
          <p:nvPr/>
        </p:nvGrpSpPr>
        <p:grpSpPr>
          <a:xfrm>
            <a:off x="1997303" y="2534211"/>
            <a:ext cx="384601" cy="392518"/>
            <a:chOff x="0" y="0"/>
            <a:chExt cx="384599" cy="392517"/>
          </a:xfrm>
        </p:grpSpPr>
        <p:sp>
          <p:nvSpPr>
            <p:cNvPr id="193" name="Google Shape;162;p16"/>
            <p:cNvSpPr/>
            <p:nvPr/>
          </p:nvSpPr>
          <p:spPr>
            <a:xfrm>
              <a:off x="31197" y="35054"/>
              <a:ext cx="322201" cy="322201"/>
            </a:xfrm>
            <a:prstGeom prst="ellipse">
              <a:avLst/>
            </a:prstGeom>
            <a:solidFill>
              <a:srgbClr val="009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4" name="Google Shape;163;p16"/>
            <p:cNvSpPr txBox="1"/>
            <p:nvPr/>
          </p:nvSpPr>
          <p:spPr>
            <a:xfrm>
              <a:off x="0" y="0"/>
              <a:ext cx="384600" cy="39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98" name="Google Shape;164;p16"/>
          <p:cNvGrpSpPr/>
          <p:nvPr/>
        </p:nvGrpSpPr>
        <p:grpSpPr>
          <a:xfrm>
            <a:off x="1997303" y="3890111"/>
            <a:ext cx="384601" cy="392518"/>
            <a:chOff x="0" y="0"/>
            <a:chExt cx="384599" cy="392517"/>
          </a:xfrm>
        </p:grpSpPr>
        <p:sp>
          <p:nvSpPr>
            <p:cNvPr id="196" name="Google Shape;165;p16"/>
            <p:cNvSpPr/>
            <p:nvPr/>
          </p:nvSpPr>
          <p:spPr>
            <a:xfrm>
              <a:off x="31197" y="35054"/>
              <a:ext cx="322201" cy="322201"/>
            </a:xfrm>
            <a:prstGeom prst="ellipse">
              <a:avLst/>
            </a:prstGeom>
            <a:solidFill>
              <a:srgbClr val="009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7" name="Google Shape;166;p16"/>
            <p:cNvSpPr txBox="1"/>
            <p:nvPr/>
          </p:nvSpPr>
          <p:spPr>
            <a:xfrm>
              <a:off x="0" y="0"/>
              <a:ext cx="384600" cy="39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01" name="Google Shape;167;p16"/>
          <p:cNvGrpSpPr/>
          <p:nvPr/>
        </p:nvGrpSpPr>
        <p:grpSpPr>
          <a:xfrm>
            <a:off x="1997303" y="5246011"/>
            <a:ext cx="384601" cy="392518"/>
            <a:chOff x="0" y="0"/>
            <a:chExt cx="384599" cy="392517"/>
          </a:xfrm>
        </p:grpSpPr>
        <p:sp>
          <p:nvSpPr>
            <p:cNvPr id="199" name="Google Shape;168;p16"/>
            <p:cNvSpPr/>
            <p:nvPr/>
          </p:nvSpPr>
          <p:spPr>
            <a:xfrm>
              <a:off x="31197" y="35054"/>
              <a:ext cx="322201" cy="322201"/>
            </a:xfrm>
            <a:prstGeom prst="ellipse">
              <a:avLst/>
            </a:prstGeom>
            <a:solidFill>
              <a:srgbClr val="009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0" name="Google Shape;169;p16"/>
            <p:cNvSpPr txBox="1"/>
            <p:nvPr/>
          </p:nvSpPr>
          <p:spPr>
            <a:xfrm>
              <a:off x="0" y="0"/>
              <a:ext cx="384600" cy="39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174;p17"/>
          <p:cNvSpPr txBox="1"/>
          <p:nvPr/>
        </p:nvSpPr>
        <p:spPr>
          <a:xfrm>
            <a:off x="1692549" y="2772025"/>
            <a:ext cx="9916802" cy="353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buClr>
                <a:srgbClr val="000000"/>
              </a:buClr>
              <a:buSzPts val="1800"/>
              <a:buAutoNum type="arabicPeriod"/>
              <a:defRPr sz="1800" b="1">
                <a:solidFill>
                  <a:srgbClr val="009E2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CONSUMO DE ÁGUA: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exigir índices máximos de eficiência hídrica (WUE, em inglês), só alcançáveis com </a:t>
            </a:r>
            <a:r>
              <a:rPr>
                <a:solidFill>
                  <a:srgbClr val="000000"/>
                </a:solidFill>
              </a:rPr>
              <a:t>sistemas de resfriamento fechado</a:t>
            </a:r>
            <a:r>
              <a:rPr b="0">
                <a:solidFill>
                  <a:srgbClr val="000000"/>
                </a:solidFill>
              </a:rPr>
              <a:t>, que chegam a ser </a:t>
            </a:r>
            <a:r>
              <a:rPr>
                <a:solidFill>
                  <a:srgbClr val="000000"/>
                </a:solidFill>
              </a:rPr>
              <a:t>600X mais eficientes </a:t>
            </a:r>
            <a:r>
              <a:rPr b="0">
                <a:solidFill>
                  <a:srgbClr val="000000"/>
                </a:solidFill>
              </a:rPr>
              <a:t>que os tradicionais por evaporação e, mesmo para grandes projetos, garante </a:t>
            </a:r>
            <a:r>
              <a:rPr>
                <a:solidFill>
                  <a:srgbClr val="000000"/>
                </a:solidFill>
              </a:rPr>
              <a:t>consumo total inferior a 1 litro por segundo</a:t>
            </a:r>
            <a:r>
              <a:rPr b="0">
                <a:solidFill>
                  <a:srgbClr val="000000"/>
                </a:solidFill>
              </a:rPr>
              <a:t>.</a:t>
            </a:r>
            <a:br>
              <a:rPr b="0">
                <a:solidFill>
                  <a:srgbClr val="000000"/>
                </a:solidFill>
              </a:rPr>
            </a:br>
            <a:br>
              <a:rPr b="0">
                <a:solidFill>
                  <a:srgbClr val="000000"/>
                </a:solidFill>
              </a:rPr>
            </a:br>
            <a:endParaRPr b="0">
              <a:solidFill>
                <a:srgbClr val="000000"/>
              </a:solidFill>
            </a:endParaRPr>
          </a:p>
          <a:p>
            <a:pPr marL="457200" indent="-342900">
              <a:buClr>
                <a:srgbClr val="000000"/>
              </a:buClr>
              <a:buSzPts val="1800"/>
              <a:buAutoNum type="arabicPeriod"/>
              <a:defRPr sz="1800" b="1">
                <a:solidFill>
                  <a:srgbClr val="009E2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CONSUMO E IMPACTO NA CONTA DE ENERGIA: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exigir </a:t>
            </a:r>
            <a:r>
              <a:rPr>
                <a:solidFill>
                  <a:srgbClr val="000000"/>
                </a:solidFill>
              </a:rPr>
              <a:t>contratos de energia não fóssil para 100% da demanda</a:t>
            </a:r>
            <a:r>
              <a:rPr b="0">
                <a:solidFill>
                  <a:srgbClr val="000000"/>
                </a:solidFill>
              </a:rPr>
              <a:t> e eficiência energética máxima (PUE, em inglês).</a:t>
            </a:r>
            <a:br>
              <a:rPr b="0">
                <a:solidFill>
                  <a:srgbClr val="000000"/>
                </a:solidFill>
              </a:rPr>
            </a:br>
            <a:br>
              <a:rPr b="0">
                <a:solidFill>
                  <a:srgbClr val="000000"/>
                </a:solidFill>
              </a:rPr>
            </a:br>
            <a:endParaRPr b="0">
              <a:solidFill>
                <a:srgbClr val="000000"/>
              </a:solidFill>
            </a:endParaRPr>
          </a:p>
          <a:p>
            <a:pPr marL="457200" indent="-342900">
              <a:buClr>
                <a:srgbClr val="000000"/>
              </a:buClr>
              <a:buSzPts val="1800"/>
              <a:buAutoNum type="arabicPeriod"/>
              <a:defRPr sz="1800" b="1">
                <a:solidFill>
                  <a:srgbClr val="009E2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POUCOS EMPREGOS GERADOS:</a:t>
            </a:r>
            <a:r>
              <a:rPr b="0">
                <a:solidFill>
                  <a:srgbClr val="000000"/>
                </a:solidFill>
              </a:rPr>
              <a:t> fomentar o ecossistema digital através de </a:t>
            </a:r>
            <a:r>
              <a:rPr>
                <a:solidFill>
                  <a:srgbClr val="000000"/>
                </a:solidFill>
              </a:rPr>
              <a:t>P&amp;D financiado pelos projetos</a:t>
            </a:r>
            <a:r>
              <a:rPr b="0">
                <a:solidFill>
                  <a:srgbClr val="000000"/>
                </a:solidFill>
              </a:rPr>
              <a:t> e da </a:t>
            </a:r>
            <a:r>
              <a:rPr>
                <a:solidFill>
                  <a:srgbClr val="000000"/>
                </a:solidFill>
              </a:rPr>
              <a:t>destinação de capacidade ao mercado doméstico</a:t>
            </a:r>
            <a:r>
              <a:rPr b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4" name="Google Shape;175;p17"/>
          <p:cNvSpPr txBox="1">
            <a:spLocks noGrp="1"/>
          </p:cNvSpPr>
          <p:nvPr>
            <p:ph type="ctrTitle" idx="4294967295"/>
          </p:nvPr>
        </p:nvSpPr>
        <p:spPr>
          <a:xfrm>
            <a:off x="1631500" y="286350"/>
            <a:ext cx="9916801" cy="12621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3500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Devem-se levar em conta as preocupações postas pela sociedade (2/2) </a:t>
            </a:r>
          </a:p>
        </p:txBody>
      </p:sp>
      <p:sp>
        <p:nvSpPr>
          <p:cNvPr id="205" name="Google Shape;176;p17"/>
          <p:cNvSpPr/>
          <p:nvPr/>
        </p:nvSpPr>
        <p:spPr>
          <a:xfrm>
            <a:off x="1692443" y="1561769"/>
            <a:ext cx="9916801" cy="1"/>
          </a:xfrm>
          <a:prstGeom prst="line">
            <a:avLst/>
          </a:prstGeom>
          <a:ln w="1905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6" name="Google Shape;177;p17" descr="Google Shape;177;p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12" y="1984106"/>
            <a:ext cx="516788" cy="516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Google Shape;178;p17"/>
          <p:cNvGrpSpPr/>
          <p:nvPr/>
        </p:nvGrpSpPr>
        <p:grpSpPr>
          <a:xfrm>
            <a:off x="1692445" y="1948500"/>
            <a:ext cx="9855901" cy="588001"/>
            <a:chOff x="0" y="0"/>
            <a:chExt cx="9855899" cy="588000"/>
          </a:xfrm>
        </p:grpSpPr>
        <p:sp>
          <p:nvSpPr>
            <p:cNvPr id="207" name="Retângulo Arredondado"/>
            <p:cNvSpPr/>
            <p:nvPr/>
          </p:nvSpPr>
          <p:spPr>
            <a:xfrm>
              <a:off x="0" y="0"/>
              <a:ext cx="9855900" cy="588001"/>
            </a:xfrm>
            <a:prstGeom prst="roundRect">
              <a:avLst>
                <a:gd name="adj" fmla="val 16667"/>
              </a:avLst>
            </a:prstGeom>
            <a:solidFill>
              <a:srgbClr val="009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08" name="Exemplos de potenciais mitigações para as preocupações postas"/>
            <p:cNvSpPr txBox="1"/>
            <p:nvPr/>
          </p:nvSpPr>
          <p:spPr>
            <a:xfrm>
              <a:off x="28704" y="50175"/>
              <a:ext cx="9798492" cy="48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indent="575998" algn="ctr">
                <a:defRPr sz="20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Exemplos de potenciais mitigações para as preocupações postas</a:t>
              </a:r>
            </a:p>
          </p:txBody>
        </p:sp>
      </p:grpSp>
      <p:pic>
        <p:nvPicPr>
          <p:cNvPr id="210" name="Google Shape;179;p17" descr="Google Shape;179;p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99" y="1984100"/>
            <a:ext cx="516801" cy="51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Google Shape;180;p17" descr="Google Shape;180;p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779187" y="2777838"/>
            <a:ext cx="6881276" cy="1322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" name="Google Shape;181;p17"/>
          <p:cNvGrpSpPr/>
          <p:nvPr/>
        </p:nvGrpSpPr>
        <p:grpSpPr>
          <a:xfrm>
            <a:off x="1692503" y="2839011"/>
            <a:ext cx="384601" cy="392518"/>
            <a:chOff x="0" y="0"/>
            <a:chExt cx="384599" cy="392517"/>
          </a:xfrm>
        </p:grpSpPr>
        <p:sp>
          <p:nvSpPr>
            <p:cNvPr id="212" name="Google Shape;182;p17"/>
            <p:cNvSpPr/>
            <p:nvPr/>
          </p:nvSpPr>
          <p:spPr>
            <a:xfrm>
              <a:off x="31197" y="35054"/>
              <a:ext cx="322201" cy="322201"/>
            </a:xfrm>
            <a:prstGeom prst="ellipse">
              <a:avLst/>
            </a:prstGeom>
            <a:solidFill>
              <a:srgbClr val="009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13" name="Google Shape;183;p17"/>
            <p:cNvSpPr txBox="1"/>
            <p:nvPr/>
          </p:nvSpPr>
          <p:spPr>
            <a:xfrm>
              <a:off x="0" y="0"/>
              <a:ext cx="384600" cy="39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17" name="Google Shape;184;p17"/>
          <p:cNvGrpSpPr/>
          <p:nvPr/>
        </p:nvGrpSpPr>
        <p:grpSpPr>
          <a:xfrm>
            <a:off x="1692503" y="4499711"/>
            <a:ext cx="384601" cy="392518"/>
            <a:chOff x="0" y="0"/>
            <a:chExt cx="384599" cy="392517"/>
          </a:xfrm>
        </p:grpSpPr>
        <p:sp>
          <p:nvSpPr>
            <p:cNvPr id="215" name="Google Shape;185;p17"/>
            <p:cNvSpPr/>
            <p:nvPr/>
          </p:nvSpPr>
          <p:spPr>
            <a:xfrm>
              <a:off x="31197" y="35054"/>
              <a:ext cx="322201" cy="322201"/>
            </a:xfrm>
            <a:prstGeom prst="ellipse">
              <a:avLst/>
            </a:prstGeom>
            <a:solidFill>
              <a:srgbClr val="009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16" name="Google Shape;186;p17"/>
            <p:cNvSpPr txBox="1"/>
            <p:nvPr/>
          </p:nvSpPr>
          <p:spPr>
            <a:xfrm>
              <a:off x="0" y="0"/>
              <a:ext cx="384600" cy="39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20" name="Google Shape;187;p17"/>
          <p:cNvGrpSpPr/>
          <p:nvPr/>
        </p:nvGrpSpPr>
        <p:grpSpPr>
          <a:xfrm>
            <a:off x="1692503" y="5550811"/>
            <a:ext cx="384601" cy="392518"/>
            <a:chOff x="0" y="0"/>
            <a:chExt cx="384599" cy="392517"/>
          </a:xfrm>
        </p:grpSpPr>
        <p:sp>
          <p:nvSpPr>
            <p:cNvPr id="218" name="Google Shape;188;p17"/>
            <p:cNvSpPr/>
            <p:nvPr/>
          </p:nvSpPr>
          <p:spPr>
            <a:xfrm>
              <a:off x="31197" y="35054"/>
              <a:ext cx="322201" cy="322201"/>
            </a:xfrm>
            <a:prstGeom prst="ellipse">
              <a:avLst/>
            </a:prstGeom>
            <a:solidFill>
              <a:srgbClr val="009E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19" name="Google Shape;189;p17"/>
            <p:cNvSpPr txBox="1"/>
            <p:nvPr/>
          </p:nvSpPr>
          <p:spPr>
            <a:xfrm>
              <a:off x="0" y="0"/>
              <a:ext cx="384600" cy="39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500"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194;p18"/>
          <p:cNvSpPr txBox="1">
            <a:spLocks noGrp="1"/>
          </p:cNvSpPr>
          <p:nvPr>
            <p:ph type="ctrTitle" idx="4294967295"/>
          </p:nvPr>
        </p:nvSpPr>
        <p:spPr>
          <a:xfrm>
            <a:off x="373199" y="210150"/>
            <a:ext cx="11396102" cy="12621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defTabSz="685800">
              <a:defRPr sz="2325" b="1">
                <a:solidFill>
                  <a:srgbClr val="2251A5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Hoje temos um problema: grande parte da nossa infraestrutura digital roda fora do país</a:t>
            </a:r>
          </a:p>
        </p:txBody>
      </p:sp>
      <p:sp>
        <p:nvSpPr>
          <p:cNvPr id="225" name="Google Shape;195;p18"/>
          <p:cNvSpPr/>
          <p:nvPr/>
        </p:nvSpPr>
        <p:spPr>
          <a:xfrm>
            <a:off x="373024" y="1305149"/>
            <a:ext cx="11396102" cy="1"/>
          </a:xfrm>
          <a:prstGeom prst="line">
            <a:avLst/>
          </a:prstGeom>
          <a:ln w="19050">
            <a:solidFill>
              <a:srgbClr val="00B05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6" name="Google Shape;196;p18" descr="Google Shape;196;p18"/>
          <p:cNvPicPr>
            <a:picLocks noChangeAspect="1"/>
          </p:cNvPicPr>
          <p:nvPr/>
        </p:nvPicPr>
        <p:blipFill>
          <a:blip r:embed="rId2"/>
          <a:srcRect b="19916"/>
          <a:stretch>
            <a:fillRect/>
          </a:stretch>
        </p:blipFill>
        <p:spPr>
          <a:xfrm>
            <a:off x="533400" y="1646750"/>
            <a:ext cx="4205502" cy="3990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Google Shape;197;p18" descr="Google Shape;197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17" y="2023921"/>
            <a:ext cx="620689" cy="591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Google Shape;198;p18" descr="Google Shape;198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5" y="2048317"/>
            <a:ext cx="620689" cy="591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oogle Shape;199;p18" descr="Google Shape;199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27" y="3886396"/>
            <a:ext cx="620689" cy="591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Google Shape;200;p18" descr="Google Shape;200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39" y="3910791"/>
            <a:ext cx="620689" cy="591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Google Shape;201;p18" descr="Google Shape;201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25" y="1660884"/>
            <a:ext cx="620689" cy="59171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Google Shape;202;p18"/>
          <p:cNvSpPr txBox="1"/>
          <p:nvPr/>
        </p:nvSpPr>
        <p:spPr>
          <a:xfrm>
            <a:off x="1001128" y="2426498"/>
            <a:ext cx="1500301" cy="601951"/>
          </a:xfrm>
          <a:prstGeom prst="rect">
            <a:avLst/>
          </a:prstGeom>
          <a:ln w="12700">
            <a:miter lim="400000"/>
          </a:ln>
          <a:effectLst>
            <a:outerShdw blurRad="1206500" rotWithShape="0">
              <a:srgbClr val="FFFFFF">
                <a:alpha val="5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700" b="1">
                <a:solidFill>
                  <a:srgbClr val="E4232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~60%</a:t>
            </a:r>
          </a:p>
        </p:txBody>
      </p:sp>
      <p:sp>
        <p:nvSpPr>
          <p:cNvPr id="233" name="Google Shape;203;p18"/>
          <p:cNvSpPr txBox="1"/>
          <p:nvPr/>
        </p:nvSpPr>
        <p:spPr>
          <a:xfrm>
            <a:off x="2729634" y="4361136"/>
            <a:ext cx="1500301" cy="601951"/>
          </a:xfrm>
          <a:prstGeom prst="rect">
            <a:avLst/>
          </a:prstGeom>
          <a:ln w="12700">
            <a:miter lim="400000"/>
          </a:ln>
          <a:effectLst>
            <a:outerShdw blurRad="1206500" rotWithShape="0">
              <a:srgbClr val="FFFFFF">
                <a:alpha val="5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700" b="1">
                <a:solidFill>
                  <a:srgbClr val="E4232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~40%</a:t>
            </a:r>
          </a:p>
        </p:txBody>
      </p:sp>
      <p:sp>
        <p:nvSpPr>
          <p:cNvPr id="234" name="Google Shape;204;p18"/>
          <p:cNvSpPr txBox="1"/>
          <p:nvPr/>
        </p:nvSpPr>
        <p:spPr>
          <a:xfrm>
            <a:off x="5595325" y="1357050"/>
            <a:ext cx="6154201" cy="4627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spcBef>
                <a:spcPts val="500"/>
              </a:spcBef>
              <a:defRPr sz="2100" b="1">
                <a:latin typeface="Tahoma"/>
                <a:ea typeface="Tahoma"/>
                <a:cs typeface="Tahoma"/>
                <a:sym typeface="Tahoma"/>
              </a:defRPr>
            </a:pPr>
            <a:r>
              <a:t>🌎 </a:t>
            </a:r>
            <a:r>
              <a:rPr b="0"/>
              <a:t>Estimativa</a:t>
            </a:r>
            <a:r>
              <a:rPr b="0" baseline="30000"/>
              <a:t>1</a:t>
            </a:r>
            <a:r>
              <a:rPr b="0"/>
              <a:t> que</a:t>
            </a:r>
            <a:r>
              <a:t> cerca de 60% </a:t>
            </a:r>
            <a:r>
              <a:rPr b="0"/>
              <a:t>da nossa infra digital </a:t>
            </a:r>
            <a:r>
              <a:t>rode nos EUA</a:t>
            </a:r>
          </a:p>
          <a:p>
            <a:pPr>
              <a:spcBef>
                <a:spcPts val="2500"/>
              </a:spcBef>
              <a:defRPr sz="2100" b="1">
                <a:latin typeface="Tahoma"/>
                <a:ea typeface="Tahoma"/>
                <a:cs typeface="Tahoma"/>
                <a:sym typeface="Tahoma"/>
              </a:defRPr>
            </a:pPr>
            <a:r>
              <a:t>⏰ </a:t>
            </a:r>
            <a:r>
              <a:rPr b="0"/>
              <a:t>Ao usar fora, serviços ficam </a:t>
            </a:r>
            <a:r>
              <a:t>mais lentos </a:t>
            </a:r>
          </a:p>
          <a:p>
            <a:pPr>
              <a:spcBef>
                <a:spcPts val="2500"/>
              </a:spcBef>
              <a:defRPr sz="2100" b="1">
                <a:latin typeface="Tahoma"/>
                <a:ea typeface="Tahoma"/>
                <a:cs typeface="Tahoma"/>
                <a:sym typeface="Tahoma"/>
              </a:defRPr>
            </a:pPr>
            <a:r>
              <a:t>🚨 Mercado</a:t>
            </a:r>
            <a:r>
              <a:rPr b="0"/>
              <a:t> de nuvem pública </a:t>
            </a:r>
            <a:r>
              <a:t>altamente concentrado</a:t>
            </a:r>
            <a:r>
              <a:rPr b="0"/>
              <a:t> </a:t>
            </a:r>
          </a:p>
          <a:p>
            <a:pPr>
              <a:spcBef>
                <a:spcPts val="2500"/>
              </a:spcBef>
              <a:defRPr sz="2100" b="1">
                <a:latin typeface="Tahoma"/>
                <a:ea typeface="Tahoma"/>
                <a:cs typeface="Tahoma"/>
                <a:sym typeface="Tahoma"/>
              </a:defRPr>
            </a:pPr>
            <a:r>
              <a:t>🚫 Firmas nacionais já enfrentam dificuldade de acesso aos GPUs para IA</a:t>
            </a:r>
          </a:p>
          <a:p>
            <a:pPr>
              <a:spcBef>
                <a:spcPts val="2500"/>
              </a:spcBef>
              <a:defRPr sz="2100" b="1">
                <a:latin typeface="Tahoma"/>
                <a:ea typeface="Tahoma"/>
                <a:cs typeface="Tahoma"/>
                <a:sym typeface="Tahoma"/>
              </a:defRPr>
            </a:pPr>
            <a:r>
              <a:t>💲 USD -6.8 Bilhões de déficit </a:t>
            </a:r>
            <a:r>
              <a:rPr b="0"/>
              <a:t>na balança comercial em 2024</a:t>
            </a:r>
            <a:r>
              <a:rPr b="0" baseline="30000"/>
              <a:t>2</a:t>
            </a:r>
          </a:p>
        </p:txBody>
      </p:sp>
      <p:pic>
        <p:nvPicPr>
          <p:cNvPr id="235" name="Google Shape;205;p18" descr="Google Shape;205;p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5175"/>
            <a:ext cx="12192000" cy="30835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Google Shape;206;p18"/>
          <p:cNvSpPr txBox="1"/>
          <p:nvPr/>
        </p:nvSpPr>
        <p:spPr>
          <a:xfrm>
            <a:off x="92849" y="5918825"/>
            <a:ext cx="11676602" cy="633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/>
            </a:lvl1pPr>
          </a:lstStyle>
          <a:p>
            <a:r>
              <a:t>1. Com base no saldo da balança de serviços de Computação e Informação (Brasscom/BCB), no tamanho do mercado brasileiro de nuvem pública (IDC/consultoria) e em informações compartilhadas pelo setor; 2. BCB, IDC e análise Brassom.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Widescreen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Montserrat</vt:lpstr>
      <vt:lpstr>Tahoma</vt:lpstr>
      <vt:lpstr>Tema do Office</vt:lpstr>
      <vt:lpstr>Apresentação do PowerPoint</vt:lpstr>
      <vt:lpstr>Datacenters: infraestrutura importante para a economia em um mundo cada vez mais digital</vt:lpstr>
      <vt:lpstr>Diferentes papéis na cadeia de Datacenter</vt:lpstr>
      <vt:lpstr>Avanço rápido da IA acelera e amplifica brutalmente a relevância estratégica dos datacenters</vt:lpstr>
      <vt:lpstr>Países estão em uma corrida para garantir acesso a essa infraestrutura crítica (e seus valiosos GPUs)</vt:lpstr>
      <vt:lpstr>O Brasil tem potencial para ser um hub global de datacenters sustentáveis</vt:lpstr>
      <vt:lpstr>Devem-se levar em conta as preocupações postas pela sociedade (1/2)</vt:lpstr>
      <vt:lpstr>Devem-se levar em conta as preocupações postas pela sociedade (2/2) </vt:lpstr>
      <vt:lpstr>Hoje temos um problema: grande parte da nossa infraestrutura digital roda fora do país</vt:lpstr>
      <vt:lpstr>Objetivos estratégicos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Luiz da Silva</dc:creator>
  <cp:lastModifiedBy>Felipe Luiz da Silva</cp:lastModifiedBy>
  <cp:revision>1</cp:revision>
  <dcterms:modified xsi:type="dcterms:W3CDTF">2025-05-28T13:00:55Z</dcterms:modified>
</cp:coreProperties>
</file>