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8"/>
  </p:notesMasterIdLst>
  <p:handoutMasterIdLst>
    <p:handoutMasterId r:id="rId19"/>
  </p:handoutMasterIdLst>
  <p:sldIdLst>
    <p:sldId id="278" r:id="rId2"/>
    <p:sldId id="359" r:id="rId3"/>
    <p:sldId id="362" r:id="rId4"/>
    <p:sldId id="376" r:id="rId5"/>
    <p:sldId id="363" r:id="rId6"/>
    <p:sldId id="364" r:id="rId7"/>
    <p:sldId id="366" r:id="rId8"/>
    <p:sldId id="367" r:id="rId9"/>
    <p:sldId id="365" r:id="rId10"/>
    <p:sldId id="380" r:id="rId11"/>
    <p:sldId id="378" r:id="rId12"/>
    <p:sldId id="379" r:id="rId13"/>
    <p:sldId id="377" r:id="rId14"/>
    <p:sldId id="371" r:id="rId15"/>
    <p:sldId id="381" r:id="rId16"/>
    <p:sldId id="373" r:id="rId17"/>
  </p:sldIdLst>
  <p:sldSz cx="9144000" cy="6858000" type="screen4x3"/>
  <p:notesSz cx="6791325" cy="987266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CD41"/>
    <a:srgbClr val="3FF16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65" autoAdjust="0"/>
    <p:restoredTop sz="94707" autoAdjust="0"/>
  </p:normalViewPr>
  <p:slideViewPr>
    <p:cSldViewPr snapToGrid="0">
      <p:cViewPr varScale="1">
        <p:scale>
          <a:sx n="69" d="100"/>
          <a:sy n="69" d="100"/>
        </p:scale>
        <p:origin x="-124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322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63E91-2275-43E8-839F-41754661D6B8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4322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6513" y="9377363"/>
            <a:ext cx="294322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98C244-B82B-4DC4-A478-2F192064E3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419283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290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6846" y="0"/>
            <a:ext cx="294290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41D5F-D429-4CF7-A26F-EFEF2DD3E193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74750" y="1233488"/>
            <a:ext cx="444182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133" y="4751219"/>
            <a:ext cx="543306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290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6846" y="9377317"/>
            <a:ext cx="294290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6E4475-27C2-476F-93C9-37AD19DBC76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11111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864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97108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1572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6419"/>
            <a:ext cx="8995719" cy="684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4256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2835"/>
            <a:ext cx="9144000" cy="684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4598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9" y="6416"/>
            <a:ext cx="9144018" cy="684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782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52650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60978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84248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99290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90100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02447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29948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48977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3D91B-1B88-433E-9739-723B7B97329E}" type="datetimeFigureOut">
              <a:rPr lang="pt-BR" smtClean="0"/>
              <a:pPr/>
              <a:t>07/07/2016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7A422-7FA1-42DC-AAFD-1A60376A22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80263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ie.int/fileadmin/Home/eng/Support_to_OIE_Members/pdf/PVS_FU_Report_Brasil_ESP.pdf" TargetMode="Externa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445245"/>
            <a:ext cx="5800453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000" i="1" dirty="0"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Coordenação Geral de Laboratórios Agropecuários</a:t>
            </a:r>
          </a:p>
          <a:p>
            <a:pPr algn="ctr"/>
            <a:r>
              <a:rPr lang="pt-BR" sz="3000" i="1" dirty="0"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CGAL</a:t>
            </a:r>
          </a:p>
          <a:p>
            <a:pPr algn="ctr"/>
            <a:endParaRPr lang="pt-BR" sz="3000" i="1" dirty="0"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  <a:p>
            <a:pPr algn="ctr"/>
            <a:r>
              <a:rPr lang="pt-BR" i="1" dirty="0"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Rede Nacional de Laboratórios Agropecuários</a:t>
            </a:r>
          </a:p>
          <a:p>
            <a:pPr algn="ctr"/>
            <a:r>
              <a:rPr lang="pt-BR" i="1" dirty="0" err="1">
                <a:latin typeface="Arial Black" panose="020B0A04020102020204" pitchFamily="34" charset="0"/>
                <a:ea typeface="DejaVu Sans" pitchFamily="34" charset="0"/>
                <a:cs typeface="DejaVu Sans" pitchFamily="34" charset="0"/>
              </a:rPr>
              <a:t>LANAGROs</a:t>
            </a:r>
            <a:endParaRPr lang="pt-BR" i="1" dirty="0">
              <a:latin typeface="Arial Black" panose="020B0A04020102020204" pitchFamily="34" charset="0"/>
              <a:ea typeface="DejaVu Sans" pitchFamily="34" charset="0"/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623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979714" y="213159"/>
            <a:ext cx="7886700" cy="68380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100" b="1" u="sng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+mn-cs"/>
              </a:rPr>
              <a:t>Breve Histórico das atividades laboratoriais relacionadas ao mormo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740228" y="1027596"/>
            <a:ext cx="8212183" cy="437171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49136" y="1027596"/>
            <a:ext cx="411044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err="1" smtClean="0"/>
              <a:t>Lanagro</a:t>
            </a:r>
            <a:r>
              <a:rPr lang="pt-BR" sz="1600" dirty="0" smtClean="0"/>
              <a:t> MG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As oito amostras identificadas como F11 são oriundas de isolamentos no país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Aquisição de equipamentos de biologia molecular para detecção de pequenos fragmentos de material genético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Aquisição de equipamento para sequenciamento completo de genomas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/>
              <a:t>PCR a partir de achados de necropsia</a:t>
            </a:r>
          </a:p>
          <a:p>
            <a:endParaRPr lang="pt-B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grpSp>
        <p:nvGrpSpPr>
          <p:cNvPr id="5" name="Grupo 4"/>
          <p:cNvGrpSpPr/>
          <p:nvPr/>
        </p:nvGrpSpPr>
        <p:grpSpPr>
          <a:xfrm>
            <a:off x="466106" y="713098"/>
            <a:ext cx="8677894" cy="5174885"/>
            <a:chOff x="466106" y="495300"/>
            <a:chExt cx="8677894" cy="5174885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 cstate="print"/>
            <a:srcRect l="40639"/>
            <a:stretch/>
          </p:blipFill>
          <p:spPr>
            <a:xfrm>
              <a:off x="3981450" y="495300"/>
              <a:ext cx="5162550" cy="5174885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2" cstate="print"/>
            <a:srcRect t="68873" r="56732"/>
            <a:stretch/>
          </p:blipFill>
          <p:spPr>
            <a:xfrm>
              <a:off x="466106" y="4057650"/>
              <a:ext cx="3762994" cy="16125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377763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979714" y="99942"/>
            <a:ext cx="7886700" cy="68380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100" b="1" u="sng" dirty="0" smtClean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+mn-cs"/>
              </a:rPr>
              <a:t>Sobre a norma ABNT NBR ISO IEC 17.025:2005</a:t>
            </a:r>
            <a:endParaRPr lang="pt-BR" sz="2100" b="1" u="sng" dirty="0">
              <a:solidFill>
                <a:srgbClr val="000000"/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243840" y="696657"/>
            <a:ext cx="8622573" cy="5033583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 smtClean="0"/>
              <a:t>ISO 17025 - </a:t>
            </a:r>
            <a:r>
              <a:rPr lang="pt-BR" sz="2400" i="1" dirty="0" smtClean="0"/>
              <a:t>Requisitos </a:t>
            </a:r>
            <a:r>
              <a:rPr lang="pt-BR" sz="2400" i="1" dirty="0"/>
              <a:t>Gerais para a Competência de Laboratórios de Ensaio e Calibração</a:t>
            </a:r>
          </a:p>
          <a:p>
            <a:endParaRPr lang="pt-BR" sz="2400" dirty="0"/>
          </a:p>
          <a:p>
            <a:pPr marL="0" indent="0" algn="ctr">
              <a:buNone/>
            </a:pPr>
            <a:r>
              <a:rPr lang="pt-BR" sz="2400" i="1" dirty="0"/>
              <a:t>É a Organização Internacional de Normalização, com sede em Genebra, na Suíça. Foi criada em 1946 e tem como associados organismos de normalização de cerca de 160 países.</a:t>
            </a:r>
            <a:br>
              <a:rPr lang="pt-BR" sz="2400" i="1" dirty="0"/>
            </a:br>
            <a:r>
              <a:rPr lang="pt-BR" sz="2400" i="1" dirty="0"/>
              <a:t>A ISO tem como objetivo criar normas que facilitem o comércio e promovam boas práticas de gestão e o avanço tecnológico, além de disseminar conhecimentos. </a:t>
            </a:r>
            <a:endParaRPr lang="pt-BR" sz="2400" i="1" dirty="0" smtClean="0"/>
          </a:p>
          <a:p>
            <a:pPr marL="0" indent="0" algn="ctr">
              <a:buNone/>
            </a:pPr>
            <a:endParaRPr lang="pt-BR" sz="2400" i="1" dirty="0"/>
          </a:p>
          <a:p>
            <a:r>
              <a:rPr lang="pt-BR" sz="2400" dirty="0" smtClean="0"/>
              <a:t>O </a:t>
            </a:r>
            <a:r>
              <a:rPr lang="pt-BR" sz="2400" dirty="0" err="1"/>
              <a:t>Lanagro</a:t>
            </a:r>
            <a:r>
              <a:rPr lang="pt-BR" sz="2400" dirty="0"/>
              <a:t> PE foi acreditado pelo INMETRO em 2011, e o </a:t>
            </a:r>
            <a:r>
              <a:rPr lang="pt-BR" sz="2400" dirty="0" err="1"/>
              <a:t>Lanagro</a:t>
            </a:r>
            <a:r>
              <a:rPr lang="pt-BR" sz="2400" dirty="0"/>
              <a:t> PA em 2012. Ambos obtiveram suas </a:t>
            </a:r>
            <a:r>
              <a:rPr lang="pt-BR" sz="2400" dirty="0" smtClean="0"/>
              <a:t>acreditações no  escopo específico para mormo </a:t>
            </a:r>
            <a:r>
              <a:rPr lang="pt-BR" sz="2400" dirty="0"/>
              <a:t>em 2015</a:t>
            </a:r>
            <a:r>
              <a:rPr lang="pt-BR" sz="2400" dirty="0" smtClean="0"/>
              <a:t>.</a:t>
            </a:r>
          </a:p>
          <a:p>
            <a:endParaRPr lang="pt-BR" sz="2400" dirty="0" smtClean="0"/>
          </a:p>
          <a:p>
            <a:r>
              <a:rPr lang="pt-BR" sz="2400" dirty="0"/>
              <a:t>Os </a:t>
            </a:r>
            <a:r>
              <a:rPr lang="pt-BR" sz="2400" dirty="0" err="1"/>
              <a:t>Lanagros</a:t>
            </a:r>
            <a:r>
              <a:rPr lang="pt-BR" sz="2400" dirty="0"/>
              <a:t> participam rotineiramente de ensaios de proficiência </a:t>
            </a:r>
            <a:r>
              <a:rPr lang="pt-BR" sz="2400" dirty="0" smtClean="0"/>
              <a:t>internacionais (AHVLA – Reino Unido; IFL – Alemanha). </a:t>
            </a:r>
          </a:p>
          <a:p>
            <a:endParaRPr lang="pt-BR" sz="2400" dirty="0" smtClean="0"/>
          </a:p>
          <a:p>
            <a:r>
              <a:rPr lang="pt-BR" sz="2400" dirty="0" smtClean="0"/>
              <a:t>Auditoria PVS/2014 </a:t>
            </a:r>
            <a:r>
              <a:rPr lang="pt-BR" sz="2000" u="sng" dirty="0" smtClean="0">
                <a:hlinkClick r:id="rId2"/>
              </a:rPr>
              <a:t>http</a:t>
            </a:r>
            <a:r>
              <a:rPr lang="pt-BR" sz="2000" u="sng" dirty="0">
                <a:hlinkClick r:id="rId2"/>
              </a:rPr>
              <a:t>://www.oie.int/fileadmin/Home/eng/Support_to_OIE_Members/pdf/PVS_FU_Report_Brasil_ESP.pdf</a:t>
            </a:r>
            <a:endParaRPr lang="pt-BR" sz="2000" dirty="0"/>
          </a:p>
          <a:p>
            <a:pPr marL="0" indent="0">
              <a:buNone/>
            </a:pPr>
            <a:endParaRPr lang="pt-BR" sz="2400" dirty="0"/>
          </a:p>
          <a:p>
            <a:endParaRPr lang="pt-BR" dirty="0"/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837736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30205" y="1245573"/>
            <a:ext cx="7296665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350" b="1" dirty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755" y="325777"/>
            <a:ext cx="8870115" cy="516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2443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30205" y="1245573"/>
            <a:ext cx="7296665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350" b="1" dirty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0169" y="182880"/>
            <a:ext cx="8385488" cy="563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6464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3748089" y="287599"/>
            <a:ext cx="5095874" cy="17149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err="1" smtClean="0"/>
              <a:t>Glanders</a:t>
            </a:r>
            <a:r>
              <a:rPr lang="pt-BR" dirty="0" smtClean="0"/>
              <a:t> – </a:t>
            </a:r>
            <a:r>
              <a:rPr lang="pt-BR" dirty="0" err="1" smtClean="0"/>
              <a:t>version</a:t>
            </a:r>
            <a:r>
              <a:rPr lang="pt-BR" dirty="0" smtClean="0"/>
              <a:t> 2015</a:t>
            </a:r>
          </a:p>
          <a:p>
            <a:r>
              <a:rPr lang="pt-BR" dirty="0" smtClean="0"/>
              <a:t>FC: Livro de 1911 - USDA</a:t>
            </a:r>
          </a:p>
          <a:p>
            <a:r>
              <a:rPr lang="pt-BR" dirty="0" smtClean="0"/>
              <a:t>WB: Elschner et al. 2011 (</a:t>
            </a:r>
            <a:r>
              <a:rPr lang="pt-BR" i="1" dirty="0" err="1" smtClean="0"/>
              <a:t>Veterinary</a:t>
            </a:r>
            <a:r>
              <a:rPr lang="pt-BR" i="1" dirty="0" smtClean="0"/>
              <a:t> </a:t>
            </a:r>
            <a:r>
              <a:rPr lang="pt-BR" i="1" dirty="0" err="1" smtClean="0"/>
              <a:t>Research</a:t>
            </a:r>
            <a:r>
              <a:rPr lang="pt-BR" dirty="0" smtClean="0"/>
              <a:t>, 2011; 7-4)</a:t>
            </a:r>
            <a:endParaRPr lang="pt-BR" dirty="0"/>
          </a:p>
        </p:txBody>
      </p:sp>
      <p:pic>
        <p:nvPicPr>
          <p:cNvPr id="3" name="Picture 2" descr="http://www.oie.int/uploads/RTEmagicC_Manuel_T_ANG_2012_vol1_web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679" y="225491"/>
            <a:ext cx="2184185" cy="2787034"/>
          </a:xfrm>
          <a:prstGeom prst="rect">
            <a:avLst/>
          </a:prstGeom>
          <a:noFill/>
          <a:ln w="19050">
            <a:solidFill>
              <a:srgbClr val="15CD4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7679" y="3215410"/>
            <a:ext cx="2184185" cy="3316162"/>
          </a:xfrm>
          <a:prstGeom prst="rect">
            <a:avLst/>
          </a:prstGeom>
          <a:ln w="19050">
            <a:solidFill>
              <a:srgbClr val="15CD41"/>
            </a:solidFill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7681" y="2086076"/>
            <a:ext cx="5508308" cy="3961646"/>
          </a:xfrm>
          <a:prstGeom prst="rect">
            <a:avLst/>
          </a:prstGeom>
          <a:ln w="28575" cmpd="sng">
            <a:solidFill>
              <a:srgbClr val="15CD41"/>
            </a:solidFill>
          </a:ln>
          <a:effectLst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xmlns="" val="3531699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9536" y="1258309"/>
            <a:ext cx="3333010" cy="426146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38057" y="1258309"/>
            <a:ext cx="3289482" cy="42659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61554" y="182880"/>
            <a:ext cx="8090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FUTURO: autossuficiência na produção de insumos, programa </a:t>
            </a:r>
            <a:r>
              <a:rPr lang="pt-BR" i="1" dirty="0" err="1" smtClean="0"/>
              <a:t>twinning</a:t>
            </a:r>
            <a:r>
              <a:rPr lang="pt-BR" dirty="0" smtClean="0"/>
              <a:t>, testes ELISA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752217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82273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485900" y="295275"/>
            <a:ext cx="7124699" cy="5124450"/>
            <a:chOff x="1590604" y="149897"/>
            <a:chExt cx="8826776" cy="6491388"/>
          </a:xfrm>
        </p:grpSpPr>
        <p:sp>
          <p:nvSpPr>
            <p:cNvPr id="3" name="Line 196"/>
            <p:cNvSpPr>
              <a:spLocks noChangeShapeType="1"/>
            </p:cNvSpPr>
            <p:nvPr/>
          </p:nvSpPr>
          <p:spPr bwMode="auto">
            <a:xfrm>
              <a:off x="9041198" y="4590149"/>
              <a:ext cx="287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grpSp>
          <p:nvGrpSpPr>
            <p:cNvPr id="4" name="Group 211"/>
            <p:cNvGrpSpPr>
              <a:grpSpLocks/>
            </p:cNvGrpSpPr>
            <p:nvPr/>
          </p:nvGrpSpPr>
          <p:grpSpPr bwMode="auto">
            <a:xfrm>
              <a:off x="4656524" y="3221724"/>
              <a:ext cx="360363" cy="438150"/>
              <a:chOff x="1156" y="2157"/>
              <a:chExt cx="227" cy="321"/>
            </a:xfrm>
          </p:grpSpPr>
          <p:sp>
            <p:nvSpPr>
              <p:cNvPr id="51" name="Line 212"/>
              <p:cNvSpPr>
                <a:spLocks noChangeShapeType="1"/>
              </p:cNvSpPr>
              <p:nvPr/>
            </p:nvSpPr>
            <p:spPr bwMode="auto">
              <a:xfrm>
                <a:off x="1156" y="2478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 sz="750"/>
              </a:p>
            </p:txBody>
          </p:sp>
          <p:sp>
            <p:nvSpPr>
              <p:cNvPr id="52" name="Line 213"/>
              <p:cNvSpPr>
                <a:spLocks noChangeShapeType="1"/>
              </p:cNvSpPr>
              <p:nvPr/>
            </p:nvSpPr>
            <p:spPr bwMode="auto">
              <a:xfrm>
                <a:off x="1156" y="2157"/>
                <a:ext cx="0" cy="3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 sz="750"/>
              </a:p>
            </p:txBody>
          </p:sp>
        </p:grpSp>
        <p:grpSp>
          <p:nvGrpSpPr>
            <p:cNvPr id="5" name="Group 210"/>
            <p:cNvGrpSpPr>
              <a:grpSpLocks/>
            </p:cNvGrpSpPr>
            <p:nvPr/>
          </p:nvGrpSpPr>
          <p:grpSpPr bwMode="auto">
            <a:xfrm>
              <a:off x="3199199" y="3221725"/>
              <a:ext cx="360363" cy="433387"/>
              <a:chOff x="1156" y="2157"/>
              <a:chExt cx="227" cy="321"/>
            </a:xfrm>
          </p:grpSpPr>
          <p:sp>
            <p:nvSpPr>
              <p:cNvPr id="49" name="Line 202"/>
              <p:cNvSpPr>
                <a:spLocks noChangeShapeType="1"/>
              </p:cNvSpPr>
              <p:nvPr/>
            </p:nvSpPr>
            <p:spPr bwMode="auto">
              <a:xfrm>
                <a:off x="1156" y="2478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 sz="750"/>
              </a:p>
            </p:txBody>
          </p:sp>
          <p:sp>
            <p:nvSpPr>
              <p:cNvPr id="50" name="Line 203"/>
              <p:cNvSpPr>
                <a:spLocks noChangeShapeType="1"/>
              </p:cNvSpPr>
              <p:nvPr/>
            </p:nvSpPr>
            <p:spPr bwMode="auto">
              <a:xfrm>
                <a:off x="1156" y="2157"/>
                <a:ext cx="0" cy="3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 sz="750"/>
              </a:p>
            </p:txBody>
          </p:sp>
        </p:grpSp>
        <p:sp>
          <p:nvSpPr>
            <p:cNvPr id="6" name="Line 180"/>
            <p:cNvSpPr>
              <a:spLocks noChangeShapeType="1"/>
            </p:cNvSpPr>
            <p:nvPr/>
          </p:nvSpPr>
          <p:spPr bwMode="auto">
            <a:xfrm>
              <a:off x="9041198" y="3582086"/>
              <a:ext cx="287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7" name="Line 181"/>
            <p:cNvSpPr>
              <a:spLocks noChangeShapeType="1"/>
            </p:cNvSpPr>
            <p:nvPr/>
          </p:nvSpPr>
          <p:spPr bwMode="auto">
            <a:xfrm>
              <a:off x="9041198" y="4013886"/>
              <a:ext cx="287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8" name="Line 182"/>
            <p:cNvSpPr>
              <a:spLocks noChangeShapeType="1"/>
            </p:cNvSpPr>
            <p:nvPr/>
          </p:nvSpPr>
          <p:spPr bwMode="auto">
            <a:xfrm>
              <a:off x="8969762" y="3726549"/>
              <a:ext cx="714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9" name="Line 183"/>
            <p:cNvSpPr>
              <a:spLocks noChangeShapeType="1"/>
            </p:cNvSpPr>
            <p:nvPr/>
          </p:nvSpPr>
          <p:spPr bwMode="auto">
            <a:xfrm>
              <a:off x="8969761" y="3216961"/>
              <a:ext cx="0" cy="509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10" name="Line 197"/>
            <p:cNvSpPr>
              <a:spLocks noChangeShapeType="1"/>
            </p:cNvSpPr>
            <p:nvPr/>
          </p:nvSpPr>
          <p:spPr bwMode="auto">
            <a:xfrm>
              <a:off x="9041198" y="5166411"/>
              <a:ext cx="287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11" name="Line 198"/>
            <p:cNvSpPr>
              <a:spLocks noChangeShapeType="1"/>
            </p:cNvSpPr>
            <p:nvPr/>
          </p:nvSpPr>
          <p:spPr bwMode="auto">
            <a:xfrm>
              <a:off x="9041198" y="3582087"/>
              <a:ext cx="0" cy="15843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12" name="Line 171"/>
            <p:cNvSpPr>
              <a:spLocks noChangeShapeType="1"/>
            </p:cNvSpPr>
            <p:nvPr/>
          </p:nvSpPr>
          <p:spPr bwMode="auto">
            <a:xfrm flipV="1">
              <a:off x="6102736" y="3726549"/>
              <a:ext cx="397086" cy="47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750"/>
            </a:p>
          </p:txBody>
        </p:sp>
        <p:sp>
          <p:nvSpPr>
            <p:cNvPr id="13" name="Line 172"/>
            <p:cNvSpPr>
              <a:spLocks noChangeShapeType="1"/>
            </p:cNvSpPr>
            <p:nvPr/>
          </p:nvSpPr>
          <p:spPr bwMode="auto">
            <a:xfrm>
              <a:off x="6102736" y="3221725"/>
              <a:ext cx="0" cy="509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750"/>
            </a:p>
          </p:txBody>
        </p:sp>
        <p:sp>
          <p:nvSpPr>
            <p:cNvPr id="14" name="Rectangle 21"/>
            <p:cNvSpPr>
              <a:spLocks noChangeArrowheads="1"/>
            </p:cNvSpPr>
            <p:nvPr/>
          </p:nvSpPr>
          <p:spPr bwMode="auto">
            <a:xfrm>
              <a:off x="6390647" y="3383742"/>
              <a:ext cx="1088271" cy="454544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50" dirty="0"/>
                <a:t>SLAV</a:t>
              </a:r>
            </a:p>
            <a:p>
              <a:pPr algn="ctr">
                <a:defRPr/>
              </a:pPr>
              <a:r>
                <a:rPr lang="pt-BR" sz="750" dirty="0"/>
                <a:t>Jundiaí/SP</a:t>
              </a:r>
            </a:p>
          </p:txBody>
        </p:sp>
        <p:sp>
          <p:nvSpPr>
            <p:cNvPr id="15" name="Rectangle 21"/>
            <p:cNvSpPr>
              <a:spLocks noChangeArrowheads="1"/>
            </p:cNvSpPr>
            <p:nvPr/>
          </p:nvSpPr>
          <p:spPr bwMode="auto">
            <a:xfrm>
              <a:off x="9279897" y="3383742"/>
              <a:ext cx="1137483" cy="454544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88"/>
                <a:t>SLAV</a:t>
              </a:r>
            </a:p>
            <a:p>
              <a:pPr algn="ctr">
                <a:defRPr/>
              </a:pPr>
              <a:r>
                <a:rPr lang="pt-BR" sz="788"/>
                <a:t>Belo Horizonte/MG</a:t>
              </a:r>
            </a:p>
          </p:txBody>
        </p:sp>
        <p:sp>
          <p:nvSpPr>
            <p:cNvPr id="16" name="Rectangle 21"/>
            <p:cNvSpPr>
              <a:spLocks noChangeArrowheads="1"/>
            </p:cNvSpPr>
            <p:nvPr/>
          </p:nvSpPr>
          <p:spPr bwMode="auto">
            <a:xfrm>
              <a:off x="9271959" y="3886981"/>
              <a:ext cx="1137483" cy="45454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88"/>
                <a:t>SLAV</a:t>
              </a:r>
            </a:p>
            <a:p>
              <a:pPr algn="ctr">
                <a:defRPr/>
              </a:pPr>
              <a:r>
                <a:rPr lang="pt-BR" sz="788"/>
                <a:t>Varginha/MG</a:t>
              </a:r>
            </a:p>
          </p:txBody>
        </p:sp>
        <p:sp>
          <p:nvSpPr>
            <p:cNvPr id="17" name="Rectangle 21"/>
            <p:cNvSpPr>
              <a:spLocks noChangeArrowheads="1"/>
            </p:cNvSpPr>
            <p:nvPr/>
          </p:nvSpPr>
          <p:spPr bwMode="auto">
            <a:xfrm>
              <a:off x="9271959" y="4391806"/>
              <a:ext cx="1137483" cy="45454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88"/>
                <a:t>SLAV</a:t>
              </a:r>
            </a:p>
            <a:p>
              <a:pPr algn="ctr">
                <a:defRPr/>
              </a:pPr>
              <a:r>
                <a:rPr lang="pt-BR" sz="788"/>
                <a:t>Andradas/MG</a:t>
              </a:r>
            </a:p>
          </p:txBody>
        </p:sp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9271959" y="4915681"/>
              <a:ext cx="1137483" cy="45454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88"/>
                <a:t>SLAV</a:t>
              </a:r>
            </a:p>
            <a:p>
              <a:pPr algn="ctr">
                <a:defRPr/>
              </a:pPr>
              <a:r>
                <a:rPr lang="pt-BR" sz="788"/>
                <a:t>Rio de Janeiro/RJ</a:t>
              </a:r>
            </a:p>
          </p:txBody>
        </p:sp>
        <p:sp>
          <p:nvSpPr>
            <p:cNvPr id="19" name="Rectangle 21"/>
            <p:cNvSpPr>
              <a:spLocks noChangeArrowheads="1"/>
            </p:cNvSpPr>
            <p:nvPr/>
          </p:nvSpPr>
          <p:spPr bwMode="auto">
            <a:xfrm>
              <a:off x="3502984" y="3383742"/>
              <a:ext cx="1088271" cy="454544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50"/>
                <a:t>SLAV</a:t>
              </a:r>
            </a:p>
            <a:p>
              <a:pPr algn="ctr">
                <a:defRPr/>
              </a:pPr>
              <a:r>
                <a:rPr lang="pt-BR" sz="750"/>
                <a:t>Campo Grande/MS</a:t>
              </a:r>
            </a:p>
          </p:txBody>
        </p:sp>
        <p:sp>
          <p:nvSpPr>
            <p:cNvPr id="20" name="Rectangle 21"/>
            <p:cNvSpPr>
              <a:spLocks noChangeArrowheads="1"/>
            </p:cNvSpPr>
            <p:nvPr/>
          </p:nvSpPr>
          <p:spPr bwMode="auto">
            <a:xfrm>
              <a:off x="4960309" y="3388506"/>
              <a:ext cx="1088271" cy="45454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750"/>
                <a:t>SLAV</a:t>
              </a:r>
            </a:p>
            <a:p>
              <a:pPr algn="ctr">
                <a:defRPr/>
              </a:pPr>
              <a:r>
                <a:rPr lang="pt-BR" sz="750"/>
                <a:t>São José/SC</a:t>
              </a:r>
            </a:p>
          </p:txBody>
        </p:sp>
        <p:pic>
          <p:nvPicPr>
            <p:cNvPr id="21" name="Picture 11" descr="LANAGRO RS ANA ROCHA 044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4113376" y="4581848"/>
              <a:ext cx="1144256" cy="1010301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pic>
          <p:nvPicPr>
            <p:cNvPr id="22" name="Picture 12" descr="LANAGRO_M_SP(Campinas)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2891096" y="4584691"/>
              <a:ext cx="1144256" cy="1009389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pic>
          <p:nvPicPr>
            <p:cNvPr id="23" name="Picture 13" descr="para_M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1590604" y="4585405"/>
              <a:ext cx="1233917" cy="1006143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sp>
          <p:nvSpPr>
            <p:cNvPr id="24" name="Text Box 9"/>
            <p:cNvSpPr txBox="1">
              <a:spLocks noChangeArrowheads="1"/>
            </p:cNvSpPr>
            <p:nvPr/>
          </p:nvSpPr>
          <p:spPr bwMode="auto">
            <a:xfrm>
              <a:off x="3000761" y="5237850"/>
              <a:ext cx="985838" cy="329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altLang="pt-BR" sz="750" b="1"/>
                <a:t>Lanagro/SP</a:t>
              </a:r>
            </a:p>
          </p:txBody>
        </p:sp>
        <p:sp>
          <p:nvSpPr>
            <p:cNvPr id="25" name="Text Box 7"/>
            <p:cNvSpPr txBox="1">
              <a:spLocks noChangeArrowheads="1"/>
            </p:cNvSpPr>
            <p:nvPr/>
          </p:nvSpPr>
          <p:spPr bwMode="auto">
            <a:xfrm>
              <a:off x="1776799" y="5237850"/>
              <a:ext cx="985838" cy="329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altLang="pt-BR" sz="750" b="1"/>
                <a:t>Lanagro/PA</a:t>
              </a:r>
            </a:p>
          </p:txBody>
        </p:sp>
        <p:sp>
          <p:nvSpPr>
            <p:cNvPr id="26" name="Text Box 8"/>
            <p:cNvSpPr txBox="1">
              <a:spLocks noChangeArrowheads="1"/>
            </p:cNvSpPr>
            <p:nvPr/>
          </p:nvSpPr>
          <p:spPr bwMode="auto">
            <a:xfrm>
              <a:off x="4224723" y="5237850"/>
              <a:ext cx="985838" cy="3298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altLang="pt-BR" sz="750" b="1"/>
                <a:t>Lanagro/RS</a:t>
              </a:r>
            </a:p>
          </p:txBody>
        </p:sp>
        <p:pic>
          <p:nvPicPr>
            <p:cNvPr id="27" name="Picture 2" descr="LANAGRO MINAS (17)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560611" y="4594378"/>
              <a:ext cx="1104406" cy="997828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pic>
          <p:nvPicPr>
            <p:cNvPr id="28" name="Picture 3" descr="RECIFE"/>
            <p:cNvPicPr preferRelativeResize="0"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787528" y="4594378"/>
              <a:ext cx="1168450" cy="997828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pic>
          <p:nvPicPr>
            <p:cNvPr id="29" name="Picture 10" descr="LANAGRO GO (36)"/>
            <p:cNvPicPr preferRelativeResize="0"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>
            <a:xfrm>
              <a:off x="5337415" y="4585405"/>
              <a:ext cx="1103646" cy="1006143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sp>
          <p:nvSpPr>
            <p:cNvPr id="30" name="Text Box 4"/>
            <p:cNvSpPr txBox="1">
              <a:spLocks noChangeArrowheads="1"/>
            </p:cNvSpPr>
            <p:nvPr/>
          </p:nvSpPr>
          <p:spPr bwMode="auto">
            <a:xfrm>
              <a:off x="5448687" y="5237850"/>
              <a:ext cx="1008061" cy="329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altLang="pt-BR" sz="750" b="1"/>
                <a:t>Lanagro/GO</a:t>
              </a:r>
            </a:p>
          </p:txBody>
        </p:sp>
        <p:sp>
          <p:nvSpPr>
            <p:cNvPr id="31" name="Text Box 5"/>
            <p:cNvSpPr txBox="1">
              <a:spLocks noChangeArrowheads="1"/>
            </p:cNvSpPr>
            <p:nvPr/>
          </p:nvSpPr>
          <p:spPr bwMode="auto">
            <a:xfrm>
              <a:off x="6672649" y="5241025"/>
              <a:ext cx="1008063" cy="513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altLang="pt-BR" sz="750" b="1"/>
                <a:t>Lanagro/MG</a:t>
              </a:r>
            </a:p>
          </p:txBody>
        </p:sp>
        <p:sp>
          <p:nvSpPr>
            <p:cNvPr id="32" name="Text Box 6"/>
            <p:cNvSpPr txBox="1">
              <a:spLocks noChangeArrowheads="1"/>
            </p:cNvSpPr>
            <p:nvPr/>
          </p:nvSpPr>
          <p:spPr bwMode="auto">
            <a:xfrm>
              <a:off x="7896612" y="5237850"/>
              <a:ext cx="1008061" cy="329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BR" altLang="pt-BR" sz="750" b="1"/>
                <a:t>Lanagro/PE</a:t>
              </a:r>
            </a:p>
          </p:txBody>
        </p:sp>
        <p:sp>
          <p:nvSpPr>
            <p:cNvPr id="33" name="Line 71"/>
            <p:cNvSpPr>
              <a:spLocks noChangeShapeType="1"/>
            </p:cNvSpPr>
            <p:nvPr/>
          </p:nvSpPr>
          <p:spPr bwMode="auto">
            <a:xfrm>
              <a:off x="2318135" y="2358124"/>
              <a:ext cx="72051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34" name="Line 72"/>
            <p:cNvSpPr>
              <a:spLocks noChangeShapeType="1"/>
            </p:cNvSpPr>
            <p:nvPr/>
          </p:nvSpPr>
          <p:spPr bwMode="auto">
            <a:xfrm flipH="1">
              <a:off x="5847148" y="807122"/>
              <a:ext cx="8594" cy="15510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35" name="Line 73"/>
            <p:cNvSpPr>
              <a:spLocks noChangeShapeType="1"/>
            </p:cNvSpPr>
            <p:nvPr/>
          </p:nvSpPr>
          <p:spPr bwMode="auto">
            <a:xfrm>
              <a:off x="2318136" y="2358124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36" name="Line 74"/>
            <p:cNvSpPr>
              <a:spLocks noChangeShapeType="1"/>
            </p:cNvSpPr>
            <p:nvPr/>
          </p:nvSpPr>
          <p:spPr bwMode="auto">
            <a:xfrm>
              <a:off x="3759586" y="2358124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37" name="Line 75"/>
            <p:cNvSpPr>
              <a:spLocks noChangeShapeType="1"/>
            </p:cNvSpPr>
            <p:nvPr/>
          </p:nvSpPr>
          <p:spPr bwMode="auto">
            <a:xfrm>
              <a:off x="5199448" y="2358124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38" name="Line 76"/>
            <p:cNvSpPr>
              <a:spLocks noChangeShapeType="1"/>
            </p:cNvSpPr>
            <p:nvPr/>
          </p:nvSpPr>
          <p:spPr bwMode="auto">
            <a:xfrm>
              <a:off x="6639311" y="2358124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39" name="Line 77"/>
            <p:cNvSpPr>
              <a:spLocks noChangeShapeType="1"/>
            </p:cNvSpPr>
            <p:nvPr/>
          </p:nvSpPr>
          <p:spPr bwMode="auto">
            <a:xfrm>
              <a:off x="8079173" y="2358124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40" name="Line 78"/>
            <p:cNvSpPr>
              <a:spLocks noChangeShapeType="1"/>
            </p:cNvSpPr>
            <p:nvPr/>
          </p:nvSpPr>
          <p:spPr bwMode="auto">
            <a:xfrm>
              <a:off x="9519036" y="2358124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 sz="1350"/>
            </a:p>
          </p:txBody>
        </p:sp>
        <p:sp>
          <p:nvSpPr>
            <p:cNvPr id="41" name="Rectangle 15"/>
            <p:cNvSpPr>
              <a:spLocks noChangeArrowheads="1"/>
            </p:cNvSpPr>
            <p:nvPr/>
          </p:nvSpPr>
          <p:spPr bwMode="auto">
            <a:xfrm>
              <a:off x="1653905" y="2629572"/>
              <a:ext cx="1389889" cy="657225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/>
                <a:t>LANAGRO  PE</a:t>
              </a:r>
            </a:p>
          </p:txBody>
        </p:sp>
        <p:sp>
          <p:nvSpPr>
            <p:cNvPr id="42" name="Rectangle 16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3096942" y="2634334"/>
              <a:ext cx="1391478" cy="657224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/>
                <a:t>LANAGRO  GO</a:t>
              </a:r>
            </a:p>
          </p:txBody>
        </p:sp>
        <p:sp>
          <p:nvSpPr>
            <p:cNvPr id="43" name="Rectangle 17"/>
            <p:cNvSpPr>
              <a:spLocks noChangeArrowheads="1"/>
            </p:cNvSpPr>
            <p:nvPr/>
          </p:nvSpPr>
          <p:spPr bwMode="auto">
            <a:xfrm>
              <a:off x="5981431" y="2629572"/>
              <a:ext cx="1391479" cy="657225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 dirty="0"/>
                <a:t>LANAGRO  SP</a:t>
              </a:r>
            </a:p>
          </p:txBody>
        </p:sp>
        <p:sp>
          <p:nvSpPr>
            <p:cNvPr id="44" name="Rectangle 18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543155" y="2629572"/>
              <a:ext cx="1391478" cy="657225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/>
                <a:t>LANAGRO  RS</a:t>
              </a:r>
            </a:p>
          </p:txBody>
        </p:sp>
        <p:sp>
          <p:nvSpPr>
            <p:cNvPr id="45" name="Rectangle 19"/>
            <p:cNvSpPr>
              <a:spLocks noChangeArrowheads="1"/>
            </p:cNvSpPr>
            <p:nvPr/>
          </p:nvSpPr>
          <p:spPr bwMode="auto">
            <a:xfrm>
              <a:off x="7419707" y="2629572"/>
              <a:ext cx="1389890" cy="657225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/>
                <a:t>LANAGRO  PA</a:t>
              </a:r>
            </a:p>
          </p:txBody>
        </p:sp>
        <p:sp>
          <p:nvSpPr>
            <p:cNvPr id="46" name="Rectangle 20"/>
            <p:cNvSpPr>
              <a:spLocks noChangeArrowheads="1"/>
            </p:cNvSpPr>
            <p:nvPr/>
          </p:nvSpPr>
          <p:spPr bwMode="auto">
            <a:xfrm>
              <a:off x="8856393" y="2629572"/>
              <a:ext cx="1391478" cy="657225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/>
                <a:t>LANAGRO  MG</a:t>
              </a:r>
            </a:p>
          </p:txBody>
        </p:sp>
        <p:sp>
          <p:nvSpPr>
            <p:cNvPr id="47" name="Rectangle 14"/>
            <p:cNvSpPr>
              <a:spLocks noChangeArrowheads="1"/>
            </p:cNvSpPr>
            <p:nvPr/>
          </p:nvSpPr>
          <p:spPr bwMode="auto">
            <a:xfrm>
              <a:off x="4078479" y="149897"/>
              <a:ext cx="3549828" cy="657225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350" b="1" dirty="0"/>
                <a:t>Coordenação Geral</a:t>
              </a:r>
            </a:p>
            <a:p>
              <a:pPr algn="ctr">
                <a:defRPr/>
              </a:pPr>
              <a:r>
                <a:rPr lang="pt-BR" sz="1350" b="1" dirty="0"/>
                <a:t>de Laboratórios Agropecuários</a:t>
              </a:r>
            </a:p>
          </p:txBody>
        </p:sp>
        <p:sp>
          <p:nvSpPr>
            <p:cNvPr id="48" name="Rectangle 17"/>
            <p:cNvSpPr>
              <a:spLocks noChangeArrowheads="1"/>
            </p:cNvSpPr>
            <p:nvPr/>
          </p:nvSpPr>
          <p:spPr bwMode="auto">
            <a:xfrm>
              <a:off x="4543155" y="5984060"/>
              <a:ext cx="2876550" cy="657225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89999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8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050" dirty="0"/>
                <a:t>LABORATÓRIOS CREDENCIADOS</a:t>
              </a:r>
            </a:p>
          </p:txBody>
        </p:sp>
      </p:grpSp>
      <p:sp>
        <p:nvSpPr>
          <p:cNvPr id="53" name="CaixaDeTexto 52"/>
          <p:cNvSpPr txBox="1"/>
          <p:nvPr/>
        </p:nvSpPr>
        <p:spPr>
          <a:xfrm>
            <a:off x="184114" y="114318"/>
            <a:ext cx="18839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Legal</a:t>
            </a:r>
            <a:r>
              <a:rPr lang="pt-BR" dirty="0" smtClean="0"/>
              <a:t>: Decreto 5.741/2006</a:t>
            </a:r>
          </a:p>
          <a:p>
            <a:r>
              <a:rPr lang="pt-BR" dirty="0" smtClean="0"/>
              <a:t>Institui a Rede Nacional de Laboratórios Agropecuários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722308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 txBox="1">
            <a:spLocks noChangeArrowheads="1"/>
          </p:cNvSpPr>
          <p:nvPr/>
        </p:nvSpPr>
        <p:spPr bwMode="auto">
          <a:xfrm>
            <a:off x="1703788" y="722711"/>
            <a:ext cx="6068613" cy="90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x-none" altLang="pt-BR" sz="2100" u="sng" dirty="0"/>
              <a:t>Localiza</a:t>
            </a:r>
            <a:r>
              <a:rPr lang="pt-BR" altLang="pt-BR" sz="2100" u="sng" dirty="0" err="1"/>
              <a:t>ção</a:t>
            </a:r>
            <a:r>
              <a:rPr lang="x-none" altLang="pt-BR" sz="2100" u="sng" dirty="0"/>
              <a:t> dos </a:t>
            </a:r>
            <a:r>
              <a:rPr lang="x-none" altLang="pt-BR" sz="2100" u="sng" dirty="0" err="1"/>
              <a:t>Laborat</a:t>
            </a:r>
            <a:r>
              <a:rPr lang="pt-BR" altLang="pt-BR" sz="2100" u="sng" dirty="0"/>
              <a:t>ó</a:t>
            </a:r>
            <a:r>
              <a:rPr lang="x-none" altLang="pt-BR" sz="2100" u="sng" dirty="0" err="1"/>
              <a:t>rios</a:t>
            </a:r>
            <a:r>
              <a:rPr lang="x-none" altLang="pt-BR" sz="2100" u="sng" dirty="0"/>
              <a:t> </a:t>
            </a:r>
            <a:r>
              <a:rPr lang="x-none" altLang="pt-BR" sz="2100" u="sng" dirty="0" err="1"/>
              <a:t>Naciona</a:t>
            </a:r>
            <a:r>
              <a:rPr lang="pt-BR" altLang="pt-BR" sz="2100" u="sng" dirty="0" err="1"/>
              <a:t>is</a:t>
            </a:r>
            <a:r>
              <a:rPr lang="x-none" altLang="pt-BR" sz="2100" u="sng" dirty="0"/>
              <a:t> </a:t>
            </a:r>
            <a:r>
              <a:rPr lang="x-none" altLang="pt-BR" sz="2100" u="sng" dirty="0" err="1"/>
              <a:t>Agropecu</a:t>
            </a:r>
            <a:r>
              <a:rPr lang="pt-BR" altLang="pt-BR" sz="2100" u="sng" dirty="0"/>
              <a:t>á</a:t>
            </a:r>
            <a:r>
              <a:rPr lang="x-none" altLang="pt-BR" sz="2100" u="sng" dirty="0" err="1" smtClean="0"/>
              <a:t>rios</a:t>
            </a:r>
            <a:r>
              <a:rPr lang="pt-BR" altLang="pt-BR" sz="2100" u="sng" dirty="0" smtClean="0"/>
              <a:t> (LANAGRO)</a:t>
            </a:r>
            <a:r>
              <a:rPr lang="x-none" altLang="pt-BR" sz="2100" u="sng" dirty="0" smtClean="0"/>
              <a:t> </a:t>
            </a:r>
            <a:r>
              <a:rPr lang="pt-BR" altLang="pt-BR" sz="2100" u="sng" dirty="0"/>
              <a:t>e </a:t>
            </a:r>
            <a:r>
              <a:rPr lang="x-none" altLang="pt-BR" sz="2100" u="sng" dirty="0"/>
              <a:t>su</a:t>
            </a:r>
            <a:r>
              <a:rPr lang="pt-BR" altLang="pt-BR" sz="2100" u="sng" dirty="0"/>
              <a:t>a</a:t>
            </a:r>
            <a:r>
              <a:rPr lang="x-none" altLang="pt-BR" sz="2100" u="sng" dirty="0"/>
              <a:t>s Unidades </a:t>
            </a:r>
            <a:r>
              <a:rPr lang="x-none" altLang="pt-BR" sz="2100" u="sng" dirty="0" err="1"/>
              <a:t>Avan</a:t>
            </a:r>
            <a:r>
              <a:rPr lang="pt-BR" altLang="pt-BR" sz="2100" u="sng" dirty="0"/>
              <a:t>ç</a:t>
            </a:r>
            <a:r>
              <a:rPr lang="x-none" altLang="pt-BR" sz="2100" u="sng" dirty="0" err="1"/>
              <a:t>adas</a:t>
            </a:r>
            <a:endParaRPr lang="x-none" altLang="pt-BR" sz="2100" u="sng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9459" y="1873828"/>
            <a:ext cx="4664869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4058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54609" y="0"/>
            <a:ext cx="5493597" cy="5813161"/>
          </a:xfrm>
          <a:prstGeom prst="rect">
            <a:avLst/>
          </a:prstGeom>
        </p:spPr>
      </p:pic>
      <p:sp>
        <p:nvSpPr>
          <p:cNvPr id="5" name="Rectangle 15"/>
          <p:cNvSpPr txBox="1">
            <a:spLocks noChangeArrowheads="1"/>
          </p:cNvSpPr>
          <p:nvPr/>
        </p:nvSpPr>
        <p:spPr bwMode="auto">
          <a:xfrm>
            <a:off x="188735" y="87085"/>
            <a:ext cx="3242442" cy="90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x-none" altLang="pt-BR" sz="2100" u="sng" dirty="0"/>
              <a:t>Localiza</a:t>
            </a:r>
            <a:r>
              <a:rPr lang="pt-BR" altLang="pt-BR" sz="2100" u="sng" dirty="0" err="1"/>
              <a:t>ção</a:t>
            </a:r>
            <a:r>
              <a:rPr lang="x-none" altLang="pt-BR" sz="2100" u="sng" dirty="0"/>
              <a:t> dos </a:t>
            </a:r>
            <a:r>
              <a:rPr lang="x-none" altLang="pt-BR" sz="2100" u="sng" dirty="0" err="1"/>
              <a:t>Laborat</a:t>
            </a:r>
            <a:r>
              <a:rPr lang="pt-BR" altLang="pt-BR" sz="2100" u="sng" dirty="0"/>
              <a:t>ó</a:t>
            </a:r>
            <a:r>
              <a:rPr lang="x-none" altLang="pt-BR" sz="2100" u="sng" dirty="0" err="1"/>
              <a:t>rios</a:t>
            </a:r>
            <a:r>
              <a:rPr lang="x-none" altLang="pt-BR" sz="2100" u="sng" dirty="0"/>
              <a:t> </a:t>
            </a:r>
            <a:r>
              <a:rPr lang="pt-BR" altLang="pt-BR" sz="2100" u="sng" dirty="0" smtClean="0"/>
              <a:t>Credenciados</a:t>
            </a:r>
            <a:endParaRPr lang="x-none" altLang="pt-BR" sz="2100" u="sng" dirty="0"/>
          </a:p>
        </p:txBody>
      </p:sp>
      <p:sp>
        <p:nvSpPr>
          <p:cNvPr id="6" name="CaixaDeTexto 5"/>
          <p:cNvSpPr txBox="1"/>
          <p:nvPr/>
        </p:nvSpPr>
        <p:spPr>
          <a:xfrm>
            <a:off x="171555" y="1081020"/>
            <a:ext cx="349475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 Legal</a:t>
            </a:r>
            <a:r>
              <a:rPr lang="pt-BR" dirty="0" smtClean="0"/>
              <a:t>: Decreto 5.741/2006</a:t>
            </a:r>
          </a:p>
          <a:p>
            <a:r>
              <a:rPr lang="pt-BR" dirty="0" smtClean="0"/>
              <a:t>Institui a Rede Nacional de Laboratórios Agropecuários</a:t>
            </a:r>
            <a:endParaRPr lang="pt-BR" dirty="0"/>
          </a:p>
          <a:p>
            <a:endParaRPr lang="pt-BR" dirty="0" smtClean="0"/>
          </a:p>
          <a:p>
            <a:r>
              <a:rPr lang="pt-BR" dirty="0" smtClean="0"/>
              <a:t>IN 57/2013 </a:t>
            </a:r>
            <a:r>
              <a:rPr lang="pt-BR" sz="1400" dirty="0" smtClean="0"/>
              <a:t>Estabelece </a:t>
            </a:r>
            <a:r>
              <a:rPr lang="pt-BR" sz="1400" dirty="0"/>
              <a:t>os critérios e requisitos para o credenciamento e monitoramento de laboratórios pelo Ministério da Agricultura, Pecuária e Abastecimento – MAPA</a:t>
            </a:r>
            <a:r>
              <a:rPr lang="pt-BR" sz="1400" dirty="0" smtClean="0"/>
              <a:t>)</a:t>
            </a:r>
          </a:p>
          <a:p>
            <a:endParaRPr lang="pt-BR" sz="1400" dirty="0"/>
          </a:p>
          <a:p>
            <a:r>
              <a:rPr lang="pt-BR" dirty="0"/>
              <a:t>IN 12/2004</a:t>
            </a:r>
            <a:r>
              <a:rPr lang="pt-BR" sz="1400" b="1" dirty="0"/>
              <a:t>: </a:t>
            </a:r>
            <a:r>
              <a:rPr lang="pt-BR" sz="1400" dirty="0"/>
              <a:t>requisitos de qualidade para o credenciamento e monitoramento de laboratórios para diagnóstico sorológico do mormo pela técnica da FC</a:t>
            </a:r>
          </a:p>
          <a:p>
            <a:r>
              <a:rPr lang="pt-BR" sz="1400" dirty="0"/>
              <a:t/>
            </a:r>
            <a:br>
              <a:rPr lang="pt-BR" sz="1400" dirty="0"/>
            </a:b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xmlns="" val="1232676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3"/>
          <p:cNvSpPr>
            <a:spLocks noChangeArrowheads="1"/>
          </p:cNvSpPr>
          <p:nvPr/>
        </p:nvSpPr>
        <p:spPr bwMode="auto">
          <a:xfrm>
            <a:off x="2208613" y="3552826"/>
            <a:ext cx="4726781" cy="61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4" name="CustomShape 4"/>
          <p:cNvSpPr>
            <a:spLocks noChangeArrowheads="1"/>
          </p:cNvSpPr>
          <p:nvPr/>
        </p:nvSpPr>
        <p:spPr bwMode="auto">
          <a:xfrm>
            <a:off x="2208613" y="1672832"/>
            <a:ext cx="4726781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5" name="CustomShape 5"/>
          <p:cNvSpPr>
            <a:spLocks noChangeArrowheads="1"/>
          </p:cNvSpPr>
          <p:nvPr/>
        </p:nvSpPr>
        <p:spPr bwMode="auto">
          <a:xfrm>
            <a:off x="2208613" y="4205288"/>
            <a:ext cx="5374481" cy="753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6" name="CustomShape 6"/>
          <p:cNvSpPr>
            <a:spLocks noChangeArrowheads="1"/>
          </p:cNvSpPr>
          <p:nvPr/>
        </p:nvSpPr>
        <p:spPr bwMode="auto">
          <a:xfrm>
            <a:off x="2237187" y="2301480"/>
            <a:ext cx="5561409" cy="983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7" name="CaixaDeTexto 6"/>
          <p:cNvSpPr txBox="1"/>
          <p:nvPr/>
        </p:nvSpPr>
        <p:spPr>
          <a:xfrm>
            <a:off x="585849" y="226875"/>
            <a:ext cx="1954530" cy="415498"/>
          </a:xfrm>
          <a:prstGeom prst="rect">
            <a:avLst/>
          </a:prstGeom>
          <a:solidFill>
            <a:schemeClr val="bg1">
              <a:alpha val="63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100" u="sng" dirty="0" err="1"/>
              <a:t>Lanagro</a:t>
            </a:r>
            <a:r>
              <a:rPr lang="pt-BR" sz="2100" u="sng" dirty="0"/>
              <a:t> PE</a:t>
            </a:r>
          </a:p>
        </p:txBody>
      </p:sp>
      <p:pic>
        <p:nvPicPr>
          <p:cNvPr id="8" name="Picture 22" descr="DSC0327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26427" y="115631"/>
            <a:ext cx="3435282" cy="2442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X:\2014_OBRAS\Imagem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5" b="195"/>
          <a:stretch>
            <a:fillRect/>
          </a:stretch>
        </p:blipFill>
        <p:spPr bwMode="auto">
          <a:xfrm>
            <a:off x="51331" y="2134261"/>
            <a:ext cx="3981709" cy="223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X:\2014_OBRAS\Imagem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5" b="195"/>
          <a:stretch>
            <a:fillRect/>
          </a:stretch>
        </p:blipFill>
        <p:spPr bwMode="auto">
          <a:xfrm>
            <a:off x="4107994" y="2969387"/>
            <a:ext cx="4267318" cy="240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ço Reservado para Texto 2"/>
          <p:cNvSpPr txBox="1">
            <a:spLocks/>
          </p:cNvSpPr>
          <p:nvPr/>
        </p:nvSpPr>
        <p:spPr>
          <a:xfrm>
            <a:off x="0" y="4520180"/>
            <a:ext cx="4019255" cy="356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 dirty="0"/>
              <a:t> Laboratórios de Virologia e Bacteriologia</a:t>
            </a:r>
          </a:p>
          <a:p>
            <a:pPr marL="0" indent="0" algn="ctr">
              <a:buNone/>
            </a:pPr>
            <a:endParaRPr lang="pt-BR" sz="1500" dirty="0"/>
          </a:p>
        </p:txBody>
      </p:sp>
      <p:sp>
        <p:nvSpPr>
          <p:cNvPr id="12" name="Espaço Reservado para Texto 2"/>
          <p:cNvSpPr txBox="1">
            <a:spLocks/>
          </p:cNvSpPr>
          <p:nvPr/>
        </p:nvSpPr>
        <p:spPr>
          <a:xfrm>
            <a:off x="6379939" y="5434011"/>
            <a:ext cx="2657653" cy="3000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 dirty="0"/>
              <a:t>Laboratório de Bacteriologia</a:t>
            </a:r>
          </a:p>
        </p:txBody>
      </p:sp>
    </p:spTree>
    <p:extLst>
      <p:ext uri="{BB962C8B-B14F-4D97-AF65-F5344CB8AC3E}">
        <p14:creationId xmlns:p14="http://schemas.microsoft.com/office/powerpoint/2010/main" xmlns="" val="1560174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3"/>
          <p:cNvSpPr>
            <a:spLocks noChangeArrowheads="1"/>
          </p:cNvSpPr>
          <p:nvPr/>
        </p:nvSpPr>
        <p:spPr bwMode="auto">
          <a:xfrm>
            <a:off x="1789513" y="3905251"/>
            <a:ext cx="4726781" cy="61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3" name="CustomShape 4"/>
          <p:cNvSpPr>
            <a:spLocks noChangeArrowheads="1"/>
          </p:cNvSpPr>
          <p:nvPr/>
        </p:nvSpPr>
        <p:spPr bwMode="auto">
          <a:xfrm>
            <a:off x="1789513" y="2025257"/>
            <a:ext cx="4726781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4" name="CustomShape 5"/>
          <p:cNvSpPr>
            <a:spLocks noChangeArrowheads="1"/>
          </p:cNvSpPr>
          <p:nvPr/>
        </p:nvSpPr>
        <p:spPr bwMode="auto">
          <a:xfrm>
            <a:off x="1789513" y="4557713"/>
            <a:ext cx="5374481" cy="753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5" name="CustomShape 6"/>
          <p:cNvSpPr>
            <a:spLocks noChangeArrowheads="1"/>
          </p:cNvSpPr>
          <p:nvPr/>
        </p:nvSpPr>
        <p:spPr bwMode="auto">
          <a:xfrm>
            <a:off x="1818087" y="2653905"/>
            <a:ext cx="5561409" cy="983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3750" rIns="67500" bIns="3375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350"/>
          </a:p>
        </p:txBody>
      </p:sp>
      <p:sp>
        <p:nvSpPr>
          <p:cNvPr id="6" name="CaixaDeTexto 5"/>
          <p:cNvSpPr txBox="1"/>
          <p:nvPr/>
        </p:nvSpPr>
        <p:spPr>
          <a:xfrm>
            <a:off x="3499488" y="118543"/>
            <a:ext cx="1954530" cy="415498"/>
          </a:xfrm>
          <a:prstGeom prst="rect">
            <a:avLst/>
          </a:prstGeom>
          <a:solidFill>
            <a:schemeClr val="bg1">
              <a:alpha val="63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100" u="sng" dirty="0" err="1"/>
              <a:t>Lanagro</a:t>
            </a:r>
            <a:r>
              <a:rPr lang="pt-BR" sz="2100" u="sng" dirty="0"/>
              <a:t> PA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625" y="360809"/>
            <a:ext cx="3247617" cy="182678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2079" y="2555327"/>
            <a:ext cx="1550278" cy="275605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5085" y="817893"/>
            <a:ext cx="3871743" cy="217785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5208" y="3120633"/>
            <a:ext cx="3894658" cy="2190745"/>
          </a:xfrm>
          <a:prstGeom prst="rect">
            <a:avLst/>
          </a:prstGeom>
        </p:spPr>
      </p:pic>
      <p:sp>
        <p:nvSpPr>
          <p:cNvPr id="11" name="Espaço Reservado para Texto 2"/>
          <p:cNvSpPr txBox="1">
            <a:spLocks/>
          </p:cNvSpPr>
          <p:nvPr/>
        </p:nvSpPr>
        <p:spPr>
          <a:xfrm>
            <a:off x="-27573" y="2773530"/>
            <a:ext cx="2867879" cy="3274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500" dirty="0"/>
              <a:t>Laboratório de Bacteriologia</a:t>
            </a:r>
          </a:p>
        </p:txBody>
      </p:sp>
    </p:spTree>
    <p:extLst>
      <p:ext uri="{BB962C8B-B14F-4D97-AF65-F5344CB8AC3E}">
        <p14:creationId xmlns:p14="http://schemas.microsoft.com/office/powerpoint/2010/main" xmlns="" val="433011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83178" y="548641"/>
            <a:ext cx="8375468" cy="3854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100" b="1" u="sng" dirty="0">
                <a:solidFill>
                  <a:srgbClr val="000000"/>
                </a:solidFill>
                <a:ea typeface="Times New Roman" panose="02020603050405020304" pitchFamily="18" charset="0"/>
              </a:rPr>
              <a:t>Equipe envolvida no diagnóstico de mormo – </a:t>
            </a:r>
            <a:r>
              <a:rPr lang="pt-BR" sz="2100" b="1" u="sng" dirty="0" err="1">
                <a:solidFill>
                  <a:srgbClr val="000000"/>
                </a:solidFill>
                <a:ea typeface="Times New Roman" panose="02020603050405020304" pitchFamily="18" charset="0"/>
              </a:rPr>
              <a:t>Lanagro</a:t>
            </a:r>
            <a:r>
              <a:rPr lang="pt-BR" sz="2100" b="1" u="sng" dirty="0">
                <a:solidFill>
                  <a:srgbClr val="000000"/>
                </a:solidFill>
                <a:ea typeface="Times New Roman" panose="02020603050405020304" pitchFamily="18" charset="0"/>
              </a:rPr>
              <a:t> PE</a:t>
            </a:r>
          </a:p>
          <a:p>
            <a:endParaRPr lang="pt-BR" sz="1350" b="1" dirty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04 </a:t>
            </a:r>
            <a:r>
              <a:rPr lang="pt-BR" sz="1350" b="1" dirty="0" err="1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FFAs</a:t>
            </a:r>
            <a:r>
              <a:rPr lang="pt-BR" sz="1350" b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 médicos veterinários, sendo 02 com título de Doutor;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01 FEA médica veterinária, com título de Mestre;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02 técnicos de laboratório (01 farmacêutico, com título de Doutor e 01 químico);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01 auxiliar de laboratório (Químico).</a:t>
            </a:r>
          </a:p>
          <a:p>
            <a:endParaRPr lang="pt-BR" sz="1350" b="1" dirty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r>
              <a:rPr lang="pt-BR" sz="2100" b="1" u="sng" dirty="0">
                <a:solidFill>
                  <a:srgbClr val="000000"/>
                </a:solidFill>
                <a:ea typeface="Times New Roman" panose="02020603050405020304" pitchFamily="18" charset="0"/>
              </a:rPr>
              <a:t>Equipe envolvida no diagnóstico de mormo – </a:t>
            </a:r>
            <a:r>
              <a:rPr lang="pt-BR" sz="2100" b="1" u="sng" dirty="0" err="1">
                <a:solidFill>
                  <a:srgbClr val="000000"/>
                </a:solidFill>
                <a:ea typeface="Times New Roman" panose="02020603050405020304" pitchFamily="18" charset="0"/>
              </a:rPr>
              <a:t>Lanagro</a:t>
            </a:r>
            <a:r>
              <a:rPr lang="pt-BR" sz="2100" b="1" u="sng" dirty="0">
                <a:solidFill>
                  <a:srgbClr val="000000"/>
                </a:solidFill>
                <a:ea typeface="Times New Roman" panose="02020603050405020304" pitchFamily="18" charset="0"/>
              </a:rPr>
              <a:t> PA</a:t>
            </a:r>
          </a:p>
          <a:p>
            <a:endParaRPr lang="pt-BR" sz="1350" b="1" dirty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05 </a:t>
            </a:r>
            <a:r>
              <a:rPr lang="pt-BR" sz="1350" b="1" dirty="0" err="1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FFAs</a:t>
            </a:r>
            <a:r>
              <a:rPr lang="pt-BR" sz="1350" b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 médicos veterinários, sendo 01 com título de Doutor e 01 com título de Mestre;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01 FEA médica veterinária;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b="1" dirty="0" smtClean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03 </a:t>
            </a:r>
            <a:r>
              <a:rPr lang="pt-BR" sz="1350" b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técnicos de laboratório (02 farmacêuticos e biomédica, sendo 01 com título de Doutor e 02 com título de Mestre);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01 auxiliar de laboratório (biólogo, com título de Mestre).</a:t>
            </a:r>
          </a:p>
          <a:p>
            <a:endParaRPr lang="pt-BR" sz="1350" b="1" dirty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r>
              <a:rPr lang="pt-BR" sz="1350" b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Observa-se que as equipes são compostas 100% por servidores públicos, todos com formação mínima de nível superior.</a:t>
            </a:r>
          </a:p>
        </p:txBody>
      </p:sp>
    </p:spTree>
    <p:extLst>
      <p:ext uri="{BB962C8B-B14F-4D97-AF65-F5344CB8AC3E}">
        <p14:creationId xmlns:p14="http://schemas.microsoft.com/office/powerpoint/2010/main" xmlns="" val="998844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14401" y="600891"/>
            <a:ext cx="811247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100" b="1" u="sng" dirty="0">
                <a:solidFill>
                  <a:srgbClr val="000000"/>
                </a:solidFill>
                <a:ea typeface="Times New Roman" panose="02020603050405020304" pitchFamily="18" charset="0"/>
              </a:rPr>
              <a:t>Responsáveis Técnicos dos Laboratórios Credenciados</a:t>
            </a:r>
          </a:p>
          <a:p>
            <a:endParaRPr lang="pt-BR" sz="1350" b="1" dirty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endParaRPr lang="pt-BR" sz="1350" b="1" dirty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endParaRPr lang="pt-BR" sz="1350" b="1" dirty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b="1" dirty="0"/>
              <a:t>Todos os Responsáveis Técnicos dos laboratórios credenciados são médicos veterinários e são submetidos à avaliação/prova de habilitação para realização da FC nos </a:t>
            </a:r>
            <a:r>
              <a:rPr lang="pt-BR" sz="1350" b="1" dirty="0" smtClean="0"/>
              <a:t>LANAGRO </a:t>
            </a:r>
            <a:r>
              <a:rPr lang="pt-BR" sz="1350" b="1" dirty="0"/>
              <a:t>PE ou </a:t>
            </a:r>
            <a:r>
              <a:rPr lang="pt-BR" sz="1350" b="1" dirty="0" smtClean="0"/>
              <a:t>PA, ou durante auditorias </a:t>
            </a:r>
            <a:r>
              <a:rPr lang="pt-BR" sz="1350" b="1" i="1" dirty="0" smtClean="0"/>
              <a:t>in loco</a:t>
            </a:r>
            <a:r>
              <a:rPr lang="pt-BR" sz="1350" b="1" dirty="0" smtClean="0"/>
              <a:t>.</a:t>
            </a:r>
            <a:endParaRPr lang="pt-BR" sz="1350" b="1" dirty="0"/>
          </a:p>
          <a:p>
            <a:endParaRPr lang="pt-BR" sz="1350" b="1" dirty="0"/>
          </a:p>
          <a:p>
            <a:endParaRPr lang="pt-BR" sz="1350" b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b="1" dirty="0"/>
              <a:t>Os laboratórios credenciados realizam ensaios laboratoriais com a finalidade de trânsito. As análises laboratoriais referentes ao saneamento dos focos de mormo são realizadas pelos </a:t>
            </a:r>
            <a:r>
              <a:rPr lang="pt-BR" sz="1350" b="1" dirty="0" err="1"/>
              <a:t>Lanagros</a:t>
            </a:r>
            <a:r>
              <a:rPr lang="pt-BR" sz="1350" b="1" dirty="0"/>
              <a:t>.</a:t>
            </a:r>
          </a:p>
          <a:p>
            <a:endParaRPr lang="pt-BR" sz="1350" b="1" dirty="0">
              <a:solidFill>
                <a:srgbClr val="000000"/>
              </a:solidFill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386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979714" y="213159"/>
            <a:ext cx="7886700" cy="68380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100" b="1" u="sng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+mn-cs"/>
              </a:rPr>
              <a:t>Breve Histórico das atividades laboratoriais relacionadas ao mormo</a:t>
            </a:r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740228" y="1027596"/>
            <a:ext cx="8212183" cy="437171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O </a:t>
            </a:r>
            <a:r>
              <a:rPr lang="pt-BR" dirty="0" err="1"/>
              <a:t>Lanagro</a:t>
            </a:r>
            <a:r>
              <a:rPr lang="pt-BR" dirty="0"/>
              <a:t> PE realiza exames sorológicos para o diagnóstico do mormo desde 2000.</a:t>
            </a:r>
          </a:p>
          <a:p>
            <a:endParaRPr lang="pt-BR" dirty="0"/>
          </a:p>
          <a:p>
            <a:r>
              <a:rPr lang="pt-BR" dirty="0"/>
              <a:t>O </a:t>
            </a:r>
            <a:r>
              <a:rPr lang="pt-BR" dirty="0" err="1"/>
              <a:t>Lanagro</a:t>
            </a:r>
            <a:r>
              <a:rPr lang="pt-BR" dirty="0"/>
              <a:t> PA iniciou o diagnóstico do mormo em 2004</a:t>
            </a:r>
            <a:r>
              <a:rPr lang="pt-BR" dirty="0" smtClean="0"/>
              <a:t>.</a:t>
            </a:r>
          </a:p>
          <a:p>
            <a:pPr marL="0" indent="0">
              <a:buNone/>
            </a:pPr>
            <a:endParaRPr lang="pt-BR" dirty="0" smtClean="0"/>
          </a:p>
          <a:p>
            <a:r>
              <a:rPr lang="pt-BR" dirty="0" smtClean="0"/>
              <a:t>Em 2011 o </a:t>
            </a:r>
            <a:r>
              <a:rPr lang="pt-BR" dirty="0" err="1" smtClean="0"/>
              <a:t>Lanagro</a:t>
            </a:r>
            <a:r>
              <a:rPr lang="pt-BR" dirty="0" smtClean="0"/>
              <a:t> MG disponibilizou </a:t>
            </a:r>
            <a:r>
              <a:rPr lang="pt-BR" dirty="0" err="1" smtClean="0"/>
              <a:t>maleína</a:t>
            </a:r>
            <a:r>
              <a:rPr lang="pt-BR" dirty="0" smtClean="0"/>
              <a:t> produzida à partir de cepas isoladas no Brasil, deixando de importar </a:t>
            </a:r>
            <a:r>
              <a:rPr lang="pt-BR" dirty="0" err="1" smtClean="0"/>
              <a:t>maleína</a:t>
            </a:r>
            <a:r>
              <a:rPr lang="pt-BR" dirty="0" smtClean="0"/>
              <a:t> da Romênia e República Tcheca. 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0637779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5839</TotalTime>
  <Words>582</Words>
  <Application>Microsoft Office PowerPoint</Application>
  <PresentationFormat>Apresentação na tela (4:3)</PresentationFormat>
  <Paragraphs>108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Angela Pimenta Peres</dc:creator>
  <cp:lastModifiedBy>ldiniz</cp:lastModifiedBy>
  <cp:revision>176</cp:revision>
  <cp:lastPrinted>2015-08-28T12:11:06Z</cp:lastPrinted>
  <dcterms:created xsi:type="dcterms:W3CDTF">2015-07-29T22:54:28Z</dcterms:created>
  <dcterms:modified xsi:type="dcterms:W3CDTF">2016-07-07T11:26:01Z</dcterms:modified>
</cp:coreProperties>
</file>