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78" r:id="rId2"/>
    <p:sldId id="359" r:id="rId3"/>
    <p:sldId id="362" r:id="rId4"/>
    <p:sldId id="376" r:id="rId5"/>
    <p:sldId id="363" r:id="rId6"/>
    <p:sldId id="364" r:id="rId7"/>
    <p:sldId id="366" r:id="rId8"/>
    <p:sldId id="367" r:id="rId9"/>
    <p:sldId id="365" r:id="rId10"/>
    <p:sldId id="380" r:id="rId11"/>
    <p:sldId id="378" r:id="rId12"/>
    <p:sldId id="379" r:id="rId13"/>
    <p:sldId id="377" r:id="rId14"/>
    <p:sldId id="371" r:id="rId15"/>
    <p:sldId id="381" r:id="rId16"/>
    <p:sldId id="373" r:id="rId17"/>
  </p:sldIdLst>
  <p:sldSz cx="9144000" cy="6858000" type="screen4x3"/>
  <p:notesSz cx="679132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D41"/>
    <a:srgbClr val="3FF1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 autoAdjust="0"/>
    <p:restoredTop sz="94707" autoAdjust="0"/>
  </p:normalViewPr>
  <p:slideViewPr>
    <p:cSldViewPr snapToGrid="0"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3E91-2275-43E8-839F-41754661D6B8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C244-B82B-4DC4-A478-2F192064E3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192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41D5F-D429-4CF7-A26F-EFEF2DD3E193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4475-27C2-476F-93C9-37AD19DBC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111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6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710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57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6419"/>
            <a:ext cx="8995719" cy="6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25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835"/>
            <a:ext cx="9144000" cy="6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59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" y="6416"/>
            <a:ext cx="9144018" cy="6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26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09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42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92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010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244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99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897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02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e.int/fileadmin/Home/eng/Support_to_OIE_Members/pdf/PVS_FU_Report_Brasil_ESP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45245"/>
            <a:ext cx="58004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i="1" dirty="0"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Coordenação Geral de Laboratórios Agropecuários</a:t>
            </a:r>
          </a:p>
          <a:p>
            <a:pPr algn="ctr"/>
            <a:r>
              <a:rPr lang="pt-BR" sz="3000" i="1" dirty="0"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CGAL</a:t>
            </a:r>
          </a:p>
          <a:p>
            <a:pPr algn="ctr"/>
            <a:endParaRPr lang="pt-BR" sz="3000" i="1" dirty="0"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pt-BR" i="1" dirty="0"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Rede Nacional de Laboratórios Agropecuários</a:t>
            </a:r>
          </a:p>
          <a:p>
            <a:pPr algn="ctr"/>
            <a:r>
              <a:rPr lang="pt-BR" i="1" dirty="0" err="1"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LANAGROs</a:t>
            </a:r>
            <a:endParaRPr lang="pt-BR" i="1" dirty="0"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79714" y="213159"/>
            <a:ext cx="7886700" cy="6838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Breve Histórico das atividades laboratoriais relacionadas ao mormo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40228" y="1027596"/>
            <a:ext cx="8212183" cy="43717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9136" y="1027596"/>
            <a:ext cx="41104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/>
              <a:t>Lanagro</a:t>
            </a:r>
            <a:r>
              <a:rPr lang="pt-BR" sz="1600" dirty="0" smtClean="0"/>
              <a:t> MG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As oito amostras identificadas como F11 são oriundas de isolamentos no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Aquisição de equipamentos de biologia molecular para detecção de pequenos fragmentos de material genético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Aquisição de equipamento para sequenciamento completo de genomas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PCR a partir de achados de necropsia</a:t>
            </a:r>
          </a:p>
          <a:p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466106" y="713098"/>
            <a:ext cx="8677894" cy="5174885"/>
            <a:chOff x="466106" y="495300"/>
            <a:chExt cx="8677894" cy="517488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/>
            <a:srcRect l="40639"/>
            <a:stretch/>
          </p:blipFill>
          <p:spPr>
            <a:xfrm>
              <a:off x="3981450" y="495300"/>
              <a:ext cx="5162550" cy="517488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print"/>
            <a:srcRect t="68873" r="56732"/>
            <a:stretch/>
          </p:blipFill>
          <p:spPr>
            <a:xfrm>
              <a:off x="466106" y="4057650"/>
              <a:ext cx="3762994" cy="1612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7776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79714" y="99942"/>
            <a:ext cx="7886700" cy="6838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u="sng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Sobre a norma ABNT NBR ISO IEC 17.025:2005</a:t>
            </a:r>
            <a:endParaRPr lang="pt-BR" sz="2100" b="1" u="sng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43840" y="696657"/>
            <a:ext cx="8622573" cy="503358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ISO 17025 - </a:t>
            </a:r>
            <a:r>
              <a:rPr lang="pt-BR" sz="2400" i="1" dirty="0" smtClean="0"/>
              <a:t>Requisitos </a:t>
            </a:r>
            <a:r>
              <a:rPr lang="pt-BR" sz="2400" i="1" dirty="0"/>
              <a:t>Gerais para a Competência de Laboratórios de Ensaio e Calibração</a:t>
            </a:r>
          </a:p>
          <a:p>
            <a:endParaRPr lang="pt-BR" sz="2400" dirty="0"/>
          </a:p>
          <a:p>
            <a:pPr marL="0" indent="0" algn="ctr">
              <a:buNone/>
            </a:pPr>
            <a:r>
              <a:rPr lang="pt-BR" sz="2400" i="1" dirty="0"/>
              <a:t>É a Organização Internacional de Normalização, com sede em Genebra, na Suíça. Foi criada em 1946 e tem como associados organismos de normalização de cerca de 160 países.</a:t>
            </a:r>
            <a:br>
              <a:rPr lang="pt-BR" sz="2400" i="1" dirty="0"/>
            </a:br>
            <a:r>
              <a:rPr lang="pt-BR" sz="2400" i="1" dirty="0"/>
              <a:t>A ISO tem como objetivo criar normas que facilitem o comércio e promovam boas práticas de gestão e o avanço tecnológico, além de disseminar conhecimentos. </a:t>
            </a:r>
            <a:endParaRPr lang="pt-BR" sz="2400" i="1" dirty="0" smtClean="0"/>
          </a:p>
          <a:p>
            <a:pPr marL="0" indent="0" algn="ctr">
              <a:buNone/>
            </a:pPr>
            <a:endParaRPr lang="pt-BR" sz="2400" i="1" dirty="0"/>
          </a:p>
          <a:p>
            <a:r>
              <a:rPr lang="pt-BR" sz="2400" dirty="0" smtClean="0"/>
              <a:t>O </a:t>
            </a:r>
            <a:r>
              <a:rPr lang="pt-BR" sz="2400" dirty="0" err="1"/>
              <a:t>Lanagro</a:t>
            </a:r>
            <a:r>
              <a:rPr lang="pt-BR" sz="2400" dirty="0"/>
              <a:t> PE foi acreditado pelo INMETRO em 2011, e o </a:t>
            </a:r>
            <a:r>
              <a:rPr lang="pt-BR" sz="2400" dirty="0" err="1"/>
              <a:t>Lanagro</a:t>
            </a:r>
            <a:r>
              <a:rPr lang="pt-BR" sz="2400" dirty="0"/>
              <a:t> PA em 2012. Ambos obtiveram suas </a:t>
            </a:r>
            <a:r>
              <a:rPr lang="pt-BR" sz="2400" dirty="0" smtClean="0"/>
              <a:t>acreditações no  escopo específico para mormo </a:t>
            </a:r>
            <a:r>
              <a:rPr lang="pt-BR" sz="2400" dirty="0"/>
              <a:t>em 2015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/>
              <a:t>Os </a:t>
            </a:r>
            <a:r>
              <a:rPr lang="pt-BR" sz="2400" dirty="0" err="1"/>
              <a:t>Lanagros</a:t>
            </a:r>
            <a:r>
              <a:rPr lang="pt-BR" sz="2400" dirty="0"/>
              <a:t> participam rotineiramente de ensaios de proficiência </a:t>
            </a:r>
            <a:r>
              <a:rPr lang="pt-BR" sz="2400" dirty="0" smtClean="0"/>
              <a:t>internacionais (AHVLA – Reino Unido; IFL – Alemanha). </a:t>
            </a:r>
          </a:p>
          <a:p>
            <a:endParaRPr lang="pt-BR" sz="2400" dirty="0" smtClean="0"/>
          </a:p>
          <a:p>
            <a:r>
              <a:rPr lang="pt-BR" sz="2400" dirty="0" smtClean="0"/>
              <a:t>Auditoria PVS/2014 </a:t>
            </a:r>
            <a:r>
              <a:rPr lang="pt-BR" sz="2000" u="sng" dirty="0" smtClean="0">
                <a:hlinkClick r:id="rId2"/>
              </a:rPr>
              <a:t>http</a:t>
            </a:r>
            <a:r>
              <a:rPr lang="pt-BR" sz="2000" u="sng" dirty="0">
                <a:hlinkClick r:id="rId2"/>
              </a:rPr>
              <a:t>://www.oie.int/fileadmin/Home/eng/Support_to_OIE_Members/pdf/PVS_FU_Report_Brasil_ESP.pdf</a:t>
            </a:r>
            <a:endParaRPr lang="pt-BR" sz="2000" dirty="0"/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3773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30205" y="1245573"/>
            <a:ext cx="72966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5" y="325777"/>
            <a:ext cx="8870115" cy="51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44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30205" y="1245573"/>
            <a:ext cx="72966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169" y="182880"/>
            <a:ext cx="8385488" cy="56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46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089" y="287599"/>
            <a:ext cx="5095874" cy="17149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Glanders</a:t>
            </a:r>
            <a:r>
              <a:rPr lang="pt-BR" dirty="0" smtClean="0"/>
              <a:t> – </a:t>
            </a:r>
            <a:r>
              <a:rPr lang="pt-BR" dirty="0" err="1" smtClean="0"/>
              <a:t>version</a:t>
            </a:r>
            <a:r>
              <a:rPr lang="pt-BR" dirty="0" smtClean="0"/>
              <a:t> 2015</a:t>
            </a:r>
          </a:p>
          <a:p>
            <a:r>
              <a:rPr lang="pt-BR" dirty="0" smtClean="0"/>
              <a:t>FC: Livro de 1911 - USDA</a:t>
            </a:r>
          </a:p>
          <a:p>
            <a:r>
              <a:rPr lang="pt-BR" dirty="0" smtClean="0"/>
              <a:t>WB: Elschner et al. 2011 (</a:t>
            </a:r>
            <a:r>
              <a:rPr lang="pt-BR" i="1" dirty="0" err="1" smtClean="0"/>
              <a:t>Veterinary</a:t>
            </a:r>
            <a:r>
              <a:rPr lang="pt-BR" i="1" dirty="0" smtClean="0"/>
              <a:t> </a:t>
            </a:r>
            <a:r>
              <a:rPr lang="pt-BR" i="1" dirty="0" err="1" smtClean="0"/>
              <a:t>Research</a:t>
            </a:r>
            <a:r>
              <a:rPr lang="pt-BR" dirty="0" smtClean="0"/>
              <a:t>, 2011; 7-4)</a:t>
            </a:r>
            <a:endParaRPr lang="pt-BR" dirty="0"/>
          </a:p>
        </p:txBody>
      </p:sp>
      <p:pic>
        <p:nvPicPr>
          <p:cNvPr id="3" name="Picture 2" descr="http://www.oie.int/uploads/RTEmagicC_Manuel_T_ANG_2012_vol1_web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79" y="225491"/>
            <a:ext cx="2184185" cy="2787034"/>
          </a:xfrm>
          <a:prstGeom prst="rect">
            <a:avLst/>
          </a:prstGeom>
          <a:noFill/>
          <a:ln w="19050">
            <a:solidFill>
              <a:srgbClr val="15CD4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79" y="3215410"/>
            <a:ext cx="2184185" cy="3316162"/>
          </a:xfrm>
          <a:prstGeom prst="rect">
            <a:avLst/>
          </a:prstGeom>
          <a:ln w="19050">
            <a:solidFill>
              <a:srgbClr val="15CD4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7681" y="2086076"/>
            <a:ext cx="5508308" cy="3961646"/>
          </a:xfrm>
          <a:prstGeom prst="rect">
            <a:avLst/>
          </a:prstGeom>
          <a:ln w="28575" cmpd="sng">
            <a:solidFill>
              <a:srgbClr val="15CD41"/>
            </a:solidFill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xmlns="" val="353169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536" y="1258309"/>
            <a:ext cx="3333010" cy="42614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057" y="1258309"/>
            <a:ext cx="3289482" cy="4265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1554" y="182880"/>
            <a:ext cx="809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FUTURO: autossuficiência na produção de insumos, programa </a:t>
            </a:r>
            <a:r>
              <a:rPr lang="pt-BR" i="1" dirty="0" err="1" smtClean="0"/>
              <a:t>twinning</a:t>
            </a:r>
            <a:r>
              <a:rPr lang="pt-BR" dirty="0" smtClean="0"/>
              <a:t>, testes ELISA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5221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227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85900" y="295275"/>
            <a:ext cx="7124699" cy="5124450"/>
            <a:chOff x="1590604" y="149897"/>
            <a:chExt cx="8826776" cy="6491388"/>
          </a:xfrm>
        </p:grpSpPr>
        <p:sp>
          <p:nvSpPr>
            <p:cNvPr id="3" name="Line 196"/>
            <p:cNvSpPr>
              <a:spLocks noChangeShapeType="1"/>
            </p:cNvSpPr>
            <p:nvPr/>
          </p:nvSpPr>
          <p:spPr bwMode="auto">
            <a:xfrm>
              <a:off x="9041198" y="4590149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grpSp>
          <p:nvGrpSpPr>
            <p:cNvPr id="4" name="Group 211"/>
            <p:cNvGrpSpPr>
              <a:grpSpLocks/>
            </p:cNvGrpSpPr>
            <p:nvPr/>
          </p:nvGrpSpPr>
          <p:grpSpPr bwMode="auto">
            <a:xfrm>
              <a:off x="4656524" y="3221724"/>
              <a:ext cx="360363" cy="438150"/>
              <a:chOff x="1156" y="2157"/>
              <a:chExt cx="227" cy="321"/>
            </a:xfrm>
          </p:grpSpPr>
          <p:sp>
            <p:nvSpPr>
              <p:cNvPr id="51" name="Line 212"/>
              <p:cNvSpPr>
                <a:spLocks noChangeShapeType="1"/>
              </p:cNvSpPr>
              <p:nvPr/>
            </p:nvSpPr>
            <p:spPr bwMode="auto">
              <a:xfrm>
                <a:off x="1156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  <p:sp>
            <p:nvSpPr>
              <p:cNvPr id="52" name="Line 213"/>
              <p:cNvSpPr>
                <a:spLocks noChangeShapeType="1"/>
              </p:cNvSpPr>
              <p:nvPr/>
            </p:nvSpPr>
            <p:spPr bwMode="auto">
              <a:xfrm>
                <a:off x="1156" y="2157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</p:grpSp>
        <p:grpSp>
          <p:nvGrpSpPr>
            <p:cNvPr id="5" name="Group 210"/>
            <p:cNvGrpSpPr>
              <a:grpSpLocks/>
            </p:cNvGrpSpPr>
            <p:nvPr/>
          </p:nvGrpSpPr>
          <p:grpSpPr bwMode="auto">
            <a:xfrm>
              <a:off x="3199199" y="3221725"/>
              <a:ext cx="360363" cy="433387"/>
              <a:chOff x="1156" y="2157"/>
              <a:chExt cx="227" cy="321"/>
            </a:xfrm>
          </p:grpSpPr>
          <p:sp>
            <p:nvSpPr>
              <p:cNvPr id="49" name="Line 202"/>
              <p:cNvSpPr>
                <a:spLocks noChangeShapeType="1"/>
              </p:cNvSpPr>
              <p:nvPr/>
            </p:nvSpPr>
            <p:spPr bwMode="auto">
              <a:xfrm>
                <a:off x="1156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  <p:sp>
            <p:nvSpPr>
              <p:cNvPr id="50" name="Line 203"/>
              <p:cNvSpPr>
                <a:spLocks noChangeShapeType="1"/>
              </p:cNvSpPr>
              <p:nvPr/>
            </p:nvSpPr>
            <p:spPr bwMode="auto">
              <a:xfrm>
                <a:off x="1156" y="2157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</p:grpSp>
        <p:sp>
          <p:nvSpPr>
            <p:cNvPr id="6" name="Line 180"/>
            <p:cNvSpPr>
              <a:spLocks noChangeShapeType="1"/>
            </p:cNvSpPr>
            <p:nvPr/>
          </p:nvSpPr>
          <p:spPr bwMode="auto">
            <a:xfrm>
              <a:off x="9041198" y="3582086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7" name="Line 181"/>
            <p:cNvSpPr>
              <a:spLocks noChangeShapeType="1"/>
            </p:cNvSpPr>
            <p:nvPr/>
          </p:nvSpPr>
          <p:spPr bwMode="auto">
            <a:xfrm>
              <a:off x="9041198" y="4013886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8" name="Line 182"/>
            <p:cNvSpPr>
              <a:spLocks noChangeShapeType="1"/>
            </p:cNvSpPr>
            <p:nvPr/>
          </p:nvSpPr>
          <p:spPr bwMode="auto">
            <a:xfrm>
              <a:off x="8969762" y="3726549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9" name="Line 183"/>
            <p:cNvSpPr>
              <a:spLocks noChangeShapeType="1"/>
            </p:cNvSpPr>
            <p:nvPr/>
          </p:nvSpPr>
          <p:spPr bwMode="auto">
            <a:xfrm>
              <a:off x="8969761" y="3216961"/>
              <a:ext cx="0" cy="509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0" name="Line 197"/>
            <p:cNvSpPr>
              <a:spLocks noChangeShapeType="1"/>
            </p:cNvSpPr>
            <p:nvPr/>
          </p:nvSpPr>
          <p:spPr bwMode="auto">
            <a:xfrm>
              <a:off x="9041198" y="5166411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1" name="Line 198"/>
            <p:cNvSpPr>
              <a:spLocks noChangeShapeType="1"/>
            </p:cNvSpPr>
            <p:nvPr/>
          </p:nvSpPr>
          <p:spPr bwMode="auto">
            <a:xfrm>
              <a:off x="9041198" y="3582087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2" name="Line 171"/>
            <p:cNvSpPr>
              <a:spLocks noChangeShapeType="1"/>
            </p:cNvSpPr>
            <p:nvPr/>
          </p:nvSpPr>
          <p:spPr bwMode="auto">
            <a:xfrm flipV="1">
              <a:off x="6102736" y="3726549"/>
              <a:ext cx="397086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750"/>
            </a:p>
          </p:txBody>
        </p:sp>
        <p:sp>
          <p:nvSpPr>
            <p:cNvPr id="13" name="Line 172"/>
            <p:cNvSpPr>
              <a:spLocks noChangeShapeType="1"/>
            </p:cNvSpPr>
            <p:nvPr/>
          </p:nvSpPr>
          <p:spPr bwMode="auto">
            <a:xfrm>
              <a:off x="6102736" y="3221725"/>
              <a:ext cx="0" cy="509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750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6390647" y="3383742"/>
              <a:ext cx="1088271" cy="45454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50" dirty="0"/>
                <a:t>SLAV</a:t>
              </a:r>
            </a:p>
            <a:p>
              <a:pPr algn="ctr">
                <a:defRPr/>
              </a:pPr>
              <a:r>
                <a:rPr lang="pt-BR" sz="750" dirty="0"/>
                <a:t>Jundiaí/SP</a:t>
              </a: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9279897" y="3383742"/>
              <a:ext cx="1137483" cy="45454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Belo Horizonte/MG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9271959" y="3886981"/>
              <a:ext cx="1137483" cy="45454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Varginha/MG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9271959" y="4391806"/>
              <a:ext cx="1137483" cy="45454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Andradas/MG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9271959" y="4915681"/>
              <a:ext cx="1137483" cy="45454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Rio de Janeiro/RJ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502984" y="3383742"/>
              <a:ext cx="1088271" cy="45454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50"/>
                <a:t>SLAV</a:t>
              </a:r>
            </a:p>
            <a:p>
              <a:pPr algn="ctr">
                <a:defRPr/>
              </a:pPr>
              <a:r>
                <a:rPr lang="pt-BR" sz="750"/>
                <a:t>Campo Grande/MS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960309" y="3388506"/>
              <a:ext cx="1088271" cy="45454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50"/>
                <a:t>SLAV</a:t>
              </a:r>
            </a:p>
            <a:p>
              <a:pPr algn="ctr">
                <a:defRPr/>
              </a:pPr>
              <a:r>
                <a:rPr lang="pt-BR" sz="750"/>
                <a:t>São José/SC</a:t>
              </a:r>
            </a:p>
          </p:txBody>
        </p:sp>
        <p:pic>
          <p:nvPicPr>
            <p:cNvPr id="21" name="Picture 11" descr="LANAGRO RS ANA ROCHA 044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113376" y="4581848"/>
              <a:ext cx="1144256" cy="101030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2" name="Picture 12" descr="LANAGRO_M_SP(Campinas)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891096" y="4584691"/>
              <a:ext cx="1144256" cy="100938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3" name="Picture 13" descr="para_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590604" y="4585405"/>
              <a:ext cx="1233917" cy="100614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000761" y="5237850"/>
              <a:ext cx="985838" cy="329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750" b="1"/>
                <a:t>Lanagro/SP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776799" y="5237850"/>
              <a:ext cx="985838" cy="329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750" b="1"/>
                <a:t>Lanagro/PA</a:t>
              </a: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4224723" y="5237850"/>
              <a:ext cx="985838" cy="329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750" b="1"/>
                <a:t>Lanagro/RS</a:t>
              </a:r>
            </a:p>
          </p:txBody>
        </p:sp>
        <p:pic>
          <p:nvPicPr>
            <p:cNvPr id="27" name="Picture 2" descr="LANAGRO MINAS (17)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60611" y="4594378"/>
              <a:ext cx="1104406" cy="99782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8" name="Picture 3" descr="RECIFE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87528" y="4594378"/>
              <a:ext cx="1168450" cy="99782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9" name="Picture 10" descr="LANAGRO GO (36)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5337415" y="4585405"/>
              <a:ext cx="1103646" cy="100614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5448687" y="5237850"/>
              <a:ext cx="1008061" cy="329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750" b="1"/>
                <a:t>Lanagro/GO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6672649" y="5241025"/>
              <a:ext cx="1008063" cy="51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750" b="1"/>
                <a:t>Lanagro/MG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7896612" y="5237850"/>
              <a:ext cx="1008061" cy="329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750" b="1"/>
                <a:t>Lanagro/PE</a:t>
              </a:r>
            </a:p>
          </p:txBody>
        </p:sp>
        <p:sp>
          <p:nvSpPr>
            <p:cNvPr id="33" name="Line 71"/>
            <p:cNvSpPr>
              <a:spLocks noChangeShapeType="1"/>
            </p:cNvSpPr>
            <p:nvPr/>
          </p:nvSpPr>
          <p:spPr bwMode="auto">
            <a:xfrm>
              <a:off x="2318135" y="2358124"/>
              <a:ext cx="7205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4" name="Line 72"/>
            <p:cNvSpPr>
              <a:spLocks noChangeShapeType="1"/>
            </p:cNvSpPr>
            <p:nvPr/>
          </p:nvSpPr>
          <p:spPr bwMode="auto">
            <a:xfrm flipH="1">
              <a:off x="5847148" y="807122"/>
              <a:ext cx="8594" cy="1551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5" name="Line 73"/>
            <p:cNvSpPr>
              <a:spLocks noChangeShapeType="1"/>
            </p:cNvSpPr>
            <p:nvPr/>
          </p:nvSpPr>
          <p:spPr bwMode="auto">
            <a:xfrm>
              <a:off x="2318136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6" name="Line 74"/>
            <p:cNvSpPr>
              <a:spLocks noChangeShapeType="1"/>
            </p:cNvSpPr>
            <p:nvPr/>
          </p:nvSpPr>
          <p:spPr bwMode="auto">
            <a:xfrm>
              <a:off x="3759586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7" name="Line 75"/>
            <p:cNvSpPr>
              <a:spLocks noChangeShapeType="1"/>
            </p:cNvSpPr>
            <p:nvPr/>
          </p:nvSpPr>
          <p:spPr bwMode="auto">
            <a:xfrm>
              <a:off x="5199448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8" name="Line 76"/>
            <p:cNvSpPr>
              <a:spLocks noChangeShapeType="1"/>
            </p:cNvSpPr>
            <p:nvPr/>
          </p:nvSpPr>
          <p:spPr bwMode="auto">
            <a:xfrm>
              <a:off x="6639311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9" name="Line 77"/>
            <p:cNvSpPr>
              <a:spLocks noChangeShapeType="1"/>
            </p:cNvSpPr>
            <p:nvPr/>
          </p:nvSpPr>
          <p:spPr bwMode="auto">
            <a:xfrm>
              <a:off x="8079173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" name="Line 78"/>
            <p:cNvSpPr>
              <a:spLocks noChangeShapeType="1"/>
            </p:cNvSpPr>
            <p:nvPr/>
          </p:nvSpPr>
          <p:spPr bwMode="auto">
            <a:xfrm>
              <a:off x="9519036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653905" y="2629572"/>
              <a:ext cx="1389889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/>
                <a:t>LANAGRO  PE</a:t>
              </a:r>
            </a:p>
          </p:txBody>
        </p:sp>
        <p:sp>
          <p:nvSpPr>
            <p:cNvPr id="42" name="Rectangle 1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96942" y="2634334"/>
              <a:ext cx="1391478" cy="65722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/>
                <a:t>LANAGRO  GO</a:t>
              </a: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5981431" y="2629572"/>
              <a:ext cx="1391479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dirty="0"/>
                <a:t>LANAGRO  SP</a:t>
              </a:r>
            </a:p>
          </p:txBody>
        </p:sp>
        <p:sp>
          <p:nvSpPr>
            <p:cNvPr id="44" name="Rectangle 1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43155" y="2629572"/>
              <a:ext cx="1391478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/>
                <a:t>LANAGRO  RS</a:t>
              </a: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7419707" y="2629572"/>
              <a:ext cx="1389890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/>
                <a:t>LANAGRO  PA</a:t>
              </a: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8856393" y="2629572"/>
              <a:ext cx="1391478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/>
                <a:t>LANAGRO  MG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4078479" y="149897"/>
              <a:ext cx="3549828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b="1" dirty="0"/>
                <a:t>Coordenação Geral</a:t>
              </a:r>
            </a:p>
            <a:p>
              <a:pPr algn="ctr">
                <a:defRPr/>
              </a:pPr>
              <a:r>
                <a:rPr lang="pt-BR" sz="1350" b="1" dirty="0"/>
                <a:t>de Laboratórios Agropecuários</a:t>
              </a:r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4543155" y="5984060"/>
              <a:ext cx="2876550" cy="657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050" dirty="0"/>
                <a:t>LABORATÓRIOS CREDENCIADOS</a:t>
              </a:r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184114" y="114318"/>
            <a:ext cx="1883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</a:t>
            </a:r>
            <a:r>
              <a:rPr lang="pt-BR" dirty="0" smtClean="0"/>
              <a:t>: Decreto 5.741/2006</a:t>
            </a:r>
          </a:p>
          <a:p>
            <a:r>
              <a:rPr lang="pt-BR" dirty="0" smtClean="0"/>
              <a:t>Institui a Rede Nacional de Laboratórios Agropecuários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2230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ChangeArrowheads="1"/>
          </p:cNvSpPr>
          <p:nvPr/>
        </p:nvSpPr>
        <p:spPr bwMode="auto">
          <a:xfrm>
            <a:off x="1703788" y="722711"/>
            <a:ext cx="6068613" cy="90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x-none" altLang="pt-BR" sz="2100" u="sng" dirty="0"/>
              <a:t>Localiza</a:t>
            </a:r>
            <a:r>
              <a:rPr lang="pt-BR" altLang="pt-BR" sz="2100" u="sng" dirty="0" err="1"/>
              <a:t>ção</a:t>
            </a:r>
            <a:r>
              <a:rPr lang="x-none" altLang="pt-BR" sz="2100" u="sng" dirty="0"/>
              <a:t> dos </a:t>
            </a:r>
            <a:r>
              <a:rPr lang="x-none" altLang="pt-BR" sz="2100" u="sng" dirty="0" err="1"/>
              <a:t>Laborat</a:t>
            </a:r>
            <a:r>
              <a:rPr lang="pt-BR" altLang="pt-BR" sz="2100" u="sng" dirty="0"/>
              <a:t>ó</a:t>
            </a:r>
            <a:r>
              <a:rPr lang="x-none" altLang="pt-BR" sz="2100" u="sng" dirty="0" err="1"/>
              <a:t>rios</a:t>
            </a:r>
            <a:r>
              <a:rPr lang="x-none" altLang="pt-BR" sz="2100" u="sng" dirty="0"/>
              <a:t> </a:t>
            </a:r>
            <a:r>
              <a:rPr lang="x-none" altLang="pt-BR" sz="2100" u="sng" dirty="0" err="1"/>
              <a:t>Naciona</a:t>
            </a:r>
            <a:r>
              <a:rPr lang="pt-BR" altLang="pt-BR" sz="2100" u="sng" dirty="0" err="1"/>
              <a:t>is</a:t>
            </a:r>
            <a:r>
              <a:rPr lang="x-none" altLang="pt-BR" sz="2100" u="sng" dirty="0"/>
              <a:t> </a:t>
            </a:r>
            <a:r>
              <a:rPr lang="x-none" altLang="pt-BR" sz="2100" u="sng" dirty="0" err="1"/>
              <a:t>Agropecu</a:t>
            </a:r>
            <a:r>
              <a:rPr lang="pt-BR" altLang="pt-BR" sz="2100" u="sng" dirty="0"/>
              <a:t>á</a:t>
            </a:r>
            <a:r>
              <a:rPr lang="x-none" altLang="pt-BR" sz="2100" u="sng" dirty="0" err="1" smtClean="0"/>
              <a:t>rios</a:t>
            </a:r>
            <a:r>
              <a:rPr lang="pt-BR" altLang="pt-BR" sz="2100" u="sng" dirty="0" smtClean="0"/>
              <a:t> (LANAGRO)</a:t>
            </a:r>
            <a:r>
              <a:rPr lang="x-none" altLang="pt-BR" sz="2100" u="sng" dirty="0" smtClean="0"/>
              <a:t> </a:t>
            </a:r>
            <a:r>
              <a:rPr lang="pt-BR" altLang="pt-BR" sz="2100" u="sng" dirty="0"/>
              <a:t>e </a:t>
            </a:r>
            <a:r>
              <a:rPr lang="x-none" altLang="pt-BR" sz="2100" u="sng" dirty="0"/>
              <a:t>su</a:t>
            </a:r>
            <a:r>
              <a:rPr lang="pt-BR" altLang="pt-BR" sz="2100" u="sng" dirty="0"/>
              <a:t>a</a:t>
            </a:r>
            <a:r>
              <a:rPr lang="x-none" altLang="pt-BR" sz="2100" u="sng" dirty="0"/>
              <a:t>s Unidades </a:t>
            </a:r>
            <a:r>
              <a:rPr lang="x-none" altLang="pt-BR" sz="2100" u="sng" dirty="0" err="1"/>
              <a:t>Avan</a:t>
            </a:r>
            <a:r>
              <a:rPr lang="pt-BR" altLang="pt-BR" sz="2100" u="sng" dirty="0"/>
              <a:t>ç</a:t>
            </a:r>
            <a:r>
              <a:rPr lang="x-none" altLang="pt-BR" sz="2100" u="sng" dirty="0" err="1"/>
              <a:t>adas</a:t>
            </a:r>
            <a:endParaRPr lang="x-none" altLang="pt-BR" sz="2100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459" y="1873828"/>
            <a:ext cx="466486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05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4609" y="0"/>
            <a:ext cx="5493597" cy="5813161"/>
          </a:xfrm>
          <a:prstGeom prst="rect">
            <a:avLst/>
          </a:prstGeom>
        </p:spPr>
      </p:pic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188735" y="87085"/>
            <a:ext cx="3242442" cy="90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x-none" altLang="pt-BR" sz="2100" u="sng" dirty="0"/>
              <a:t>Localiza</a:t>
            </a:r>
            <a:r>
              <a:rPr lang="pt-BR" altLang="pt-BR" sz="2100" u="sng" dirty="0" err="1"/>
              <a:t>ção</a:t>
            </a:r>
            <a:r>
              <a:rPr lang="x-none" altLang="pt-BR" sz="2100" u="sng" dirty="0"/>
              <a:t> dos </a:t>
            </a:r>
            <a:r>
              <a:rPr lang="x-none" altLang="pt-BR" sz="2100" u="sng" dirty="0" err="1"/>
              <a:t>Laborat</a:t>
            </a:r>
            <a:r>
              <a:rPr lang="pt-BR" altLang="pt-BR" sz="2100" u="sng" dirty="0"/>
              <a:t>ó</a:t>
            </a:r>
            <a:r>
              <a:rPr lang="x-none" altLang="pt-BR" sz="2100" u="sng" dirty="0" err="1"/>
              <a:t>rios</a:t>
            </a:r>
            <a:r>
              <a:rPr lang="x-none" altLang="pt-BR" sz="2100" u="sng" dirty="0"/>
              <a:t> </a:t>
            </a:r>
            <a:r>
              <a:rPr lang="pt-BR" altLang="pt-BR" sz="2100" u="sng" dirty="0" smtClean="0"/>
              <a:t>Credenciados</a:t>
            </a:r>
            <a:endParaRPr lang="x-none" altLang="pt-BR" sz="2100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1555" y="1081020"/>
            <a:ext cx="34947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</a:t>
            </a:r>
            <a:r>
              <a:rPr lang="pt-BR" dirty="0" smtClean="0"/>
              <a:t>: Decreto 5.741/2006</a:t>
            </a:r>
          </a:p>
          <a:p>
            <a:r>
              <a:rPr lang="pt-BR" dirty="0" smtClean="0"/>
              <a:t>Institui a Rede Nacional de Laboratórios Agropecuários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IN 57/2013 </a:t>
            </a:r>
            <a:r>
              <a:rPr lang="pt-BR" sz="1400" dirty="0" smtClean="0"/>
              <a:t>Estabelece </a:t>
            </a:r>
            <a:r>
              <a:rPr lang="pt-BR" sz="1400" dirty="0"/>
              <a:t>os critérios e requisitos para o credenciamento e monitoramento de laboratórios pelo Ministério da Agricultura, Pecuária e Abastecimento – MAPA</a:t>
            </a:r>
            <a:r>
              <a:rPr lang="pt-BR" sz="1400" dirty="0" smtClean="0"/>
              <a:t>)</a:t>
            </a:r>
          </a:p>
          <a:p>
            <a:endParaRPr lang="pt-BR" sz="1400" dirty="0"/>
          </a:p>
          <a:p>
            <a:r>
              <a:rPr lang="pt-BR" dirty="0"/>
              <a:t>IN 12/2004</a:t>
            </a:r>
            <a:r>
              <a:rPr lang="pt-BR" sz="1400" b="1" dirty="0"/>
              <a:t>: </a:t>
            </a:r>
            <a:r>
              <a:rPr lang="pt-BR" sz="1400" dirty="0"/>
              <a:t>requisitos de qualidade para o credenciamento e monitoramento de laboratórios para diagnóstico sorológico do mormo pela técnica da FC</a:t>
            </a:r>
          </a:p>
          <a:p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23267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/>
          <p:cNvSpPr>
            <a:spLocks noChangeArrowheads="1"/>
          </p:cNvSpPr>
          <p:nvPr/>
        </p:nvSpPr>
        <p:spPr bwMode="auto">
          <a:xfrm>
            <a:off x="2208613" y="3552826"/>
            <a:ext cx="4726781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4" name="CustomShape 4"/>
          <p:cNvSpPr>
            <a:spLocks noChangeArrowheads="1"/>
          </p:cNvSpPr>
          <p:nvPr/>
        </p:nvSpPr>
        <p:spPr bwMode="auto">
          <a:xfrm>
            <a:off x="2208613" y="1672832"/>
            <a:ext cx="4726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5" name="CustomShape 5"/>
          <p:cNvSpPr>
            <a:spLocks noChangeArrowheads="1"/>
          </p:cNvSpPr>
          <p:nvPr/>
        </p:nvSpPr>
        <p:spPr bwMode="auto">
          <a:xfrm>
            <a:off x="2208613" y="4205288"/>
            <a:ext cx="5374481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6" name="CustomShape 6"/>
          <p:cNvSpPr>
            <a:spLocks noChangeArrowheads="1"/>
          </p:cNvSpPr>
          <p:nvPr/>
        </p:nvSpPr>
        <p:spPr bwMode="auto">
          <a:xfrm>
            <a:off x="2237187" y="2301480"/>
            <a:ext cx="556140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585849" y="226875"/>
            <a:ext cx="1954530" cy="415498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100" u="sng" dirty="0" err="1"/>
              <a:t>Lanagro</a:t>
            </a:r>
            <a:r>
              <a:rPr lang="pt-BR" sz="2100" u="sng" dirty="0"/>
              <a:t> PE</a:t>
            </a:r>
          </a:p>
        </p:txBody>
      </p:sp>
      <p:pic>
        <p:nvPicPr>
          <p:cNvPr id="8" name="Picture 22" descr="DSC03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427" y="115631"/>
            <a:ext cx="3435282" cy="24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X:\2014_OBRAS\Imagem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" b="195"/>
          <a:stretch>
            <a:fillRect/>
          </a:stretch>
        </p:blipFill>
        <p:spPr bwMode="auto">
          <a:xfrm>
            <a:off x="51331" y="2134261"/>
            <a:ext cx="3981709" cy="2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X:\2014_OBRAS\Imagem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" b="195"/>
          <a:stretch>
            <a:fillRect/>
          </a:stretch>
        </p:blipFill>
        <p:spPr bwMode="auto">
          <a:xfrm>
            <a:off x="4107994" y="2969387"/>
            <a:ext cx="4267318" cy="24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0" y="4520180"/>
            <a:ext cx="4019255" cy="356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 dirty="0"/>
              <a:t> Laboratórios de Virologia e Bacteriologia</a:t>
            </a:r>
          </a:p>
          <a:p>
            <a:pPr marL="0" indent="0" algn="ctr">
              <a:buNone/>
            </a:pPr>
            <a:endParaRPr lang="pt-BR" sz="1500" dirty="0"/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6379939" y="5434011"/>
            <a:ext cx="2657653" cy="30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 dirty="0"/>
              <a:t>Laboratório de Bacteriologia</a:t>
            </a:r>
          </a:p>
        </p:txBody>
      </p:sp>
    </p:spTree>
    <p:extLst>
      <p:ext uri="{BB962C8B-B14F-4D97-AF65-F5344CB8AC3E}">
        <p14:creationId xmlns:p14="http://schemas.microsoft.com/office/powerpoint/2010/main" xmlns="" val="15601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>
            <a:spLocks noChangeArrowheads="1"/>
          </p:cNvSpPr>
          <p:nvPr/>
        </p:nvSpPr>
        <p:spPr bwMode="auto">
          <a:xfrm>
            <a:off x="1789513" y="3905251"/>
            <a:ext cx="4726781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3" name="CustomShape 4"/>
          <p:cNvSpPr>
            <a:spLocks noChangeArrowheads="1"/>
          </p:cNvSpPr>
          <p:nvPr/>
        </p:nvSpPr>
        <p:spPr bwMode="auto">
          <a:xfrm>
            <a:off x="1789513" y="2025257"/>
            <a:ext cx="4726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4" name="CustomShape 5"/>
          <p:cNvSpPr>
            <a:spLocks noChangeArrowheads="1"/>
          </p:cNvSpPr>
          <p:nvPr/>
        </p:nvSpPr>
        <p:spPr bwMode="auto">
          <a:xfrm>
            <a:off x="1789513" y="4557713"/>
            <a:ext cx="5374481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5" name="CustomShape 6"/>
          <p:cNvSpPr>
            <a:spLocks noChangeArrowheads="1"/>
          </p:cNvSpPr>
          <p:nvPr/>
        </p:nvSpPr>
        <p:spPr bwMode="auto">
          <a:xfrm>
            <a:off x="1818087" y="2653905"/>
            <a:ext cx="556140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3499488" y="118543"/>
            <a:ext cx="1954530" cy="415498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100" u="sng" dirty="0" err="1"/>
              <a:t>Lanagro</a:t>
            </a:r>
            <a:r>
              <a:rPr lang="pt-BR" sz="2100" u="sng" dirty="0"/>
              <a:t> PA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5" y="360809"/>
            <a:ext cx="3247617" cy="18267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079" y="2555327"/>
            <a:ext cx="1550278" cy="27560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085" y="817893"/>
            <a:ext cx="3871743" cy="21778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208" y="3120633"/>
            <a:ext cx="3894658" cy="2190745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-27573" y="2773530"/>
            <a:ext cx="2867879" cy="327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 dirty="0"/>
              <a:t>Laboratório de Bacteriologia</a:t>
            </a:r>
          </a:p>
        </p:txBody>
      </p:sp>
    </p:spTree>
    <p:extLst>
      <p:ext uri="{BB962C8B-B14F-4D97-AF65-F5344CB8AC3E}">
        <p14:creationId xmlns:p14="http://schemas.microsoft.com/office/powerpoint/2010/main" xmlns="" val="43301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3178" y="548641"/>
            <a:ext cx="8375468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Equipe envolvida no diagnóstico de mormo – </a:t>
            </a:r>
            <a:r>
              <a:rPr lang="pt-BR" sz="2100" b="1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Lanagro</a:t>
            </a:r>
            <a:r>
              <a:rPr lang="pt-BR" sz="21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 PE</a:t>
            </a: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04 </a:t>
            </a:r>
            <a:r>
              <a:rPr lang="pt-BR" sz="135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FFAs</a:t>
            </a: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médicos veterinários, sendo 02 com título de Doutor;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01 FEA médica veterinária, com título de Mestre;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02 técnicos de laboratório (01 farmacêutico, com título de Doutor e 01 químico);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01 auxiliar de laboratório (Químico).</a:t>
            </a: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t-BR" sz="21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Equipe envolvida no diagnóstico de mormo – </a:t>
            </a:r>
            <a:r>
              <a:rPr lang="pt-BR" sz="2100" b="1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Lanagro</a:t>
            </a:r>
            <a:r>
              <a:rPr lang="pt-BR" sz="21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 PA</a:t>
            </a: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05 </a:t>
            </a:r>
            <a:r>
              <a:rPr lang="pt-BR" sz="135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FFAs</a:t>
            </a: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médicos veterinários, sendo 01 com título de Doutor e 01 com título de Mestre;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01 FEA médica veterinária;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03 </a:t>
            </a: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técnicos de laboratório (02 farmacêuticos e biomédica, sendo 01 com título de Doutor e 02 com título de Mestre);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01 auxiliar de laboratório (biólogo, com título de Mestre).</a:t>
            </a: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pt-BR" sz="135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Observa-se que as equipes são compostas 100% por servidores públicos, todos com formação mínima de nível superior.</a:t>
            </a:r>
          </a:p>
        </p:txBody>
      </p:sp>
    </p:spTree>
    <p:extLst>
      <p:ext uri="{BB962C8B-B14F-4D97-AF65-F5344CB8AC3E}">
        <p14:creationId xmlns:p14="http://schemas.microsoft.com/office/powerpoint/2010/main" xmlns="" val="99884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1" y="600891"/>
            <a:ext cx="8112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Responsáveis Técnicos dos Laboratórios Credenciados</a:t>
            </a: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/>
              <a:t>Todos os Responsáveis Técnicos dos laboratórios credenciados são médicos veterinários e são submetidos à avaliação/prova de habilitação para realização da FC nos </a:t>
            </a:r>
            <a:r>
              <a:rPr lang="pt-BR" sz="1350" b="1" dirty="0" smtClean="0"/>
              <a:t>LANAGRO </a:t>
            </a:r>
            <a:r>
              <a:rPr lang="pt-BR" sz="1350" b="1" dirty="0"/>
              <a:t>PE ou </a:t>
            </a:r>
            <a:r>
              <a:rPr lang="pt-BR" sz="1350" b="1" dirty="0" smtClean="0"/>
              <a:t>PA, ou durante auditorias </a:t>
            </a:r>
            <a:r>
              <a:rPr lang="pt-BR" sz="1350" b="1" i="1" dirty="0" smtClean="0"/>
              <a:t>in loco</a:t>
            </a:r>
            <a:r>
              <a:rPr lang="pt-BR" sz="1350" b="1" dirty="0" smtClean="0"/>
              <a:t>.</a:t>
            </a:r>
            <a:endParaRPr lang="pt-BR" sz="1350" b="1" dirty="0"/>
          </a:p>
          <a:p>
            <a:endParaRPr lang="pt-BR" sz="1350" b="1" dirty="0"/>
          </a:p>
          <a:p>
            <a:endParaRPr lang="pt-BR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/>
              <a:t>Os laboratórios credenciados realizam ensaios laboratoriais com a finalidade de trânsito. As análises laboratoriais referentes ao saneamento dos focos de mormo são realizadas pelos </a:t>
            </a:r>
            <a:r>
              <a:rPr lang="pt-BR" sz="1350" b="1" dirty="0" err="1"/>
              <a:t>Lanagros</a:t>
            </a:r>
            <a:r>
              <a:rPr lang="pt-BR" sz="1350" b="1" dirty="0"/>
              <a:t>.</a:t>
            </a:r>
          </a:p>
          <a:p>
            <a:endParaRPr lang="pt-BR" sz="135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8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79714" y="213159"/>
            <a:ext cx="7886700" cy="6838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Breve Histórico das atividades laboratoriais relacionadas ao mormo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40228" y="1027596"/>
            <a:ext cx="8212183" cy="43717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</a:t>
            </a:r>
            <a:r>
              <a:rPr lang="pt-BR" dirty="0" err="1"/>
              <a:t>Lanagro</a:t>
            </a:r>
            <a:r>
              <a:rPr lang="pt-BR" dirty="0"/>
              <a:t> PE realiza exames sorológicos para o diagnóstico do mormo desde 2000.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dirty="0" err="1"/>
              <a:t>Lanagro</a:t>
            </a:r>
            <a:r>
              <a:rPr lang="pt-BR" dirty="0"/>
              <a:t> PA iniciou o diagnóstico do mormo em 2004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Em 2011 o </a:t>
            </a:r>
            <a:r>
              <a:rPr lang="pt-BR" dirty="0" err="1" smtClean="0"/>
              <a:t>Lanagro</a:t>
            </a:r>
            <a:r>
              <a:rPr lang="pt-BR" dirty="0" smtClean="0"/>
              <a:t> MG disponibilizou </a:t>
            </a:r>
            <a:r>
              <a:rPr lang="pt-BR" dirty="0" err="1" smtClean="0"/>
              <a:t>maleína</a:t>
            </a:r>
            <a:r>
              <a:rPr lang="pt-BR" dirty="0" smtClean="0"/>
              <a:t> produzida à partir de cepas isoladas no Brasil, deixando de importar </a:t>
            </a:r>
            <a:r>
              <a:rPr lang="pt-BR" dirty="0" err="1" smtClean="0"/>
              <a:t>maleína</a:t>
            </a:r>
            <a:r>
              <a:rPr lang="pt-BR" dirty="0" smtClean="0"/>
              <a:t> da Romênia e República Tcheca.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3777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5839</TotalTime>
  <Words>582</Words>
  <Application>Microsoft Office PowerPoint</Application>
  <PresentationFormat>Apresentação na tela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 Pimenta Peres</dc:creator>
  <cp:lastModifiedBy>ldiniz</cp:lastModifiedBy>
  <cp:revision>176</cp:revision>
  <cp:lastPrinted>2015-08-28T12:11:06Z</cp:lastPrinted>
  <dcterms:created xsi:type="dcterms:W3CDTF">2015-07-29T22:54:28Z</dcterms:created>
  <dcterms:modified xsi:type="dcterms:W3CDTF">2016-07-07T11:26:01Z</dcterms:modified>
</cp:coreProperties>
</file>