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6" r:id="rId1"/>
  </p:sldMasterIdLst>
  <p:notesMasterIdLst>
    <p:notesMasterId r:id="rId22"/>
  </p:notesMasterIdLst>
  <p:sldIdLst>
    <p:sldId id="531" r:id="rId2"/>
    <p:sldId id="492" r:id="rId3"/>
    <p:sldId id="460" r:id="rId4"/>
    <p:sldId id="468" r:id="rId5"/>
    <p:sldId id="451" r:id="rId6"/>
    <p:sldId id="458" r:id="rId7"/>
    <p:sldId id="436" r:id="rId8"/>
    <p:sldId id="435" r:id="rId9"/>
    <p:sldId id="437" r:id="rId10"/>
    <p:sldId id="438" r:id="rId11"/>
    <p:sldId id="522" r:id="rId12"/>
    <p:sldId id="523" r:id="rId13"/>
    <p:sldId id="524" r:id="rId14"/>
    <p:sldId id="525" r:id="rId15"/>
    <p:sldId id="526" r:id="rId16"/>
    <p:sldId id="527" r:id="rId17"/>
    <p:sldId id="528" r:id="rId18"/>
    <p:sldId id="529" r:id="rId19"/>
    <p:sldId id="530" r:id="rId20"/>
    <p:sldId id="499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62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104A2-5921-469A-9671-13FBFA170B19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EB386-4AA7-4E99-83FD-0CD7633780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9890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363788" y="549275"/>
            <a:ext cx="4873625" cy="27416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77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cs typeface="Arial" panose="020B0604020202020204" pitchFamily="34" charset="0"/>
            </a:endParaRPr>
          </a:p>
        </p:txBody>
      </p:sp>
      <p:sp>
        <p:nvSpPr>
          <p:cNvPr id="4177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890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890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890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890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308B510-2CE8-447C-8FA7-8AF5735A9DF1}" type="slidenum">
              <a:rPr lang="pt-BR">
                <a:latin typeface="Times New Roman" panose="02020603050405020304" pitchFamily="18" charset="0"/>
              </a:rPr>
              <a:pPr eaLnBrk="1" hangingPunct="1"/>
              <a:t>8</a:t>
            </a:fld>
            <a:endParaRPr lang="pt-B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438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8023-467B-4AAB-AA1B-A75BF3CC1D58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8F696-3325-4397-AE62-E7A15F946B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2598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8023-467B-4AAB-AA1B-A75BF3CC1D58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8F696-3325-4397-AE62-E7A15F946B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0208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8023-467B-4AAB-AA1B-A75BF3CC1D58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8F696-3325-4397-AE62-E7A15F946B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0898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8023-467B-4AAB-AA1B-A75BF3CC1D58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8F696-3325-4397-AE62-E7A15F946B48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6053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8023-467B-4AAB-AA1B-A75BF3CC1D58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8F696-3325-4397-AE62-E7A15F946B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062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8023-467B-4AAB-AA1B-A75BF3CC1D58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8F696-3325-4397-AE62-E7A15F946B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2720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8023-467B-4AAB-AA1B-A75BF3CC1D58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8F696-3325-4397-AE62-E7A15F946B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2744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8023-467B-4AAB-AA1B-A75BF3CC1D58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8F696-3325-4397-AE62-E7A15F946B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84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8023-467B-4AAB-AA1B-A75BF3CC1D58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8F696-3325-4397-AE62-E7A15F946B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864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8023-467B-4AAB-AA1B-A75BF3CC1D58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8F696-3325-4397-AE62-E7A15F946B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2276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8023-467B-4AAB-AA1B-A75BF3CC1D58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8F696-3325-4397-AE62-E7A15F946B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1473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8023-467B-4AAB-AA1B-A75BF3CC1D58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8F696-3325-4397-AE62-E7A15F946B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8282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8023-467B-4AAB-AA1B-A75BF3CC1D58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8F696-3325-4397-AE62-E7A15F946B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3647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8023-467B-4AAB-AA1B-A75BF3CC1D58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8F696-3325-4397-AE62-E7A15F946B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7937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8023-467B-4AAB-AA1B-A75BF3CC1D58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8F696-3325-4397-AE62-E7A15F946B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1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8023-467B-4AAB-AA1B-A75BF3CC1D58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8F696-3325-4397-AE62-E7A15F946B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9903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8023-467B-4AAB-AA1B-A75BF3CC1D58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8F696-3325-4397-AE62-E7A15F946B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4965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E318023-467B-4AAB-AA1B-A75BF3CC1D58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8F696-3325-4397-AE62-E7A15F946B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7558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7" r:id="rId1"/>
    <p:sldLayoutId id="2147484138" r:id="rId2"/>
    <p:sldLayoutId id="2147484139" r:id="rId3"/>
    <p:sldLayoutId id="2147484140" r:id="rId4"/>
    <p:sldLayoutId id="2147484141" r:id="rId5"/>
    <p:sldLayoutId id="2147484142" r:id="rId6"/>
    <p:sldLayoutId id="2147484143" r:id="rId7"/>
    <p:sldLayoutId id="2147484144" r:id="rId8"/>
    <p:sldLayoutId id="2147484145" r:id="rId9"/>
    <p:sldLayoutId id="2147484146" r:id="rId10"/>
    <p:sldLayoutId id="2147484147" r:id="rId11"/>
    <p:sldLayoutId id="2147484148" r:id="rId12"/>
    <p:sldLayoutId id="2147484149" r:id="rId13"/>
    <p:sldLayoutId id="2147484150" r:id="rId14"/>
    <p:sldLayoutId id="2147484151" r:id="rId15"/>
    <p:sldLayoutId id="2147484152" r:id="rId16"/>
    <p:sldLayoutId id="214748415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6.png"/><Relationship Id="rId5" Type="http://schemas.openxmlformats.org/officeDocument/2006/relationships/image" Target="../media/image14.png"/><Relationship Id="rId10" Type="http://schemas.openxmlformats.org/officeDocument/2006/relationships/image" Target="../media/image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700" y="594610"/>
            <a:ext cx="5916910" cy="2625108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66670" y="3644723"/>
            <a:ext cx="108182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CBDB – COMITÊ BRASILEIRO DE BARRAGENS</a:t>
            </a:r>
            <a:endParaRPr lang="pt-BR" sz="4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7611413" y="4777614"/>
            <a:ext cx="3773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Carlos Henrique Medeiros</a:t>
            </a:r>
          </a:p>
          <a:p>
            <a:r>
              <a:rPr lang="pt-BR" b="1" dirty="0" smtClean="0"/>
              <a:t>Diretor Técnico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84958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53275" y="918294"/>
            <a:ext cx="194471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No. 12.334</a:t>
            </a:r>
            <a:endParaRPr lang="pt-B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75" y="1318404"/>
            <a:ext cx="11684958" cy="4993885"/>
          </a:xfrm>
          <a:prstGeom prst="rect">
            <a:avLst/>
          </a:prstGeom>
        </p:spPr>
      </p:pic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489155" y="2498779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489155" y="5809052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10333686" y="6567752"/>
            <a:ext cx="1799342" cy="2462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000" b="1">
                <a:solidFill>
                  <a:srgbClr val="C00000"/>
                </a:solidFill>
              </a:rPr>
              <a:t>CARLOS HENRIQUE MEDEIROS</a:t>
            </a:r>
            <a:endParaRPr lang="pt-BR" sz="1000" b="1">
              <a:solidFill>
                <a:srgbClr val="C00000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203280" y="2498779"/>
            <a:ext cx="4095482" cy="5032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5508062" y="2427231"/>
            <a:ext cx="1258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PSB</a:t>
            </a:r>
            <a:endParaRPr lang="pt-B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1199949" y="5782858"/>
            <a:ext cx="4621301" cy="5032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3277686" y="370531"/>
            <a:ext cx="5791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PRECISAMOS AVANÇAR:</a:t>
            </a: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8" y="118092"/>
            <a:ext cx="135255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94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517199" y="646695"/>
            <a:ext cx="194471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No. 12.334</a:t>
            </a:r>
            <a:endParaRPr lang="pt-B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199" y="1137685"/>
            <a:ext cx="8696503" cy="5331838"/>
          </a:xfrm>
          <a:prstGeom prst="rect">
            <a:avLst/>
          </a:prstGeom>
        </p:spPr>
      </p:pic>
      <p:sp>
        <p:nvSpPr>
          <p:cNvPr id="8" name="Texto Explicativo 1 7"/>
          <p:cNvSpPr/>
          <p:nvPr/>
        </p:nvSpPr>
        <p:spPr>
          <a:xfrm>
            <a:off x="8635092" y="4992440"/>
            <a:ext cx="2631387" cy="578300"/>
          </a:xfrm>
          <a:prstGeom prst="borderCallout1">
            <a:avLst>
              <a:gd name="adj1" fmla="val 18750"/>
              <a:gd name="adj2" fmla="val -8333"/>
              <a:gd name="adj3" fmla="val 68676"/>
              <a:gd name="adj4" fmla="val -74795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REGULAMENTADO /  NÍVEL DE DETALHAMENTO</a:t>
            </a:r>
            <a:endParaRPr lang="pt-BR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o Explicativo 1 8"/>
          <p:cNvSpPr/>
          <p:nvPr/>
        </p:nvSpPr>
        <p:spPr>
          <a:xfrm>
            <a:off x="10412609" y="2654382"/>
            <a:ext cx="1170510" cy="490815"/>
          </a:xfrm>
          <a:prstGeom prst="borderCallout1">
            <a:avLst>
              <a:gd name="adj1" fmla="val 18750"/>
              <a:gd name="adj2" fmla="val -8333"/>
              <a:gd name="adj3" fmla="val 83544"/>
              <a:gd name="adj4" fmla="val -43068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PONTO CRÍTICO</a:t>
            </a:r>
            <a:endParaRPr lang="pt-BR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1517199" y="2746020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1546379" y="5511943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 rot="19821175">
            <a:off x="1740888" y="3134190"/>
            <a:ext cx="7761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LINHAS DE DEFESA</a:t>
            </a:r>
            <a:endParaRPr lang="pt-BR" sz="6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10412609" y="6749110"/>
            <a:ext cx="1799342" cy="2462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000" b="1">
                <a:solidFill>
                  <a:srgbClr val="C00000"/>
                </a:solidFill>
              </a:rPr>
              <a:t>CARLOS HENRIQUE MEDEIROS</a:t>
            </a:r>
            <a:endParaRPr lang="pt-BR" sz="1000" b="1">
              <a:solidFill>
                <a:srgbClr val="C00000"/>
              </a:solidFill>
            </a:endParaRPr>
          </a:p>
        </p:txBody>
      </p:sp>
      <p:cxnSp>
        <p:nvCxnSpPr>
          <p:cNvPr id="3" name="Conector reto 2"/>
          <p:cNvCxnSpPr/>
          <p:nvPr/>
        </p:nvCxnSpPr>
        <p:spPr>
          <a:xfrm>
            <a:off x="4297409" y="3145197"/>
            <a:ext cx="5653377" cy="0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 flipV="1">
            <a:off x="2684804" y="5489182"/>
            <a:ext cx="2822867" cy="22761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8" y="118092"/>
            <a:ext cx="135255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21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562986" y="570670"/>
            <a:ext cx="194471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No. 12.334</a:t>
            </a:r>
            <a:endParaRPr lang="pt-B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986" y="1026231"/>
            <a:ext cx="9996026" cy="5422473"/>
          </a:xfrm>
          <a:prstGeom prst="rect">
            <a:avLst/>
          </a:prstGeom>
        </p:spPr>
      </p:pic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1456219" y="2888179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1456220" y="4801048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1415899" y="5689961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 rot="19821175">
            <a:off x="1889113" y="2508981"/>
            <a:ext cx="84255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 DE AÇÃO DE EMERGÊNCIA (</a:t>
            </a:r>
            <a:r>
              <a:rPr lang="pt-BR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PAE</a:t>
            </a:r>
            <a:r>
              <a:rPr lang="pt-BR" sz="6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t-BR" sz="6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>
          <a:xfrm>
            <a:off x="3861469" y="6085343"/>
            <a:ext cx="6898680" cy="2047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8" y="118092"/>
            <a:ext cx="135255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36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697" y="413946"/>
            <a:ext cx="8932231" cy="30111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8124" y="3582491"/>
            <a:ext cx="8932231" cy="2935255"/>
          </a:xfrm>
          <a:prstGeom prst="rect">
            <a:avLst/>
          </a:prstGeom>
        </p:spPr>
      </p:pic>
      <p:sp>
        <p:nvSpPr>
          <p:cNvPr id="2" name="Seta para a direita 1"/>
          <p:cNvSpPr/>
          <p:nvPr/>
        </p:nvSpPr>
        <p:spPr>
          <a:xfrm>
            <a:off x="1940579" y="772272"/>
            <a:ext cx="497662" cy="43672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a direita 8"/>
          <p:cNvSpPr/>
          <p:nvPr/>
        </p:nvSpPr>
        <p:spPr>
          <a:xfrm>
            <a:off x="1940579" y="2988393"/>
            <a:ext cx="511307" cy="43672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a direita 9"/>
          <p:cNvSpPr/>
          <p:nvPr/>
        </p:nvSpPr>
        <p:spPr>
          <a:xfrm>
            <a:off x="1317803" y="5369972"/>
            <a:ext cx="498530" cy="43672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 rot="16200000">
            <a:off x="345448" y="3382436"/>
            <a:ext cx="194471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No. 12.334</a:t>
            </a:r>
            <a:endParaRPr lang="pt-B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eta para a direita 13"/>
          <p:cNvSpPr/>
          <p:nvPr/>
        </p:nvSpPr>
        <p:spPr>
          <a:xfrm>
            <a:off x="1922035" y="3878089"/>
            <a:ext cx="511307" cy="43672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 rot="19821175">
            <a:off x="2580708" y="2299122"/>
            <a:ext cx="7761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LINHAS DE DEFESA</a:t>
            </a:r>
            <a:endParaRPr lang="pt-BR" sz="6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10328142" y="6585720"/>
            <a:ext cx="1799342" cy="2462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000" b="1">
                <a:solidFill>
                  <a:srgbClr val="C00000"/>
                </a:solidFill>
              </a:rPr>
              <a:t>CARLOS HENRIQUE MEDEIROS</a:t>
            </a:r>
            <a:endParaRPr lang="pt-BR" sz="1000" b="1">
              <a:solidFill>
                <a:srgbClr val="C00000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028124" y="4572899"/>
            <a:ext cx="8932231" cy="20308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599870" y="5505089"/>
            <a:ext cx="2010064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 LEI NÃO PODE SER O VILÃO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65267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517199" y="646695"/>
            <a:ext cx="194471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No. 12.334</a:t>
            </a:r>
            <a:endParaRPr lang="pt-B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199" y="1137685"/>
            <a:ext cx="8696503" cy="5331838"/>
          </a:xfrm>
          <a:prstGeom prst="rect">
            <a:avLst/>
          </a:prstGeom>
        </p:spPr>
      </p:pic>
      <p:sp>
        <p:nvSpPr>
          <p:cNvPr id="8" name="Texto Explicativo 1 7"/>
          <p:cNvSpPr/>
          <p:nvPr/>
        </p:nvSpPr>
        <p:spPr>
          <a:xfrm>
            <a:off x="8635092" y="4992440"/>
            <a:ext cx="2631387" cy="578300"/>
          </a:xfrm>
          <a:prstGeom prst="borderCallout1">
            <a:avLst>
              <a:gd name="adj1" fmla="val 18750"/>
              <a:gd name="adj2" fmla="val -8333"/>
              <a:gd name="adj3" fmla="val 68676"/>
              <a:gd name="adj4" fmla="val -74795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REGULAMENTADO /  NÍVEL DE DETALHAMENTO</a:t>
            </a:r>
            <a:endParaRPr lang="pt-BR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o Explicativo 1 8"/>
          <p:cNvSpPr/>
          <p:nvPr/>
        </p:nvSpPr>
        <p:spPr>
          <a:xfrm>
            <a:off x="10412609" y="2654382"/>
            <a:ext cx="1170510" cy="490815"/>
          </a:xfrm>
          <a:prstGeom prst="borderCallout1">
            <a:avLst>
              <a:gd name="adj1" fmla="val 18750"/>
              <a:gd name="adj2" fmla="val -8333"/>
              <a:gd name="adj3" fmla="val 83544"/>
              <a:gd name="adj4" fmla="val -43068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PONTO CRÍTICO</a:t>
            </a:r>
            <a:endParaRPr lang="pt-BR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1517199" y="2746020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1546379" y="5511943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 rot="19821175">
            <a:off x="1740888" y="3134190"/>
            <a:ext cx="7761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LINHAS DE DEFESA</a:t>
            </a:r>
            <a:endParaRPr lang="pt-BR" sz="6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10412609" y="6749110"/>
            <a:ext cx="1799342" cy="2462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000" b="1">
                <a:solidFill>
                  <a:srgbClr val="C00000"/>
                </a:solidFill>
              </a:rPr>
              <a:t>CARLOS HENRIQUE MEDEIROS</a:t>
            </a:r>
            <a:endParaRPr lang="pt-BR" sz="1000" b="1">
              <a:solidFill>
                <a:srgbClr val="C00000"/>
              </a:solidFill>
            </a:endParaRPr>
          </a:p>
        </p:txBody>
      </p:sp>
      <p:cxnSp>
        <p:nvCxnSpPr>
          <p:cNvPr id="3" name="Conector reto 2"/>
          <p:cNvCxnSpPr/>
          <p:nvPr/>
        </p:nvCxnSpPr>
        <p:spPr>
          <a:xfrm>
            <a:off x="4297409" y="3145197"/>
            <a:ext cx="5653377" cy="0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 flipV="1">
            <a:off x="2684804" y="5489182"/>
            <a:ext cx="2822867" cy="22761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8" y="118092"/>
            <a:ext cx="135255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24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562986" y="570670"/>
            <a:ext cx="194471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No. 12.334</a:t>
            </a:r>
            <a:endParaRPr lang="pt-B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986" y="1026231"/>
            <a:ext cx="9996026" cy="5422473"/>
          </a:xfrm>
          <a:prstGeom prst="rect">
            <a:avLst/>
          </a:prstGeom>
        </p:spPr>
      </p:pic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1456219" y="2888179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1456220" y="4801048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1415899" y="5689961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 rot="19821175">
            <a:off x="1889113" y="2508981"/>
            <a:ext cx="84255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 DE AÇÃO DE EMERGÊNCIA (</a:t>
            </a:r>
            <a:r>
              <a:rPr lang="pt-BR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PAE</a:t>
            </a:r>
            <a:r>
              <a:rPr lang="pt-BR" sz="6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t-BR" sz="6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>
          <a:xfrm>
            <a:off x="3861469" y="6085343"/>
            <a:ext cx="6898680" cy="2047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8" y="118092"/>
            <a:ext cx="135255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72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697" y="413946"/>
            <a:ext cx="8932231" cy="30111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8124" y="3582491"/>
            <a:ext cx="8932231" cy="2935255"/>
          </a:xfrm>
          <a:prstGeom prst="rect">
            <a:avLst/>
          </a:prstGeom>
        </p:spPr>
      </p:pic>
      <p:sp>
        <p:nvSpPr>
          <p:cNvPr id="2" name="Seta para a direita 1"/>
          <p:cNvSpPr/>
          <p:nvPr/>
        </p:nvSpPr>
        <p:spPr>
          <a:xfrm>
            <a:off x="1940579" y="772272"/>
            <a:ext cx="497662" cy="43672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a direita 8"/>
          <p:cNvSpPr/>
          <p:nvPr/>
        </p:nvSpPr>
        <p:spPr>
          <a:xfrm>
            <a:off x="1940579" y="2988393"/>
            <a:ext cx="511307" cy="43672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a direita 9"/>
          <p:cNvSpPr/>
          <p:nvPr/>
        </p:nvSpPr>
        <p:spPr>
          <a:xfrm>
            <a:off x="1317803" y="5369972"/>
            <a:ext cx="498530" cy="43672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 rot="16200000">
            <a:off x="345448" y="3382436"/>
            <a:ext cx="194471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No. 12.334</a:t>
            </a:r>
            <a:endParaRPr lang="pt-B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eta para a direita 13"/>
          <p:cNvSpPr/>
          <p:nvPr/>
        </p:nvSpPr>
        <p:spPr>
          <a:xfrm>
            <a:off x="1922035" y="3878089"/>
            <a:ext cx="511307" cy="43672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 rot="19821175">
            <a:off x="2580708" y="2299122"/>
            <a:ext cx="7761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LINHAS DE DEFESA</a:t>
            </a:r>
            <a:endParaRPr lang="pt-BR" sz="6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10328142" y="6585720"/>
            <a:ext cx="1799342" cy="2462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000" b="1">
                <a:solidFill>
                  <a:srgbClr val="C00000"/>
                </a:solidFill>
              </a:rPr>
              <a:t>CARLOS HENRIQUE MEDEIROS</a:t>
            </a:r>
            <a:endParaRPr lang="pt-BR" sz="1000" b="1">
              <a:solidFill>
                <a:srgbClr val="C00000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028124" y="4572899"/>
            <a:ext cx="8932231" cy="20308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599870" y="5505089"/>
            <a:ext cx="2010064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 LEI NÃO PODE SER O VILÃO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02506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517199" y="646695"/>
            <a:ext cx="194471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No. 12.334</a:t>
            </a:r>
            <a:endParaRPr lang="pt-B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199" y="1137685"/>
            <a:ext cx="8696503" cy="5331838"/>
          </a:xfrm>
          <a:prstGeom prst="rect">
            <a:avLst/>
          </a:prstGeom>
        </p:spPr>
      </p:pic>
      <p:sp>
        <p:nvSpPr>
          <p:cNvPr id="8" name="Texto Explicativo 1 7"/>
          <p:cNvSpPr/>
          <p:nvPr/>
        </p:nvSpPr>
        <p:spPr>
          <a:xfrm>
            <a:off x="8635092" y="4992440"/>
            <a:ext cx="2631387" cy="578300"/>
          </a:xfrm>
          <a:prstGeom prst="borderCallout1">
            <a:avLst>
              <a:gd name="adj1" fmla="val 18750"/>
              <a:gd name="adj2" fmla="val -8333"/>
              <a:gd name="adj3" fmla="val 68676"/>
              <a:gd name="adj4" fmla="val -74795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REGULAMENTADO /  NÍVEL DE DETALHAMENTO</a:t>
            </a:r>
            <a:endParaRPr lang="pt-BR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o Explicativo 1 8"/>
          <p:cNvSpPr/>
          <p:nvPr/>
        </p:nvSpPr>
        <p:spPr>
          <a:xfrm>
            <a:off x="10412609" y="2654382"/>
            <a:ext cx="1170510" cy="490815"/>
          </a:xfrm>
          <a:prstGeom prst="borderCallout1">
            <a:avLst>
              <a:gd name="adj1" fmla="val 18750"/>
              <a:gd name="adj2" fmla="val -8333"/>
              <a:gd name="adj3" fmla="val 83544"/>
              <a:gd name="adj4" fmla="val -43068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PONTO CRÍTICO</a:t>
            </a:r>
            <a:endParaRPr lang="pt-BR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1517199" y="2746020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1546379" y="5511943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 rot="19821175">
            <a:off x="1740888" y="3134190"/>
            <a:ext cx="7761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LINHAS DE DEFESA</a:t>
            </a:r>
            <a:endParaRPr lang="pt-BR" sz="6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10412609" y="6749110"/>
            <a:ext cx="1799342" cy="2462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000" b="1">
                <a:solidFill>
                  <a:srgbClr val="C00000"/>
                </a:solidFill>
              </a:rPr>
              <a:t>CARLOS HENRIQUE MEDEIROS</a:t>
            </a:r>
            <a:endParaRPr lang="pt-BR" sz="1000" b="1">
              <a:solidFill>
                <a:srgbClr val="C00000"/>
              </a:solidFill>
            </a:endParaRPr>
          </a:p>
        </p:txBody>
      </p:sp>
      <p:cxnSp>
        <p:nvCxnSpPr>
          <p:cNvPr id="3" name="Conector reto 2"/>
          <p:cNvCxnSpPr/>
          <p:nvPr/>
        </p:nvCxnSpPr>
        <p:spPr>
          <a:xfrm>
            <a:off x="4297409" y="3145197"/>
            <a:ext cx="5653377" cy="0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 flipV="1">
            <a:off x="2684804" y="5489182"/>
            <a:ext cx="2822867" cy="22761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8" y="118092"/>
            <a:ext cx="135255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17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562986" y="570670"/>
            <a:ext cx="194471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No. 12.334</a:t>
            </a:r>
            <a:endParaRPr lang="pt-B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986" y="1026231"/>
            <a:ext cx="9996026" cy="5422473"/>
          </a:xfrm>
          <a:prstGeom prst="rect">
            <a:avLst/>
          </a:prstGeom>
        </p:spPr>
      </p:pic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1456219" y="2888179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1456220" y="4801048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1415899" y="5689961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 rot="19821175">
            <a:off x="1889113" y="2508981"/>
            <a:ext cx="84255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 DE AÇÃO DE EMERGÊNCIA (</a:t>
            </a:r>
            <a:r>
              <a:rPr lang="pt-BR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PAE</a:t>
            </a:r>
            <a:r>
              <a:rPr lang="pt-BR" sz="6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t-BR" sz="6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>
          <a:xfrm>
            <a:off x="3861469" y="6085343"/>
            <a:ext cx="6898680" cy="2047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8" y="118092"/>
            <a:ext cx="135255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2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697" y="413946"/>
            <a:ext cx="8932231" cy="30111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8124" y="3582491"/>
            <a:ext cx="8932231" cy="2935255"/>
          </a:xfrm>
          <a:prstGeom prst="rect">
            <a:avLst/>
          </a:prstGeom>
        </p:spPr>
      </p:pic>
      <p:sp>
        <p:nvSpPr>
          <p:cNvPr id="2" name="Seta para a direita 1"/>
          <p:cNvSpPr/>
          <p:nvPr/>
        </p:nvSpPr>
        <p:spPr>
          <a:xfrm>
            <a:off x="1940579" y="772272"/>
            <a:ext cx="497662" cy="43672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a direita 8"/>
          <p:cNvSpPr/>
          <p:nvPr/>
        </p:nvSpPr>
        <p:spPr>
          <a:xfrm>
            <a:off x="1940579" y="2988393"/>
            <a:ext cx="511307" cy="43672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a direita 9"/>
          <p:cNvSpPr/>
          <p:nvPr/>
        </p:nvSpPr>
        <p:spPr>
          <a:xfrm>
            <a:off x="1317803" y="5369972"/>
            <a:ext cx="498530" cy="43672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 rot="16200000">
            <a:off x="345448" y="3382436"/>
            <a:ext cx="194471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No. 12.334</a:t>
            </a:r>
            <a:endParaRPr lang="pt-B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eta para a direita 13"/>
          <p:cNvSpPr/>
          <p:nvPr/>
        </p:nvSpPr>
        <p:spPr>
          <a:xfrm>
            <a:off x="1922035" y="3878089"/>
            <a:ext cx="511307" cy="43672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 rot="19821175">
            <a:off x="2580708" y="2299122"/>
            <a:ext cx="7761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LINHAS DE DEFESA</a:t>
            </a:r>
            <a:endParaRPr lang="pt-BR" sz="6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10328142" y="6585720"/>
            <a:ext cx="1799342" cy="2462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000" b="1">
                <a:solidFill>
                  <a:srgbClr val="C00000"/>
                </a:solidFill>
              </a:rPr>
              <a:t>CARLOS HENRIQUE MEDEIROS</a:t>
            </a:r>
            <a:endParaRPr lang="pt-BR" sz="1000" b="1">
              <a:solidFill>
                <a:srgbClr val="C00000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028124" y="4572899"/>
            <a:ext cx="8932231" cy="20308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599870" y="5505089"/>
            <a:ext cx="2010064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 LEI NÃO PODE SER O VILÃO</a:t>
            </a:r>
            <a:endParaRPr lang="pt-BR" b="1" dirty="0"/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48" y="118092"/>
            <a:ext cx="135255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13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310152"/>
              </p:ext>
            </p:extLst>
          </p:nvPr>
        </p:nvGraphicFramePr>
        <p:xfrm>
          <a:off x="355893" y="1424765"/>
          <a:ext cx="4325684" cy="482420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1958"/>
                <a:gridCol w="1663726"/>
              </a:tblGrid>
              <a:tr h="693346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BARRAGEM</a:t>
                      </a:r>
                      <a:endParaRPr lang="pt-B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61" marR="91461" marT="45736" marB="45736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 DO ACIDENTE</a:t>
                      </a:r>
                      <a:endParaRPr lang="pt-B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61" marR="91461" marT="45736" marB="45736" anchor="ctr">
                    <a:solidFill>
                      <a:srgbClr val="C00000"/>
                    </a:solidFill>
                  </a:tcPr>
                </a:tc>
              </a:tr>
              <a:tr h="413086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FERNANDINHO</a:t>
                      </a:r>
                      <a:endParaRPr lang="pt-B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61" marR="91461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1986</a:t>
                      </a:r>
                      <a:endParaRPr lang="pt-B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61" marR="91461" marT="45736" marB="45736" anchor="ctr"/>
                </a:tc>
              </a:tr>
              <a:tr h="4130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>
                          <a:latin typeface="Arial" pitchFamily="34" charset="0"/>
                          <a:cs typeface="Arial" pitchFamily="34" charset="0"/>
                        </a:rPr>
                        <a:t>RIO VERDE</a:t>
                      </a:r>
                    </a:p>
                  </a:txBody>
                  <a:tcPr marL="91461" marR="91461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itchFamily="34" charset="0"/>
                          <a:cs typeface="Arial" pitchFamily="34" charset="0"/>
                        </a:rPr>
                        <a:t>2001</a:t>
                      </a:r>
                      <a:endParaRPr lang="pt-B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61" marR="91461" marT="45736" marB="45736" anchor="ctr"/>
                </a:tc>
              </a:tr>
              <a:tr h="4130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>
                          <a:latin typeface="Arial" pitchFamily="34" charset="0"/>
                          <a:cs typeface="Arial" pitchFamily="34" charset="0"/>
                        </a:rPr>
                        <a:t>CATAGUAZES</a:t>
                      </a:r>
                    </a:p>
                  </a:txBody>
                  <a:tcPr marL="91461" marR="91461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2003</a:t>
                      </a:r>
                      <a:endParaRPr lang="pt-B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61" marR="91461" marT="45736" marB="45736" anchor="ctr"/>
                </a:tc>
              </a:tr>
              <a:tr h="4130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CAMARÁ</a:t>
                      </a:r>
                    </a:p>
                  </a:txBody>
                  <a:tcPr marL="91461" marR="91461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2004</a:t>
                      </a:r>
                      <a:endParaRPr lang="pt-B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61" marR="91461" marT="45736" marB="45736" anchor="ctr"/>
                </a:tc>
              </a:tr>
              <a:tr h="4130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>
                          <a:latin typeface="Arial" pitchFamily="34" charset="0"/>
                          <a:cs typeface="Arial" pitchFamily="34" charset="0"/>
                        </a:rPr>
                        <a:t>MIRAÍ</a:t>
                      </a:r>
                    </a:p>
                  </a:txBody>
                  <a:tcPr marL="91461" marR="91461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itchFamily="34" charset="0"/>
                          <a:cs typeface="Arial" pitchFamily="34" charset="0"/>
                        </a:rPr>
                        <a:t>2006 / 2007</a:t>
                      </a:r>
                      <a:endParaRPr lang="pt-B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61" marR="91461" marT="45736" marB="45736" anchor="ctr"/>
                </a:tc>
              </a:tr>
              <a:tr h="4130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>
                          <a:latin typeface="Arial" pitchFamily="34" charset="0"/>
                          <a:cs typeface="Arial" pitchFamily="34" charset="0"/>
                        </a:rPr>
                        <a:t>PCH APERTADINHO</a:t>
                      </a:r>
                    </a:p>
                  </a:txBody>
                  <a:tcPr marL="91461" marR="91461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2008</a:t>
                      </a:r>
                      <a:endParaRPr lang="pt-B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61" marR="91461" marT="45736" marB="45736" anchor="ctr"/>
                </a:tc>
              </a:tr>
              <a:tr h="413086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PCH ESPORA</a:t>
                      </a:r>
                      <a:endParaRPr lang="pt-B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61" marR="91461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2008</a:t>
                      </a:r>
                      <a:endParaRPr lang="pt-B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61" marR="91461" marT="45736" marB="45736" anchor="ctr"/>
                </a:tc>
              </a:tr>
              <a:tr h="413086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ALGODÕES</a:t>
                      </a:r>
                      <a:endParaRPr lang="pt-B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61" marR="91461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</a:t>
                      </a:r>
                      <a:endParaRPr lang="pt-B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61" marR="91461" marT="45736" marB="45736" anchor="ctr"/>
                </a:tc>
              </a:tr>
              <a:tr h="413086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itchFamily="34" charset="0"/>
                          <a:cs typeface="Arial" pitchFamily="34" charset="0"/>
                        </a:rPr>
                        <a:t>HERCULANO</a:t>
                      </a:r>
                      <a:endParaRPr lang="pt-B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61" marR="91461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  <a:endParaRPr lang="pt-B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61" marR="91461" marT="45736" marB="45736" anchor="ctr"/>
                </a:tc>
              </a:tr>
              <a:tr h="41308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FUNDÃO</a:t>
                      </a:r>
                      <a:endParaRPr lang="pt-BR" sz="1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61" marR="91461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pt-BR" sz="1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61" marR="91461" marT="45736" marB="45736" anchor="ctr"/>
                </a:tc>
              </a:tr>
            </a:tbl>
          </a:graphicData>
        </a:graphic>
      </p:graphicFrame>
      <p:sp>
        <p:nvSpPr>
          <p:cNvPr id="9276" name="Retângulo 6"/>
          <p:cNvSpPr>
            <a:spLocks noChangeArrowheads="1"/>
          </p:cNvSpPr>
          <p:nvPr/>
        </p:nvSpPr>
        <p:spPr bwMode="auto">
          <a:xfrm>
            <a:off x="1823237" y="479368"/>
            <a:ext cx="78487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3600" b="1" dirty="0">
                <a:latin typeface="Arial" panose="020B0604020202020204" pitchFamily="34" charset="0"/>
              </a:rPr>
              <a:t>ACIDENTES DE </a:t>
            </a:r>
            <a:r>
              <a:rPr lang="pt-BR" sz="3600" b="1" dirty="0" smtClean="0">
                <a:latin typeface="Arial" panose="020B0604020202020204" pitchFamily="34" charset="0"/>
              </a:rPr>
              <a:t>BARRAGENS </a:t>
            </a:r>
            <a:r>
              <a:rPr lang="pt-BR" b="1" dirty="0" smtClean="0">
                <a:latin typeface="Arial" panose="020B0604020202020204" pitchFamily="34" charset="0"/>
              </a:rPr>
              <a:t>(BRASIL) </a:t>
            </a:r>
            <a:endParaRPr lang="pt-BR" b="1" dirty="0">
              <a:latin typeface="Arial" panose="020B0604020202020204" pitchFamily="34" charset="0"/>
            </a:endParaRPr>
          </a:p>
        </p:txBody>
      </p:sp>
      <p:sp>
        <p:nvSpPr>
          <p:cNvPr id="9" name="Chave direita 8"/>
          <p:cNvSpPr/>
          <p:nvPr/>
        </p:nvSpPr>
        <p:spPr>
          <a:xfrm>
            <a:off x="4840071" y="2932953"/>
            <a:ext cx="435294" cy="2393959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9279" name="Retângulo 11"/>
          <p:cNvSpPr>
            <a:spLocks noChangeArrowheads="1"/>
          </p:cNvSpPr>
          <p:nvPr/>
        </p:nvSpPr>
        <p:spPr bwMode="auto">
          <a:xfrm>
            <a:off x="5480542" y="3690878"/>
            <a:ext cx="18732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b="1" dirty="0">
                <a:latin typeface="Arial" panose="020B0604020202020204" pitchFamily="34" charset="0"/>
              </a:rPr>
              <a:t>PL 1181/2003</a:t>
            </a:r>
          </a:p>
          <a:p>
            <a:pPr algn="ctr" eaLnBrk="1" hangingPunct="1"/>
            <a:r>
              <a:rPr lang="pt-BR" b="1" dirty="0">
                <a:latin typeface="Arial" panose="020B0604020202020204" pitchFamily="34" charset="0"/>
              </a:rPr>
              <a:t>PLC </a:t>
            </a:r>
            <a:r>
              <a:rPr lang="pt-BR" b="1" dirty="0" smtClean="0">
                <a:latin typeface="Arial" panose="020B0604020202020204" pitchFamily="34" charset="0"/>
              </a:rPr>
              <a:t>168/2009</a:t>
            </a:r>
            <a:endParaRPr lang="pt-BR" b="1" dirty="0">
              <a:latin typeface="Arial" panose="020B0604020202020204" pitchFamily="34" charset="0"/>
            </a:endParaRPr>
          </a:p>
        </p:txBody>
      </p:sp>
      <p:sp>
        <p:nvSpPr>
          <p:cNvPr id="13" name="Retângulo 11"/>
          <p:cNvSpPr>
            <a:spLocks noChangeArrowheads="1"/>
          </p:cNvSpPr>
          <p:nvPr/>
        </p:nvSpPr>
        <p:spPr bwMode="auto">
          <a:xfrm>
            <a:off x="7359614" y="3370712"/>
            <a:ext cx="24927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b="1" dirty="0">
                <a:solidFill>
                  <a:srgbClr val="C00000"/>
                </a:solidFill>
                <a:latin typeface="Arial" panose="020B0604020202020204" pitchFamily="34" charset="0"/>
              </a:rPr>
              <a:t>LEI </a:t>
            </a:r>
            <a:r>
              <a:rPr lang="pt-BR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N</a:t>
            </a:r>
            <a:r>
              <a:rPr lang="pt-BR" b="1" baseline="30000" dirty="0" smtClean="0">
                <a:solidFill>
                  <a:srgbClr val="C00000"/>
                </a:solidFill>
                <a:latin typeface="Arial" panose="020B0604020202020204" pitchFamily="34" charset="0"/>
              </a:rPr>
              <a:t>O</a:t>
            </a:r>
            <a:r>
              <a:rPr lang="pt-BR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. 12.334/2010 </a:t>
            </a:r>
            <a:endParaRPr lang="pt-BR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653" y="4417854"/>
            <a:ext cx="5173809" cy="223637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Conector reto 3"/>
          <p:cNvCxnSpPr/>
          <p:nvPr/>
        </p:nvCxnSpPr>
        <p:spPr>
          <a:xfrm>
            <a:off x="415397" y="5450634"/>
            <a:ext cx="5685144" cy="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5381283" y="5214792"/>
            <a:ext cx="94015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2010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eta dobrada para cima 6"/>
          <p:cNvSpPr/>
          <p:nvPr/>
        </p:nvSpPr>
        <p:spPr>
          <a:xfrm flipV="1">
            <a:off x="7539918" y="3762314"/>
            <a:ext cx="2132116" cy="448682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a direita 7"/>
          <p:cNvSpPr/>
          <p:nvPr/>
        </p:nvSpPr>
        <p:spPr>
          <a:xfrm>
            <a:off x="5370490" y="5676457"/>
            <a:ext cx="940158" cy="57485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7809177" y="3894283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latin typeface="Arial" panose="020B0604020202020204" pitchFamily="34" charset="0"/>
              </a:rPr>
              <a:t>20/09/2010</a:t>
            </a:r>
            <a:endParaRPr lang="pt-BR" dirty="0"/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334135" y="6497955"/>
            <a:ext cx="1799342" cy="2462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000" b="1">
                <a:solidFill>
                  <a:srgbClr val="C00000"/>
                </a:solidFill>
              </a:rPr>
              <a:t>CARLOS HENRIQUE MEDEIROS</a:t>
            </a:r>
            <a:endParaRPr lang="pt-BR" sz="1000" b="1">
              <a:solidFill>
                <a:srgbClr val="C00000"/>
              </a:solidFill>
            </a:endParaRP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8" y="118092"/>
            <a:ext cx="135255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0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89437" y="4692869"/>
            <a:ext cx="834475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latin typeface="Arial" panose="020B0604020202020204" pitchFamily="34" charset="0"/>
              </a:rPr>
              <a:t>MUITO OBRIGADO </a:t>
            </a:r>
            <a:r>
              <a:rPr lang="en-US" sz="3600" b="1" dirty="0" smtClean="0">
                <a:latin typeface="Arial" panose="020B0604020202020204" pitchFamily="34" charset="0"/>
              </a:rPr>
              <a:t>PELA </a:t>
            </a:r>
            <a:r>
              <a:rPr lang="en-US" sz="3600" b="1" dirty="0">
                <a:latin typeface="Arial" panose="020B0604020202020204" pitchFamily="34" charset="0"/>
              </a:rPr>
              <a:t>ATENÇÃO!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2400" dirty="0"/>
              <a:t>Carlos Henrique Medeiros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1600" dirty="0" smtClean="0"/>
              <a:t>chmedeiros@terra.com.br</a:t>
            </a:r>
            <a:endParaRPr lang="en-US" sz="16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8" y="118092"/>
            <a:ext cx="135255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06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166" y="200452"/>
            <a:ext cx="6133386" cy="27954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2757" y="3279696"/>
            <a:ext cx="7624861" cy="3228977"/>
          </a:xfrm>
          <a:prstGeom prst="rect">
            <a:avLst/>
          </a:prstGeom>
        </p:spPr>
      </p:pic>
      <p:sp>
        <p:nvSpPr>
          <p:cNvPr id="7" name="Chave esquerda 6"/>
          <p:cNvSpPr/>
          <p:nvPr/>
        </p:nvSpPr>
        <p:spPr>
          <a:xfrm>
            <a:off x="3038856" y="3177735"/>
            <a:ext cx="1043189" cy="3472360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dobrada 7"/>
          <p:cNvSpPr/>
          <p:nvPr/>
        </p:nvSpPr>
        <p:spPr>
          <a:xfrm flipV="1">
            <a:off x="2089166" y="3279696"/>
            <a:ext cx="794020" cy="1890268"/>
          </a:xfrm>
          <a:prstGeom prst="ben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 rot="19821175">
            <a:off x="2461184" y="3400220"/>
            <a:ext cx="860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LINHA DE DEFESA</a:t>
            </a:r>
            <a:endParaRPr lang="pt-BR" sz="7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10276626" y="6585720"/>
            <a:ext cx="1799342" cy="2462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000" b="1">
                <a:solidFill>
                  <a:srgbClr val="C00000"/>
                </a:solidFill>
              </a:rPr>
              <a:t>CARLOS HENRIQUE MEDEIROS</a:t>
            </a:r>
            <a:endParaRPr lang="pt-BR" sz="1000" b="1">
              <a:solidFill>
                <a:srgbClr val="C00000"/>
              </a:solidFill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48" y="118092"/>
            <a:ext cx="135255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05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259" y="1535002"/>
            <a:ext cx="7670957" cy="5226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tângulo 2"/>
          <p:cNvSpPr>
            <a:spLocks noChangeArrowheads="1"/>
          </p:cNvSpPr>
          <p:nvPr/>
        </p:nvSpPr>
        <p:spPr bwMode="auto">
          <a:xfrm>
            <a:off x="1661481" y="245203"/>
            <a:ext cx="82781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ESTRUTURA  REGULATÓRIA  INSTITUCIONAL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SEGURANÇA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 BARRAGEM NO BRASIL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(FONTE: ANA, 2012)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0263747" y="6559962"/>
            <a:ext cx="1799342" cy="2462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000" b="1">
                <a:solidFill>
                  <a:srgbClr val="C00000"/>
                </a:solidFill>
              </a:rPr>
              <a:t>CARLOS HENRIQUE MEDEIROS</a:t>
            </a:r>
            <a:endParaRPr lang="pt-BR" sz="1000" b="1">
              <a:solidFill>
                <a:srgbClr val="C00000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8" y="118092"/>
            <a:ext cx="135255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700" y="88900"/>
            <a:ext cx="7920326" cy="16002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4956" y="88900"/>
            <a:ext cx="857250" cy="8667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467" y="1689100"/>
            <a:ext cx="11507405" cy="92392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465" y="2691840"/>
            <a:ext cx="8609661" cy="161972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466" y="2753216"/>
            <a:ext cx="758336" cy="766762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465" y="4298680"/>
            <a:ext cx="11507407" cy="92392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464" y="5300322"/>
            <a:ext cx="3767207" cy="1490426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5902" y="5312558"/>
            <a:ext cx="1372609" cy="859712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1343" y="6160034"/>
            <a:ext cx="7760530" cy="630714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466" y="5308019"/>
            <a:ext cx="573245" cy="579614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4464" y="138917"/>
            <a:ext cx="3434726" cy="1460230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15" name="CaixaDeTexto 14"/>
          <p:cNvSpPr txBox="1"/>
          <p:nvPr/>
        </p:nvSpPr>
        <p:spPr>
          <a:xfrm rot="19821175">
            <a:off x="1823153" y="2604899"/>
            <a:ext cx="9309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ARCABOUÇO LEGAL</a:t>
            </a:r>
            <a:endParaRPr lang="pt-BR" sz="7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25708" y="88900"/>
            <a:ext cx="1352550" cy="6000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6828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90" y="2125015"/>
            <a:ext cx="11988382" cy="330987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924493" y="1087977"/>
            <a:ext cx="860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AVANÇOS NO PERÍODO: 2010 – 2016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(&gt; 5 ANOS)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8" y="118092"/>
            <a:ext cx="135255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7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821" y="725352"/>
            <a:ext cx="10741730" cy="6073384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 rot="16200000">
            <a:off x="-460690" y="3759106"/>
            <a:ext cx="2400499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No. 12.334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518164" y="2053219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10237989" y="6547083"/>
            <a:ext cx="1799342" cy="2462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000" b="1">
                <a:solidFill>
                  <a:srgbClr val="C00000"/>
                </a:solidFill>
              </a:rPr>
              <a:t>CARLOS HENRIQUE MEDEIROS</a:t>
            </a:r>
            <a:endParaRPr lang="pt-BR" sz="1000" b="1">
              <a:solidFill>
                <a:srgbClr val="C00000"/>
              </a:solidFill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518164" y="6158972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1253967" y="2086377"/>
            <a:ext cx="10633439" cy="94015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1253967" y="6120334"/>
            <a:ext cx="7181695" cy="6593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8" y="118092"/>
            <a:ext cx="1352550" cy="600075"/>
          </a:xfrm>
          <a:prstGeom prst="rect">
            <a:avLst/>
          </a:prstGeom>
        </p:spPr>
      </p:pic>
      <p:sp>
        <p:nvSpPr>
          <p:cNvPr id="18" name="CaixaDeTexto 17"/>
          <p:cNvSpPr txBox="1"/>
          <p:nvPr/>
        </p:nvSpPr>
        <p:spPr>
          <a:xfrm>
            <a:off x="3276735" y="75428"/>
            <a:ext cx="5791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PRECISAMOS AVANÇAR:</a:t>
            </a: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54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7"/>
          <p:cNvSpPr>
            <a:spLocks noChangeArrowheads="1"/>
          </p:cNvSpPr>
          <p:nvPr/>
        </p:nvSpPr>
        <p:spPr bwMode="auto">
          <a:xfrm>
            <a:off x="636510" y="4478665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2293" name="Text Box 10"/>
          <p:cNvSpPr txBox="1">
            <a:spLocks noChangeArrowheads="1"/>
          </p:cNvSpPr>
          <p:nvPr/>
        </p:nvSpPr>
        <p:spPr bwMode="auto">
          <a:xfrm>
            <a:off x="11273375" y="6925442"/>
            <a:ext cx="187166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00" b="1">
                <a:latin typeface="Arial" panose="020B0604020202020204" pitchFamily="34" charset="0"/>
              </a:rPr>
              <a:t>CARLOS HENRIQUE MEDEIROS</a:t>
            </a:r>
            <a:endParaRPr lang="pt-BR" sz="800" b="1">
              <a:latin typeface="Arial" panose="020B0604020202020204" pitchFamily="34" charset="0"/>
            </a:endParaRPr>
          </a:p>
        </p:txBody>
      </p:sp>
      <p:pic>
        <p:nvPicPr>
          <p:cNvPr id="1229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017" y="1835215"/>
            <a:ext cx="9591948" cy="1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017" y="4341419"/>
            <a:ext cx="9591948" cy="77773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8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017" y="5294356"/>
            <a:ext cx="7386150" cy="571891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9" name="AutoShape 9"/>
          <p:cNvSpPr>
            <a:spLocks noChangeArrowheads="1"/>
          </p:cNvSpPr>
          <p:nvPr/>
        </p:nvSpPr>
        <p:spPr bwMode="auto">
          <a:xfrm>
            <a:off x="636511" y="3382149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pt-BR"/>
          </a:p>
        </p:txBody>
      </p:sp>
      <p:pic>
        <p:nvPicPr>
          <p:cNvPr id="12303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212" y="3349843"/>
            <a:ext cx="9579753" cy="816369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CaixaDeTexto 17"/>
          <p:cNvSpPr txBox="1"/>
          <p:nvPr/>
        </p:nvSpPr>
        <p:spPr>
          <a:xfrm>
            <a:off x="1277138" y="1793014"/>
            <a:ext cx="194471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No. 12.334</a:t>
            </a:r>
            <a:endParaRPr lang="pt-B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636509" y="5294356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48" y="76186"/>
            <a:ext cx="1352550" cy="600075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2884868" y="732379"/>
            <a:ext cx="5791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PRECISAMOS AVANÇAR:</a:t>
            </a: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57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341" y="1418011"/>
            <a:ext cx="11727990" cy="479048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09341" y="1019912"/>
            <a:ext cx="194471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No. 12.334</a:t>
            </a:r>
            <a:endParaRPr lang="pt-B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 Explicativo 1 1"/>
          <p:cNvSpPr/>
          <p:nvPr/>
        </p:nvSpPr>
        <p:spPr>
          <a:xfrm>
            <a:off x="9571335" y="1563920"/>
            <a:ext cx="2006221" cy="477672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AINDA SÓ NA FASE DE OPERAÇÃO </a:t>
            </a: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o Explicativo 1 7"/>
          <p:cNvSpPr/>
          <p:nvPr/>
        </p:nvSpPr>
        <p:spPr>
          <a:xfrm>
            <a:off x="9712632" y="3335579"/>
            <a:ext cx="2006221" cy="477672"/>
          </a:xfrm>
          <a:prstGeom prst="borderCallout1">
            <a:avLst>
              <a:gd name="adj1" fmla="val 18750"/>
              <a:gd name="adj2" fmla="val -8333"/>
              <a:gd name="adj3" fmla="val -13214"/>
              <a:gd name="adj4" fmla="val -64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NÃO IMPLEMENTADO</a:t>
            </a: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o Explicativo 1 8"/>
          <p:cNvSpPr/>
          <p:nvPr/>
        </p:nvSpPr>
        <p:spPr>
          <a:xfrm>
            <a:off x="9571335" y="4519026"/>
            <a:ext cx="2006221" cy="477672"/>
          </a:xfrm>
          <a:prstGeom prst="borderCallout1">
            <a:avLst>
              <a:gd name="adj1" fmla="val 18750"/>
              <a:gd name="adj2" fmla="val -8333"/>
              <a:gd name="adj3" fmla="val 81072"/>
              <a:gd name="adj4" fmla="val -805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NÃO IMPLEMENTADO</a:t>
            </a: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341942" y="2806443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341941" y="4681505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341941" y="5254153"/>
            <a:ext cx="504825" cy="503237"/>
          </a:xfrm>
          <a:prstGeom prst="rightArrow">
            <a:avLst>
              <a:gd name="adj1" fmla="val 50000"/>
              <a:gd name="adj2" fmla="val 2507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10237989" y="6572841"/>
            <a:ext cx="1799342" cy="2462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000" b="1">
                <a:solidFill>
                  <a:srgbClr val="C00000"/>
                </a:solidFill>
              </a:rPr>
              <a:t>CARLOS HENRIQUE MEDEIROS</a:t>
            </a:r>
            <a:endParaRPr lang="pt-BR" sz="1000" b="1">
              <a:solidFill>
                <a:srgbClr val="C00000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962046" y="2936661"/>
            <a:ext cx="10899396" cy="73336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962045" y="4680555"/>
            <a:ext cx="6891865" cy="5032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947036" y="5304726"/>
            <a:ext cx="10914405" cy="7651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3277686" y="370531"/>
            <a:ext cx="5791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PRECISAMOS AVANÇAR:</a:t>
            </a: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8" y="118092"/>
            <a:ext cx="135255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97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">
  <a:themeElements>
    <a:clrScheme name="Í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Í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Í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1398</TotalTime>
  <Words>296</Words>
  <Application>Microsoft Office PowerPoint</Application>
  <PresentationFormat>Widescreen</PresentationFormat>
  <Paragraphs>93</Paragraphs>
  <Slides>20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Century Gothic</vt:lpstr>
      <vt:lpstr>Times New Roman</vt:lpstr>
      <vt:lpstr>Wingdings 3</vt:lpstr>
      <vt:lpstr>Íon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Carlos Henrique Medeiros</dc:creator>
  <cp:lastModifiedBy>Carlos Henrique Medeiros</cp:lastModifiedBy>
  <cp:revision>291</cp:revision>
  <dcterms:created xsi:type="dcterms:W3CDTF">2015-11-24T14:29:40Z</dcterms:created>
  <dcterms:modified xsi:type="dcterms:W3CDTF">2016-03-15T17:48:11Z</dcterms:modified>
</cp:coreProperties>
</file>