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sldIdLst>
    <p:sldId id="256" r:id="rId2"/>
    <p:sldId id="329" r:id="rId3"/>
    <p:sldId id="319" r:id="rId4"/>
    <p:sldId id="321" r:id="rId5"/>
    <p:sldId id="327" r:id="rId6"/>
    <p:sldId id="320" r:id="rId7"/>
    <p:sldId id="322" r:id="rId8"/>
    <p:sldId id="325" r:id="rId9"/>
    <p:sldId id="326" r:id="rId10"/>
    <p:sldId id="323" r:id="rId11"/>
    <p:sldId id="324" r:id="rId12"/>
    <p:sldId id="295" r:id="rId13"/>
    <p:sldId id="328" r:id="rId14"/>
  </p:sldIdLst>
  <p:sldSz cx="9144000" cy="6858000" type="screen4x3"/>
  <p:notesSz cx="6858000" cy="9947275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Tahoma" pitchFamily="34" charset="0"/>
        <a:ea typeface="SimSun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00"/>
    <a:srgbClr val="FF66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73" d="100"/>
          <a:sy n="73" d="100"/>
        </p:scale>
        <p:origin x="-42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"/>
          <p:cNvSpPr>
            <a:spLocks noChangeArrowheads="1"/>
          </p:cNvSpPr>
          <p:nvPr/>
        </p:nvSpPr>
        <p:spPr bwMode="auto">
          <a:xfrm>
            <a:off x="0" y="0"/>
            <a:ext cx="6858000" cy="99472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15363" name="AutoShape 2"/>
          <p:cNvSpPr>
            <a:spLocks noChangeArrowheads="1"/>
          </p:cNvSpPr>
          <p:nvPr/>
        </p:nvSpPr>
        <p:spPr bwMode="auto">
          <a:xfrm>
            <a:off x="0" y="0"/>
            <a:ext cx="6858000" cy="99472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auto">
          <a:xfrm>
            <a:off x="0" y="0"/>
            <a:ext cx="6858000" cy="99472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703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SimSun" charset="-122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9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44563" y="746125"/>
            <a:ext cx="4964112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9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724400"/>
            <a:ext cx="5481638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9448800"/>
            <a:ext cx="296703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SimSun" charset="-122"/>
                <a:cs typeface="+mn-cs"/>
              </a:defRPr>
            </a:lvl1pPr>
          </a:lstStyle>
          <a:p>
            <a:pPr>
              <a:defRPr/>
            </a:pPr>
            <a:fld id="{182F9F80-669B-451E-9CB0-C0CCC1DBCB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AD884CD7-1267-4C5A-8FEB-90A1550D0C90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1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0ADBD64D-6B78-41D8-B8C4-ED8F3F72C564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10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87AB57BF-E21A-4F8D-9E04-9647BF55BA5C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11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72D7004A-0E2C-4C66-BEF0-FB8F66395A11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12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F2A62198-69F7-46AA-9889-AC450F2446D3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13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AA4D3096-048A-4D6E-A85C-608117BBDBF9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2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A54D9052-D41B-46E4-AA70-05156E4A92E0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3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A4B73528-F352-4A6E-8315-75C30AF7860C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4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FC1FFEB4-189F-4BC3-A5E8-DB510C7E1A43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5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9C755540-4472-4136-ACDA-282CFC595FBC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6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5FF3E83D-B3A7-4114-8163-ACBC364EFAF6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7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71AA9121-B55D-4154-977D-C5D6E2028049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8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Tahoma" pitchFamily="34" charset="0"/>
                <a:ea typeface="SimSun" pitchFamily="2" charset="-122"/>
              </a:defRPr>
            </a:lvl9pPr>
          </a:lstStyle>
          <a:p>
            <a:pPr eaLnBrk="1" hangingPunct="1">
              <a:buClrTx/>
              <a:buSzPct val="45000"/>
              <a:buFontTx/>
              <a:buNone/>
              <a:defRPr/>
            </a:pPr>
            <a:fld id="{00C43795-A807-4A93-BF2E-EEE8C617B4FE}" type="slidenum">
              <a:rPr lang="pt-BR" alt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ClrTx/>
                <a:buSzPct val="45000"/>
                <a:buFontTx/>
                <a:buNone/>
                <a:defRPr/>
              </a:pPr>
              <a:t>9</a:t>
            </a:fld>
            <a:endParaRPr lang="pt-BR" alt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3225" cy="4473575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B545B-F025-493A-96CE-8AD2C378FC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18C94-E416-4A97-89D2-6575F06294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6225" y="266700"/>
            <a:ext cx="2055813" cy="58721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6700"/>
            <a:ext cx="6016625" cy="587216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1F47E-59D0-46FA-B7F3-6DA0C2A8DE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1BC7D-2560-47CB-9FD8-E95591AD5E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14544-4206-4EBF-BB7B-8F3232E524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542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5025" y="1905000"/>
            <a:ext cx="4037013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8AB6B-C7D4-49C8-9602-709CBAEB69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8DBD9-8C4D-4AD4-8CEE-2F2D2B8713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9CC34-2574-4E06-983F-3CC708054C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23B00-FA1D-4E76-B478-30BB1F9A9F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23F34-C82D-4869-B247-8E01F05F07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ABCB8-D9F4-4D05-B427-16391E02AC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 noChangeArrowheads="1"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88"/>
              <a:gd name="T25" fmla="*/ 0 h 1912"/>
              <a:gd name="T26" fmla="*/ 1588 w 1588"/>
              <a:gd name="T27" fmla="*/ 1912 h 191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pt-BR">
              <a:ea typeface="SimSun" pitchFamily="2" charset="-122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6700"/>
            <a:ext cx="8224838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4838" cy="423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2º Nível da estrutura de tópicos</a:t>
            </a:r>
          </a:p>
          <a:p>
            <a:pPr lvl="2"/>
            <a:r>
              <a:rPr lang="en-GB" altLang="pt-BR" smtClean="0"/>
              <a:t>3º Nível da estrutura de tópicos</a:t>
            </a:r>
          </a:p>
          <a:p>
            <a:pPr lvl="3"/>
            <a:r>
              <a:rPr lang="en-GB" altLang="pt-BR" smtClean="0"/>
              <a:t>4º Nível da estrutura de tópicos</a:t>
            </a:r>
          </a:p>
          <a:p>
            <a:pPr lvl="4"/>
            <a:r>
              <a:rPr lang="en-GB" altLang="pt-BR" smtClean="0"/>
              <a:t>5º Nível da estrutura de tópicos</a:t>
            </a:r>
          </a:p>
          <a:p>
            <a:pPr lvl="4"/>
            <a:r>
              <a:rPr lang="en-GB" altLang="pt-BR" smtClean="0"/>
              <a:t>6º Nível da estrutura de tópicos</a:t>
            </a:r>
          </a:p>
          <a:p>
            <a:pPr lvl="4"/>
            <a:r>
              <a:rPr lang="en-GB" altLang="pt-BR" smtClean="0"/>
              <a:t>7º Nível da estrutura de tópicos</a:t>
            </a:r>
          </a:p>
          <a:p>
            <a:pPr lvl="4"/>
            <a:r>
              <a:rPr lang="en-GB" altLang="pt-BR" smtClean="0"/>
              <a:t>8º Nível da estrutura de tópicos</a:t>
            </a:r>
          </a:p>
          <a:p>
            <a:pPr lvl="4"/>
            <a:r>
              <a:rPr lang="en-GB" altLang="pt-BR" smtClean="0"/>
              <a:t>9º Nível da estrutura de tópicos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SimSun" charset="-122"/>
                <a:cs typeface="+mn-cs"/>
              </a:defRPr>
            </a:lvl1pPr>
          </a:lstStyle>
          <a:p>
            <a:pPr>
              <a:defRPr/>
            </a:pPr>
            <a:fld id="{29EBEE75-3628-425A-89FD-AAF6D57E97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altLang="pt-BR">
              <a:ea typeface="SimSun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SimSun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Tahoma" pitchFamily="32" charset="0"/>
          <a:ea typeface="SimSun" charset="-122"/>
          <a:cs typeface="SimSun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Tahoma" pitchFamily="32" charset="0"/>
          <a:ea typeface="SimSun" charset="-122"/>
          <a:cs typeface="SimSun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Tahoma" pitchFamily="32" charset="0"/>
          <a:ea typeface="SimSun" charset="-122"/>
          <a:cs typeface="SimSun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FF"/>
          </a:solidFill>
          <a:latin typeface="Tahoma" pitchFamily="32" charset="0"/>
          <a:ea typeface="SimSun" charset="-122"/>
          <a:cs typeface="SimSun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Tahoma" pitchFamily="32" charset="0"/>
          <a:ea typeface="SimSun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Tahoma" pitchFamily="32" charset="0"/>
          <a:ea typeface="SimSun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Tahoma" pitchFamily="32" charset="0"/>
          <a:ea typeface="SimSun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FF"/>
          </a:solidFill>
          <a:latin typeface="Tahoma" pitchFamily="32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+mn-ea"/>
          <a:cs typeface="SimSun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FFFFFF"/>
          </a:solidFill>
          <a:latin typeface="+mn-lt"/>
          <a:ea typeface="+mn-ea"/>
          <a:cs typeface="SimSun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+mn-ea"/>
          <a:cs typeface="SimSun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SimSun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+mn-ea"/>
          <a:cs typeface="SimSun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684213" y="1538288"/>
            <a:ext cx="7772400" cy="38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b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buSzPct val="100000"/>
              <a:defRPr/>
            </a:pPr>
            <a:endParaRPr lang="pt-BR" sz="3600" b="1" dirty="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r>
              <a:rPr lang="pt-BR" sz="36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MEIO AMBIENTE DO TRABALHO, DIREITO PENAL INCLUSIVO E COMPETÊNCIA DA JUSTIÇA DO TRABALHO</a:t>
            </a:r>
          </a:p>
          <a:p>
            <a:pPr algn="ctr">
              <a:buSzPct val="100000"/>
              <a:defRPr/>
            </a:pPr>
            <a:endParaRPr lang="pt-BR" sz="3600" b="1" dirty="0" smtClean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buSzPct val="100000"/>
              <a:defRPr/>
            </a:pPr>
            <a:endParaRPr lang="pt-BR" sz="3600" b="1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0825" y="3886200"/>
            <a:ext cx="85693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altLang="pt-BR">
              <a:cs typeface="SimSun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260475" y="4537075"/>
            <a:ext cx="637222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125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>
                <a:solidFill>
                  <a:srgbClr val="FFFFFF"/>
                </a:solidFill>
                <a:cs typeface="SimSun"/>
              </a:rPr>
              <a:t>Ângelo Fabiano Farias da Costa</a:t>
            </a:r>
          </a:p>
          <a:p>
            <a:pPr algn="ctr">
              <a:spcBef>
                <a:spcPts val="125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>
                <a:solidFill>
                  <a:srgbClr val="FFFFFF"/>
                </a:solidFill>
                <a:cs typeface="SimSun"/>
              </a:rPr>
              <a:t>   Vice-Presidente da Associação Nacional dos Procuradores do Trabalho</a:t>
            </a:r>
          </a:p>
        </p:txBody>
      </p:sp>
      <p:pic>
        <p:nvPicPr>
          <p:cNvPr id="14340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6988"/>
            <a:ext cx="9144000" cy="100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ARGUMENTOS UTILIZADOS POR AQUELES QUE DISCORDAM DA COMPETÊNCIA CRIMINAL DA JUSTIÇA DO TRABALHO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FALTA DE PREPARO DA JT PARA RECEPCIONAR ESTA COMPETÊNCIA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JUÍZES DO TRABALHO NÃO DETÊM CONHECIMENTO PENAL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INEXISTÊNCIA DE ATRIBUIÇÃO EXPRESSA DE COMPETÊNCIA CRIMINAL NO ART. 114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 SUPOSTA INCOMPATIBILIDADE DE RITOS, DE PRAZOS E DE PRINCÍPIOS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32770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EXEMPLOS DE CRIMES PASSÍVEIS DE JULGAMENTO PELA JUSTIÇA DO TRABALHO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CRIMES CONTRA A ORGANIZAÇÃO DO TRABALHO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CRIMES CONTRA A ADMINISTRAÇÃO DA JUSTIÇA DO TRABALHO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 DE  REDUÇÃO À CONDIÇÃO ANÁLOGA À DE ESCRAVO 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 DE ASSÉDIO MORAL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CRIMES RELACIONADOS AO EXERCÍCIO DO DIREITO </a:t>
            </a:r>
            <a:r>
              <a:rPr lang="pt-BR" sz="1900" b="1" i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DE GREVE</a:t>
            </a: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CRIMES  DECORRENTES DO DESCUMPRIMENTO DE NORMAS DE MEIO AMBIENTE DO TRABALHO</a:t>
            </a:r>
          </a:p>
        </p:txBody>
      </p:sp>
      <p:pic>
        <p:nvPicPr>
          <p:cNvPr id="34818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POSIÇÃO DA ASSOCIAÇÃO NACIONAL DOS PROCURADORES DO TRABALHO - ANPT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</a:t>
            </a: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RELEVÂNCIA DA ALTERAÇÃO LEGISLATIVA PARA ATRIBUIÇÃO DE COMPETÊNCIA PENAL À JUSTIÇA DO TRABALHO</a:t>
            </a: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PEC 327/2009</a:t>
            </a: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PROJETO DE LEI Nº 2636/2007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 </a:t>
            </a: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36866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QUESTIONAMENTO FINAL</a:t>
            </a: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É razoável que, sobre um mesmo tema jurídico, determinado órgão do Poder Judiciário conheça de seus aspectos trabalhistas, civis e administrativos, enquanto outro se pronuncia sobre a perspectiva criminal?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38914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A EC 45/2004 E A AMPLIAÇÃO DA COMPETÊNCIA DA JUSTIÇA DO TRABALHO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-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APÓS SÉRIOS QUESTIONAMENTOS SOBRE A NECESSIDADE DE MANUTENÇÃO DA JUSTIÇA DO TRABALHO, O CONGRESSO NACIONAL PROMULGOU A EC 45/2004, CONFIRMANDO A IMPRESCINDIBILIDADE DA EXISTÊNCIA DE UMA JUSTIÇA ESPECIALIZADA NO LABOR HUMANO.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	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- COMPETÊNCIA DEIXOU DE SER EM RAZÃO DA PESSOA (EMPREGADOS E EMPREGORES) PARA SER EM RAZÃO DA MATÉRIA (RELAÇÕES DE TRABALHO), SENDO INCLUÍDAS, POR EXEMPLO, AS AÇÕES QUE ENVOLVIAM REPRESENTAÇÃO SINDICAL, EXECUÇÕES FISCAIS TRABALHISTAS, MANDADOS DE SEGURANÇA, ETC.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 </a:t>
            </a: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16386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OBSTÁCULOS À PERSECUÇÃO PENAL NOS CRIMES ORIUNDO DAS RELAÇÕES DE TRABALHO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</a:t>
            </a: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PRIORIZAÇÃO DE OUTROS CRIMES EM DETRIMENTO DOS CRIMES RELATIVOS AO LABOR HUMANO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 UTILIZAÇÃO DE MANOBRAS PROCESSUAIS PROTELATÓRIAS – DESCRÉDITO DO PODER JUDICIÁRIO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VIA DE REGRA, ESSES DELITOS NÃO SÃO DENUNCIADOS PELOS MINISTÉRIOS PÚBLICOS ESTADUAIS E FEDERAL</a:t>
            </a:r>
          </a:p>
        </p:txBody>
      </p:sp>
      <p:pic>
        <p:nvPicPr>
          <p:cNvPr id="18434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CONSEQUÊNCIAS NEGATIVAS </a:t>
            </a: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TÍTULO DO CÓDIGO PENAL TEM SE TORNADO LETRA MORTA</a:t>
            </a: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CONDUTAS GRAVES COMO A SONEGAÇÃO DE DIREITOS TRABALHISTAS MEDIANTES DIVERSAS FRAUDES (RECIBOS EM BRANCO, </a:t>
            </a: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TRUCK-SYSTEM,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FALSIFICAÇÃO DE ASSINATURAS DOS EMPREGADOS, CONTROLE PARALELO DE JORNADA, FALSO COOPERATIVISMO, ETC.) E A SIMULAÇÃO DE AÇÕES TRABALHISTAS PARA CONSTITUIÇÃO DE CRÉDITO PRIVILEGIADO E BURLA A CREDORES TEM SIDO CRIMINALMENTE TOLERADAS ANTE A FALTA DE COMPETÊNCIA DA JUSTIÇA ESPECIALIZADA.</a:t>
            </a:r>
          </a:p>
        </p:txBody>
      </p:sp>
      <p:pic>
        <p:nvPicPr>
          <p:cNvPr id="20482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CONSEQUÊNCIAS NEGATIVAS </a:t>
            </a:r>
          </a:p>
          <a:p>
            <a:pPr algn="ctr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FOMENTO À PRECARIZAÇÃO DAS RELAÇÕES DE TRABALHO E À FRUSTRAÇÃO DE DIREITOS DA CLASSE TRABALHADORA</a:t>
            </a: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CONCORRÊNCIA DESLEAL ENTRE EMPREGADORES</a:t>
            </a: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marL="342900" indent="-342900" algn="just">
              <a:spcBef>
                <a:spcPts val="500"/>
              </a:spcBef>
              <a:buClr>
                <a:srgbClr val="000000"/>
              </a:buClr>
              <a:buSzPct val="100000"/>
              <a:buFontTx/>
              <a:buChar char="-"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PRESCRIÇÃO DOS CRIMES PRATICADOS.</a:t>
            </a:r>
          </a:p>
        </p:txBody>
      </p:sp>
      <p:pic>
        <p:nvPicPr>
          <p:cNvPr id="22530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ARGUMENTOS FAVORÁVEIS À </a:t>
            </a: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2" charset="0"/>
                <a:cs typeface="+mn-cs"/>
              </a:rPr>
              <a:t>COMPETÊNCIA CRIMINAL DA JUSTIÇA DO TRABALHO</a:t>
            </a:r>
          </a:p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</a:t>
            </a: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DIRETA CORRELAÇÃO COM AS HIPÓTESES PREVISTAS NA CONSTITUIÇÃO (AÇÕES ORIUNDAS DAS RELAÇÕES DE TRABALHO, </a:t>
            </a: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HABEAS CORPUS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QUANDO O ATO QUESTIONADO ENVOLVER MATÉRIA SUJEITA À JURISDIÇÃO DA JT, OUTRAS CONTROVÉRSIAS DECORRENTES DA RELAÇÃO DE TRABALHO)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PROTEÇÃO DO VALOR TRABALHO HUMANO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 OBSERVÂNCIA DO PRINCÍPIO DA UNIDADE DE CONVICÇÃO – STF: O MESMO FATO, QUANDO TIVER DE SER ANALISADO MAIS DE UMA VEZ, DEVE SÊ-LO PELA MESMA JUSTIÇA (RISCO DE DECISÕES DIVERGENTES)</a:t>
            </a:r>
          </a:p>
        </p:txBody>
      </p:sp>
      <p:pic>
        <p:nvPicPr>
          <p:cNvPr id="24578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 COMPLEXIDADE DAS QUESTÕES TRABALHISTAS: EXISTÊNCIA DE JUSTIÇA E DE MINISTÉRIO PÚBLICO ESPECIALIZADOS.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REGULAR APLICAÇÃO DOS TIPOS PENAIS RELACIONADOS AO TRABALHO E CONSEQUENTE REDUÇÃO DE AÇÕES TRABALHISTAS (TRANSAÇÃO PENAL)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A JUSTIÇA DO TRABALHO É A ÚNICA A QUAL NÃO SE RECONHECE A COMPETÊNCIA PARA JULGAR CRIMES RELACIONADOS AO SEU CAMPO DE ATUAÇÃO. EX: JUSTIÇA ELEITORAL E JUSTIÇA MILITAR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O MPT É O ÚNICO RAMO DO </a:t>
            </a: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PARQUET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NACIONAL A QUEM É NEGADA ATRIBUIÇÃO NA ESFERA PENAL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26626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endParaRPr lang="pt-BR" sz="19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O ILÍCITO PENAL-TRABALHISTA CARREGA EM SI UMA CARGA SIMULTÂNEA DE ILÍCITO TRABALHISTA, CIVIL E PENAL. EX: REDUÇÃO À CONDIÇÃO ANÁLOGA À DE ESCRAVO.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 SE A JUSTIÇA DO TRABALHO É COMPETENTE PARA AS AÇÕES CÍVEL E TRABALHISTA, SERIA TAMBÉM RAZOÁVEL QUE CONHECESSE TAMBÉM DAS QUESTÕES PENAIS RELACIONADAS AO TIPO.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AS VÁRIAS TRANSFORMAÇÕES NAS RELAÇÕES CONTRATUAIS DA ERA GLOBALIZADA PRODUZIRAM UM CAMPO FÉRTIL À PRÁTICA DE CRIMES TRABALHISTAS, QUE PODEM PASSAR DESPERCEBIDOS DIANTE DE UMA JUSTIÇA NÃO ESPECIALIZADA NESSAS QUESTÕES SOCIAIS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28674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720725"/>
            <a:ext cx="9144000" cy="613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Tahoma" pitchFamily="32" charset="0"/>
                <a:ea typeface="SimSun" charset="-122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2" charset="0"/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A </a:t>
            </a:r>
            <a:r>
              <a:rPr lang="pt-BR" sz="19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JUSTIÇA COMUM DOS ESTADOS ENCONTRA-SE SUFOCADA POR UM NÚMERO ABSURDO DE PROCESSOS DAS MAIS VARIADAS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ESPÉCIES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sz="19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</a:t>
            </a: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NOS TIPOS PENAIS PREVISTOS NO CAPÍTULO DE CRIMES CONTRA A ORGANIZAÇÃO DO TRABALHO HÁ, QUASE SEMPRE, TRANSGRESSÃO DE NORMA CONTRATUAL TRABALHISTA, MATÉRIA DE CONTATO DIÁRIO DO JUIZ DO TRABALHO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</a:t>
            </a:r>
          </a:p>
          <a:p>
            <a:pPr algn="just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- DINAMIZAÇÃO DA ATUAÇÃO DO MINISTÉRIO PÚBLICO DO TRABALHO, PERMITINDO MAIOR RAPIDEZ NA PROPOSITURA DA AÇÃO PENAL E, CONSEQUENTEMENTE, NO JULGAMENTO DA CAUSA.</a:t>
            </a:r>
          </a:p>
        </p:txBody>
      </p:sp>
      <p:pic>
        <p:nvPicPr>
          <p:cNvPr id="30722" name="Picture 2" descr="http://fs1.anpt.org.br/images/anpt/banner_anp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ahoma"/>
        <a:ea typeface="SimSun"/>
        <a:cs typeface=""/>
      </a:majorFont>
      <a:minorFont>
        <a:latin typeface="Tahoma"/>
        <a:ea typeface="SimSun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2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2" charset="0"/>
            <a:ea typeface="SimSun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5411</TotalTime>
  <Words>717</Words>
  <Application>Microsoft Office PowerPoint</Application>
  <PresentationFormat>Apresentação na tela (4:3)</PresentationFormat>
  <Paragraphs>132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Tahoma</vt:lpstr>
      <vt:lpstr>SimSun</vt:lpstr>
      <vt:lpstr>Arial</vt:lpstr>
      <vt:lpstr>Times New Roman</vt:lpstr>
      <vt:lpstr>Arial Black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APERFEIÇOAMENTO DE TRABALHO PORTUÁRIO E AQUAVIÁRIO</dc:title>
  <dc:creator>BEATRIZ</dc:creator>
  <cp:lastModifiedBy>colive</cp:lastModifiedBy>
  <cp:revision>298</cp:revision>
  <cp:lastPrinted>1601-01-01T00:00:00Z</cp:lastPrinted>
  <dcterms:created xsi:type="dcterms:W3CDTF">2011-04-22T11:50:46Z</dcterms:created>
  <dcterms:modified xsi:type="dcterms:W3CDTF">2014-05-26T12:02:09Z</dcterms:modified>
</cp:coreProperties>
</file>