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75" r:id="rId5"/>
    <p:sldId id="276" r:id="rId6"/>
    <p:sldId id="259" r:id="rId7"/>
    <p:sldId id="282" r:id="rId8"/>
    <p:sldId id="283" r:id="rId9"/>
    <p:sldId id="284" r:id="rId10"/>
    <p:sldId id="279" r:id="rId11"/>
    <p:sldId id="285" r:id="rId12"/>
    <p:sldId id="286" r:id="rId13"/>
    <p:sldId id="287" r:id="rId14"/>
    <p:sldId id="288" r:id="rId15"/>
    <p:sldId id="265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C00"/>
    <a:srgbClr val="003689"/>
    <a:srgbClr val="D0A800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01323A-5038-44F6-AA9D-3D8F417F8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083DEA1-3544-4F9A-9DAD-B00790EF8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BBEC64A-AAA4-44C8-BB66-9786A4DF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865-ED7A-4F9F-96DE-18769E343040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0904A0A-9912-45CC-A47F-6A2A9F41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BFFEABE-E198-4A77-B36C-2127E7D6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C8CF-3C95-47E6-B99F-6A545DE6A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31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1F5944-7FA0-4E88-A7D0-6A005D008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04B558D-6B27-447A-BFFB-C653F5A86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A302EEE-E69B-4231-8855-74C11F163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865-ED7A-4F9F-96DE-18769E343040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73BE053-028A-4F52-9943-B645067BB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B1A00FB-4738-461E-B6AC-30B60639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C8CF-3C95-47E6-B99F-6A545DE6A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16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94CACAC-0F9F-4414-8D34-2D7C2531A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0D86DD8-A348-4B22-ABBE-4D190E4AC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0332061-E32B-4DE0-9A4D-D433170A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865-ED7A-4F9F-96DE-18769E343040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ED896BA-4172-4E67-8949-B9E726329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2EC960A-0E90-4271-8D91-447A8601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C8CF-3C95-47E6-B99F-6A545DE6A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44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BBA64-8364-420F-9846-D9F54A8E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AC890B0-D219-4B30-85E3-8EDD8AC65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6406DC3-7C8B-4B36-A7DB-D6187270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865-ED7A-4F9F-96DE-18769E343040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9FA6D88-88B4-4217-B116-FE5B7DA1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30AAEA4-0804-461F-B0EF-5AC7B7EF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C8CF-3C95-47E6-B99F-6A545DE6A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2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D89555-CE9E-410B-96CE-9C04C270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9442EF5-2FC3-4C7D-9826-9A58AE300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5471110-B8A2-452F-B721-74711F946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865-ED7A-4F9F-96DE-18769E343040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6071FB2-7151-4850-AD76-52BCB772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2F06C89-C0A9-4E7B-A4EE-1FB3F615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C8CF-3C95-47E6-B99F-6A545DE6A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5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C7A078-5B88-48BC-9516-FC953120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C46DFBF-3D41-4F8E-8C84-B9D033A26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0901843-99B6-4434-9C0F-3545FC587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09B6462-B705-45BF-97AB-E1DAB37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865-ED7A-4F9F-96DE-18769E343040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AC30978-FCAF-43FE-9DD0-9236ADD1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33708B5-99D5-4657-A7D3-2108696A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C8CF-3C95-47E6-B99F-6A545DE6A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46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080085-6AB4-4FCD-8798-4C1413CA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E3EF4D4-BF73-4E11-B154-471B272F1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F6DF156-AD53-4EAD-BB89-CE176DF1E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6260773-543E-4B07-9426-ABA5F2980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374C3695-C44B-408F-A14F-930EC8149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4ED03D4A-C23B-4CAB-A050-5C5ED699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865-ED7A-4F9F-96DE-18769E343040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5745A4DF-3A6A-40FC-9333-B542E4D0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887618A-8BEA-4739-8926-BDBC40EA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C8CF-3C95-47E6-B99F-6A545DE6A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41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04DDAD-6826-413B-BB05-979496B8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3CDB4C-1D73-4C3C-A4C4-EE9183D0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865-ED7A-4F9F-96DE-18769E343040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1291B1A-EB6A-4C2E-B352-9F39F61C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DD70870-3A07-471F-A187-8CE7BECB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C8CF-3C95-47E6-B99F-6A545DE6A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91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787FB1F-D3E8-40A3-B073-1D06FFD17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865-ED7A-4F9F-96DE-18769E343040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A5D4FE26-7F06-4FDD-995F-79DBF2D0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D41F6B1-B319-4310-9EF4-BFE4AD4A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C8CF-3C95-47E6-B99F-6A545DE6A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18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3508A6-A091-4E19-AA1E-E095ED8E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CB5AFFC-40A0-4D72-A093-BBF01A022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94DA99F-007B-4890-AA40-37E9AA5C1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BDA3BC5-40D3-4F87-A270-8AD263FD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865-ED7A-4F9F-96DE-18769E343040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51845C0-DBFD-4CB6-A2C3-EEB40373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5077CE1-9961-48F0-943D-9F89991E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C8CF-3C95-47E6-B99F-6A545DE6A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64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138606-56CB-472A-A84F-14A9BD48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A6B4DC39-6AF1-411E-9496-D8FA37DF9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F198435-E47F-474D-A7A8-82D2D88BC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2253D5C-449D-4EC9-B577-0203BC6F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865-ED7A-4F9F-96DE-18769E343040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73BC4D4-3F5F-4875-9638-995CAA549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819C42F-B77F-4EFE-A95B-81FD4532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C8CF-3C95-47E6-B99F-6A545DE6A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71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C69337E-2FD8-4482-8C29-0CCC2DFF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A5B0197-2BF5-4B0D-BFDE-4AEA6B5D9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51E80C1-84F2-4EC5-9C32-E300635EA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AC865-ED7A-4F9F-96DE-18769E343040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4959F80-F37B-4495-AC13-4AE579595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9BEEFD3-BE4D-4951-B42C-E91B4EC9D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6C8CF-3C95-47E6-B99F-6A545DE6A0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35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CD3CD8F-3A38-42AA-A33F-04EB4674C461}"/>
              </a:ext>
            </a:extLst>
          </p:cNvPr>
          <p:cNvSpPr/>
          <p:nvPr/>
        </p:nvSpPr>
        <p:spPr>
          <a:xfrm>
            <a:off x="0" y="2898475"/>
            <a:ext cx="8610600" cy="681488"/>
          </a:xfrm>
          <a:prstGeom prst="rect">
            <a:avLst/>
          </a:prstGeom>
          <a:solidFill>
            <a:srgbClr val="FA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F5A110F-33E6-415F-8755-10C0E8D0D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057" y="2984269"/>
            <a:ext cx="10591281" cy="2618245"/>
          </a:xfrm>
        </p:spPr>
        <p:txBody>
          <a:bodyPr>
            <a:noAutofit/>
          </a:bodyPr>
          <a:lstStyle/>
          <a:p>
            <a:pPr algn="l"/>
            <a:r>
              <a:rPr lang="pt-BR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PEC n.º 186/2019 (PEC Emergencial)</a:t>
            </a:r>
          </a:p>
          <a:p>
            <a:pPr algn="l"/>
            <a:endParaRPr lang="pt-BR" sz="1000" b="1" dirty="0">
              <a:solidFill>
                <a:srgbClr val="585858"/>
              </a:solidFill>
              <a:latin typeface="Raleway" panose="020B0503030101060003" pitchFamily="34" charset="0"/>
            </a:endParaRPr>
          </a:p>
          <a:p>
            <a:pPr algn="l"/>
            <a:endParaRPr lang="pt-BR" sz="1000" b="1" dirty="0">
              <a:solidFill>
                <a:srgbClr val="585858"/>
              </a:solidFill>
              <a:latin typeface="Raleway" panose="020B0503030101060003" pitchFamily="34" charset="0"/>
            </a:endParaRPr>
          </a:p>
          <a:p>
            <a:r>
              <a:rPr lang="pt-BR" sz="2000" b="1" dirty="0">
                <a:solidFill>
                  <a:srgbClr val="585858"/>
                </a:solidFill>
                <a:latin typeface="Raleway" panose="020B0503030101060003" pitchFamily="34" charset="0"/>
              </a:rPr>
              <a:t>VIOLAÇÕES ÀS GARANTIAS </a:t>
            </a:r>
            <a:r>
              <a:rPr lang="pt-BR" sz="2000" b="1" dirty="0">
                <a:solidFill>
                  <a:srgbClr val="003689"/>
                </a:solidFill>
                <a:latin typeface="Raleway" panose="020B0503030101060003" pitchFamily="34" charset="0"/>
                <a:ea typeface="+mj-ea"/>
                <a:cs typeface="+mj-cs"/>
              </a:rPr>
              <a:t>FUNCIONAIS</a:t>
            </a:r>
            <a:r>
              <a:rPr lang="pt-BR" sz="2000" b="1" dirty="0">
                <a:solidFill>
                  <a:srgbClr val="585858"/>
                </a:solidFill>
                <a:latin typeface="Raleway" panose="020B0503030101060003" pitchFamily="34" charset="0"/>
              </a:rPr>
              <a:t> E </a:t>
            </a:r>
            <a:r>
              <a:rPr lang="pt-BR" sz="2000" b="1" dirty="0">
                <a:solidFill>
                  <a:srgbClr val="003689"/>
                </a:solidFill>
                <a:latin typeface="Raleway" panose="020B0503030101060003" pitchFamily="34" charset="0"/>
                <a:ea typeface="+mj-ea"/>
                <a:cs typeface="+mj-cs"/>
              </a:rPr>
              <a:t>INSTITUCIONAIS</a:t>
            </a:r>
            <a:r>
              <a:rPr lang="pt-BR" sz="2000" b="1" dirty="0">
                <a:solidFill>
                  <a:srgbClr val="585858"/>
                </a:solidFill>
                <a:latin typeface="Raleway" panose="020B0503030101060003" pitchFamily="34" charset="0"/>
              </a:rPr>
              <a:t> DO PODER JUDICIÁRIO</a:t>
            </a:r>
          </a:p>
          <a:p>
            <a:pPr algn="r"/>
            <a:endParaRPr lang="pt-BR" sz="2000" b="1" dirty="0">
              <a:solidFill>
                <a:srgbClr val="585858"/>
              </a:solidFill>
              <a:latin typeface="Raleway" panose="020B0503030101060003" pitchFamily="34" charset="0"/>
            </a:endParaRPr>
          </a:p>
          <a:p>
            <a:pPr algn="r"/>
            <a:r>
              <a:rPr lang="pt-BR" sz="2000" b="1" dirty="0">
                <a:solidFill>
                  <a:srgbClr val="585858"/>
                </a:solidFill>
                <a:latin typeface="Raleway" panose="020B0503030101060003" pitchFamily="34" charset="0"/>
              </a:rPr>
              <a:t>Fernando Mendes – Presidente da AJUFE</a:t>
            </a:r>
          </a:p>
          <a:p>
            <a:pPr algn="l"/>
            <a:endParaRPr lang="pt-BR" b="1" dirty="0">
              <a:solidFill>
                <a:srgbClr val="585858"/>
              </a:solidFill>
              <a:latin typeface="Raleway" panose="020B0503030101060003" pitchFamily="34" charset="0"/>
            </a:endParaRPr>
          </a:p>
          <a:p>
            <a:pPr algn="r"/>
            <a:endParaRPr lang="pt-BR" b="1" dirty="0">
              <a:solidFill>
                <a:srgbClr val="585858"/>
              </a:solidFill>
              <a:latin typeface="Raleway" panose="020B0503030101060003" pitchFamily="34" charset="0"/>
            </a:endParaRPr>
          </a:p>
          <a:p>
            <a:pPr algn="l"/>
            <a:endParaRPr lang="pt-BR" b="1" dirty="0">
              <a:solidFill>
                <a:srgbClr val="585858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9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CC27FEA-5CB1-42F0-AFF9-AD8962C459B8}"/>
              </a:ext>
            </a:extLst>
          </p:cNvPr>
          <p:cNvSpPr/>
          <p:nvPr/>
        </p:nvSpPr>
        <p:spPr>
          <a:xfrm rot="20137440">
            <a:off x="5659284" y="-2118621"/>
            <a:ext cx="7806724" cy="10261553"/>
          </a:xfrm>
          <a:prstGeom prst="rect">
            <a:avLst/>
          </a:prstGeom>
          <a:solidFill>
            <a:srgbClr val="0036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xmlns="" id="{FFBE1EFD-20EF-4417-8014-108876755F26}"/>
              </a:ext>
            </a:extLst>
          </p:cNvPr>
          <p:cNvSpPr/>
          <p:nvPr/>
        </p:nvSpPr>
        <p:spPr>
          <a:xfrm rot="16200000">
            <a:off x="3224564" y="424368"/>
            <a:ext cx="2236320" cy="741189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6D049A-DE4D-443A-8C07-6BBA94DC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67" y="3467531"/>
            <a:ext cx="6389810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Raleway" panose="020B0503030101060003" pitchFamily="34" charset="0"/>
              </a:rPr>
              <a:t>OUTRAS MEDIDAS QUE MERECEM SUPRESSÃO</a:t>
            </a:r>
          </a:p>
        </p:txBody>
      </p:sp>
    </p:spTree>
    <p:extLst>
      <p:ext uri="{BB962C8B-B14F-4D97-AF65-F5344CB8AC3E}">
        <p14:creationId xmlns:p14="http://schemas.microsoft.com/office/powerpoint/2010/main" val="5764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1AD9559-9297-4341-A8B1-D5A1FA392C81}"/>
              </a:ext>
            </a:extLst>
          </p:cNvPr>
          <p:cNvSpPr/>
          <p:nvPr/>
        </p:nvSpPr>
        <p:spPr>
          <a:xfrm>
            <a:off x="0" y="680584"/>
            <a:ext cx="5926347" cy="1315923"/>
          </a:xfrm>
          <a:prstGeom prst="rect">
            <a:avLst/>
          </a:prstGeom>
          <a:solidFill>
            <a:srgbClr val="003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ACC00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B63EDC78-50CE-4FD8-BFDB-61CD0706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2" y="713153"/>
            <a:ext cx="5459622" cy="1325563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ROL TAXATIVO </a:t>
            </a:r>
            <a:r>
              <a:rPr lang="pt-BR" sz="2800" b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PARCELAS </a:t>
            </a:r>
            <a:r>
              <a:rPr lang="pt-BR" sz="2800" b="1" dirty="0">
                <a:solidFill>
                  <a:srgbClr val="FACC00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EXCLUÍDAS</a:t>
            </a:r>
            <a:r>
              <a:rPr lang="pt-BR" sz="2800" b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pt-BR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TETO REMUNERATÓRIO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FAA18D22-8B86-4264-AD44-5E5414F1A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13153"/>
            <a:ext cx="5049328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1800" b="1" dirty="0">
                <a:ea typeface="Open Sans" panose="020B0606030504020204" pitchFamily="34" charset="0"/>
                <a:cs typeface="Open Sans" panose="020B0606030504020204" pitchFamily="34" charset="0"/>
              </a:rPr>
              <a:t>Violação ao princípio da vedação ao enriquecimento sem causa: </a:t>
            </a:r>
            <a:r>
              <a:rPr lang="pt-BR" sz="1800" dirty="0">
                <a:ea typeface="Open Sans" panose="020B0606030504020204" pitchFamily="34" charset="0"/>
                <a:cs typeface="Open Sans" panose="020B0606030504020204" pitchFamily="34" charset="0"/>
              </a:rPr>
              <a:t>ao disciplinar, em rol taxativo, as parcelas excluídas do teto remuneratório, permite-se que determinadas verbas não sejam pagas aos agentes públicos, ainda que possuam natureza indenizatória, em manifesta institucionalização do enriquecimento sem causa do Estado.</a:t>
            </a:r>
            <a:endParaRPr lang="pt-BR" sz="18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774064B-63DE-4823-8A64-1D0DCDA1317C}"/>
              </a:ext>
            </a:extLst>
          </p:cNvPr>
          <p:cNvSpPr txBox="1"/>
          <p:nvPr/>
        </p:nvSpPr>
        <p:spPr>
          <a:xfrm>
            <a:off x="354582" y="2240888"/>
            <a:ext cx="552512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 proposta de Substitutivo pretende discriminar, em rol taxativo, quais as parcelas que não se submetem ao teto remuneratório.  </a:t>
            </a:r>
          </a:p>
        </p:txBody>
      </p:sp>
    </p:spTree>
    <p:extLst>
      <p:ext uri="{BB962C8B-B14F-4D97-AF65-F5344CB8AC3E}">
        <p14:creationId xmlns:p14="http://schemas.microsoft.com/office/powerpoint/2010/main" val="230676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1AD9559-9297-4341-A8B1-D5A1FA392C81}"/>
              </a:ext>
            </a:extLst>
          </p:cNvPr>
          <p:cNvSpPr/>
          <p:nvPr/>
        </p:nvSpPr>
        <p:spPr>
          <a:xfrm>
            <a:off x="0" y="582347"/>
            <a:ext cx="5926347" cy="2554322"/>
          </a:xfrm>
          <a:prstGeom prst="rect">
            <a:avLst/>
          </a:prstGeom>
          <a:solidFill>
            <a:srgbClr val="003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ACC00"/>
              </a:solidFill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FAA18D22-8B86-4264-AD44-5E5414F1A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13153"/>
            <a:ext cx="5049328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1800" b="1" dirty="0">
                <a:ea typeface="Open Sans" panose="020B0606030504020204" pitchFamily="34" charset="0"/>
                <a:cs typeface="Open Sans" panose="020B0606030504020204" pitchFamily="34" charset="0"/>
              </a:rPr>
              <a:t>A medida é desnecessária: </a:t>
            </a:r>
            <a:r>
              <a:rPr lang="pt-BR" sz="1800" dirty="0">
                <a:ea typeface="Open Sans" panose="020B0606030504020204" pitchFamily="34" charset="0"/>
                <a:cs typeface="Open Sans" panose="020B0606030504020204" pitchFamily="34" charset="0"/>
              </a:rPr>
              <a:t>já existe disposição na Lei n.º 8.429/1992 que permite enquadrar essa conduta como ato de improbidade administrativa.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1800" b="1" dirty="0">
                <a:ea typeface="Open Sans" panose="020B0606030504020204" pitchFamily="34" charset="0"/>
                <a:cs typeface="Open Sans" panose="020B0606030504020204" pitchFamily="34" charset="0"/>
              </a:rPr>
              <a:t>Legitima a responsabilidade objetiva do agente público: </a:t>
            </a:r>
            <a:r>
              <a:rPr lang="pt-BR" sz="1800" dirty="0">
                <a:ea typeface="Open Sans" panose="020B0606030504020204" pitchFamily="34" charset="0"/>
                <a:cs typeface="Open Sans" panose="020B0606030504020204" pitchFamily="34" charset="0"/>
              </a:rPr>
              <a:t>o Substitutivo não faz referência ao elemento subjetivo, permitindo uma espécie de responsabilização de natureza objetiva. A jurisprudência do Superior Tribunal de Justiça, no entanto, é firme no sentido de que a improbidade administrativa somente resta caracterizada quando presentes o dolo ou a culpa grave.</a:t>
            </a:r>
            <a:endParaRPr lang="pt-BR" sz="18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774064B-63DE-4823-8A64-1D0DCDA1317C}"/>
              </a:ext>
            </a:extLst>
          </p:cNvPr>
          <p:cNvSpPr txBox="1"/>
          <p:nvPr/>
        </p:nvSpPr>
        <p:spPr>
          <a:xfrm>
            <a:off x="421974" y="3429000"/>
            <a:ext cx="536634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 proposta de Substitutivo pretende tornar ato de improbidade administrativa o pagamento de quaisquer valores acima do teto remuneratório.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3006B3D-5704-412E-8151-2D0B4EE89918}"/>
              </a:ext>
            </a:extLst>
          </p:cNvPr>
          <p:cNvSpPr/>
          <p:nvPr/>
        </p:nvSpPr>
        <p:spPr>
          <a:xfrm>
            <a:off x="335560" y="713153"/>
            <a:ext cx="54527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TORNAR </a:t>
            </a:r>
            <a:r>
              <a:rPr lang="pt-BR" sz="2800" b="1" dirty="0">
                <a:solidFill>
                  <a:srgbClr val="FACC00"/>
                </a:solidFill>
                <a:latin typeface="Raleway" panose="020B0503030101060003" pitchFamily="34" charset="0"/>
              </a:rPr>
              <a:t>IMPROBIDADE ADMINISTRATIVA </a:t>
            </a:r>
            <a:r>
              <a:rPr lang="pt-BR" sz="2800" b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PAGAMENTO DE VALORES </a:t>
            </a:r>
            <a:r>
              <a:rPr lang="pt-BR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ACIMA</a:t>
            </a:r>
            <a:r>
              <a:rPr lang="pt-BR" sz="2800" b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TETO REMUNERATÓRIO</a:t>
            </a:r>
            <a:endParaRPr lang="pt-BR" sz="28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5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1AD9559-9297-4341-A8B1-D5A1FA392C81}"/>
              </a:ext>
            </a:extLst>
          </p:cNvPr>
          <p:cNvSpPr/>
          <p:nvPr/>
        </p:nvSpPr>
        <p:spPr>
          <a:xfrm>
            <a:off x="0" y="680584"/>
            <a:ext cx="5926347" cy="1315923"/>
          </a:xfrm>
          <a:prstGeom prst="rect">
            <a:avLst/>
          </a:prstGeom>
          <a:solidFill>
            <a:srgbClr val="003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ACC00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87706F5-5DFF-4577-9D2F-C40C993B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28" y="680584"/>
            <a:ext cx="4613694" cy="1325563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FACC00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LIMITAÇÕES</a:t>
            </a:r>
            <a:r>
              <a:rPr lang="pt-BR" sz="2800" b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pt-BR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DESPESAS</a:t>
            </a:r>
            <a:r>
              <a:rPr lang="pt-BR" sz="2800" b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 PESSOAL</a:t>
            </a:r>
          </a:p>
        </p:txBody>
      </p:sp>
      <p:sp>
        <p:nvSpPr>
          <p:cNvPr id="9" name="Espaço Reservado para Conteúdo 4">
            <a:extLst>
              <a:ext uri="{FF2B5EF4-FFF2-40B4-BE49-F238E27FC236}">
                <a16:creationId xmlns:a16="http://schemas.microsoft.com/office/drawing/2014/main" xmlns="" id="{F36DBADD-5649-4126-A7CF-88FE4FB26772}"/>
              </a:ext>
            </a:extLst>
          </p:cNvPr>
          <p:cNvSpPr txBox="1">
            <a:spLocks/>
          </p:cNvSpPr>
          <p:nvPr/>
        </p:nvSpPr>
        <p:spPr>
          <a:xfrm>
            <a:off x="391422" y="2162055"/>
            <a:ext cx="56197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800" b="1" dirty="0"/>
              <a:t>A Proposta pretende vedar a aprovação e a concessão de aumento de despesa com pessoal ou vantagem de qualquer natureza que: </a:t>
            </a:r>
          </a:p>
          <a:p>
            <a:pPr algn="just">
              <a:lnSpc>
                <a:spcPct val="150000"/>
              </a:lnSpc>
            </a:pPr>
            <a:r>
              <a:rPr lang="pt-BR" sz="1800" dirty="0"/>
              <a:t>Produza efeitos retroativos;</a:t>
            </a:r>
          </a:p>
          <a:p>
            <a:pPr algn="just">
              <a:lnSpc>
                <a:spcPct val="150000"/>
              </a:lnSpc>
            </a:pPr>
            <a:r>
              <a:rPr lang="pt-BR" sz="1800" dirty="0"/>
              <a:t>Não tenha previsão legal;</a:t>
            </a:r>
          </a:p>
          <a:p>
            <a:pPr algn="just">
              <a:lnSpc>
                <a:spcPct val="150000"/>
              </a:lnSpc>
            </a:pPr>
            <a:r>
              <a:rPr lang="pt-BR" sz="1800" dirty="0"/>
              <a:t>Tenha por base decisão administrativa ou decisão judicial não transitada em julgado.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xmlns="" id="{CFAD2484-BD99-4229-951E-AD6A04B7E1E0}"/>
              </a:ext>
            </a:extLst>
          </p:cNvPr>
          <p:cNvSpPr txBox="1">
            <a:spLocks/>
          </p:cNvSpPr>
          <p:nvPr/>
        </p:nvSpPr>
        <p:spPr>
          <a:xfrm>
            <a:off x="6180829" y="540289"/>
            <a:ext cx="5181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sz="1800" b="1" dirty="0"/>
              <a:t>Violação ao princípio da vedação ao enriquecimento ilícito do Estado: </a:t>
            </a:r>
            <a:r>
              <a:rPr lang="pt-BR" sz="1800" dirty="0"/>
              <a:t>ao vedar o pagamento de vantagens com efeitos retroativos, permite-se que o Estado não seja obrigado a reparar os danos decorrentes de eventuais atos ilícitos.</a:t>
            </a:r>
          </a:p>
          <a:p>
            <a:pPr algn="just">
              <a:lnSpc>
                <a:spcPct val="100000"/>
              </a:lnSpc>
            </a:pPr>
            <a:endParaRPr lang="pt-BR" sz="1800" dirty="0"/>
          </a:p>
          <a:p>
            <a:pPr algn="just">
              <a:lnSpc>
                <a:spcPct val="100000"/>
              </a:lnSpc>
            </a:pPr>
            <a:r>
              <a:rPr lang="pt-BR" sz="1800" b="1" dirty="0"/>
              <a:t>Desnecessidade: </a:t>
            </a:r>
            <a:r>
              <a:rPr lang="pt-BR" sz="1800" dirty="0"/>
              <a:t>já existe previsão constitucional que impõe lei específica para fixar ou alterar a remuneração dos agentes públicos.</a:t>
            </a:r>
          </a:p>
          <a:p>
            <a:pPr algn="just">
              <a:lnSpc>
                <a:spcPct val="100000"/>
              </a:lnSpc>
            </a:pPr>
            <a:endParaRPr lang="pt-BR" sz="1800" dirty="0"/>
          </a:p>
          <a:p>
            <a:pPr algn="just">
              <a:lnSpc>
                <a:spcPct val="100000"/>
              </a:lnSpc>
            </a:pPr>
            <a:r>
              <a:rPr lang="pt-BR" sz="1800" b="1" dirty="0"/>
              <a:t>Violação à separação dos Poderes: </a:t>
            </a:r>
            <a:r>
              <a:rPr lang="pt-BR" sz="1800" dirty="0"/>
              <a:t>o trânsito em julgado não é condição de exequibilidade das decisões judiciais, razão pela qual não se pode admitir essa pretensão da Proposta, sob pena de subverter toda a lógica das tutelas provisórias.</a:t>
            </a:r>
            <a:r>
              <a:rPr lang="pt-BR" sz="1800" b="1" dirty="0"/>
              <a:t> </a:t>
            </a:r>
          </a:p>
          <a:p>
            <a:pPr algn="just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1262935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1AD9559-9297-4341-A8B1-D5A1FA392C81}"/>
              </a:ext>
            </a:extLst>
          </p:cNvPr>
          <p:cNvSpPr/>
          <p:nvPr/>
        </p:nvSpPr>
        <p:spPr>
          <a:xfrm>
            <a:off x="0" y="680583"/>
            <a:ext cx="5940000" cy="1584000"/>
          </a:xfrm>
          <a:prstGeom prst="rect">
            <a:avLst/>
          </a:prstGeom>
          <a:solidFill>
            <a:srgbClr val="003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ACC00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87706F5-5DFF-4577-9D2F-C40C993B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76000"/>
            <a:ext cx="5328000" cy="160020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EXISTÊNCIA DE NORMAS CONSTITUCIONAIS QUE JÁ DISPÕEM SOBRE A </a:t>
            </a:r>
            <a:r>
              <a:rPr lang="pt-BR" sz="2400" b="1" dirty="0">
                <a:solidFill>
                  <a:srgbClr val="FACC00"/>
                </a:solidFill>
                <a:latin typeface="Raleway" panose="020B0503030101060003" pitchFamily="34" charset="0"/>
                <a:ea typeface="+mn-ea"/>
                <a:cs typeface="+mn-cs"/>
              </a:rPr>
              <a:t>CONTENÇÃO DE DESPESAS COM PESSOAL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A53C32F4-C138-451B-8F4F-B4E771042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8000" y="684000"/>
            <a:ext cx="4954429" cy="4873625"/>
          </a:xfrm>
        </p:spPr>
        <p:txBody>
          <a:bodyPr>
            <a:normAutofit/>
          </a:bodyPr>
          <a:lstStyle/>
          <a:p>
            <a:pPr algn="just"/>
            <a:r>
              <a:rPr lang="pt-BR" sz="2200" b="1" dirty="0"/>
              <a:t>Necessidade de regulamentação do dispositivo: </a:t>
            </a:r>
            <a:r>
              <a:rPr lang="pt-BR" sz="2200" dirty="0"/>
              <a:t>o art. 169, § 3º, da CF é mais uma norma constitucional de </a:t>
            </a:r>
            <a:r>
              <a:rPr lang="pt-BR" sz="2200" b="1" dirty="0"/>
              <a:t>eficácia limitada</a:t>
            </a:r>
            <a:r>
              <a:rPr lang="pt-BR" sz="2200" dirty="0"/>
              <a:t> que não logra aplicabilidade por ausência de regulamentação legal.</a:t>
            </a:r>
          </a:p>
          <a:p>
            <a:pPr marL="0" indent="0" algn="just">
              <a:buNone/>
            </a:pPr>
            <a:endParaRPr lang="pt-BR" sz="2200" dirty="0"/>
          </a:p>
          <a:p>
            <a:pPr algn="just"/>
            <a:r>
              <a:rPr lang="pt-BR" sz="2200" dirty="0"/>
              <a:t>Desse modo, revela-se mais adequado </a:t>
            </a:r>
            <a:r>
              <a:rPr lang="pt-BR" sz="2200" b="1" dirty="0"/>
              <a:t>regulamentar</a:t>
            </a:r>
            <a:r>
              <a:rPr lang="pt-BR" sz="2200" dirty="0"/>
              <a:t> o dispositivo, em vez de inflar a Constituição com novas disposições orientadas à mesma finalidade de conter despesas com pessoal.</a:t>
            </a:r>
            <a:endParaRPr lang="pt-BR" sz="2200" b="1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36DFB24-83CC-43CE-8540-C51147F50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2556000"/>
            <a:ext cx="4320000" cy="3672000"/>
          </a:xfrm>
        </p:spPr>
        <p:txBody>
          <a:bodyPr/>
          <a:lstStyle/>
          <a:p>
            <a:pPr algn="just"/>
            <a:r>
              <a:rPr lang="pt-BR" dirty="0"/>
              <a:t>Art. 169. A despesa com pessoal ativo e inativo da União, dos Estados, do Distrito Federal e dos Municípios não poderá exceder os limites estabelecidos em lei complementar.</a:t>
            </a:r>
          </a:p>
          <a:p>
            <a:pPr algn="just"/>
            <a:r>
              <a:rPr lang="pt-BR" dirty="0"/>
              <a:t>§ 3º Para o cumprimento dos limites estabelecidos com base neste artigo, durante o prazo fixado na lei complementar referida no caput, a União, os Estados, o Distrito Federal e os Municípios adotarão as seguintes providências:</a:t>
            </a:r>
          </a:p>
          <a:p>
            <a:pPr algn="just"/>
            <a:r>
              <a:rPr lang="pt-BR" dirty="0"/>
              <a:t>I - redução em pelo menos vinte por cento das despesas com cargos em comissão e funções de confiança;</a:t>
            </a:r>
          </a:p>
          <a:p>
            <a:pPr algn="just"/>
            <a:r>
              <a:rPr lang="pt-BR" dirty="0"/>
              <a:t>II - exoneração dos servidores não estáveis.    </a:t>
            </a:r>
          </a:p>
        </p:txBody>
      </p:sp>
      <p:sp>
        <p:nvSpPr>
          <p:cNvPr id="9" name="Espaço Reservado para Conteúdo 4">
            <a:extLst>
              <a:ext uri="{FF2B5EF4-FFF2-40B4-BE49-F238E27FC236}">
                <a16:creationId xmlns:a16="http://schemas.microsoft.com/office/drawing/2014/main" xmlns="" id="{F36DBADD-5649-4126-A7CF-88FE4FB26772}"/>
              </a:ext>
            </a:extLst>
          </p:cNvPr>
          <p:cNvSpPr txBox="1">
            <a:spLocks/>
          </p:cNvSpPr>
          <p:nvPr/>
        </p:nvSpPr>
        <p:spPr>
          <a:xfrm>
            <a:off x="252000" y="2162055"/>
            <a:ext cx="5544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sz="1800" b="1" dirty="0"/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sz="1800" dirty="0"/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xmlns="" id="{CFAD2484-BD99-4229-951E-AD6A04B7E1E0}"/>
              </a:ext>
            </a:extLst>
          </p:cNvPr>
          <p:cNvSpPr txBox="1">
            <a:spLocks/>
          </p:cNvSpPr>
          <p:nvPr/>
        </p:nvSpPr>
        <p:spPr>
          <a:xfrm>
            <a:off x="6180829" y="540289"/>
            <a:ext cx="5181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201005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3AD969C-97C7-49E6-A5FD-BFE13B8EBEA4}"/>
              </a:ext>
            </a:extLst>
          </p:cNvPr>
          <p:cNvSpPr txBox="1">
            <a:spLocks/>
          </p:cNvSpPr>
          <p:nvPr/>
        </p:nvSpPr>
        <p:spPr>
          <a:xfrm>
            <a:off x="5818659" y="828066"/>
            <a:ext cx="5535141" cy="1021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>
                <a:solidFill>
                  <a:srgbClr val="585858"/>
                </a:solidFill>
                <a:latin typeface="Raleway" panose="020B0503030101060003" pitchFamily="34" charset="0"/>
              </a:rPr>
              <a:t>Obrigado!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pt-BR" dirty="0"/>
              <a:t>Fernando Mendes</a:t>
            </a:r>
          </a:p>
          <a:p>
            <a:pPr marL="0" indent="0" algn="r">
              <a:buNone/>
            </a:pPr>
            <a:r>
              <a:rPr lang="pt-BR" dirty="0"/>
              <a:t>Presidente da AJUFE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5D20109-5EC4-45DE-B42F-067E32A210D6}"/>
              </a:ext>
            </a:extLst>
          </p:cNvPr>
          <p:cNvSpPr/>
          <p:nvPr/>
        </p:nvSpPr>
        <p:spPr>
          <a:xfrm>
            <a:off x="-2" y="6585439"/>
            <a:ext cx="12192001" cy="272562"/>
          </a:xfrm>
          <a:prstGeom prst="rect">
            <a:avLst/>
          </a:prstGeom>
          <a:solidFill>
            <a:srgbClr val="FA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4EB951F-A0D0-449C-9597-A67424140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1" y="5319354"/>
            <a:ext cx="26860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5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Diagonais Arredondados 5">
            <a:extLst>
              <a:ext uri="{FF2B5EF4-FFF2-40B4-BE49-F238E27FC236}">
                <a16:creationId xmlns:a16="http://schemas.microsoft.com/office/drawing/2014/main" xmlns="" id="{C8189F02-0718-4471-9532-DA37E6B65981}"/>
              </a:ext>
            </a:extLst>
          </p:cNvPr>
          <p:cNvSpPr/>
          <p:nvPr/>
        </p:nvSpPr>
        <p:spPr>
          <a:xfrm rot="16200000">
            <a:off x="3250221" y="302063"/>
            <a:ext cx="2236320" cy="741189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6D049A-DE4D-443A-8C07-6BBA94DC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34" y="3345226"/>
            <a:ext cx="6772263" cy="1325563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Raleway" panose="020B0503030101060003" pitchFamily="34" charset="0"/>
              </a:rPr>
              <a:t>VIOLAÇÕES ÀS GARANTIAS FUNCIONAIS</a:t>
            </a:r>
          </a:p>
        </p:txBody>
      </p:sp>
    </p:spTree>
    <p:extLst>
      <p:ext uri="{BB962C8B-B14F-4D97-AF65-F5344CB8AC3E}">
        <p14:creationId xmlns:p14="http://schemas.microsoft.com/office/powerpoint/2010/main" val="194068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1AD9559-9297-4341-A8B1-D5A1FA392C81}"/>
              </a:ext>
            </a:extLst>
          </p:cNvPr>
          <p:cNvSpPr/>
          <p:nvPr/>
        </p:nvSpPr>
        <p:spPr>
          <a:xfrm>
            <a:off x="0" y="680584"/>
            <a:ext cx="5660571" cy="1315923"/>
          </a:xfrm>
          <a:prstGeom prst="rect">
            <a:avLst/>
          </a:prstGeom>
          <a:solidFill>
            <a:srgbClr val="003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ACACC7-C390-42FC-BF46-3683CE6B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58" y="2238429"/>
            <a:ext cx="5304013" cy="348153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proposta de Substitutivo pretende permitir a redução de subsídio dos Magistrados nas hipóteses de violação à regra de ouro e de extrapolação dos limites de despesa com pessoal.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3AD969C-97C7-49E6-A5FD-BFE13B8EBEA4}"/>
              </a:ext>
            </a:extLst>
          </p:cNvPr>
          <p:cNvSpPr txBox="1">
            <a:spLocks/>
          </p:cNvSpPr>
          <p:nvPr/>
        </p:nvSpPr>
        <p:spPr>
          <a:xfrm>
            <a:off x="379664" y="827613"/>
            <a:ext cx="4901242" cy="1021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MINORAÇÃO DE SUBSÍDIOS MEDIANTE A RESPECTIVA REDUÇÃO DE JORNADA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FB8EA4A-D0E0-4436-9BDA-E2034AD26E74}"/>
              </a:ext>
            </a:extLst>
          </p:cNvPr>
          <p:cNvSpPr txBox="1"/>
          <p:nvPr/>
        </p:nvSpPr>
        <p:spPr>
          <a:xfrm>
            <a:off x="6096000" y="680584"/>
            <a:ext cx="49860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Violação à separação de Poderes:</a:t>
            </a:r>
            <a:r>
              <a:rPr lang="pt-BR" dirty="0"/>
              <a:t> a irredutibilidade de subsídio é garantia de independência da função judicante.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Violação a cláusula pétrea: </a:t>
            </a:r>
            <a:r>
              <a:rPr lang="pt-BR" dirty="0"/>
              <a:t>a irredutibilidade de subsídio é direito fundamental.</a:t>
            </a:r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Violação ao regime jurídico dos Magistrados:</a:t>
            </a:r>
            <a:r>
              <a:rPr lang="pt-BR" dirty="0"/>
              <a:t> a Magistratura não se submete a jornada de trabalho.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89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1AD9559-9297-4341-A8B1-D5A1FA392C81}"/>
              </a:ext>
            </a:extLst>
          </p:cNvPr>
          <p:cNvSpPr/>
          <p:nvPr/>
        </p:nvSpPr>
        <p:spPr>
          <a:xfrm>
            <a:off x="0" y="680584"/>
            <a:ext cx="5660571" cy="1315923"/>
          </a:xfrm>
          <a:prstGeom prst="rect">
            <a:avLst/>
          </a:prstGeom>
          <a:solidFill>
            <a:srgbClr val="003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ACACC7-C390-42FC-BF46-3683CE6B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5" y="2369646"/>
            <a:ext cx="5321265" cy="3481533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pt-B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Substitutivo tenciona reduzir as férias dos Magistrados para 30 dias por ano, além de vedar a sua conversão em pecúnia.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3AD969C-97C7-49E6-A5FD-BFE13B8EBEA4}"/>
              </a:ext>
            </a:extLst>
          </p:cNvPr>
          <p:cNvSpPr txBox="1">
            <a:spLocks/>
          </p:cNvSpPr>
          <p:nvPr/>
        </p:nvSpPr>
        <p:spPr>
          <a:xfrm>
            <a:off x="405443" y="827613"/>
            <a:ext cx="4994694" cy="1021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REDUÇÃO DAS FÉRIAS E VEDAÇÃO </a:t>
            </a:r>
            <a:r>
              <a:rPr lang="pt-BR" sz="2800" b="1" dirty="0">
                <a:solidFill>
                  <a:prstClr val="white"/>
                </a:solidFill>
                <a:latin typeface="Raleway" panose="020B0503030101060003" pitchFamily="34" charset="0"/>
              </a:rPr>
              <a:t>À SUA CONVERSÃO EM PECÚNIA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FB8EA4A-D0E0-4436-9BDA-E2034AD26E74}"/>
              </a:ext>
            </a:extLst>
          </p:cNvPr>
          <p:cNvSpPr txBox="1"/>
          <p:nvPr/>
        </p:nvSpPr>
        <p:spPr>
          <a:xfrm>
            <a:off x="6096000" y="680584"/>
            <a:ext cx="498606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Violação ao princípio da isonomia:</a:t>
            </a:r>
            <a:r>
              <a:rPr lang="pt-BR" dirty="0"/>
              <a:t> o direito dos Magistrados a 60 dias de férias por ano é apenas uma compensação pela sobrecarga de trabalho a que estão submetidos.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Violação às regras de iniciativa: </a:t>
            </a:r>
            <a:r>
              <a:rPr lang="pt-BR" dirty="0"/>
              <a:t>reduzir as férias dos Magistrados por meio de emenda constitucional caracteriza uma tentativa de usurpar, por via transversa, a competência reservada à Suprema Corte.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Violação ao princípio da autonomia: </a:t>
            </a:r>
            <a:r>
              <a:rPr lang="pt-BR" dirty="0"/>
              <a:t>converter parte das férias em pecúnia é medida que se insere na esfera de discricionariedade da Administração Pública e de autonomia da vontade do Magistrado, descabendo constitucionalizar esse tipo de vedação.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341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1AD9559-9297-4341-A8B1-D5A1FA392C81}"/>
              </a:ext>
            </a:extLst>
          </p:cNvPr>
          <p:cNvSpPr/>
          <p:nvPr/>
        </p:nvSpPr>
        <p:spPr>
          <a:xfrm>
            <a:off x="0" y="686225"/>
            <a:ext cx="5660571" cy="1315923"/>
          </a:xfrm>
          <a:prstGeom prst="rect">
            <a:avLst/>
          </a:prstGeom>
          <a:solidFill>
            <a:srgbClr val="003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ACACC7-C390-42FC-BF46-3683CE6B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2238429"/>
            <a:ext cx="5321265" cy="348153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Substitutivo pretende vedar a vinculação automática entre os subsídios dos Magistrados.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3AD969C-97C7-49E6-A5FD-BFE13B8EBEA4}"/>
              </a:ext>
            </a:extLst>
          </p:cNvPr>
          <p:cNvSpPr txBox="1">
            <a:spLocks/>
          </p:cNvSpPr>
          <p:nvPr/>
        </p:nvSpPr>
        <p:spPr>
          <a:xfrm>
            <a:off x="435429" y="838899"/>
            <a:ext cx="5321265" cy="1010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VEDAÇÃO</a:t>
            </a:r>
            <a:r>
              <a:rPr lang="pt-BR" sz="2800" b="1" dirty="0">
                <a:solidFill>
                  <a:prstClr val="white"/>
                </a:solidFill>
                <a:latin typeface="Raleway" panose="020B0503030101060003" pitchFamily="34" charset="0"/>
              </a:rPr>
              <a:t> À VINCULAÇÃO ENTRE OS SUBSÍDIOS DOS MAGISTRADOS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FB8EA4A-D0E0-4436-9BDA-E2034AD26E74}"/>
              </a:ext>
            </a:extLst>
          </p:cNvPr>
          <p:cNvSpPr txBox="1"/>
          <p:nvPr/>
        </p:nvSpPr>
        <p:spPr>
          <a:xfrm>
            <a:off x="6096000" y="602333"/>
            <a:ext cx="49860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Violação ao princípio da isonomia:</a:t>
            </a:r>
            <a:r>
              <a:rPr lang="pt-BR" dirty="0"/>
              <a:t> a vinculação direta entre os subsídios dos Magistrados é uma forma de realizar, com maior profundidade, o princípio da isonomia, evitando discrepância de tratamento entre Magistrados de diferentes instâncias judiciárias.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Contraria a racionalização da atividade legiferante:</a:t>
            </a:r>
            <a:r>
              <a:rPr lang="pt-BR" dirty="0"/>
              <a:t> pois cada aumento remuneratório para os Ministros do STF pode conduzir os Tribunais a propor leis específicas de maneira a adequar o subsídio dos seus Magistrados aos limites constitucionais, além de permitir que eventuais moras na deliberação legislativa possa ensejar estados de inconstitucionalidade.</a:t>
            </a:r>
          </a:p>
        </p:txBody>
      </p:sp>
    </p:spTree>
    <p:extLst>
      <p:ext uri="{BB962C8B-B14F-4D97-AF65-F5344CB8AC3E}">
        <p14:creationId xmlns:p14="http://schemas.microsoft.com/office/powerpoint/2010/main" val="401820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xmlns="" id="{FFBE1EFD-20EF-4417-8014-108876755F26}"/>
              </a:ext>
            </a:extLst>
          </p:cNvPr>
          <p:cNvSpPr/>
          <p:nvPr/>
        </p:nvSpPr>
        <p:spPr>
          <a:xfrm rot="16200000">
            <a:off x="3369523" y="404778"/>
            <a:ext cx="2236320" cy="741189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6D049A-DE4D-443A-8C07-6BBA94DC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722" y="3456330"/>
            <a:ext cx="7080849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 smtClean="0">
                <a:latin typeface="Raleway" panose="020B0503030101060003" pitchFamily="34" charset="0"/>
              </a:rPr>
              <a:t>VIOLAÇÕES ÀS </a:t>
            </a:r>
            <a:r>
              <a:rPr lang="pt-BR" b="1" dirty="0">
                <a:latin typeface="Raleway" panose="020B0503030101060003" pitchFamily="34" charset="0"/>
              </a:rPr>
              <a:t>GARANTIAS INSTITUCIONAIS</a:t>
            </a:r>
          </a:p>
        </p:txBody>
      </p:sp>
    </p:spTree>
    <p:extLst>
      <p:ext uri="{BB962C8B-B14F-4D97-AF65-F5344CB8AC3E}">
        <p14:creationId xmlns:p14="http://schemas.microsoft.com/office/powerpoint/2010/main" val="273822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1AD9559-9297-4341-A8B1-D5A1FA392C81}"/>
              </a:ext>
            </a:extLst>
          </p:cNvPr>
          <p:cNvSpPr/>
          <p:nvPr/>
        </p:nvSpPr>
        <p:spPr>
          <a:xfrm>
            <a:off x="1" y="680584"/>
            <a:ext cx="5660571" cy="1315923"/>
          </a:xfrm>
          <a:prstGeom prst="rect">
            <a:avLst/>
          </a:prstGeom>
          <a:solidFill>
            <a:srgbClr val="FA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ACC00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7655C808-BFB1-4C8C-8F6A-FA5B3DD4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41" y="680584"/>
            <a:ext cx="4689447" cy="1325563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Raleway" panose="020B0503030101060003" pitchFamily="34" charset="0"/>
              </a:rPr>
              <a:t>LIMITAÇÃO DE EMPENHO PROPORCIONAL À DO EXECUTIVO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265F46B2-D71F-47B9-9C23-61A4E637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55949"/>
            <a:ext cx="5075925" cy="546369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1800" b="1" dirty="0"/>
              <a:t>Violação à autonomia financeira e orçamentária: </a:t>
            </a:r>
            <a:r>
              <a:rPr lang="pt-BR" sz="1800" dirty="0"/>
              <a:t>o Poder Judiciário dispõe de discricionariedade para contingenciar seus gastos conforme suas peculiaridades, devendo observância apenas às disposições estabelecidas na LDO.</a:t>
            </a:r>
          </a:p>
          <a:p>
            <a:pPr algn="just">
              <a:lnSpc>
                <a:spcPct val="150000"/>
              </a:lnSpc>
            </a:pPr>
            <a:endParaRPr lang="pt-BR" sz="1800" dirty="0"/>
          </a:p>
          <a:p>
            <a:pPr algn="just">
              <a:lnSpc>
                <a:spcPct val="100000"/>
              </a:lnSpc>
            </a:pPr>
            <a:r>
              <a:rPr lang="pt-BR" sz="1800" b="1" dirty="0"/>
              <a:t>Violação à separação de Poderes: </a:t>
            </a:r>
            <a:r>
              <a:rPr lang="pt-BR" sz="1800" dirty="0"/>
              <a:t>a execução orçamentária insere-se no âmbito de autonomia do Judiciário, de modo que se revela contrária à divisão de Poderes a pretensão de obrigá-lo a limitar empenho na mesma proporção aplicada pelo Executivo.</a:t>
            </a:r>
            <a:endParaRPr lang="pt-BR" sz="1800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BAC8D23-030A-4236-8F70-8995E8209B3F}"/>
              </a:ext>
            </a:extLst>
          </p:cNvPr>
          <p:cNvSpPr txBox="1"/>
          <p:nvPr/>
        </p:nvSpPr>
        <p:spPr>
          <a:xfrm>
            <a:off x="439229" y="2553419"/>
            <a:ext cx="522134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 Proposta pretende obrigar o Poder Judiciário a limitar empenho e pagamento de seus despesas discricionárias na mesma proporção aplicada pelo Poder Executivo. </a:t>
            </a:r>
          </a:p>
        </p:txBody>
      </p:sp>
    </p:spTree>
    <p:extLst>
      <p:ext uri="{BB962C8B-B14F-4D97-AF65-F5344CB8AC3E}">
        <p14:creationId xmlns:p14="http://schemas.microsoft.com/office/powerpoint/2010/main" val="61115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1AD9559-9297-4341-A8B1-D5A1FA392C81}"/>
              </a:ext>
            </a:extLst>
          </p:cNvPr>
          <p:cNvSpPr/>
          <p:nvPr/>
        </p:nvSpPr>
        <p:spPr>
          <a:xfrm>
            <a:off x="1" y="439947"/>
            <a:ext cx="5660571" cy="1742536"/>
          </a:xfrm>
          <a:prstGeom prst="rect">
            <a:avLst/>
          </a:prstGeom>
          <a:solidFill>
            <a:srgbClr val="FA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ACC00"/>
              </a:solidFill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265F46B2-D71F-47B9-9C23-61A4E637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55950"/>
            <a:ext cx="5075925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1800" b="1" dirty="0"/>
              <a:t>Violação à autonomia financeira e orçamentária:</a:t>
            </a:r>
            <a:r>
              <a:rPr lang="pt-BR" sz="1800" dirty="0"/>
              <a:t> a disposição sobre o saldo financeiro, seja para utilizá-lo como fonte de créditos adicionais, seja para transferi-lo a fundos, faz parte da autonomia financeira e orçamentária do Poder Judiciário.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BAC8D23-030A-4236-8F70-8995E8209B3F}"/>
              </a:ext>
            </a:extLst>
          </p:cNvPr>
          <p:cNvSpPr txBox="1"/>
          <p:nvPr/>
        </p:nvSpPr>
        <p:spPr>
          <a:xfrm>
            <a:off x="439228" y="2553419"/>
            <a:ext cx="522134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 Proposta pretende obrigar o Poder Judiciário a restituir o saldo financeiro ao caixa único do Tesouro do ente federativo, além de vedar a transferência a fundos dos recursos repassados na forma dos duodécimos.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22EFBC18-F8E6-4D6A-8865-F2BA6230F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43" y="656772"/>
            <a:ext cx="5064425" cy="1325563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Raleway" panose="020B0503030101060003" pitchFamily="34" charset="0"/>
              </a:rPr>
              <a:t>RESTITUIÇÃO DO SALDO FINANCEIRO E VEDAÇÃO DE SUA TRANSFERÊNCIA A FUNDOS</a:t>
            </a:r>
          </a:p>
        </p:txBody>
      </p:sp>
    </p:spTree>
    <p:extLst>
      <p:ext uri="{BB962C8B-B14F-4D97-AF65-F5344CB8AC3E}">
        <p14:creationId xmlns:p14="http://schemas.microsoft.com/office/powerpoint/2010/main" val="403885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1AD9559-9297-4341-A8B1-D5A1FA392C81}"/>
              </a:ext>
            </a:extLst>
          </p:cNvPr>
          <p:cNvSpPr/>
          <p:nvPr/>
        </p:nvSpPr>
        <p:spPr>
          <a:xfrm>
            <a:off x="1" y="680584"/>
            <a:ext cx="5660571" cy="1315923"/>
          </a:xfrm>
          <a:prstGeom prst="rect">
            <a:avLst/>
          </a:prstGeom>
          <a:solidFill>
            <a:srgbClr val="FA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ACC00"/>
              </a:solidFill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265F46B2-D71F-47B9-9C23-61A4E637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55950"/>
            <a:ext cx="5075925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1800" dirty="0"/>
              <a:t>O caráter impositivo das medidas de ajuste fiscal </a:t>
            </a:r>
            <a:r>
              <a:rPr lang="pt-BR" sz="1800" b="1" dirty="0"/>
              <a:t>viola a autonomia administrativa do Poder Judiciário.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1800" b="1" dirty="0"/>
          </a:p>
          <a:p>
            <a:pPr algn="just">
              <a:lnSpc>
                <a:spcPct val="100000"/>
              </a:lnSpc>
            </a:pPr>
            <a:r>
              <a:rPr lang="pt-BR" sz="1800" dirty="0"/>
              <a:t>A incidência automática dessas medidas representa possível </a:t>
            </a:r>
            <a:r>
              <a:rPr lang="pt-BR" sz="1800" b="1" dirty="0"/>
              <a:t>violação ao princípio da continuidade dos serviços públicos.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6842FE9-70BE-4566-9640-6126C2FC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43" y="680584"/>
            <a:ext cx="5112795" cy="1325563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Raleway" panose="020B0503030101060003" pitchFamily="34" charset="0"/>
              </a:rPr>
              <a:t>MEDIDAS DE ESTABILIZAÇÃO E AJUSTE FISCAL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xmlns="" id="{24D0D5D1-B40A-4C96-A0CF-622A5B3FC535}"/>
              </a:ext>
            </a:extLst>
          </p:cNvPr>
          <p:cNvSpPr txBox="1">
            <a:spLocks/>
          </p:cNvSpPr>
          <p:nvPr/>
        </p:nvSpPr>
        <p:spPr>
          <a:xfrm>
            <a:off x="310038" y="2506662"/>
            <a:ext cx="5181600" cy="351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b="1" dirty="0"/>
              <a:t>Nas hipóteses de violação à regra de ouro (volume das operações de crédito superior ao montante das despesas de capital), a Proposta pretende impor, entre outras, as seguintes vedações: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Criação de cargo, emprego ou função que implique aumento de despesa;</a:t>
            </a:r>
          </a:p>
          <a:p>
            <a:pPr algn="just"/>
            <a:r>
              <a:rPr lang="pt-BR" sz="1800" dirty="0"/>
              <a:t>Admissão ou contratação de pessoal;</a:t>
            </a:r>
          </a:p>
          <a:p>
            <a:pPr algn="just"/>
            <a:r>
              <a:rPr lang="pt-BR" sz="1800" dirty="0"/>
              <a:t>Realização de concurso público;</a:t>
            </a:r>
          </a:p>
          <a:p>
            <a:pPr algn="just"/>
            <a:r>
              <a:rPr lang="pt-BR" sz="1800" dirty="0"/>
              <a:t>Criação de despesa obrigatório.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4181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1189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Raleway</vt:lpstr>
      <vt:lpstr>Tema do Office</vt:lpstr>
      <vt:lpstr>Apresentação do PowerPoint</vt:lpstr>
      <vt:lpstr>VIOLAÇÕES ÀS GARANTIAS FUNCIONAIS</vt:lpstr>
      <vt:lpstr>Apresentação do PowerPoint</vt:lpstr>
      <vt:lpstr>Apresentação do PowerPoint</vt:lpstr>
      <vt:lpstr>Apresentação do PowerPoint</vt:lpstr>
      <vt:lpstr>VIOLAÇÕES ÀS GARANTIAS INSTITUCIONAIS</vt:lpstr>
      <vt:lpstr>LIMITAÇÃO DE EMPENHO PROPORCIONAL À DO EXECUTIVO</vt:lpstr>
      <vt:lpstr>RESTITUIÇÃO DO SALDO FINANCEIRO E VEDAÇÃO DE SUA TRANSFERÊNCIA A FUNDOS</vt:lpstr>
      <vt:lpstr>MEDIDAS DE ESTABILIZAÇÃO E AJUSTE FISCAL</vt:lpstr>
      <vt:lpstr>OUTRAS MEDIDAS QUE MERECEM SUPRESSÃO</vt:lpstr>
      <vt:lpstr>ROL TAXATIVO DAS PARCELAS EXCLUÍDAS DO TETO REMUNERATÓRIO</vt:lpstr>
      <vt:lpstr>Apresentação do PowerPoint</vt:lpstr>
      <vt:lpstr>LIMITAÇÕES DE DESPESAS COM PESSOAL</vt:lpstr>
      <vt:lpstr>DA EXISTÊNCIA DE NORMAS CONSTITUCIONAIS QUE JÁ DISPÕEM SOBRE A CONTENÇÃO DE DESPESAS COM PESSOAL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Fernando Mendes</cp:lastModifiedBy>
  <cp:revision>108</cp:revision>
  <dcterms:created xsi:type="dcterms:W3CDTF">2019-09-19T13:03:08Z</dcterms:created>
  <dcterms:modified xsi:type="dcterms:W3CDTF">2020-03-11T22:54:30Z</dcterms:modified>
</cp:coreProperties>
</file>