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256" r:id="rId2"/>
    <p:sldId id="265" r:id="rId3"/>
    <p:sldId id="258" r:id="rId4"/>
    <p:sldId id="262" r:id="rId5"/>
    <p:sldId id="261" r:id="rId6"/>
    <p:sldId id="260" r:id="rId7"/>
    <p:sldId id="263" r:id="rId8"/>
    <p:sldId id="264" r:id="rId9"/>
    <p:sldId id="273" r:id="rId10"/>
    <p:sldId id="259" r:id="rId11"/>
    <p:sldId id="267" r:id="rId12"/>
    <p:sldId id="269" r:id="rId13"/>
    <p:sldId id="268" r:id="rId14"/>
    <p:sldId id="257" r:id="rId15"/>
    <p:sldId id="266" r:id="rId16"/>
    <p:sldId id="270" r:id="rId17"/>
    <p:sldId id="271" r:id="rId18"/>
    <p:sldId id="272" r:id="rId19"/>
  </p:sldIdLst>
  <p:sldSz cx="12192000" cy="6858000"/>
  <p:notesSz cx="6797675" cy="9926638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4587" autoAdjust="0"/>
    <p:restoredTop sz="86401" autoAdjust="0"/>
  </p:normalViewPr>
  <p:slideViewPr>
    <p:cSldViewPr snapToGrid="0">
      <p:cViewPr varScale="1">
        <p:scale>
          <a:sx n="70" d="100"/>
          <a:sy n="70" d="100"/>
        </p:scale>
        <p:origin x="84" y="276"/>
      </p:cViewPr>
      <p:guideLst/>
    </p:cSldViewPr>
  </p:slideViewPr>
  <p:outlineViewPr>
    <p:cViewPr>
      <p:scale>
        <a:sx n="33" d="100"/>
        <a:sy n="33" d="100"/>
      </p:scale>
      <p:origin x="0" y="-6612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8138C7-5227-4C76-86FD-52B9084ED8F3}" type="datetimeFigureOut">
              <a:rPr lang="pt-BR" smtClean="0"/>
              <a:t>08/11/2016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405919-7A12-4AF4-93E3-23FCF8E321A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099831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98EBD6-7B59-480A-95B5-6A1DCD669176}" type="datetimeFigureOut">
              <a:rPr lang="pt-BR" smtClean="0"/>
              <a:t>08/11/2016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CA0130-6E0E-439A-8035-ABF271029E8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386683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BR"/>
              <a:t>08/11/2016</a:t>
            </a: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pederiva</a:t>
            </a: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69412-AD08-4226-802F-4390F342D70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039132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BR"/>
              <a:t>08/11/2016</a:t>
            </a: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pederiva</a:t>
            </a: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69412-AD08-4226-802F-4390F342D70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21383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BR"/>
              <a:t>08/11/2016</a:t>
            </a: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pederiva</a:t>
            </a: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69412-AD08-4226-802F-4390F342D70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12459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BR"/>
              <a:t>08/11/2016</a:t>
            </a: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pederiva</a:t>
            </a: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69412-AD08-4226-802F-4390F342D70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345834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BR"/>
              <a:t>08/11/2016</a:t>
            </a: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pederiva</a:t>
            </a: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69412-AD08-4226-802F-4390F342D70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59521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BR"/>
              <a:t>08/11/2016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pederiva</a:t>
            </a:r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69412-AD08-4226-802F-4390F342D70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297894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BR"/>
              <a:t>08/11/2016</a:t>
            </a:r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pederiva</a:t>
            </a:r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69412-AD08-4226-802F-4390F342D70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437566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BR"/>
              <a:t>08/11/2016</a:t>
            </a:r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pederiva</a:t>
            </a: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69412-AD08-4226-802F-4390F342D70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35034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BR"/>
              <a:t>08/11/2016</a:t>
            </a:r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pederiva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69412-AD08-4226-802F-4390F342D70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659889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BR"/>
              <a:t>08/11/2016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pederiva</a:t>
            </a:r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69412-AD08-4226-802F-4390F342D70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374176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BR"/>
              <a:t>08/11/2016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pederiva</a:t>
            </a:r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69412-AD08-4226-802F-4390F342D70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209371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pt-BR"/>
              <a:t>08/11/2016</a:t>
            </a: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pt-BR"/>
              <a:t>pederiva</a:t>
            </a: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469412-AD08-4226-802F-4390F342D70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619079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lanalto.gov.br/ccivil_03/_Ato2011-2014/2014/Decreto/D8243.htm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lanejamento.gov.br/noticias/governo-divulga-lista-com-1-6-mil-obras-de-infraestrutura-priorizadas" TargetMode="External"/><Relationship Id="rId2" Type="http://schemas.openxmlformats.org/officeDocument/2006/relationships/hyperlink" Target="http://www.planejamento.gov.br/assuntos/planeja/plano-plurianual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lanalto.gov.br/ccivil_03/_Ato2011-2014/2014/Decreto/D8243.htm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amara.leg.br/ReportServer_PROD/Pages/ReportViewer.aspx?/cmo/cmo/Relatorios/cmorpt820&amp;rc:command=render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434109" y="1122363"/>
            <a:ext cx="11517746" cy="3532764"/>
          </a:xfrm>
        </p:spPr>
        <p:txBody>
          <a:bodyPr>
            <a:normAutofit fontScale="90000"/>
          </a:bodyPr>
          <a:lstStyle/>
          <a:p>
            <a:r>
              <a:rPr lang="pt-BR" dirty="0"/>
              <a:t> </a:t>
            </a:r>
            <a:br>
              <a:rPr lang="pt-BR" dirty="0"/>
            </a:br>
            <a:r>
              <a:rPr lang="pt-BR" dirty="0"/>
              <a:t/>
            </a:r>
            <a:br>
              <a:rPr lang="pt-BR" dirty="0"/>
            </a:br>
            <a:r>
              <a:rPr lang="pt-BR" b="1" dirty="0"/>
              <a:t>COMISSÃO DE TRANSPARÊNCIA E GOVERNANÇA PÚBLICA - CTG </a:t>
            </a:r>
            <a:br>
              <a:rPr lang="pt-BR" b="1" dirty="0"/>
            </a:br>
            <a:r>
              <a:rPr lang="pt-BR" sz="4900" b="1" dirty="0"/>
              <a:t>Audiência Pública Interativa</a:t>
            </a:r>
            <a:r>
              <a:rPr lang="pt-BR" b="1" dirty="0"/>
              <a:t/>
            </a:r>
            <a:br>
              <a:rPr lang="pt-BR" b="1" dirty="0"/>
            </a:br>
            <a:r>
              <a:rPr lang="pt-BR" dirty="0"/>
              <a:t>Avaliação anual de política pública </a:t>
            </a:r>
            <a:br>
              <a:rPr lang="pt-BR" dirty="0"/>
            </a:br>
            <a:r>
              <a:rPr lang="pt-BR" dirty="0"/>
              <a:t>(art. 96-B do Regimento Interno do Senado Federal)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4802763"/>
            <a:ext cx="9144000" cy="1655762"/>
          </a:xfrm>
        </p:spPr>
        <p:txBody>
          <a:bodyPr>
            <a:normAutofit lnSpcReduction="10000"/>
          </a:bodyPr>
          <a:lstStyle/>
          <a:p>
            <a:r>
              <a:rPr lang="pt-BR" dirty="0"/>
              <a:t>João Henrique Pederiva</a:t>
            </a:r>
          </a:p>
          <a:p>
            <a:r>
              <a:rPr lang="pt-BR" dirty="0"/>
              <a:t>Consultor de Orçamentos do Senado Federal</a:t>
            </a:r>
          </a:p>
          <a:p>
            <a:r>
              <a:rPr lang="pt-BR" i="1" dirty="0"/>
              <a:t>(representante do Poder Legislativo Federal)</a:t>
            </a:r>
          </a:p>
          <a:p>
            <a:r>
              <a:rPr lang="pt-BR" dirty="0"/>
              <a:t>8 de novembro de 2016</a:t>
            </a:r>
          </a:p>
        </p:txBody>
      </p:sp>
    </p:spTree>
    <p:extLst>
      <p:ext uri="{BB962C8B-B14F-4D97-AF65-F5344CB8AC3E}">
        <p14:creationId xmlns:p14="http://schemas.microsoft.com/office/powerpoint/2010/main" val="31419254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857250" indent="-857250">
              <a:buFont typeface="+mj-lt"/>
              <a:buAutoNum type="romanLcPeriod" startAt="3"/>
            </a:pPr>
            <a:r>
              <a:rPr lang="pt-BR" dirty="0"/>
              <a:t>em especial no que diz respeito à </a:t>
            </a:r>
            <a:r>
              <a:rPr lang="pt-BR" b="1" dirty="0"/>
              <a:t>participação social no Ciclo de Gestão do Plano Plurianual 2016-2019</a:t>
            </a:r>
            <a:r>
              <a:rPr lang="pt-BR" dirty="0"/>
              <a:t>,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pt-BR" dirty="0"/>
              <a:t>Participação social: instituições de democracia direta ou representativa?</a:t>
            </a:r>
          </a:p>
          <a:p>
            <a:r>
              <a:rPr lang="pt-BR" dirty="0"/>
              <a:t>Institutos previstos no Decreto n. 8243, de 2014</a:t>
            </a:r>
          </a:p>
          <a:p>
            <a:pPr lvl="1"/>
            <a:r>
              <a:rPr lang="pt-BR" dirty="0"/>
              <a:t>Art. 6º  São instâncias e mecanismos de participação social, sem prejuízo da criação e do reconhecimento de outras formas de diálogo entre administração pública federal e sociedade civil:</a:t>
            </a:r>
          </a:p>
          <a:p>
            <a:pPr lvl="2"/>
            <a:r>
              <a:rPr lang="pt-BR" dirty="0"/>
              <a:t>I - conselho de políticas públicas;</a:t>
            </a:r>
          </a:p>
          <a:p>
            <a:pPr lvl="2"/>
            <a:r>
              <a:rPr lang="pt-BR" dirty="0"/>
              <a:t>II - comissão de políticas públicas;</a:t>
            </a:r>
          </a:p>
          <a:p>
            <a:pPr lvl="2"/>
            <a:r>
              <a:rPr lang="pt-BR" dirty="0"/>
              <a:t>III - conferência nacional;</a:t>
            </a:r>
          </a:p>
          <a:p>
            <a:pPr lvl="2"/>
            <a:r>
              <a:rPr lang="pt-BR" dirty="0"/>
              <a:t>IV - ouvidoria pública federal;</a:t>
            </a:r>
          </a:p>
          <a:p>
            <a:pPr lvl="2"/>
            <a:r>
              <a:rPr lang="pt-BR" dirty="0"/>
              <a:t>V - mesa de diálogo;</a:t>
            </a:r>
          </a:p>
          <a:p>
            <a:pPr lvl="2"/>
            <a:r>
              <a:rPr lang="pt-BR" dirty="0"/>
              <a:t>VI - fórum </a:t>
            </a:r>
            <a:r>
              <a:rPr lang="pt-BR" dirty="0" err="1"/>
              <a:t>interconselhos</a:t>
            </a:r>
            <a:r>
              <a:rPr lang="pt-BR" dirty="0"/>
              <a:t>;</a:t>
            </a:r>
          </a:p>
          <a:p>
            <a:pPr lvl="2"/>
            <a:r>
              <a:rPr lang="pt-BR" dirty="0"/>
              <a:t>VII - audiência pública;</a:t>
            </a:r>
          </a:p>
          <a:p>
            <a:pPr lvl="2"/>
            <a:r>
              <a:rPr lang="pt-BR" dirty="0"/>
              <a:t>VIII - consulta pública; e</a:t>
            </a:r>
          </a:p>
          <a:p>
            <a:pPr lvl="2"/>
            <a:r>
              <a:rPr lang="pt-BR" dirty="0"/>
              <a:t>IX - ambiente virtual de participação social.</a:t>
            </a:r>
          </a:p>
          <a:p>
            <a:pPr lvl="4"/>
            <a:r>
              <a:rPr lang="pt-BR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2"/>
              </a:rPr>
              <a:t>http://www.planalto.gov.br/ccivil_03/_Ato2011-2014/2014/Decreto/D8243.htm</a:t>
            </a:r>
            <a:r>
              <a:rPr lang="pt-BR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endParaRPr lang="pt-BR" dirty="0">
              <a:effectLst/>
            </a:endParaRP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BR"/>
              <a:t>08/11/2016</a:t>
            </a: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pederiva</a:t>
            </a: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69412-AD08-4226-802F-4390F342D706}" type="slidenum">
              <a:rPr lang="pt-BR" smtClean="0"/>
              <a:t>10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330132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Gestão do PPA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pt-BR" dirty="0"/>
              <a:t>Decreto n. 8.759, de 10 de maio de 2016</a:t>
            </a:r>
          </a:p>
          <a:p>
            <a:pPr lvl="1"/>
            <a:r>
              <a:rPr lang="pt-BR" dirty="0"/>
              <a:t>Regulamenta a Lei nº 13.249, de 13 de janeiro de 2016, que institui o Plano Plurianual da União para o período de 2016 a 2019.</a:t>
            </a:r>
          </a:p>
          <a:p>
            <a:r>
              <a:rPr lang="pt-BR" dirty="0"/>
              <a:t>Art. 1º  Este Decreto regulamenta a Lei nº 13.249, de 13 de janeiro de 2016, que institui o Plano Plurianual da União para o período de 2016 a 2019 - PPA 2016-2019, define princípios, competências e procedimentos para a sua </a:t>
            </a:r>
            <a:r>
              <a:rPr lang="pt-BR" sz="3600" b="1" dirty="0"/>
              <a:t>gestão</a:t>
            </a:r>
            <a:r>
              <a:rPr lang="pt-BR" sz="3300" b="1" dirty="0"/>
              <a:t>, </a:t>
            </a:r>
            <a:r>
              <a:rPr lang="pt-BR" sz="3600" dirty="0"/>
              <a:t>compreendidas</a:t>
            </a:r>
            <a:r>
              <a:rPr lang="pt-BR" sz="3600" b="1" dirty="0"/>
              <a:t> a implementação, o monitoramento, a avaliação e a revisão</a:t>
            </a:r>
            <a:r>
              <a:rPr lang="pt-BR" sz="3300" b="1" dirty="0"/>
              <a:t> do Plano. </a:t>
            </a:r>
            <a:endParaRPr lang="pt-BR" b="1" dirty="0"/>
          </a:p>
          <a:p>
            <a:pPr lvl="1"/>
            <a:r>
              <a:rPr lang="pt-BR" dirty="0"/>
              <a:t>Parágrafo único.  </a:t>
            </a:r>
            <a:r>
              <a:rPr lang="pt-BR" b="1" dirty="0"/>
              <a:t>A </a:t>
            </a:r>
            <a:r>
              <a:rPr lang="pt-BR" sz="3300" b="1" dirty="0"/>
              <a:t>gestão do PPA 2016-2019 </a:t>
            </a:r>
            <a:r>
              <a:rPr lang="pt-BR" b="1" dirty="0"/>
              <a:t>consiste na </a:t>
            </a:r>
            <a:r>
              <a:rPr lang="pt-BR" sz="4300" b="1" dirty="0"/>
              <a:t>articulação dos meios</a:t>
            </a:r>
            <a:r>
              <a:rPr lang="pt-BR" sz="3500" b="1" dirty="0"/>
              <a:t> </a:t>
            </a:r>
            <a:r>
              <a:rPr lang="pt-BR" sz="3300" dirty="0"/>
              <a:t>necessários para viabilizar a </a:t>
            </a:r>
            <a:r>
              <a:rPr lang="pt-BR" sz="3500" b="1" dirty="0"/>
              <a:t>implementação das </a:t>
            </a:r>
            <a:r>
              <a:rPr lang="pt-BR" sz="4200" b="1" dirty="0"/>
              <a:t>políticas públicas traduzidas nos Programas Temáticos </a:t>
            </a:r>
            <a:r>
              <a:rPr lang="pt-BR" sz="3500" b="1" dirty="0"/>
              <a:t>e no </a:t>
            </a:r>
            <a:r>
              <a:rPr lang="pt-BR" sz="4200" b="1" dirty="0"/>
              <a:t>aperfeiçoamento dos mecanismos de implementação e de integração</a:t>
            </a:r>
            <a:r>
              <a:rPr lang="pt-BR" sz="3500" b="1" dirty="0"/>
              <a:t> das políticas públicas</a:t>
            </a:r>
            <a:r>
              <a:rPr lang="pt-BR" dirty="0"/>
              <a:t>. 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BR"/>
              <a:t>08/11/2016</a:t>
            </a: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pederiva</a:t>
            </a: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69412-AD08-4226-802F-4390F342D706}" type="slidenum">
              <a:rPr lang="pt-BR" smtClean="0"/>
              <a:t>11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394231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Revisão do PPA pelo Ministério do Planejamento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605655"/>
          </a:xfrm>
        </p:spPr>
        <p:txBody>
          <a:bodyPr>
            <a:normAutofit fontScale="62500" lnSpcReduction="20000"/>
          </a:bodyPr>
          <a:lstStyle/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pt-BR" sz="2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Decreto n. 8.759, de 10 de maio de 2016</a:t>
            </a:r>
            <a:endParaRPr lang="pt-BR" sz="2800" dirty="0">
              <a:effectLst/>
            </a:endParaRPr>
          </a:p>
          <a:p>
            <a:r>
              <a:rPr lang="pt-BR" sz="3800" dirty="0"/>
              <a:t>Art. 9º  A </a:t>
            </a:r>
            <a:r>
              <a:rPr lang="pt-BR" sz="3800" b="1" dirty="0"/>
              <a:t>revisão do Plano consiste na atualização de Programas</a:t>
            </a:r>
            <a:r>
              <a:rPr lang="pt-BR" sz="3800" dirty="0"/>
              <a:t> com vistas a proporcionar </a:t>
            </a:r>
            <a:r>
              <a:rPr lang="pt-BR" sz="3800" b="1" dirty="0"/>
              <a:t>aderência à realidade de implementação das políticas públicas </a:t>
            </a:r>
            <a:r>
              <a:rPr lang="pt-BR" sz="3800" dirty="0"/>
              <a:t>e, nos termos do art. 15 da Lei nº 13.249, de 2016, </a:t>
            </a:r>
            <a:r>
              <a:rPr lang="pt-BR" sz="3800" b="1" dirty="0"/>
              <a:t>poderá ser realizada pelo Ministério do Planejamento, Orçamento e Gestão, por ato próprio e a qualquer tempo</a:t>
            </a:r>
            <a:r>
              <a:rPr lang="pt-BR" sz="3800" dirty="0"/>
              <a:t>:</a:t>
            </a:r>
          </a:p>
          <a:p>
            <a:pPr lvl="1"/>
            <a:r>
              <a:rPr lang="pt-BR" sz="2600" dirty="0"/>
              <a:t>I - para compatibilização com as leis orçamentárias anuais e as leis de crédito adicional, podendo:</a:t>
            </a:r>
          </a:p>
          <a:p>
            <a:pPr lvl="2"/>
            <a:r>
              <a:rPr lang="pt-BR" sz="2200" dirty="0"/>
              <a:t>a) alterar o Valor Global dos Programas;</a:t>
            </a:r>
          </a:p>
          <a:p>
            <a:pPr lvl="2"/>
            <a:r>
              <a:rPr lang="pt-BR" sz="2200" dirty="0"/>
              <a:t>b) adequar as vinculações entre as ações orçamentárias e os Objetivos; e</a:t>
            </a:r>
          </a:p>
          <a:p>
            <a:pPr lvl="2"/>
            <a:r>
              <a:rPr lang="pt-BR" sz="2200" dirty="0"/>
              <a:t>c) revisar ou atualizar as Metas.</a:t>
            </a:r>
          </a:p>
          <a:p>
            <a:pPr lvl="1"/>
            <a:r>
              <a:rPr lang="pt-BR" sz="2600" dirty="0"/>
              <a:t>II - para alteração das Metas qualitativas; e</a:t>
            </a:r>
          </a:p>
          <a:p>
            <a:pPr lvl="1"/>
            <a:r>
              <a:rPr lang="pt-BR" sz="2600" dirty="0"/>
              <a:t>III - para inclusão, exclusão ou alteração dos seguintes atributos:</a:t>
            </a:r>
          </a:p>
          <a:p>
            <a:pPr lvl="2"/>
            <a:r>
              <a:rPr lang="pt-BR" sz="2200" dirty="0"/>
              <a:t>a) Indicador;</a:t>
            </a:r>
          </a:p>
          <a:p>
            <a:pPr lvl="2"/>
            <a:r>
              <a:rPr lang="pt-BR" sz="2200" dirty="0"/>
              <a:t>b) Órgão Responsável por Objetivo e Meta;</a:t>
            </a:r>
          </a:p>
          <a:p>
            <a:pPr lvl="2"/>
            <a:r>
              <a:rPr lang="pt-BR" sz="2200" dirty="0"/>
              <a:t>c) Iniciativa; e</a:t>
            </a:r>
          </a:p>
          <a:p>
            <a:pPr lvl="2"/>
            <a:r>
              <a:rPr lang="pt-BR" sz="2200" dirty="0"/>
              <a:t>d) Valor Global do Programa, em razão de alteração de fontes de financiamento com recursos </a:t>
            </a:r>
            <a:r>
              <a:rPr lang="pt-BR" sz="2200" dirty="0" err="1"/>
              <a:t>extraorçamentários</a:t>
            </a:r>
            <a:r>
              <a:rPr lang="pt-BR" sz="2200" dirty="0"/>
              <a:t>. </a:t>
            </a:r>
          </a:p>
          <a:p>
            <a:r>
              <a:rPr lang="pt-BR" dirty="0"/>
              <a:t>Parágrafo único.  </a:t>
            </a:r>
            <a:r>
              <a:rPr lang="pt-BR" b="1" dirty="0"/>
              <a:t>A revisão de que trata o caput deverá ser informada à Comissão Mista </a:t>
            </a:r>
            <a:r>
              <a:rPr lang="pt-BR" dirty="0"/>
              <a:t>de Planos, Orçamentos Públicos e Fiscalização do Congresso Nacional </a:t>
            </a:r>
            <a:r>
              <a:rPr lang="pt-BR" b="1" dirty="0"/>
              <a:t>e publicada no portal eletrônico do Ministério do Planejamento</a:t>
            </a:r>
            <a:r>
              <a:rPr lang="pt-BR" dirty="0"/>
              <a:t>, Orçamento e Gestão.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BR"/>
              <a:t>08/11/2016</a:t>
            </a: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pederiva</a:t>
            </a: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69412-AD08-4226-802F-4390F342D706}" type="slidenum">
              <a:rPr lang="pt-BR" smtClean="0"/>
              <a:t>12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97076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Prerrogativas do Ministério do Planejamento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740591"/>
          </a:xfrm>
        </p:spPr>
        <p:txBody>
          <a:bodyPr>
            <a:normAutofit fontScale="92500" lnSpcReduction="10000"/>
          </a:bodyPr>
          <a:lstStyle/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pt-BR" sz="2600" kern="1200" dirty="0">
                <a:solidFill>
                  <a:schemeClr val="tx1"/>
                </a:solidFill>
                <a:effectLst/>
              </a:rPr>
              <a:t>Decreto n. 8.759, de 10 de maio de 2016</a:t>
            </a:r>
            <a:endParaRPr lang="pt-BR" sz="2600" dirty="0">
              <a:effectLst/>
            </a:endParaRPr>
          </a:p>
          <a:p>
            <a:r>
              <a:rPr lang="pt-BR" sz="3000" dirty="0"/>
              <a:t>Art. 11.  O Ministério do Planejamento, Orçamento e Gestão poderá estabelecer:</a:t>
            </a:r>
          </a:p>
          <a:p>
            <a:pPr lvl="1"/>
            <a:r>
              <a:rPr lang="pt-BR" sz="2600" dirty="0"/>
              <a:t>I - </a:t>
            </a:r>
            <a:r>
              <a:rPr lang="pt-BR" sz="2600" b="1" dirty="0"/>
              <a:t>critérios, parâmetros e metodologias adicionais para o monitoramento e a avaliação e para a revisão do PPA </a:t>
            </a:r>
            <a:r>
              <a:rPr lang="pt-BR" sz="2600" dirty="0"/>
              <a:t>2016-2019;</a:t>
            </a:r>
          </a:p>
          <a:p>
            <a:pPr lvl="1"/>
            <a:r>
              <a:rPr lang="pt-BR" sz="2600" dirty="0"/>
              <a:t>II - </a:t>
            </a:r>
            <a:r>
              <a:rPr lang="pt-BR" sz="2600" b="1" dirty="0"/>
              <a:t>espaços coletivos de </a:t>
            </a:r>
            <a:r>
              <a:rPr lang="pt-BR" sz="2600" b="1" dirty="0" err="1"/>
              <a:t>pactuação</a:t>
            </a:r>
            <a:r>
              <a:rPr lang="pt-BR" sz="2600" b="1" dirty="0"/>
              <a:t> da gestão e da implementação dos Programas Temáticos</a:t>
            </a:r>
            <a:r>
              <a:rPr lang="pt-BR" sz="2600" dirty="0"/>
              <a:t>, </a:t>
            </a:r>
            <a:r>
              <a:rPr lang="pt-BR" sz="2600" b="1" dirty="0"/>
              <a:t>com a participação dos órgãos e das entidades envolvidos na execução</a:t>
            </a:r>
            <a:r>
              <a:rPr lang="pt-BR" sz="2600" dirty="0"/>
              <a:t>;</a:t>
            </a:r>
          </a:p>
          <a:p>
            <a:pPr lvl="1"/>
            <a:r>
              <a:rPr lang="pt-BR" sz="2600" dirty="0"/>
              <a:t>III - </a:t>
            </a:r>
            <a:r>
              <a:rPr lang="pt-BR" sz="2600" b="1" dirty="0"/>
              <a:t>metodologias de participação social para o monitoramento da execução </a:t>
            </a:r>
            <a:r>
              <a:rPr lang="pt-BR" sz="2600" dirty="0"/>
              <a:t>do PPA 2016-2019, desenvolvidas </a:t>
            </a:r>
            <a:r>
              <a:rPr lang="pt-BR" sz="2600" b="1" dirty="0"/>
              <a:t>em conjunto com representantes da sociedade civil</a:t>
            </a:r>
            <a:r>
              <a:rPr lang="pt-BR" sz="2600" dirty="0"/>
              <a:t>; e</a:t>
            </a:r>
          </a:p>
          <a:p>
            <a:pPr lvl="1"/>
            <a:r>
              <a:rPr lang="pt-BR" sz="2600" dirty="0"/>
              <a:t>IV - mecanismos de </a:t>
            </a:r>
            <a:r>
              <a:rPr lang="pt-BR" sz="2600" b="1" dirty="0"/>
              <a:t>promoção da articulação federativa </a:t>
            </a:r>
            <a:r>
              <a:rPr lang="pt-BR" sz="2600" dirty="0"/>
              <a:t>com vistas à produção, ao intercâmbio e à disseminação de informações para subsidiar a implementação e o monitoramento do PPA 2016-2019. </a:t>
            </a:r>
          </a:p>
          <a:p>
            <a:endParaRPr lang="pt-BR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BR"/>
              <a:t>08/11/2016</a:t>
            </a: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pederiva</a:t>
            </a: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69412-AD08-4226-802F-4390F342D706}" type="slidenum">
              <a:rPr lang="pt-BR" smtClean="0"/>
              <a:t>13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844028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857250" indent="-857250">
              <a:buFont typeface="+mj-lt"/>
              <a:buAutoNum type="romanLcPeriod" startAt="4"/>
            </a:pPr>
            <a:r>
              <a:rPr lang="pt-BR" b="1" dirty="0"/>
              <a:t>conforme</a:t>
            </a:r>
            <a:r>
              <a:rPr lang="pt-BR" dirty="0"/>
              <a:t> inciso V do art. 4º e § 3º do art. 12, da </a:t>
            </a:r>
            <a:r>
              <a:rPr lang="pt-BR" b="1" dirty="0"/>
              <a:t>Lei nº 13.249</a:t>
            </a:r>
            <a:r>
              <a:rPr lang="pt-BR" dirty="0"/>
              <a:t>, de 13 de janeiro de 2016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/>
              <a:t>Lei n. 13.249, de 2016 - Institui o Plano Plurianual da União para o período de 2016 a 2019.</a:t>
            </a:r>
          </a:p>
          <a:p>
            <a:pPr lvl="1"/>
            <a:r>
              <a:rPr lang="pt-BR" dirty="0"/>
              <a:t>Art. 2º O PPA 2016-2019 é </a:t>
            </a:r>
            <a:r>
              <a:rPr lang="pt-BR" sz="3200" b="1" dirty="0"/>
              <a:t>instrumento de planejamento governamental</a:t>
            </a:r>
            <a:r>
              <a:rPr lang="pt-BR" b="1" dirty="0"/>
              <a:t> </a:t>
            </a:r>
            <a:r>
              <a:rPr lang="pt-BR" dirty="0"/>
              <a:t>que define </a:t>
            </a:r>
            <a:r>
              <a:rPr lang="pt-BR" sz="2800" b="1" dirty="0"/>
              <a:t>diretrizes, objetivos e metas da administração pública federal</a:t>
            </a:r>
            <a:r>
              <a:rPr lang="pt-BR" dirty="0"/>
              <a:t> para as </a:t>
            </a:r>
            <a:r>
              <a:rPr lang="pt-BR" b="1" dirty="0"/>
              <a:t>despesas de capital e outras delas decorrentes</a:t>
            </a:r>
            <a:r>
              <a:rPr lang="pt-BR" dirty="0"/>
              <a:t> e para as relativas aos </a:t>
            </a:r>
            <a:r>
              <a:rPr lang="pt-BR" b="1" dirty="0"/>
              <a:t>programas de duração continuada</a:t>
            </a:r>
            <a:r>
              <a:rPr lang="pt-BR" dirty="0"/>
              <a:t>, com o propósito de </a:t>
            </a:r>
            <a:r>
              <a:rPr lang="pt-BR" sz="3200" b="1" dirty="0"/>
              <a:t>viabilizar a implementação e a gestão das políticas públicas</a:t>
            </a:r>
            <a:r>
              <a:rPr lang="pt-BR" dirty="0"/>
              <a:t>.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BR"/>
              <a:t>08/11/2016</a:t>
            </a: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pederiva</a:t>
            </a: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69412-AD08-4226-802F-4390F342D706}" type="slidenum">
              <a:rPr lang="pt-BR" smtClean="0"/>
              <a:t>14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121931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Dispositivos referidos em requerimento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t-BR" sz="2400" dirty="0"/>
              <a:t>Lei n. 13.249, de 2016 </a:t>
            </a:r>
          </a:p>
          <a:p>
            <a:r>
              <a:rPr lang="pt-BR" dirty="0"/>
              <a:t>Art. 4º  Para o período 2016-2019, o PPA terá como diretrizes:</a:t>
            </a:r>
          </a:p>
          <a:p>
            <a:pPr lvl="1"/>
            <a:r>
              <a:rPr lang="pt-BR" sz="3200" dirty="0"/>
              <a:t>V - A </a:t>
            </a:r>
            <a:r>
              <a:rPr lang="pt-BR" sz="3200" b="1" dirty="0"/>
              <a:t>participação social como direito do cidadão</a:t>
            </a:r>
            <a:r>
              <a:rPr lang="pt-BR" sz="3200" dirty="0"/>
              <a:t>;</a:t>
            </a:r>
          </a:p>
          <a:p>
            <a:r>
              <a:rPr lang="pt-BR" sz="2400" dirty="0"/>
              <a:t>Art. 12.  A </a:t>
            </a:r>
            <a:r>
              <a:rPr lang="pt-BR" b="1" dirty="0"/>
              <a:t>gestão do PPA </a:t>
            </a:r>
            <a:r>
              <a:rPr lang="pt-BR" sz="2400" dirty="0"/>
              <a:t>2016-2019 observará os princípios da publicidade, eficiência, impessoalidade, economicidade e efetividade e </a:t>
            </a:r>
            <a:r>
              <a:rPr lang="pt-BR" b="1" dirty="0"/>
              <a:t>compreenderá a implementação, o  monitoramento, a avaliação e a revisão do Plano</a:t>
            </a:r>
            <a:r>
              <a:rPr lang="pt-BR" sz="2400" dirty="0"/>
              <a:t>.</a:t>
            </a:r>
          </a:p>
          <a:p>
            <a:pPr lvl="1"/>
            <a:r>
              <a:rPr lang="pt-BR" sz="3200" dirty="0"/>
              <a:t>§ 3º O </a:t>
            </a:r>
            <a:r>
              <a:rPr lang="pt-BR" sz="3600" b="1" dirty="0"/>
              <a:t>Poder Executivo </a:t>
            </a:r>
            <a:r>
              <a:rPr lang="pt-BR" sz="3200" dirty="0"/>
              <a:t>adotará, em conjunto com </a:t>
            </a:r>
            <a:r>
              <a:rPr lang="pt-BR" sz="3600" b="1" dirty="0"/>
              <a:t>representantes da sociedade civil</a:t>
            </a:r>
            <a:r>
              <a:rPr lang="pt-BR" sz="3200" dirty="0"/>
              <a:t>, mecanismos de </a:t>
            </a:r>
            <a:r>
              <a:rPr lang="pt-BR" sz="3600" b="1" dirty="0"/>
              <a:t>participação social </a:t>
            </a:r>
            <a:r>
              <a:rPr lang="pt-BR" sz="3200" dirty="0"/>
              <a:t>nas </a:t>
            </a:r>
            <a:r>
              <a:rPr lang="pt-BR" sz="3200" b="1" dirty="0"/>
              <a:t>etapas do ciclo de </a:t>
            </a:r>
            <a:r>
              <a:rPr lang="pt-BR" sz="3600" b="1" dirty="0"/>
              <a:t>gestão</a:t>
            </a:r>
            <a:r>
              <a:rPr lang="pt-BR" sz="3200" b="1" dirty="0"/>
              <a:t> </a:t>
            </a:r>
            <a:r>
              <a:rPr lang="pt-BR" sz="3200" dirty="0"/>
              <a:t>do PPA 2016-2019</a:t>
            </a:r>
            <a:r>
              <a:rPr lang="pt-BR" dirty="0"/>
              <a:t>.</a:t>
            </a:r>
          </a:p>
          <a:p>
            <a:pPr lvl="1"/>
            <a:endParaRPr lang="pt-BR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BR"/>
              <a:t>08/11/2016</a:t>
            </a: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pederiva</a:t>
            </a: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69412-AD08-4226-802F-4390F342D706}" type="slidenum">
              <a:rPr lang="pt-BR" smtClean="0"/>
              <a:t>15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8553581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Em consulta à página do Ministério do Planejamento ...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pt-BR" sz="3600" dirty="0"/>
              <a:t>PPA - </a:t>
            </a:r>
            <a:r>
              <a:rPr lang="pt-BR" sz="3600" dirty="0">
                <a:hlinkClick r:id="rId2"/>
              </a:rPr>
              <a:t>http://www.planejamento.gov.br/assuntos/planeja/plano-plurianual</a:t>
            </a:r>
            <a:endParaRPr lang="pt-BR" sz="3600" dirty="0"/>
          </a:p>
          <a:p>
            <a:pPr lvl="1"/>
            <a:r>
              <a:rPr lang="pt-BR" sz="3200" dirty="0"/>
              <a:t>Sem notícia de revisão do PPA</a:t>
            </a:r>
          </a:p>
          <a:p>
            <a:pPr lvl="1"/>
            <a:r>
              <a:rPr lang="pt-BR" sz="3200" dirty="0"/>
              <a:t>Sem notícia de instância ou mecanismo de participação em ação</a:t>
            </a:r>
          </a:p>
          <a:p>
            <a:r>
              <a:rPr lang="pt-BR" sz="3600" dirty="0"/>
              <a:t>Ver final da matéria </a:t>
            </a:r>
            <a:r>
              <a:rPr lang="pt-BR" sz="3600" b="1" dirty="0"/>
              <a:t>Governo divulga lista com 1,6 mil obras de infraestrutura priorizadas </a:t>
            </a:r>
            <a:r>
              <a:rPr lang="pt-BR" sz="3600" dirty="0"/>
              <a:t>- </a:t>
            </a:r>
            <a:r>
              <a:rPr lang="pt-BR" sz="3600" dirty="0">
                <a:hlinkClick r:id="rId3"/>
              </a:rPr>
              <a:t>http://www.planejamento.gov.br/noticias/governo-divulga-lista-com-1-6-mil-obras-de-infraestrutura-priorizadas </a:t>
            </a:r>
            <a:endParaRPr lang="pt-BR" sz="3600" b="1" dirty="0"/>
          </a:p>
          <a:p>
            <a:pPr lvl="1"/>
            <a:r>
              <a:rPr lang="pt-BR" sz="3200" i="1" dirty="0"/>
              <a:t>Aplicativo Desenvolve Brasil</a:t>
            </a:r>
            <a:endParaRPr lang="pt-BR" sz="3200" b="1" dirty="0"/>
          </a:p>
          <a:p>
            <a:pPr lvl="1"/>
            <a:endParaRPr lang="pt-BR" b="1" dirty="0"/>
          </a:p>
          <a:p>
            <a:endParaRPr lang="pt-BR" dirty="0"/>
          </a:p>
          <a:p>
            <a:endParaRPr lang="pt-BR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BR"/>
              <a:t>08/11/2016</a:t>
            </a: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pederiva</a:t>
            </a: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69412-AD08-4226-802F-4390F342D706}" type="slidenum">
              <a:rPr lang="pt-BR" smtClean="0"/>
              <a:t>16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191422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Conclusão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Articulação deficiente entre PPA e políticas públicas</a:t>
            </a:r>
          </a:p>
          <a:p>
            <a:r>
              <a:rPr lang="pt-BR" dirty="0" smtClean="0"/>
              <a:t>Não </a:t>
            </a:r>
            <a:r>
              <a:rPr lang="pt-BR" dirty="0"/>
              <a:t>foram localizadas as evidências esperadas de </a:t>
            </a:r>
            <a:r>
              <a:rPr lang="pt-BR" dirty="0" smtClean="0"/>
              <a:t>participação social </a:t>
            </a:r>
            <a:r>
              <a:rPr lang="pt-BR" dirty="0"/>
              <a:t>na gestão do PPA </a:t>
            </a:r>
            <a:r>
              <a:rPr lang="pt-BR" dirty="0" smtClean="0"/>
              <a:t>2016-2019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BR"/>
              <a:t>08/11/2016</a:t>
            </a: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pederiva</a:t>
            </a: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69412-AD08-4226-802F-4390F342D706}" type="slidenum">
              <a:rPr lang="pt-BR" smtClean="0"/>
              <a:t>17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75902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Muito obrigado!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4000" dirty="0"/>
              <a:t>pederiva@senado.leg.br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BR"/>
              <a:t>08/11/2016</a:t>
            </a: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pederiva</a:t>
            </a: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69412-AD08-4226-802F-4390F342D706}" type="slidenum">
              <a:rPr lang="pt-BR" smtClean="0"/>
              <a:t>18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64124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Estrutura da apresentação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71500" indent="-571500">
              <a:buFont typeface="+mj-lt"/>
              <a:buAutoNum type="romanLcPeriod"/>
            </a:pPr>
            <a:r>
              <a:rPr lang="pt-BR" sz="3200" b="1" dirty="0"/>
              <a:t>Política de Participação Social do Poder Executivo Federal </a:t>
            </a:r>
          </a:p>
          <a:p>
            <a:pPr marL="571500" indent="-571500">
              <a:buFont typeface="+mj-lt"/>
              <a:buAutoNum type="romanLcPeriod"/>
            </a:pPr>
            <a:r>
              <a:rPr lang="pt-BR" sz="3200" dirty="0"/>
              <a:t>na formulação e implementação de </a:t>
            </a:r>
            <a:r>
              <a:rPr lang="pt-BR" sz="3200" b="1" dirty="0"/>
              <a:t>Planos, Programas e Políticas Públicas</a:t>
            </a:r>
            <a:r>
              <a:rPr lang="pt-BR" sz="3200" dirty="0"/>
              <a:t>,</a:t>
            </a:r>
          </a:p>
          <a:p>
            <a:pPr marL="571500" indent="-571500">
              <a:buFont typeface="+mj-lt"/>
              <a:buAutoNum type="romanLcPeriod"/>
            </a:pPr>
            <a:r>
              <a:rPr lang="pt-BR" sz="3200" dirty="0"/>
              <a:t>em especial no que diz respeito à </a:t>
            </a:r>
            <a:r>
              <a:rPr lang="pt-BR" sz="3200" b="1" dirty="0"/>
              <a:t>participação social no Ciclo de Gestão do Plano Plurianual 2016-2019</a:t>
            </a:r>
            <a:r>
              <a:rPr lang="pt-BR" sz="3200" dirty="0"/>
              <a:t>,</a:t>
            </a:r>
          </a:p>
          <a:p>
            <a:pPr marL="571500" indent="-571500">
              <a:buFont typeface="+mj-lt"/>
              <a:buAutoNum type="romanLcPeriod"/>
            </a:pPr>
            <a:r>
              <a:rPr lang="pt-BR" sz="3200" b="1" dirty="0"/>
              <a:t>conforme</a:t>
            </a:r>
            <a:r>
              <a:rPr lang="pt-BR" sz="3200" dirty="0"/>
              <a:t> inciso V do art. 4º e § 3º do art. 12, da </a:t>
            </a:r>
            <a:r>
              <a:rPr lang="pt-BR" sz="3200" b="1" dirty="0"/>
              <a:t>Lei nº 13.249</a:t>
            </a:r>
            <a:r>
              <a:rPr lang="pt-BR" sz="3200" dirty="0"/>
              <a:t>, de 13 de janeiro de 2016 (plano plurianual da União para 2016 a 2019)</a:t>
            </a:r>
          </a:p>
          <a:p>
            <a:pPr marL="571500" indent="-571500">
              <a:buFont typeface="+mj-lt"/>
              <a:buAutoNum type="romanLcPeriod"/>
            </a:pPr>
            <a:endParaRPr lang="pt-BR" dirty="0"/>
          </a:p>
          <a:p>
            <a:pPr marL="571500" indent="-571500">
              <a:buFont typeface="+mj-lt"/>
              <a:buAutoNum type="romanLcPeriod"/>
            </a:pPr>
            <a:endParaRPr lang="pt-BR" dirty="0"/>
          </a:p>
          <a:p>
            <a:pPr marL="571500" indent="-571500">
              <a:buFont typeface="+mj-lt"/>
              <a:buAutoNum type="romanLcPeriod"/>
            </a:pPr>
            <a:endParaRPr lang="pt-BR" dirty="0"/>
          </a:p>
          <a:p>
            <a:endParaRPr lang="pt-BR" dirty="0"/>
          </a:p>
          <a:p>
            <a:endParaRPr lang="pt-BR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BR"/>
              <a:t>08/11/2016</a:t>
            </a: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pederiva</a:t>
            </a: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69412-AD08-4226-802F-4390F342D706}" type="slidenum">
              <a:rPr lang="pt-BR" smtClean="0"/>
              <a:t>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512755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857250" indent="-857250">
              <a:buFont typeface="+mj-lt"/>
              <a:buAutoNum type="romanLcPeriod"/>
            </a:pPr>
            <a:r>
              <a:rPr lang="pt-BR" b="1" dirty="0"/>
              <a:t>Política de Participação Social do Poder Executivo Federal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pt-BR" dirty="0"/>
          </a:p>
          <a:p>
            <a:r>
              <a:rPr lang="pt-BR" sz="3600" dirty="0"/>
              <a:t>DECRETO Nº 8.243, DE 23 DE MAIO DE 2014 	</a:t>
            </a:r>
          </a:p>
          <a:p>
            <a:pPr lvl="1"/>
            <a:r>
              <a:rPr lang="pt-BR" sz="3200" b="1" dirty="0"/>
              <a:t>Institui a Política Nacional de Participação Social - PNPS </a:t>
            </a:r>
            <a:r>
              <a:rPr lang="pt-BR" sz="3200" dirty="0"/>
              <a:t>e o Sistema Nacional de Participação Social – SNPS</a:t>
            </a:r>
          </a:p>
          <a:p>
            <a:pPr lvl="2"/>
            <a:r>
              <a:rPr lang="pt-BR" sz="2800" dirty="0">
                <a:hlinkClick r:id="rId2"/>
              </a:rPr>
              <a:t>http://www.planalto.gov.br/ccivil_03/_Ato2011-2014/2014/Decreto/D8243.htm</a:t>
            </a:r>
            <a:r>
              <a:rPr lang="pt-BR" sz="2800" dirty="0"/>
              <a:t> 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BR"/>
              <a:t>08/11/2016</a:t>
            </a: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pederiva</a:t>
            </a: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69412-AD08-4226-802F-4390F342D706}" type="slidenum">
              <a:rPr lang="pt-BR" smtClean="0"/>
              <a:t>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7503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dirty="0"/>
              <a:t>Instâncias e mecanismos de participação </a:t>
            </a:r>
            <a:r>
              <a:rPr lang="pt-BR" dirty="0"/>
              <a:t>para formulação, execução, monitoramento e avaliação de programas e políticas públicas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pt-BR" dirty="0"/>
              <a:t>Decreto n. 8.243, de 2014</a:t>
            </a:r>
          </a:p>
          <a:p>
            <a:r>
              <a:rPr lang="pt-BR" dirty="0"/>
              <a:t>Art. 5º  Os </a:t>
            </a:r>
            <a:r>
              <a:rPr lang="pt-BR" b="1" dirty="0"/>
              <a:t>órgãos e entidades da administração pública federal direta e indireta </a:t>
            </a:r>
            <a:r>
              <a:rPr lang="pt-BR" sz="3500" b="1" dirty="0"/>
              <a:t>deverão</a:t>
            </a:r>
            <a:r>
              <a:rPr lang="pt-BR" dirty="0"/>
              <a:t>, respeitadas as especificidades de cada caso, </a:t>
            </a:r>
            <a:r>
              <a:rPr lang="pt-BR" sz="3500" b="1" dirty="0"/>
              <a:t>considerar</a:t>
            </a:r>
            <a:r>
              <a:rPr lang="pt-BR" sz="3500" dirty="0"/>
              <a:t> </a:t>
            </a:r>
            <a:r>
              <a:rPr lang="pt-BR" sz="3500" b="1" dirty="0"/>
              <a:t>as instâncias e os mecanismos de participação social, previstos neste Decreto</a:t>
            </a:r>
            <a:r>
              <a:rPr lang="pt-BR" dirty="0"/>
              <a:t>, para </a:t>
            </a:r>
            <a:r>
              <a:rPr lang="pt-BR" b="1" dirty="0"/>
              <a:t>a formulação, a execução, o monitoramento e a avaliação de seus programas e políticas públicas</a:t>
            </a:r>
            <a:r>
              <a:rPr lang="pt-BR" dirty="0"/>
              <a:t>.</a:t>
            </a:r>
          </a:p>
          <a:p>
            <a:pPr lvl="1"/>
            <a:r>
              <a:rPr lang="pt-BR" dirty="0"/>
              <a:t>§ 1º  Os </a:t>
            </a:r>
            <a:r>
              <a:rPr lang="pt-BR" b="1" dirty="0"/>
              <a:t>órgãos e entidades </a:t>
            </a:r>
            <a:r>
              <a:rPr lang="pt-BR" dirty="0"/>
              <a:t>referidos no caput elaborarão, anualmente, </a:t>
            </a:r>
            <a:r>
              <a:rPr lang="pt-BR" b="1" dirty="0"/>
              <a:t>relatório de implementação da PNPS</a:t>
            </a:r>
            <a:r>
              <a:rPr lang="pt-BR" dirty="0"/>
              <a:t> </a:t>
            </a:r>
            <a:r>
              <a:rPr lang="pt-BR" sz="3000" b="1" dirty="0"/>
              <a:t>no âmbito de seus programas e políticas setoriais</a:t>
            </a:r>
            <a:r>
              <a:rPr lang="pt-BR" dirty="0"/>
              <a:t>, </a:t>
            </a:r>
            <a:r>
              <a:rPr lang="pt-BR" b="1" dirty="0"/>
              <a:t>observadas as orientações da </a:t>
            </a:r>
            <a:r>
              <a:rPr lang="pt-BR" b="1" dirty="0" err="1"/>
              <a:t>Secretaria-Geral</a:t>
            </a:r>
            <a:r>
              <a:rPr lang="pt-BR" b="1" dirty="0"/>
              <a:t> da Presidência da República</a:t>
            </a:r>
            <a:r>
              <a:rPr lang="pt-BR" dirty="0"/>
              <a:t>.</a:t>
            </a:r>
          </a:p>
          <a:p>
            <a:pPr lvl="1"/>
            <a:r>
              <a:rPr lang="pt-BR" dirty="0"/>
              <a:t>§ 2º  A </a:t>
            </a:r>
            <a:r>
              <a:rPr lang="pt-BR" sz="3000" b="1" dirty="0" err="1"/>
              <a:t>Secretaria-Geral</a:t>
            </a:r>
            <a:r>
              <a:rPr lang="pt-BR" sz="3000" b="1" dirty="0"/>
              <a:t> da Presidência da República </a:t>
            </a:r>
            <a:r>
              <a:rPr lang="pt-BR" dirty="0"/>
              <a:t>elaborará e publicará </a:t>
            </a:r>
            <a:r>
              <a:rPr lang="pt-BR" b="1" dirty="0"/>
              <a:t>anualmente relatório de avaliação da implementação da PNPS no âmbito da administração pública federal</a:t>
            </a:r>
            <a:r>
              <a:rPr lang="pt-BR" dirty="0"/>
              <a:t>.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BR"/>
              <a:t>08/11/2016</a:t>
            </a: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pederiva</a:t>
            </a: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69412-AD08-4226-802F-4390F342D706}" type="slidenum">
              <a:rPr lang="pt-BR" smtClean="0"/>
              <a:t>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131424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Fundamentos do Decreto n. 8.423, de 2014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pt-BR" sz="3600" dirty="0"/>
              <a:t>Lei n. 10.683, de 2003 – organização da Presidência da República e dos Ministérios</a:t>
            </a:r>
          </a:p>
          <a:p>
            <a:pPr lvl="1"/>
            <a:r>
              <a:rPr lang="pt-BR" sz="3200" dirty="0"/>
              <a:t>Art. 3</a:t>
            </a:r>
            <a:r>
              <a:rPr lang="pt-BR" sz="3200" strike="sngStrike" dirty="0"/>
              <a:t>º</a:t>
            </a:r>
            <a:r>
              <a:rPr lang="pt-BR" sz="3200" dirty="0"/>
              <a:t> À </a:t>
            </a:r>
            <a:r>
              <a:rPr lang="pt-BR" sz="3200" b="1" dirty="0"/>
              <a:t>Secretaria de Governo da Presidência da República </a:t>
            </a:r>
            <a:r>
              <a:rPr lang="pt-BR" sz="3200" dirty="0"/>
              <a:t>compete assistir direta e imediatamente o Presidente da República no desempenho de suas atribuições, especialmente: </a:t>
            </a:r>
          </a:p>
          <a:p>
            <a:pPr lvl="2"/>
            <a:r>
              <a:rPr lang="pt-BR" sz="2800" dirty="0"/>
              <a:t>I - no </a:t>
            </a:r>
            <a:r>
              <a:rPr lang="pt-BR" sz="2800" b="1" dirty="0"/>
              <a:t>relacionamento e articulação com as entidades da sociedade civil e na criação e implementação de instrumentos de consulta e participação popular de interesse do Poder Executivo</a:t>
            </a:r>
            <a:r>
              <a:rPr lang="pt-BR" sz="2800" dirty="0"/>
              <a:t>; 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BR"/>
              <a:t>08/11/2016</a:t>
            </a: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pederiva</a:t>
            </a: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69412-AD08-4226-802F-4390F342D706}" type="slidenum">
              <a:rPr lang="pt-BR" smtClean="0"/>
              <a:t>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262134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857250" indent="-857250">
              <a:buFont typeface="+mj-lt"/>
              <a:buAutoNum type="romanLcPeriod" startAt="2"/>
            </a:pPr>
            <a:r>
              <a:rPr lang="pt-BR" dirty="0"/>
              <a:t>na formulação e implementação de </a:t>
            </a:r>
            <a:r>
              <a:rPr lang="pt-BR" b="1" dirty="0"/>
              <a:t>Planos, Programas e Políticas Públicas</a:t>
            </a:r>
            <a:r>
              <a:rPr lang="pt-BR" dirty="0"/>
              <a:t>,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/>
              <a:t>Constituição Federal, de 5 de outubro de 1988</a:t>
            </a:r>
          </a:p>
          <a:p>
            <a:r>
              <a:rPr lang="pt-BR" sz="3600" dirty="0"/>
              <a:t>Art. 48. </a:t>
            </a:r>
            <a:r>
              <a:rPr lang="pt-BR" sz="4000" b="1" dirty="0"/>
              <a:t>Cabe ao Congresso Nacional</a:t>
            </a:r>
            <a:r>
              <a:rPr lang="pt-BR" sz="3600" dirty="0"/>
              <a:t>, </a:t>
            </a:r>
            <a:r>
              <a:rPr lang="pt-BR" sz="3600" b="1" dirty="0"/>
              <a:t>com a sanção do Presidente da República</a:t>
            </a:r>
            <a:r>
              <a:rPr lang="pt-BR" sz="3600" dirty="0"/>
              <a:t>, não exigida esta para o especificado nos arts. 49, 51 e 52, </a:t>
            </a:r>
            <a:r>
              <a:rPr lang="pt-BR" sz="4000" b="1" dirty="0"/>
              <a:t>dispor sobre todas as matérias de competência da União</a:t>
            </a:r>
            <a:r>
              <a:rPr lang="pt-BR" sz="3600" dirty="0"/>
              <a:t>, especialmente sobre:</a:t>
            </a:r>
          </a:p>
          <a:p>
            <a:pPr lvl="1"/>
            <a:r>
              <a:rPr lang="pt-BR" sz="3200" dirty="0"/>
              <a:t>IV - </a:t>
            </a:r>
            <a:r>
              <a:rPr lang="pt-BR" sz="3200" b="1" dirty="0"/>
              <a:t>planos e programas nacionais, regionais e setoriais de desenvolvimento</a:t>
            </a:r>
            <a:r>
              <a:rPr lang="pt-BR" sz="3200" dirty="0"/>
              <a:t>;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BR"/>
              <a:t>08/11/2016</a:t>
            </a: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pederiva</a:t>
            </a: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69412-AD08-4226-802F-4390F342D706}" type="slidenum">
              <a:rPr lang="pt-BR" smtClean="0"/>
              <a:t>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884948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Consonância dos planos e programas com plano plurianual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/>
              <a:t>Constituição Federal, de 5 de outubro de 1988</a:t>
            </a:r>
          </a:p>
          <a:p>
            <a:r>
              <a:rPr lang="pt-BR" sz="3600" dirty="0"/>
              <a:t>Art. 165. Leis de iniciativa do Poder Executivo estabelecerão:</a:t>
            </a:r>
          </a:p>
          <a:p>
            <a:pPr lvl="1"/>
            <a:r>
              <a:rPr lang="pt-BR" sz="3200" dirty="0"/>
              <a:t>I - o plano plurianual; </a:t>
            </a:r>
          </a:p>
          <a:p>
            <a:pPr lvl="1"/>
            <a:r>
              <a:rPr lang="pt-BR" sz="3200" dirty="0"/>
              <a:t>§ 4º Os </a:t>
            </a:r>
            <a:r>
              <a:rPr lang="pt-BR" sz="3200" b="1" dirty="0"/>
              <a:t>planos e programas nacionais, regionais e setoriais previstos nesta Constituição serão elaborados em consonância com o plano plurianual e apreciados pelo Congresso Nacional</a:t>
            </a:r>
            <a:r>
              <a:rPr lang="pt-BR" sz="3200" dirty="0"/>
              <a:t>.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BR"/>
              <a:t>08/11/2016</a:t>
            </a: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pederiva</a:t>
            </a: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69412-AD08-4226-802F-4390F342D706}" type="slidenum">
              <a:rPr lang="pt-BR" smtClean="0"/>
              <a:t>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069406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Articulação entre planos e </a:t>
            </a:r>
            <a:r>
              <a:rPr lang="pt-BR" dirty="0"/>
              <a:t>programas e plano plurianual = </a:t>
            </a:r>
            <a:r>
              <a:rPr lang="pt-BR" dirty="0" smtClean="0"/>
              <a:t>CMO</a:t>
            </a:r>
            <a:endParaRPr lang="pt-BR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pt-BR" sz="2400" dirty="0"/>
              <a:t>Constituição Federal, de 5 de outubro de 1988</a:t>
            </a:r>
          </a:p>
          <a:p>
            <a:r>
              <a:rPr lang="pt-BR" dirty="0"/>
              <a:t>Art. 166. </a:t>
            </a:r>
            <a:r>
              <a:rPr lang="pt-BR" b="1" dirty="0"/>
              <a:t>Os projetos de lei relativos ao plano plurianual</a:t>
            </a:r>
            <a:r>
              <a:rPr lang="pt-BR" dirty="0"/>
              <a:t>, às diretrizes orçamentárias, ao orçamento anual e aos créditos adicionais serão </a:t>
            </a:r>
            <a:r>
              <a:rPr lang="pt-BR" b="1" dirty="0"/>
              <a:t>apreciados pelas duas Casas do Congresso Nacional, na forma do regimento comum</a:t>
            </a:r>
            <a:r>
              <a:rPr lang="pt-BR" dirty="0"/>
              <a:t>.</a:t>
            </a:r>
          </a:p>
          <a:p>
            <a:pPr lvl="1"/>
            <a:r>
              <a:rPr lang="pt-BR" dirty="0"/>
              <a:t>§ 1º Caberá a uma </a:t>
            </a:r>
            <a:r>
              <a:rPr lang="pt-BR" sz="3000" b="1" dirty="0"/>
              <a:t>Comissão mista permanente </a:t>
            </a:r>
            <a:r>
              <a:rPr lang="pt-BR" dirty="0"/>
              <a:t>de Senadores e Deputados:</a:t>
            </a:r>
          </a:p>
          <a:p>
            <a:pPr lvl="2"/>
            <a:r>
              <a:rPr lang="pt-BR" dirty="0"/>
              <a:t>II - </a:t>
            </a:r>
            <a:r>
              <a:rPr lang="pt-BR" sz="2600" b="1" dirty="0"/>
              <a:t>examinar e emitir parecer sobre os planos e programas nacionais, regionais e setoriais previstos nesta Constituição e exercer o acompanhamento e a fiscalização orçamentária</a:t>
            </a:r>
            <a:r>
              <a:rPr lang="pt-BR" dirty="0"/>
              <a:t>, </a:t>
            </a:r>
            <a:r>
              <a:rPr lang="pt-BR" b="1" dirty="0"/>
              <a:t>sem prejuízo </a:t>
            </a:r>
            <a:r>
              <a:rPr lang="pt-BR" dirty="0"/>
              <a:t>da atuação </a:t>
            </a:r>
            <a:r>
              <a:rPr lang="pt-BR" b="1" dirty="0"/>
              <a:t>das demais comissões </a:t>
            </a:r>
            <a:r>
              <a:rPr lang="pt-BR" dirty="0"/>
              <a:t>do Congresso Nacional e de suas Casas, criadas de acordo com o art. 58.</a:t>
            </a:r>
          </a:p>
          <a:p>
            <a:r>
              <a:rPr lang="pt-BR" b="1" dirty="0"/>
              <a:t>Matérias em Tramitação na CMO</a:t>
            </a:r>
          </a:p>
          <a:p>
            <a:pPr lvl="1"/>
            <a:r>
              <a:rPr lang="pt-BR" dirty="0">
                <a:hlinkClick r:id="rId2"/>
              </a:rPr>
              <a:t>http://www.camara.leg.br/ReportServer_PROD/Pages/ReportViewer.aspx?/cmo/cmo/Relatorios/cmorpt820&amp;rc:command=render</a:t>
            </a:r>
            <a:r>
              <a:rPr lang="pt-BR" dirty="0"/>
              <a:t> 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BR"/>
              <a:t>08/11/2016</a:t>
            </a: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pederiva</a:t>
            </a: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69412-AD08-4226-802F-4390F342D706}" type="slidenum">
              <a:rPr lang="pt-BR" smtClean="0"/>
              <a:t>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783482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/>
              <a:t>... E a articulação entre  políticas públicas e plano plurianual?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38200" y="1705973"/>
            <a:ext cx="10515600" cy="4991573"/>
          </a:xfrm>
        </p:spPr>
        <p:txBody>
          <a:bodyPr>
            <a:normAutofit fontScale="92500"/>
          </a:bodyPr>
          <a:lstStyle/>
          <a:p>
            <a:r>
              <a:rPr lang="pt-BR" sz="2600" dirty="0" smtClean="0"/>
              <a:t>Lei n. </a:t>
            </a:r>
            <a:r>
              <a:rPr lang="pt-BR" sz="2600" dirty="0"/>
              <a:t>13.242, </a:t>
            </a:r>
            <a:r>
              <a:rPr lang="pt-BR" sz="2600" dirty="0" smtClean="0"/>
              <a:t>de 30 de dezembro de 2015 – diretrizes orçamentárias para 2016</a:t>
            </a:r>
          </a:p>
          <a:p>
            <a:r>
              <a:rPr lang="pt-BR" dirty="0" smtClean="0"/>
              <a:t>Art</a:t>
            </a:r>
            <a:r>
              <a:rPr lang="pt-BR" dirty="0"/>
              <a:t>. 113.  As proposições legislativas e respectivas emendas, conforme art. 59 da Constituição Federal, que, direta ou indiretamente, </a:t>
            </a:r>
            <a:r>
              <a:rPr lang="pt-BR" b="1" dirty="0"/>
              <a:t>importem ou autorizem diminuição de receita ou aumento de despesa da União</a:t>
            </a:r>
            <a:r>
              <a:rPr lang="pt-BR" dirty="0"/>
              <a:t>, deverão estar acompanhadas de estimativas desses efeitos no exercício em que entrarem em vigor e nos dois subsequentes, detalhando a memória de cálculo respectiva e correspondente compensação, para efeito </a:t>
            </a:r>
            <a:r>
              <a:rPr lang="pt-BR" b="1" dirty="0"/>
              <a:t>de adequação orçamentária e financeira e compatibilidade com as disposições constitucionais e legais</a:t>
            </a:r>
            <a:r>
              <a:rPr lang="pt-BR" dirty="0"/>
              <a:t> que regem a matéria</a:t>
            </a:r>
            <a:r>
              <a:rPr lang="pt-BR" dirty="0" smtClean="0"/>
              <a:t>.</a:t>
            </a:r>
          </a:p>
          <a:p>
            <a:pPr lvl="1"/>
            <a:r>
              <a:rPr lang="pt-BR" sz="2800" dirty="0"/>
              <a:t>§ 2</a:t>
            </a:r>
            <a:r>
              <a:rPr lang="pt-BR" sz="2800" u="sng" baseline="30000" dirty="0"/>
              <a:t>o</a:t>
            </a:r>
            <a:r>
              <a:rPr lang="pt-BR" sz="2800" dirty="0"/>
              <a:t>  Os órgãos mencionados no § 1</a:t>
            </a:r>
            <a:r>
              <a:rPr lang="pt-BR" sz="2800" u="sng" baseline="30000" dirty="0"/>
              <a:t>o</a:t>
            </a:r>
            <a:r>
              <a:rPr lang="pt-BR" sz="2800" dirty="0"/>
              <a:t> atribuirão a </a:t>
            </a:r>
            <a:r>
              <a:rPr lang="pt-BR" sz="2800" b="1" dirty="0"/>
              <a:t>órgão de sua estrutura administrativa </a:t>
            </a:r>
            <a:r>
              <a:rPr lang="pt-BR" sz="2800" dirty="0"/>
              <a:t>a responsabilidade pelo cumprimento do disposto neste artigo.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BR" smtClean="0"/>
              <a:t>08/11/2016</a:t>
            </a:r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pederiva</a:t>
            </a: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69412-AD08-4226-802F-4390F342D706}" type="slidenum">
              <a:rPr lang="pt-BR" smtClean="0"/>
              <a:t>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940402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278</TotalTime>
  <Words>1530</Words>
  <Application>Microsoft Office PowerPoint</Application>
  <PresentationFormat>Widescreen</PresentationFormat>
  <Paragraphs>159</Paragraphs>
  <Slides>18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18</vt:i4>
      </vt:variant>
    </vt:vector>
  </HeadingPairs>
  <TitlesOfParts>
    <vt:vector size="22" baseType="lpstr">
      <vt:lpstr>Arial</vt:lpstr>
      <vt:lpstr>Calibri</vt:lpstr>
      <vt:lpstr>Calibri Light</vt:lpstr>
      <vt:lpstr>Tema do Office</vt:lpstr>
      <vt:lpstr>   COMISSÃO DE TRANSPARÊNCIA E GOVERNANÇA PÚBLICA - CTG  Audiência Pública Interativa Avaliação anual de política pública  (art. 96-B do Regimento Interno do Senado Federal)</vt:lpstr>
      <vt:lpstr>Estrutura da apresentação</vt:lpstr>
      <vt:lpstr>Política de Participação Social do Poder Executivo Federal</vt:lpstr>
      <vt:lpstr>Instâncias e mecanismos de participação para formulação, execução, monitoramento e avaliação de programas e políticas públicas</vt:lpstr>
      <vt:lpstr>Fundamentos do Decreto n. 8.423, de 2014</vt:lpstr>
      <vt:lpstr>na formulação e implementação de Planos, Programas e Políticas Públicas,</vt:lpstr>
      <vt:lpstr>Consonância dos planos e programas com plano plurianual</vt:lpstr>
      <vt:lpstr>Articulação entre planos e programas e plano plurianual = CMO</vt:lpstr>
      <vt:lpstr>... E a articulação entre  políticas públicas e plano plurianual?</vt:lpstr>
      <vt:lpstr>em especial no que diz respeito à participação social no Ciclo de Gestão do Plano Plurianual 2016-2019,</vt:lpstr>
      <vt:lpstr>Gestão do PPA</vt:lpstr>
      <vt:lpstr>Revisão do PPA pelo Ministério do Planejamento</vt:lpstr>
      <vt:lpstr>Prerrogativas do Ministério do Planejamento</vt:lpstr>
      <vt:lpstr>conforme inciso V do art. 4º e § 3º do art. 12, da Lei nº 13.249, de 13 de janeiro de 2016</vt:lpstr>
      <vt:lpstr>Dispositivos referidos em requerimento</vt:lpstr>
      <vt:lpstr>Em consulta à página do Ministério do Planejamento ...</vt:lpstr>
      <vt:lpstr>Conclusão</vt:lpstr>
      <vt:lpstr>Muito obrigado!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participação social do Poder Executivo Federal na formulação e implantação de planos, programas e políticas públicas, em especial no que diz respeito à participação social no Ciclo de Gestão do Plano Plurianual 2016-2019</dc:title>
  <dc:creator>joão</dc:creator>
  <cp:lastModifiedBy>Andréia Mano da Silva Tavares</cp:lastModifiedBy>
  <cp:revision>36</cp:revision>
  <cp:lastPrinted>2016-11-08T12:24:06Z</cp:lastPrinted>
  <dcterms:created xsi:type="dcterms:W3CDTF">2016-11-07T17:39:12Z</dcterms:created>
  <dcterms:modified xsi:type="dcterms:W3CDTF">2016-11-08T13:35:20Z</dcterms:modified>
</cp:coreProperties>
</file>