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1.xml" ContentType="application/vnd.openxmlformats-officedocument.themeOverride+xml"/>
  <Override PartName="/ppt/charts/chart20.xml" ContentType="application/vnd.openxmlformats-officedocument.drawingml.chart+xml"/>
  <Override PartName="/ppt/theme/themeOverride2.xml" ContentType="application/vnd.openxmlformats-officedocument.themeOverride+xml"/>
  <Override PartName="/ppt/charts/chart21.xml" ContentType="application/vnd.openxmlformats-officedocument.drawingml.chart+xml"/>
  <Override PartName="/ppt/theme/themeOverride3.xml" ContentType="application/vnd.openxmlformats-officedocument.themeOverride+xml"/>
  <Override PartName="/ppt/charts/chart22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80" r:id="rId4"/>
    <p:sldId id="299" r:id="rId5"/>
    <p:sldId id="259" r:id="rId6"/>
    <p:sldId id="260" r:id="rId7"/>
    <p:sldId id="313" r:id="rId8"/>
    <p:sldId id="261" r:id="rId9"/>
    <p:sldId id="284" r:id="rId10"/>
    <p:sldId id="285" r:id="rId11"/>
    <p:sldId id="286" r:id="rId12"/>
    <p:sldId id="279" r:id="rId13"/>
    <p:sldId id="300" r:id="rId14"/>
    <p:sldId id="271" r:id="rId15"/>
    <p:sldId id="272" r:id="rId16"/>
    <p:sldId id="274" r:id="rId17"/>
    <p:sldId id="293" r:id="rId18"/>
    <p:sldId id="302" r:id="rId19"/>
    <p:sldId id="303" r:id="rId20"/>
    <p:sldId id="304" r:id="rId21"/>
    <p:sldId id="309" r:id="rId22"/>
    <p:sldId id="307" r:id="rId23"/>
    <p:sldId id="312" r:id="rId24"/>
    <p:sldId id="311" r:id="rId25"/>
    <p:sldId id="308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30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278" r:id="rId43"/>
    <p:sldId id="310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14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nsueto:Dropbox:EBAPE%20-%20FGV:EBAPE%202013:Bar&#244;metro_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nsueto:Downloads:ipeadata%5b01-04-2013-01-01%5d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nsueto:Downloads:ipeadata%5b01-04-2013-01-11%5d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nsueto:Desktop:Mansueto:Nota%20Exportac&#807;o&#771;es:Base%20de%20dados:Exp%20Imp%20Intensidade%20Tecnologica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nsueto:Documents:BNDES%20e%20Tesouro:Conta%20Corrent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nsueto:Downloads:Taxa%20de%20Investimento%20Trimestral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nsueto:Downloads:NE.IMP.GNFS.ZS_Indicator_MetaData_en_EXCEL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nsueto:Downloads:ipeadata%5b01-04-2013-07-38%5d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nsueto:Dropbox:Infla&#231;&#227;o%20servi&#231;os%20vs%20industri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nsueto:Downloads:ipeadata%5b01-04-2013-02-27%5d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mansueto:Desktop:Nota%20Exporta&#231;&#245;es:Base%20de%20dados:Poupan&#231;a%20dom&#233;stic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nsueto:Desktop:EBAPE%20-%20FGV:Tabelas%20Excel%202012:Receita%20Educa&#231;&#227;o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mansueto:Desktop:Nota%20Exporta&#231;&#245;es:Base%20de%20dados:Poupan&#231;a%20dom&#233;stica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mansueto:Desktop:Nota%20Exporta&#231;&#245;es:Base%20de%20dados:Poupan&#231;a%20dom&#233;stica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mansueto:Desktop:Nota%20Exporta&#231;&#245;es:Base%20de%20dados:Poupan&#231;a%20dom&#233;stic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nsueto:Desktop:EBAPE%20-%20FGV:Tabelas%20Excel%202012:Receita%20Educa&#231;&#227;o.xlsx" TargetMode="External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nsueto:Dropbox:EBAPE%20-%20FGV:EBAPE%202013:Bar&#244;metro_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nsueto:Documents:BNDES%20e%20Tesouro:Fiscal%202012%20Fin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nsueto:Dropbox:EBAPE%20-%20FGV:Fiscal%202012%20Fin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nsueto:Downloads:ipeadata%5b31-03-2013-04-07%5d.xls" TargetMode="External"/><Relationship Id="rId2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nsueto:Downloads:ipeadata%5b01-04-2013-12-47%5d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nsueto:Downloads:ipeadata%5b31-03-2013-04-07%5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"/>
          <c:y val="0.0326885534790999"/>
          <c:w val="1.0"/>
          <c:h val="0.966242123401607"/>
        </c:manualLayout>
      </c:layout>
      <c:pie3DChart>
        <c:varyColors val="1"/>
        <c:ser>
          <c:idx val="0"/>
          <c:order val="0"/>
          <c:tx>
            <c:strRef>
              <c:f>SUBTOTAL!$I$18</c:f>
              <c:strCache>
                <c:ptCount val="1"/>
                <c:pt idx="0">
                  <c:v>2012</c:v>
                </c:pt>
              </c:strCache>
            </c:strRef>
          </c:tx>
          <c:dPt>
            <c:idx val="1"/>
            <c:bubble3D val="0"/>
            <c:explosion val="31"/>
          </c:dPt>
          <c:dPt>
            <c:idx val="2"/>
            <c:bubble3D val="0"/>
            <c:explosion val="24"/>
          </c:dPt>
          <c:dPt>
            <c:idx val="3"/>
            <c:bubble3D val="0"/>
            <c:explosion val="24"/>
          </c:dPt>
          <c:dLbls>
            <c:dLbl>
              <c:idx val="1"/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SUBTOTAL!$H$19:$H$22</c:f>
              <c:strCache>
                <c:ptCount val="4"/>
                <c:pt idx="0">
                  <c:v>Gastos Sociais+INSS+Saúde e Educação</c:v>
                </c:pt>
                <c:pt idx="1">
                  <c:v>Pessoal (ativo e inativo)</c:v>
                </c:pt>
                <c:pt idx="2">
                  <c:v>Investimento</c:v>
                </c:pt>
                <c:pt idx="3">
                  <c:v>Outros</c:v>
                </c:pt>
              </c:strCache>
            </c:strRef>
          </c:cat>
          <c:val>
            <c:numRef>
              <c:f>SUBTOTAL!$I$19:$I$22</c:f>
              <c:numCache>
                <c:formatCode>0.00%</c:formatCode>
                <c:ptCount val="4"/>
                <c:pt idx="0">
                  <c:v>0.632</c:v>
                </c:pt>
                <c:pt idx="1">
                  <c:v>0.231</c:v>
                </c:pt>
                <c:pt idx="2" formatCode="0.0%">
                  <c:v>0.06</c:v>
                </c:pt>
                <c:pt idx="3">
                  <c:v>0.077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Séries!$B$32</c:f>
              <c:strCache>
                <c:ptCount val="1"/>
                <c:pt idx="0">
                  <c:v>Indice</c:v>
                </c:pt>
              </c:strCache>
            </c:strRef>
          </c:tx>
          <c:invertIfNegative val="0"/>
          <c:dLbls>
            <c:dLbl>
              <c:idx val="10"/>
              <c:layout/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Séries!$A$33:$A$44</c:f>
              <c:strCach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strCache>
            </c:strRef>
          </c:cat>
          <c:val>
            <c:numRef>
              <c:f>Séries!$B$33:$B$44</c:f>
              <c:numCache>
                <c:formatCode>#,##0.0</c:formatCode>
                <c:ptCount val="12"/>
                <c:pt idx="0">
                  <c:v>59.77</c:v>
                </c:pt>
                <c:pt idx="1">
                  <c:v>40.36</c:v>
                </c:pt>
                <c:pt idx="2">
                  <c:v>33.2</c:v>
                </c:pt>
                <c:pt idx="3">
                  <c:v>42.48</c:v>
                </c:pt>
                <c:pt idx="4">
                  <c:v>57.64</c:v>
                </c:pt>
                <c:pt idx="5">
                  <c:v>100.0</c:v>
                </c:pt>
                <c:pt idx="6">
                  <c:v>150.56</c:v>
                </c:pt>
                <c:pt idx="7">
                  <c:v>215.46</c:v>
                </c:pt>
                <c:pt idx="8">
                  <c:v>214.18</c:v>
                </c:pt>
                <c:pt idx="9">
                  <c:v>316.49</c:v>
                </c:pt>
                <c:pt idx="10">
                  <c:v>402.22</c:v>
                </c:pt>
                <c:pt idx="11">
                  <c:v>329.03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7881224"/>
        <c:axId val="-2115442520"/>
        <c:axId val="0"/>
      </c:bar3DChart>
      <c:catAx>
        <c:axId val="-211788122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5442520"/>
        <c:crosses val="autoZero"/>
        <c:auto val="1"/>
        <c:lblAlgn val="ctr"/>
        <c:lblOffset val="100"/>
        <c:noMultiLvlLbl val="0"/>
      </c:catAx>
      <c:valAx>
        <c:axId val="-21154425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-2117881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Séries!$B$30</c:f>
              <c:strCache>
                <c:ptCount val="1"/>
                <c:pt idx="0">
                  <c:v>Ind</c:v>
                </c:pt>
              </c:strCache>
            </c:strRef>
          </c:tx>
          <c:invertIfNegative val="0"/>
          <c:dLbls>
            <c:dLbl>
              <c:idx val="5"/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Séries!$A$31:$A$43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Séries!$B$31:$B$43</c:f>
              <c:numCache>
                <c:formatCode>#,##0.0</c:formatCode>
                <c:ptCount val="13"/>
                <c:pt idx="0">
                  <c:v>79.91</c:v>
                </c:pt>
                <c:pt idx="1">
                  <c:v>78.36</c:v>
                </c:pt>
                <c:pt idx="2">
                  <c:v>76.92</c:v>
                </c:pt>
                <c:pt idx="3">
                  <c:v>74.27</c:v>
                </c:pt>
                <c:pt idx="4">
                  <c:v>80.07</c:v>
                </c:pt>
                <c:pt idx="5">
                  <c:v>87.66999999999998</c:v>
                </c:pt>
                <c:pt idx="6">
                  <c:v>100.0</c:v>
                </c:pt>
                <c:pt idx="7">
                  <c:v>114.09</c:v>
                </c:pt>
                <c:pt idx="8">
                  <c:v>126.75</c:v>
                </c:pt>
                <c:pt idx="9">
                  <c:v>130.25</c:v>
                </c:pt>
                <c:pt idx="10">
                  <c:v>160.65</c:v>
                </c:pt>
                <c:pt idx="11">
                  <c:v>185.2</c:v>
                </c:pt>
                <c:pt idx="12">
                  <c:v>197.04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0978488"/>
        <c:axId val="-2120470616"/>
        <c:axId val="0"/>
      </c:bar3DChart>
      <c:catAx>
        <c:axId val="-2120978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-2120470616"/>
        <c:crosses val="autoZero"/>
        <c:auto val="1"/>
        <c:lblAlgn val="ctr"/>
        <c:lblOffset val="100"/>
        <c:noMultiLvlLbl val="0"/>
      </c:catAx>
      <c:valAx>
        <c:axId val="-2120470616"/>
        <c:scaling>
          <c:orientation val="minMax"/>
          <c:min val="50.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-2120978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'Bal Comercial'!$I$3</c:f>
              <c:strCache>
                <c:ptCount val="1"/>
                <c:pt idx="0">
                  <c:v>Bal. Comercial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00FF"/>
              </a:solidFill>
            </c:spPr>
          </c:dPt>
          <c:dLbls>
            <c:dLbl>
              <c:idx val="5"/>
              <c:layout/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spPr>
                <a:noFill/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'Bal Comercial'!$H$4:$H$16</c:f>
              <c:numCache>
                <c:formatCode>General</c:formatCode>
                <c:ptCount val="13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</c:numCache>
            </c:numRef>
          </c:cat>
          <c:val>
            <c:numRef>
              <c:f>'Bal Comercial'!$I$4:$I$16</c:f>
              <c:numCache>
                <c:formatCode>_(* #,##0_);_(* \(#,##0\);_(* "-"??_);_(@_)</c:formatCode>
                <c:ptCount val="13"/>
                <c:pt idx="0">
                  <c:v>-3168.426915999997</c:v>
                </c:pt>
                <c:pt idx="1">
                  <c:v>-1470.43667000001</c:v>
                </c:pt>
                <c:pt idx="2">
                  <c:v>8000.047561999992</c:v>
                </c:pt>
                <c:pt idx="3">
                  <c:v>17967.7195609999</c:v>
                </c:pt>
                <c:pt idx="4">
                  <c:v>25510.902838</c:v>
                </c:pt>
                <c:pt idx="5">
                  <c:v>33235.28939400001</c:v>
                </c:pt>
                <c:pt idx="6">
                  <c:v>32251.08900600001</c:v>
                </c:pt>
                <c:pt idx="7">
                  <c:v>21958.15834499999</c:v>
                </c:pt>
                <c:pt idx="8">
                  <c:v>-1294.313586000004</c:v>
                </c:pt>
                <c:pt idx="9">
                  <c:v>-5367.681710999983</c:v>
                </c:pt>
                <c:pt idx="10">
                  <c:v>-30752.597672</c:v>
                </c:pt>
                <c:pt idx="11">
                  <c:v>-43230.00845699995</c:v>
                </c:pt>
                <c:pt idx="12">
                  <c:v>-50640.0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0728648"/>
        <c:axId val="-2120951464"/>
        <c:axId val="0"/>
      </c:bar3DChart>
      <c:catAx>
        <c:axId val="-2120728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-2120951464"/>
        <c:crosses val="autoZero"/>
        <c:auto val="1"/>
        <c:lblAlgn val="ctr"/>
        <c:lblOffset val="100"/>
        <c:noMultiLvlLbl val="0"/>
      </c:catAx>
      <c:valAx>
        <c:axId val="-212095146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-2120728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'STP-20130611105159130.csv'!$B$46</c:f>
              <c:strCache>
                <c:ptCount val="1"/>
                <c:pt idx="0">
                  <c:v>% do PIB</c:v>
                </c:pt>
              </c:strCache>
            </c:strRef>
          </c:tx>
          <c:invertIfNegative val="0"/>
          <c:dLbls>
            <c:dLbl>
              <c:idx val="9"/>
              <c:layout/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layout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7"/>
              <c:layout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4"/>
              <c:layout/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'STP-20130611105159130.csv'!$A$47:$A$71</c:f>
              <c:numCache>
                <c:formatCode>General</c:formatCode>
                <c:ptCount val="25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</c:numCache>
            </c:numRef>
          </c:cat>
          <c:val>
            <c:numRef>
              <c:f>'STP-20130611105159130.csv'!$B$47:$B$71</c:f>
              <c:numCache>
                <c:formatCode>0.0</c:formatCode>
                <c:ptCount val="25"/>
                <c:pt idx="0">
                  <c:v>-0.81</c:v>
                </c:pt>
                <c:pt idx="1">
                  <c:v>-0.35</c:v>
                </c:pt>
                <c:pt idx="2">
                  <c:v>1.58</c:v>
                </c:pt>
                <c:pt idx="3">
                  <c:v>-0.16</c:v>
                </c:pt>
                <c:pt idx="4">
                  <c:v>-0.33</c:v>
                </c:pt>
                <c:pt idx="5">
                  <c:v>-2.39</c:v>
                </c:pt>
                <c:pt idx="6">
                  <c:v>-2.8</c:v>
                </c:pt>
                <c:pt idx="7">
                  <c:v>-3.5</c:v>
                </c:pt>
                <c:pt idx="8">
                  <c:v>-3.96</c:v>
                </c:pt>
                <c:pt idx="9">
                  <c:v>-4.319999999999998</c:v>
                </c:pt>
                <c:pt idx="10">
                  <c:v>-3.76</c:v>
                </c:pt>
                <c:pt idx="11">
                  <c:v>-4.189999999999999</c:v>
                </c:pt>
                <c:pt idx="12">
                  <c:v>-1.51</c:v>
                </c:pt>
                <c:pt idx="13">
                  <c:v>0.75</c:v>
                </c:pt>
                <c:pt idx="14">
                  <c:v>1.76</c:v>
                </c:pt>
                <c:pt idx="15">
                  <c:v>1.58</c:v>
                </c:pt>
                <c:pt idx="16">
                  <c:v>1.25</c:v>
                </c:pt>
                <c:pt idx="17">
                  <c:v>0.11</c:v>
                </c:pt>
                <c:pt idx="18">
                  <c:v>-1.71</c:v>
                </c:pt>
                <c:pt idx="19">
                  <c:v>-1.49</c:v>
                </c:pt>
                <c:pt idx="20">
                  <c:v>-2.2</c:v>
                </c:pt>
                <c:pt idx="21">
                  <c:v>-2.12</c:v>
                </c:pt>
                <c:pt idx="22">
                  <c:v>-2.41</c:v>
                </c:pt>
                <c:pt idx="23">
                  <c:v>-3.0</c:v>
                </c:pt>
                <c:pt idx="24">
                  <c:v>-3.8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7268536"/>
        <c:axId val="-2132150968"/>
        <c:axId val="0"/>
      </c:bar3DChart>
      <c:catAx>
        <c:axId val="-2117268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 sz="1200"/>
            </a:pPr>
            <a:endParaRPr lang="en-US"/>
          </a:p>
        </c:txPr>
        <c:crossAx val="-2132150968"/>
        <c:crosses val="autoZero"/>
        <c:auto val="1"/>
        <c:lblAlgn val="ctr"/>
        <c:lblOffset val="100"/>
        <c:noMultiLvlLbl val="0"/>
      </c:catAx>
      <c:valAx>
        <c:axId val="-21321509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17268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47537168876255"/>
          <c:y val="0.0157273918741809"/>
          <c:w val="0.916235063268849"/>
          <c:h val="0.848504349800312"/>
        </c:manualLayout>
      </c:layout>
      <c:lineChart>
        <c:grouping val="standard"/>
        <c:varyColors val="0"/>
        <c:ser>
          <c:idx val="0"/>
          <c:order val="0"/>
          <c:tx>
            <c:strRef>
              <c:f>Séries!$B$55</c:f>
              <c:strCache>
                <c:ptCount val="1"/>
                <c:pt idx="0">
                  <c:v>Taxa Investimento</c:v>
                </c:pt>
              </c:strCache>
            </c:strRef>
          </c:tx>
          <c:spPr>
            <a:ln w="19050" cmpd="sng">
              <a:prstDash val="sysDash"/>
            </a:ln>
          </c:spPr>
          <c:marker>
            <c:symbol val="none"/>
          </c:marker>
          <c:dLbls>
            <c:dLbl>
              <c:idx val="18"/>
              <c:layout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0"/>
              <c:layout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6"/>
              <c:layout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spPr>
              <a:ln w="28575" cmpd="sng"/>
            </c:spPr>
            <c:trendlineType val="movingAvg"/>
            <c:period val="4"/>
            <c:dispRSqr val="0"/>
            <c:dispEq val="0"/>
          </c:trendline>
          <c:cat>
            <c:strRef>
              <c:f>Séries!$A$56:$A$92</c:f>
              <c:strCache>
                <c:ptCount val="37"/>
                <c:pt idx="0">
                  <c:v>2004 T1</c:v>
                </c:pt>
                <c:pt idx="1">
                  <c:v>2004 T2</c:v>
                </c:pt>
                <c:pt idx="2">
                  <c:v>2004 T3</c:v>
                </c:pt>
                <c:pt idx="3">
                  <c:v>2004 T4</c:v>
                </c:pt>
                <c:pt idx="4">
                  <c:v>2005 T1</c:v>
                </c:pt>
                <c:pt idx="5">
                  <c:v>2005 T2</c:v>
                </c:pt>
                <c:pt idx="6">
                  <c:v>2005 T3</c:v>
                </c:pt>
                <c:pt idx="7">
                  <c:v>2005 T4</c:v>
                </c:pt>
                <c:pt idx="8">
                  <c:v>2006 T1</c:v>
                </c:pt>
                <c:pt idx="9">
                  <c:v>2006 T2</c:v>
                </c:pt>
                <c:pt idx="10">
                  <c:v>2006 T3</c:v>
                </c:pt>
                <c:pt idx="11">
                  <c:v>2006 T4</c:v>
                </c:pt>
                <c:pt idx="12">
                  <c:v>2007 T1</c:v>
                </c:pt>
                <c:pt idx="13">
                  <c:v>2007 T2</c:v>
                </c:pt>
                <c:pt idx="14">
                  <c:v>2007 T3</c:v>
                </c:pt>
                <c:pt idx="15">
                  <c:v>2007 T4</c:v>
                </c:pt>
                <c:pt idx="16">
                  <c:v>2008 T1</c:v>
                </c:pt>
                <c:pt idx="17">
                  <c:v>2008 T2</c:v>
                </c:pt>
                <c:pt idx="18">
                  <c:v>2008 T3</c:v>
                </c:pt>
                <c:pt idx="19">
                  <c:v>2008 T4</c:v>
                </c:pt>
                <c:pt idx="20">
                  <c:v>2009 T1</c:v>
                </c:pt>
                <c:pt idx="21">
                  <c:v>2009 T2</c:v>
                </c:pt>
                <c:pt idx="22">
                  <c:v>2009 T3</c:v>
                </c:pt>
                <c:pt idx="23">
                  <c:v>2009 T4</c:v>
                </c:pt>
                <c:pt idx="24">
                  <c:v>2010 T1</c:v>
                </c:pt>
                <c:pt idx="25">
                  <c:v>2010 T2</c:v>
                </c:pt>
                <c:pt idx="26">
                  <c:v>2010 T3</c:v>
                </c:pt>
                <c:pt idx="27">
                  <c:v>2010 T4</c:v>
                </c:pt>
                <c:pt idx="28">
                  <c:v>2011 T1</c:v>
                </c:pt>
                <c:pt idx="29">
                  <c:v>2011 T2</c:v>
                </c:pt>
                <c:pt idx="30">
                  <c:v>2011 T3</c:v>
                </c:pt>
                <c:pt idx="31">
                  <c:v>2011 T4</c:v>
                </c:pt>
                <c:pt idx="32">
                  <c:v>2012 T1</c:v>
                </c:pt>
                <c:pt idx="33">
                  <c:v>2012 T2</c:v>
                </c:pt>
                <c:pt idx="34">
                  <c:v>2012 T3</c:v>
                </c:pt>
                <c:pt idx="35">
                  <c:v>2012 T4</c:v>
                </c:pt>
                <c:pt idx="36">
                  <c:v>2013 T1</c:v>
                </c:pt>
              </c:strCache>
            </c:strRef>
          </c:cat>
          <c:val>
            <c:numRef>
              <c:f>Séries!$B$56:$B$92</c:f>
              <c:numCache>
                <c:formatCode>#,##0.00</c:formatCode>
                <c:ptCount val="37"/>
                <c:pt idx="0">
                  <c:v>16.0970957021616</c:v>
                </c:pt>
                <c:pt idx="1">
                  <c:v>15.8958543128351</c:v>
                </c:pt>
                <c:pt idx="2">
                  <c:v>16.8840346159175</c:v>
                </c:pt>
                <c:pt idx="3">
                  <c:v>15.5357855429713</c:v>
                </c:pt>
                <c:pt idx="4">
                  <c:v>16.0791144186987</c:v>
                </c:pt>
                <c:pt idx="5">
                  <c:v>16.06822605792555</c:v>
                </c:pt>
                <c:pt idx="6">
                  <c:v>16.4256517416299</c:v>
                </c:pt>
                <c:pt idx="7">
                  <c:v>15.2380964918515</c:v>
                </c:pt>
                <c:pt idx="8">
                  <c:v>16.710573612647</c:v>
                </c:pt>
                <c:pt idx="9">
                  <c:v>16.4013657370027</c:v>
                </c:pt>
                <c:pt idx="10">
                  <c:v>16.8304758214481</c:v>
                </c:pt>
                <c:pt idx="11">
                  <c:v>15.8446273672203</c:v>
                </c:pt>
                <c:pt idx="12">
                  <c:v>16.7913753812081</c:v>
                </c:pt>
                <c:pt idx="13">
                  <c:v>17.0680107865686</c:v>
                </c:pt>
                <c:pt idx="14">
                  <c:v>18.2818568403634</c:v>
                </c:pt>
                <c:pt idx="15">
                  <c:v>17.5529127770188</c:v>
                </c:pt>
                <c:pt idx="16">
                  <c:v>18.2870679480963</c:v>
                </c:pt>
                <c:pt idx="17">
                  <c:v>18.7049198293381</c:v>
                </c:pt>
                <c:pt idx="18">
                  <c:v>20.6212498778534</c:v>
                </c:pt>
                <c:pt idx="19">
                  <c:v>18.7259608203062</c:v>
                </c:pt>
                <c:pt idx="20">
                  <c:v>17.02354190767118</c:v>
                </c:pt>
                <c:pt idx="21">
                  <c:v>17.2171818320624</c:v>
                </c:pt>
                <c:pt idx="22">
                  <c:v>19.1841993692111</c:v>
                </c:pt>
                <c:pt idx="23">
                  <c:v>18.6395966684878</c:v>
                </c:pt>
                <c:pt idx="24">
                  <c:v>19.2417959991137</c:v>
                </c:pt>
                <c:pt idx="25">
                  <c:v>19.2170928384161</c:v>
                </c:pt>
                <c:pt idx="26">
                  <c:v>20.46602456030178</c:v>
                </c:pt>
                <c:pt idx="27">
                  <c:v>18.9209537517677</c:v>
                </c:pt>
                <c:pt idx="28">
                  <c:v>19.5196327026505</c:v>
                </c:pt>
                <c:pt idx="29">
                  <c:v>18.8441497611621</c:v>
                </c:pt>
                <c:pt idx="30">
                  <c:v>20.0204713355459</c:v>
                </c:pt>
                <c:pt idx="31">
                  <c:v>18.7701794468557</c:v>
                </c:pt>
                <c:pt idx="32">
                  <c:v>18.6963215442667</c:v>
                </c:pt>
                <c:pt idx="33">
                  <c:v>17.87923257052925</c:v>
                </c:pt>
                <c:pt idx="34">
                  <c:v>18.6631585374446</c:v>
                </c:pt>
                <c:pt idx="35">
                  <c:v>17.40901328473905</c:v>
                </c:pt>
                <c:pt idx="36">
                  <c:v>18.4490909613119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2084872"/>
        <c:axId val="-2117626600"/>
      </c:lineChart>
      <c:catAx>
        <c:axId val="-2132084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1400"/>
            </a:pPr>
            <a:endParaRPr lang="en-US"/>
          </a:p>
        </c:txPr>
        <c:crossAx val="-2117626600"/>
        <c:crosses val="autoZero"/>
        <c:auto val="1"/>
        <c:lblAlgn val="ctr"/>
        <c:lblOffset val="100"/>
        <c:noMultiLvlLbl val="0"/>
      </c:catAx>
      <c:valAx>
        <c:axId val="-2117626600"/>
        <c:scaling>
          <c:orientation val="minMax"/>
          <c:min val="14.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-2132084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98230776708467"/>
          <c:y val="0.0516495605465621"/>
          <c:w val="0.914744823563721"/>
          <c:h val="0.682841640552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Sheet1!$H$158</c:f>
              <c:strCache>
                <c:ptCount val="1"/>
                <c:pt idx="0">
                  <c:v>M/PIB</c:v>
                </c:pt>
              </c:strCache>
            </c:strRef>
          </c:tx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Sheet1!$G$159:$G$189</c:f>
              <c:strCache>
                <c:ptCount val="31"/>
                <c:pt idx="0">
                  <c:v>Italy</c:v>
                </c:pt>
                <c:pt idx="1">
                  <c:v>Egypt, Arab Rep.</c:v>
                </c:pt>
                <c:pt idx="2">
                  <c:v>India</c:v>
                </c:pt>
                <c:pt idx="3">
                  <c:v>France</c:v>
                </c:pt>
                <c:pt idx="4">
                  <c:v>South Africa</c:v>
                </c:pt>
                <c:pt idx="5">
                  <c:v>Brunei Darussalam</c:v>
                </c:pt>
                <c:pt idx="6">
                  <c:v>Romania</c:v>
                </c:pt>
                <c:pt idx="7">
                  <c:v>New Zealand</c:v>
                </c:pt>
                <c:pt idx="8">
                  <c:v>Norway</c:v>
                </c:pt>
                <c:pt idx="9">
                  <c:v>Benin</c:v>
                </c:pt>
                <c:pt idx="10">
                  <c:v>Kazakhstan</c:v>
                </c:pt>
                <c:pt idx="11">
                  <c:v>Uzbekistan</c:v>
                </c:pt>
                <c:pt idx="12">
                  <c:v>Uruguay</c:v>
                </c:pt>
                <c:pt idx="13">
                  <c:v>China</c:v>
                </c:pt>
                <c:pt idx="14">
                  <c:v>South Sudan</c:v>
                </c:pt>
                <c:pt idx="15">
                  <c:v>Sierra Leone</c:v>
                </c:pt>
                <c:pt idx="16">
                  <c:v>Indonesia</c:v>
                </c:pt>
                <c:pt idx="17">
                  <c:v>Peru</c:v>
                </c:pt>
                <c:pt idx="18">
                  <c:v>Azerbaijan</c:v>
                </c:pt>
                <c:pt idx="19">
                  <c:v>Central African Republic</c:v>
                </c:pt>
                <c:pt idx="20">
                  <c:v>Russian Federation</c:v>
                </c:pt>
                <c:pt idx="21">
                  <c:v>Kuwait</c:v>
                </c:pt>
                <c:pt idx="22">
                  <c:v>Colombia</c:v>
                </c:pt>
                <c:pt idx="23">
                  <c:v>Australia</c:v>
                </c:pt>
                <c:pt idx="24">
                  <c:v>Venezuela, RB</c:v>
                </c:pt>
                <c:pt idx="25">
                  <c:v>Argentina</c:v>
                </c:pt>
                <c:pt idx="26">
                  <c:v>Pakistan</c:v>
                </c:pt>
                <c:pt idx="27">
                  <c:v>United States</c:v>
                </c:pt>
                <c:pt idx="28">
                  <c:v>Sudan</c:v>
                </c:pt>
                <c:pt idx="29">
                  <c:v>Japan</c:v>
                </c:pt>
                <c:pt idx="30">
                  <c:v>Brazil</c:v>
                </c:pt>
              </c:strCache>
            </c:strRef>
          </c:cat>
          <c:val>
            <c:numRef>
              <c:f>Sheet1!$H$159:$H$189</c:f>
              <c:numCache>
                <c:formatCode>0.00</c:formatCode>
                <c:ptCount val="31"/>
                <c:pt idx="0">
                  <c:v>30.32195238597824</c:v>
                </c:pt>
                <c:pt idx="1">
                  <c:v>30.16463751765806</c:v>
                </c:pt>
                <c:pt idx="2">
                  <c:v>29.84940765314565</c:v>
                </c:pt>
                <c:pt idx="3">
                  <c:v>29.76560259727318</c:v>
                </c:pt>
                <c:pt idx="4">
                  <c:v>29.42918993975227</c:v>
                </c:pt>
                <c:pt idx="5">
                  <c:v>29.12892629451096</c:v>
                </c:pt>
                <c:pt idx="6">
                  <c:v>29.05873483572713</c:v>
                </c:pt>
                <c:pt idx="7">
                  <c:v>28.65358176248953</c:v>
                </c:pt>
                <c:pt idx="8">
                  <c:v>28.29444157119702</c:v>
                </c:pt>
                <c:pt idx="9">
                  <c:v>28.15931671605368</c:v>
                </c:pt>
                <c:pt idx="10">
                  <c:v>27.74896453413112</c:v>
                </c:pt>
                <c:pt idx="11">
                  <c:v>27.46698887433582</c:v>
                </c:pt>
                <c:pt idx="12">
                  <c:v>27.34176530041862</c:v>
                </c:pt>
                <c:pt idx="13">
                  <c:v>27.30469293038067</c:v>
                </c:pt>
                <c:pt idx="14">
                  <c:v>27.18390705478028</c:v>
                </c:pt>
                <c:pt idx="15">
                  <c:v>26.5853664017257</c:v>
                </c:pt>
                <c:pt idx="16">
                  <c:v>24.91521815678376</c:v>
                </c:pt>
                <c:pt idx="17">
                  <c:v>24.75560923685552</c:v>
                </c:pt>
                <c:pt idx="18">
                  <c:v>24.16061855144883</c:v>
                </c:pt>
                <c:pt idx="19">
                  <c:v>23.26171720351405</c:v>
                </c:pt>
                <c:pt idx="20">
                  <c:v>22.28773690404668</c:v>
                </c:pt>
                <c:pt idx="21">
                  <c:v>21.06040709126722</c:v>
                </c:pt>
                <c:pt idx="22">
                  <c:v>20.12742660302374</c:v>
                </c:pt>
                <c:pt idx="23">
                  <c:v>19.77546304403609</c:v>
                </c:pt>
                <c:pt idx="24">
                  <c:v>19.69510698710078</c:v>
                </c:pt>
                <c:pt idx="25">
                  <c:v>19.53145086518043</c:v>
                </c:pt>
                <c:pt idx="26">
                  <c:v>19.22952812117382</c:v>
                </c:pt>
                <c:pt idx="27">
                  <c:v>17.75896686744979</c:v>
                </c:pt>
                <c:pt idx="28">
                  <c:v>16.33841160337946</c:v>
                </c:pt>
                <c:pt idx="29">
                  <c:v>16.13957787337568</c:v>
                </c:pt>
                <c:pt idx="30">
                  <c:v>12.62254662365451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998440"/>
        <c:axId val="-2118904712"/>
      </c:barChart>
      <c:catAx>
        <c:axId val="-212199844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8904712"/>
        <c:crosses val="autoZero"/>
        <c:auto val="1"/>
        <c:lblAlgn val="ctr"/>
        <c:lblOffset val="100"/>
        <c:noMultiLvlLbl val="0"/>
      </c:catAx>
      <c:valAx>
        <c:axId val="-2118904712"/>
        <c:scaling>
          <c:orientation val="minMax"/>
          <c:min val="10.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-2121998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Séries!$B$1</c:f>
              <c:strCache>
                <c:ptCount val="1"/>
                <c:pt idx="0">
                  <c:v>Taxa de desemprego - referência: 30 dias - RMs - (%) - Instituto Brasileiro de Geografia e Estatística, Pesquisa Mensal de Emprego (IBGE/PME) - PMEN12_TD12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1"/>
              <c:layout>
                <c:manualLayout>
                  <c:x val="-0.0123456790123457"/>
                  <c:y val="-0.0589266858787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Séries!$A$2:$A$133</c:f>
              <c:strCache>
                <c:ptCount val="132"/>
                <c:pt idx="0">
                  <c:v>2002.03</c:v>
                </c:pt>
                <c:pt idx="1">
                  <c:v>2002.04</c:v>
                </c:pt>
                <c:pt idx="2">
                  <c:v>2002.05</c:v>
                </c:pt>
                <c:pt idx="3">
                  <c:v>2002.06</c:v>
                </c:pt>
                <c:pt idx="4">
                  <c:v>2002.07</c:v>
                </c:pt>
                <c:pt idx="5">
                  <c:v>2002.08</c:v>
                </c:pt>
                <c:pt idx="6">
                  <c:v>2002.09</c:v>
                </c:pt>
                <c:pt idx="7">
                  <c:v>2002.10</c:v>
                </c:pt>
                <c:pt idx="8">
                  <c:v>2002.11</c:v>
                </c:pt>
                <c:pt idx="9">
                  <c:v>2002.12</c:v>
                </c:pt>
                <c:pt idx="10">
                  <c:v>2003.01</c:v>
                </c:pt>
                <c:pt idx="11">
                  <c:v>2003.02</c:v>
                </c:pt>
                <c:pt idx="12">
                  <c:v>2003.03</c:v>
                </c:pt>
                <c:pt idx="13">
                  <c:v>2003.04</c:v>
                </c:pt>
                <c:pt idx="14">
                  <c:v>2003.05</c:v>
                </c:pt>
                <c:pt idx="15">
                  <c:v>2003.06</c:v>
                </c:pt>
                <c:pt idx="16">
                  <c:v>2003.07</c:v>
                </c:pt>
                <c:pt idx="17">
                  <c:v>2003.08</c:v>
                </c:pt>
                <c:pt idx="18">
                  <c:v>2003.09</c:v>
                </c:pt>
                <c:pt idx="19">
                  <c:v>2003.10</c:v>
                </c:pt>
                <c:pt idx="20">
                  <c:v>2003.11</c:v>
                </c:pt>
                <c:pt idx="21">
                  <c:v>2003.12</c:v>
                </c:pt>
                <c:pt idx="22">
                  <c:v>2004.01</c:v>
                </c:pt>
                <c:pt idx="23">
                  <c:v>2004.02</c:v>
                </c:pt>
                <c:pt idx="24">
                  <c:v>2004.03</c:v>
                </c:pt>
                <c:pt idx="25">
                  <c:v>2004.04</c:v>
                </c:pt>
                <c:pt idx="26">
                  <c:v>2004.05</c:v>
                </c:pt>
                <c:pt idx="27">
                  <c:v>2004.06</c:v>
                </c:pt>
                <c:pt idx="28">
                  <c:v>2004.07</c:v>
                </c:pt>
                <c:pt idx="29">
                  <c:v>2004.08</c:v>
                </c:pt>
                <c:pt idx="30">
                  <c:v>2004.09</c:v>
                </c:pt>
                <c:pt idx="31">
                  <c:v>2004.10</c:v>
                </c:pt>
                <c:pt idx="32">
                  <c:v>2004.11</c:v>
                </c:pt>
                <c:pt idx="33">
                  <c:v>2004.12</c:v>
                </c:pt>
                <c:pt idx="34">
                  <c:v>2005.01</c:v>
                </c:pt>
                <c:pt idx="35">
                  <c:v>2005.02</c:v>
                </c:pt>
                <c:pt idx="36">
                  <c:v>2005.03</c:v>
                </c:pt>
                <c:pt idx="37">
                  <c:v>2005.04</c:v>
                </c:pt>
                <c:pt idx="38">
                  <c:v>2005.05</c:v>
                </c:pt>
                <c:pt idx="39">
                  <c:v>2005.06</c:v>
                </c:pt>
                <c:pt idx="40">
                  <c:v>2005.07</c:v>
                </c:pt>
                <c:pt idx="41">
                  <c:v>2005.08</c:v>
                </c:pt>
                <c:pt idx="42">
                  <c:v>2005.09</c:v>
                </c:pt>
                <c:pt idx="43">
                  <c:v>2005.10</c:v>
                </c:pt>
                <c:pt idx="44">
                  <c:v>2005.11</c:v>
                </c:pt>
                <c:pt idx="45">
                  <c:v>2005.12</c:v>
                </c:pt>
                <c:pt idx="46">
                  <c:v>2006.01</c:v>
                </c:pt>
                <c:pt idx="47">
                  <c:v>2006.02</c:v>
                </c:pt>
                <c:pt idx="48">
                  <c:v>2006.03</c:v>
                </c:pt>
                <c:pt idx="49">
                  <c:v>2006.04</c:v>
                </c:pt>
                <c:pt idx="50">
                  <c:v>2006.05</c:v>
                </c:pt>
                <c:pt idx="51">
                  <c:v>2006.06</c:v>
                </c:pt>
                <c:pt idx="52">
                  <c:v>2006.07</c:v>
                </c:pt>
                <c:pt idx="53">
                  <c:v>2006.08</c:v>
                </c:pt>
                <c:pt idx="54">
                  <c:v>2006.09</c:v>
                </c:pt>
                <c:pt idx="55">
                  <c:v>2006.10</c:v>
                </c:pt>
                <c:pt idx="56">
                  <c:v>2006.11</c:v>
                </c:pt>
                <c:pt idx="57">
                  <c:v>2006.12</c:v>
                </c:pt>
                <c:pt idx="58">
                  <c:v>2007.01</c:v>
                </c:pt>
                <c:pt idx="59">
                  <c:v>2007.02</c:v>
                </c:pt>
                <c:pt idx="60">
                  <c:v>2007.03</c:v>
                </c:pt>
                <c:pt idx="61">
                  <c:v>2007.04</c:v>
                </c:pt>
                <c:pt idx="62">
                  <c:v>2007.05</c:v>
                </c:pt>
                <c:pt idx="63">
                  <c:v>2007.06</c:v>
                </c:pt>
                <c:pt idx="64">
                  <c:v>2007.07</c:v>
                </c:pt>
                <c:pt idx="65">
                  <c:v>2007.08</c:v>
                </c:pt>
                <c:pt idx="66">
                  <c:v>2007.09</c:v>
                </c:pt>
                <c:pt idx="67">
                  <c:v>2007.10</c:v>
                </c:pt>
                <c:pt idx="68">
                  <c:v>2007.11</c:v>
                </c:pt>
                <c:pt idx="69">
                  <c:v>2007.12</c:v>
                </c:pt>
                <c:pt idx="70">
                  <c:v>2008.01</c:v>
                </c:pt>
                <c:pt idx="71">
                  <c:v>2008.02</c:v>
                </c:pt>
                <c:pt idx="72">
                  <c:v>2008.03</c:v>
                </c:pt>
                <c:pt idx="73">
                  <c:v>2008.04</c:v>
                </c:pt>
                <c:pt idx="74">
                  <c:v>2008.05</c:v>
                </c:pt>
                <c:pt idx="75">
                  <c:v>2008.06</c:v>
                </c:pt>
                <c:pt idx="76">
                  <c:v>2008.07</c:v>
                </c:pt>
                <c:pt idx="77">
                  <c:v>2008.08</c:v>
                </c:pt>
                <c:pt idx="78">
                  <c:v>2008.09</c:v>
                </c:pt>
                <c:pt idx="79">
                  <c:v>2008.10</c:v>
                </c:pt>
                <c:pt idx="80">
                  <c:v>2008.11</c:v>
                </c:pt>
                <c:pt idx="81">
                  <c:v>2008.12</c:v>
                </c:pt>
                <c:pt idx="82">
                  <c:v>2009.01</c:v>
                </c:pt>
                <c:pt idx="83">
                  <c:v>2009.02</c:v>
                </c:pt>
                <c:pt idx="84">
                  <c:v>2009.03</c:v>
                </c:pt>
                <c:pt idx="85">
                  <c:v>2009.04</c:v>
                </c:pt>
                <c:pt idx="86">
                  <c:v>2009.05</c:v>
                </c:pt>
                <c:pt idx="87">
                  <c:v>2009.06</c:v>
                </c:pt>
                <c:pt idx="88">
                  <c:v>2009.07</c:v>
                </c:pt>
                <c:pt idx="89">
                  <c:v>2009.08</c:v>
                </c:pt>
                <c:pt idx="90">
                  <c:v>2009.09</c:v>
                </c:pt>
                <c:pt idx="91">
                  <c:v>2009.10</c:v>
                </c:pt>
                <c:pt idx="92">
                  <c:v>2009.11</c:v>
                </c:pt>
                <c:pt idx="93">
                  <c:v>2009.12</c:v>
                </c:pt>
                <c:pt idx="94">
                  <c:v>2010.01</c:v>
                </c:pt>
                <c:pt idx="95">
                  <c:v>2010.02</c:v>
                </c:pt>
                <c:pt idx="96">
                  <c:v>2010.03</c:v>
                </c:pt>
                <c:pt idx="97">
                  <c:v>2010.04</c:v>
                </c:pt>
                <c:pt idx="98">
                  <c:v>2010.05</c:v>
                </c:pt>
                <c:pt idx="99">
                  <c:v>2010.06</c:v>
                </c:pt>
                <c:pt idx="100">
                  <c:v>2010.07</c:v>
                </c:pt>
                <c:pt idx="101">
                  <c:v>2010.08</c:v>
                </c:pt>
                <c:pt idx="102">
                  <c:v>2010.09</c:v>
                </c:pt>
                <c:pt idx="103">
                  <c:v>2010.10</c:v>
                </c:pt>
                <c:pt idx="104">
                  <c:v>2010.11</c:v>
                </c:pt>
                <c:pt idx="105">
                  <c:v>2010.12</c:v>
                </c:pt>
                <c:pt idx="106">
                  <c:v>2011.01</c:v>
                </c:pt>
                <c:pt idx="107">
                  <c:v>2011.02</c:v>
                </c:pt>
                <c:pt idx="108">
                  <c:v>2011.03</c:v>
                </c:pt>
                <c:pt idx="109">
                  <c:v>2011.04</c:v>
                </c:pt>
                <c:pt idx="110">
                  <c:v>2011.05</c:v>
                </c:pt>
                <c:pt idx="111">
                  <c:v>2011.06</c:v>
                </c:pt>
                <c:pt idx="112">
                  <c:v>2011.07</c:v>
                </c:pt>
                <c:pt idx="113">
                  <c:v>2011.08</c:v>
                </c:pt>
                <c:pt idx="114">
                  <c:v>2011.09</c:v>
                </c:pt>
                <c:pt idx="115">
                  <c:v>2011.10</c:v>
                </c:pt>
                <c:pt idx="116">
                  <c:v>2011.11</c:v>
                </c:pt>
                <c:pt idx="117">
                  <c:v>2011.12</c:v>
                </c:pt>
                <c:pt idx="118">
                  <c:v>2012.01</c:v>
                </c:pt>
                <c:pt idx="119">
                  <c:v>2012.02</c:v>
                </c:pt>
                <c:pt idx="120">
                  <c:v>2012.03</c:v>
                </c:pt>
                <c:pt idx="121">
                  <c:v>2012.04</c:v>
                </c:pt>
                <c:pt idx="122">
                  <c:v>2012.05</c:v>
                </c:pt>
                <c:pt idx="123">
                  <c:v>2012.06</c:v>
                </c:pt>
                <c:pt idx="124">
                  <c:v>2012.07</c:v>
                </c:pt>
                <c:pt idx="125">
                  <c:v>2012.08</c:v>
                </c:pt>
                <c:pt idx="126">
                  <c:v>2012.09</c:v>
                </c:pt>
                <c:pt idx="127">
                  <c:v>2012.10</c:v>
                </c:pt>
                <c:pt idx="128">
                  <c:v>2012.11</c:v>
                </c:pt>
                <c:pt idx="129">
                  <c:v>2012.12</c:v>
                </c:pt>
                <c:pt idx="130">
                  <c:v>2013.01</c:v>
                </c:pt>
                <c:pt idx="131">
                  <c:v>2013.02</c:v>
                </c:pt>
              </c:strCache>
            </c:strRef>
          </c:cat>
          <c:val>
            <c:numRef>
              <c:f>Séries!$B$2:$B$133</c:f>
              <c:numCache>
                <c:formatCode>#,##0.0</c:formatCode>
                <c:ptCount val="132"/>
                <c:pt idx="0">
                  <c:v>12.9</c:v>
                </c:pt>
                <c:pt idx="1">
                  <c:v>12.5</c:v>
                </c:pt>
                <c:pt idx="2">
                  <c:v>11.9</c:v>
                </c:pt>
                <c:pt idx="3">
                  <c:v>11.6</c:v>
                </c:pt>
                <c:pt idx="4">
                  <c:v>11.9</c:v>
                </c:pt>
                <c:pt idx="5">
                  <c:v>11.7</c:v>
                </c:pt>
                <c:pt idx="6">
                  <c:v>11.5</c:v>
                </c:pt>
                <c:pt idx="7">
                  <c:v>11.2</c:v>
                </c:pt>
                <c:pt idx="8">
                  <c:v>10.9</c:v>
                </c:pt>
                <c:pt idx="9">
                  <c:v>10.5</c:v>
                </c:pt>
                <c:pt idx="10">
                  <c:v>11.2</c:v>
                </c:pt>
                <c:pt idx="11">
                  <c:v>11.6</c:v>
                </c:pt>
                <c:pt idx="12">
                  <c:v>12.1</c:v>
                </c:pt>
                <c:pt idx="13">
                  <c:v>12.4</c:v>
                </c:pt>
                <c:pt idx="14">
                  <c:v>12.8</c:v>
                </c:pt>
                <c:pt idx="15">
                  <c:v>13.0</c:v>
                </c:pt>
                <c:pt idx="16">
                  <c:v>12.8</c:v>
                </c:pt>
                <c:pt idx="17">
                  <c:v>13.0</c:v>
                </c:pt>
                <c:pt idx="18">
                  <c:v>12.9</c:v>
                </c:pt>
                <c:pt idx="19">
                  <c:v>12.9</c:v>
                </c:pt>
                <c:pt idx="20">
                  <c:v>12.2</c:v>
                </c:pt>
                <c:pt idx="21">
                  <c:v>10.9</c:v>
                </c:pt>
                <c:pt idx="22">
                  <c:v>11.7</c:v>
                </c:pt>
                <c:pt idx="23">
                  <c:v>12.0</c:v>
                </c:pt>
                <c:pt idx="24">
                  <c:v>12.8</c:v>
                </c:pt>
                <c:pt idx="25">
                  <c:v>13.1</c:v>
                </c:pt>
                <c:pt idx="26">
                  <c:v>12.2</c:v>
                </c:pt>
                <c:pt idx="27">
                  <c:v>11.7</c:v>
                </c:pt>
                <c:pt idx="28">
                  <c:v>11.2</c:v>
                </c:pt>
                <c:pt idx="29">
                  <c:v>11.4</c:v>
                </c:pt>
                <c:pt idx="30">
                  <c:v>10.9</c:v>
                </c:pt>
                <c:pt idx="31">
                  <c:v>10.5</c:v>
                </c:pt>
                <c:pt idx="32">
                  <c:v>10.6</c:v>
                </c:pt>
                <c:pt idx="33">
                  <c:v>9.6</c:v>
                </c:pt>
                <c:pt idx="34">
                  <c:v>10.2</c:v>
                </c:pt>
                <c:pt idx="35">
                  <c:v>10.6</c:v>
                </c:pt>
                <c:pt idx="36">
                  <c:v>10.8</c:v>
                </c:pt>
                <c:pt idx="37">
                  <c:v>10.8</c:v>
                </c:pt>
                <c:pt idx="38">
                  <c:v>10.2</c:v>
                </c:pt>
                <c:pt idx="39">
                  <c:v>9.4</c:v>
                </c:pt>
                <c:pt idx="40">
                  <c:v>9.4</c:v>
                </c:pt>
                <c:pt idx="41">
                  <c:v>9.4</c:v>
                </c:pt>
                <c:pt idx="42">
                  <c:v>9.6</c:v>
                </c:pt>
                <c:pt idx="43">
                  <c:v>9.6</c:v>
                </c:pt>
                <c:pt idx="44">
                  <c:v>9.6</c:v>
                </c:pt>
                <c:pt idx="45">
                  <c:v>8.3</c:v>
                </c:pt>
                <c:pt idx="46">
                  <c:v>9.2</c:v>
                </c:pt>
                <c:pt idx="47">
                  <c:v>10.1</c:v>
                </c:pt>
                <c:pt idx="48">
                  <c:v>10.4</c:v>
                </c:pt>
                <c:pt idx="49">
                  <c:v>10.4</c:v>
                </c:pt>
                <c:pt idx="50">
                  <c:v>10.2</c:v>
                </c:pt>
                <c:pt idx="51">
                  <c:v>10.4</c:v>
                </c:pt>
                <c:pt idx="52">
                  <c:v>10.7</c:v>
                </c:pt>
                <c:pt idx="53">
                  <c:v>10.6</c:v>
                </c:pt>
                <c:pt idx="54">
                  <c:v>10.0</c:v>
                </c:pt>
                <c:pt idx="55">
                  <c:v>9.8</c:v>
                </c:pt>
                <c:pt idx="56">
                  <c:v>9.5</c:v>
                </c:pt>
                <c:pt idx="57">
                  <c:v>8.4</c:v>
                </c:pt>
                <c:pt idx="58">
                  <c:v>9.3</c:v>
                </c:pt>
                <c:pt idx="59">
                  <c:v>9.9</c:v>
                </c:pt>
                <c:pt idx="60">
                  <c:v>10.1</c:v>
                </c:pt>
                <c:pt idx="61">
                  <c:v>10.1</c:v>
                </c:pt>
                <c:pt idx="62">
                  <c:v>10.1</c:v>
                </c:pt>
                <c:pt idx="63">
                  <c:v>9.7</c:v>
                </c:pt>
                <c:pt idx="64">
                  <c:v>9.5</c:v>
                </c:pt>
                <c:pt idx="65">
                  <c:v>9.5</c:v>
                </c:pt>
                <c:pt idx="66">
                  <c:v>9.0</c:v>
                </c:pt>
                <c:pt idx="67">
                  <c:v>8.7</c:v>
                </c:pt>
                <c:pt idx="68">
                  <c:v>8.2</c:v>
                </c:pt>
                <c:pt idx="69">
                  <c:v>7.4</c:v>
                </c:pt>
                <c:pt idx="70">
                  <c:v>8.0</c:v>
                </c:pt>
                <c:pt idx="71">
                  <c:v>8.7</c:v>
                </c:pt>
                <c:pt idx="72">
                  <c:v>8.6</c:v>
                </c:pt>
                <c:pt idx="73">
                  <c:v>8.5</c:v>
                </c:pt>
                <c:pt idx="74">
                  <c:v>7.9</c:v>
                </c:pt>
                <c:pt idx="75">
                  <c:v>7.8</c:v>
                </c:pt>
                <c:pt idx="76">
                  <c:v>8.1</c:v>
                </c:pt>
                <c:pt idx="77">
                  <c:v>7.6</c:v>
                </c:pt>
                <c:pt idx="78">
                  <c:v>7.6</c:v>
                </c:pt>
                <c:pt idx="79">
                  <c:v>7.5</c:v>
                </c:pt>
                <c:pt idx="80">
                  <c:v>7.6</c:v>
                </c:pt>
                <c:pt idx="81">
                  <c:v>6.8</c:v>
                </c:pt>
                <c:pt idx="82">
                  <c:v>8.2</c:v>
                </c:pt>
                <c:pt idx="83">
                  <c:v>8.5</c:v>
                </c:pt>
                <c:pt idx="84">
                  <c:v>9.0</c:v>
                </c:pt>
                <c:pt idx="85">
                  <c:v>8.9</c:v>
                </c:pt>
                <c:pt idx="86">
                  <c:v>8.8</c:v>
                </c:pt>
                <c:pt idx="87">
                  <c:v>8.1</c:v>
                </c:pt>
                <c:pt idx="88">
                  <c:v>8.0</c:v>
                </c:pt>
                <c:pt idx="89">
                  <c:v>8.1</c:v>
                </c:pt>
                <c:pt idx="90">
                  <c:v>7.7</c:v>
                </c:pt>
                <c:pt idx="91">
                  <c:v>7.5</c:v>
                </c:pt>
                <c:pt idx="92">
                  <c:v>7.4</c:v>
                </c:pt>
                <c:pt idx="93">
                  <c:v>6.8</c:v>
                </c:pt>
                <c:pt idx="94">
                  <c:v>7.2</c:v>
                </c:pt>
                <c:pt idx="95">
                  <c:v>7.4</c:v>
                </c:pt>
                <c:pt idx="96">
                  <c:v>7.6</c:v>
                </c:pt>
                <c:pt idx="97">
                  <c:v>7.3</c:v>
                </c:pt>
                <c:pt idx="98">
                  <c:v>7.5</c:v>
                </c:pt>
                <c:pt idx="99">
                  <c:v>7.0</c:v>
                </c:pt>
                <c:pt idx="100">
                  <c:v>6.9</c:v>
                </c:pt>
                <c:pt idx="101">
                  <c:v>6.7</c:v>
                </c:pt>
                <c:pt idx="102">
                  <c:v>6.2</c:v>
                </c:pt>
                <c:pt idx="103">
                  <c:v>6.1</c:v>
                </c:pt>
                <c:pt idx="104">
                  <c:v>5.7</c:v>
                </c:pt>
                <c:pt idx="105">
                  <c:v>5.3</c:v>
                </c:pt>
                <c:pt idx="106">
                  <c:v>6.1</c:v>
                </c:pt>
                <c:pt idx="107">
                  <c:v>6.4</c:v>
                </c:pt>
                <c:pt idx="108">
                  <c:v>6.5</c:v>
                </c:pt>
                <c:pt idx="109">
                  <c:v>6.4</c:v>
                </c:pt>
                <c:pt idx="110">
                  <c:v>6.4</c:v>
                </c:pt>
                <c:pt idx="111">
                  <c:v>6.2</c:v>
                </c:pt>
                <c:pt idx="112">
                  <c:v>6.0</c:v>
                </c:pt>
                <c:pt idx="113">
                  <c:v>6.0</c:v>
                </c:pt>
                <c:pt idx="114">
                  <c:v>6.0</c:v>
                </c:pt>
                <c:pt idx="115">
                  <c:v>5.8</c:v>
                </c:pt>
                <c:pt idx="116">
                  <c:v>5.2</c:v>
                </c:pt>
                <c:pt idx="117">
                  <c:v>4.7</c:v>
                </c:pt>
                <c:pt idx="118">
                  <c:v>5.5</c:v>
                </c:pt>
                <c:pt idx="119">
                  <c:v>5.7</c:v>
                </c:pt>
                <c:pt idx="120">
                  <c:v>6.2</c:v>
                </c:pt>
                <c:pt idx="121">
                  <c:v>6.0</c:v>
                </c:pt>
                <c:pt idx="122">
                  <c:v>5.8</c:v>
                </c:pt>
                <c:pt idx="123">
                  <c:v>5.9</c:v>
                </c:pt>
                <c:pt idx="124">
                  <c:v>5.4</c:v>
                </c:pt>
                <c:pt idx="125">
                  <c:v>5.3</c:v>
                </c:pt>
                <c:pt idx="126">
                  <c:v>5.4</c:v>
                </c:pt>
                <c:pt idx="127">
                  <c:v>5.3</c:v>
                </c:pt>
                <c:pt idx="128">
                  <c:v>4.9</c:v>
                </c:pt>
                <c:pt idx="129">
                  <c:v>4.6</c:v>
                </c:pt>
                <c:pt idx="130">
                  <c:v>5.4</c:v>
                </c:pt>
                <c:pt idx="131">
                  <c:v>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2006392"/>
        <c:axId val="-2115980456"/>
      </c:lineChart>
      <c:catAx>
        <c:axId val="-2132006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-2115980456"/>
        <c:crosses val="autoZero"/>
        <c:auto val="1"/>
        <c:lblAlgn val="ctr"/>
        <c:lblOffset val="100"/>
        <c:noMultiLvlLbl val="0"/>
      </c:catAx>
      <c:valAx>
        <c:axId val="-2115980456"/>
        <c:scaling>
          <c:orientation val="minMax"/>
          <c:min val="4.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-2132006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Plan1!$C$3</c:f>
              <c:strCache>
                <c:ptCount val="1"/>
                <c:pt idx="0">
                  <c:v>Indústria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Plan1!$B$4:$B$16</c:f>
              <c:numCache>
                <c:formatCode>General</c:formatCode>
                <c:ptCount val="13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</c:numCache>
            </c:numRef>
          </c:cat>
          <c:val>
            <c:numRef>
              <c:f>Plan1!$C$4:$C$16</c:f>
              <c:numCache>
                <c:formatCode>_-* #,##0.0_-;\-* #,##0.0_-;_-* "-"??_-;_-@_-</c:formatCode>
                <c:ptCount val="13"/>
                <c:pt idx="0">
                  <c:v>4.5</c:v>
                </c:pt>
                <c:pt idx="1">
                  <c:v>5.5</c:v>
                </c:pt>
                <c:pt idx="2">
                  <c:v>9.8</c:v>
                </c:pt>
                <c:pt idx="3">
                  <c:v>8.5</c:v>
                </c:pt>
                <c:pt idx="4">
                  <c:v>8.7</c:v>
                </c:pt>
                <c:pt idx="5">
                  <c:v>4.4</c:v>
                </c:pt>
                <c:pt idx="6">
                  <c:v>1.8</c:v>
                </c:pt>
                <c:pt idx="7">
                  <c:v>2.1</c:v>
                </c:pt>
                <c:pt idx="8">
                  <c:v>4.0</c:v>
                </c:pt>
                <c:pt idx="9">
                  <c:v>2.9</c:v>
                </c:pt>
                <c:pt idx="10">
                  <c:v>3.4</c:v>
                </c:pt>
                <c:pt idx="11">
                  <c:v>3.5</c:v>
                </c:pt>
                <c:pt idx="12">
                  <c:v>1.8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Plan1!$D$3</c:f>
              <c:strCache>
                <c:ptCount val="1"/>
                <c:pt idx="0">
                  <c:v>Serviços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Plan1!$B$4:$B$16</c:f>
              <c:numCache>
                <c:formatCode>General</c:formatCode>
                <c:ptCount val="13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</c:numCache>
            </c:numRef>
          </c:cat>
          <c:val>
            <c:numRef>
              <c:f>Plan1!$D$4:$D$16</c:f>
              <c:numCache>
                <c:formatCode>_-* #,##0.0_-;\-* #,##0.0_-;_-* "-"??_-;_-@_-</c:formatCode>
                <c:ptCount val="13"/>
                <c:pt idx="0">
                  <c:v>3.0</c:v>
                </c:pt>
                <c:pt idx="1">
                  <c:v>4.9</c:v>
                </c:pt>
                <c:pt idx="2">
                  <c:v>5.5</c:v>
                </c:pt>
                <c:pt idx="3">
                  <c:v>7.7</c:v>
                </c:pt>
                <c:pt idx="4">
                  <c:v>6.4</c:v>
                </c:pt>
                <c:pt idx="5">
                  <c:v>6.4</c:v>
                </c:pt>
                <c:pt idx="6">
                  <c:v>5.4</c:v>
                </c:pt>
                <c:pt idx="7">
                  <c:v>5.2</c:v>
                </c:pt>
                <c:pt idx="8">
                  <c:v>6.4</c:v>
                </c:pt>
                <c:pt idx="9">
                  <c:v>6.3</c:v>
                </c:pt>
                <c:pt idx="10">
                  <c:v>7.6</c:v>
                </c:pt>
                <c:pt idx="11">
                  <c:v>9.0</c:v>
                </c:pt>
                <c:pt idx="12">
                  <c:v>8.7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5266968"/>
        <c:axId val="-2131968008"/>
      </c:lineChart>
      <c:catAx>
        <c:axId val="-2115266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1968008"/>
        <c:crosses val="autoZero"/>
        <c:auto val="1"/>
        <c:lblAlgn val="ctr"/>
        <c:lblOffset val="100"/>
        <c:noMultiLvlLbl val="0"/>
      </c:catAx>
      <c:valAx>
        <c:axId val="-2131968008"/>
        <c:scaling>
          <c:orientation val="minMax"/>
        </c:scaling>
        <c:delete val="0"/>
        <c:axPos val="l"/>
        <c:majorGridlines/>
        <c:numFmt formatCode="_-* #,##0.0_-;\-* #,##0.0_-;_-* &quot;-&quot;??_-;_-@_-" sourceLinked="1"/>
        <c:majorTickMark val="out"/>
        <c:minorTickMark val="none"/>
        <c:tickLblPos val="nextTo"/>
        <c:crossAx val="-21152669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Séries!$B$2</c:f>
              <c:strCache>
                <c:ptCount val="1"/>
                <c:pt idx="0">
                  <c:v>Taxa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Séries!$A$3:$A$34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Séries!$B$3:$B$34</c:f>
              <c:numCache>
                <c:formatCode>#,##0.00</c:formatCode>
                <c:ptCount val="32"/>
                <c:pt idx="0">
                  <c:v>4.06</c:v>
                </c:pt>
                <c:pt idx="1">
                  <c:v>3.9609</c:v>
                </c:pt>
                <c:pt idx="2">
                  <c:v>3.8637</c:v>
                </c:pt>
                <c:pt idx="3">
                  <c:v>3.712</c:v>
                </c:pt>
                <c:pt idx="4">
                  <c:v>3.712</c:v>
                </c:pt>
                <c:pt idx="5">
                  <c:v>3.4267</c:v>
                </c:pt>
                <c:pt idx="6">
                  <c:v>3.2925</c:v>
                </c:pt>
                <c:pt idx="7">
                  <c:v>3.1636</c:v>
                </c:pt>
                <c:pt idx="8">
                  <c:v>3.0565</c:v>
                </c:pt>
                <c:pt idx="9">
                  <c:v>2.952799999999999</c:v>
                </c:pt>
                <c:pt idx="10">
                  <c:v>2.7895</c:v>
                </c:pt>
                <c:pt idx="11">
                  <c:v>2.6931</c:v>
                </c:pt>
                <c:pt idx="12">
                  <c:v>2.6</c:v>
                </c:pt>
                <c:pt idx="13">
                  <c:v>2.5693</c:v>
                </c:pt>
                <c:pt idx="14">
                  <c:v>2.5389</c:v>
                </c:pt>
                <c:pt idx="15">
                  <c:v>2.5089</c:v>
                </c:pt>
                <c:pt idx="16">
                  <c:v>2.4793</c:v>
                </c:pt>
                <c:pt idx="17">
                  <c:v>2.45</c:v>
                </c:pt>
                <c:pt idx="18">
                  <c:v>2.4298</c:v>
                </c:pt>
                <c:pt idx="19">
                  <c:v>2.4095</c:v>
                </c:pt>
                <c:pt idx="20">
                  <c:v>2.3895</c:v>
                </c:pt>
                <c:pt idx="21">
                  <c:v>2.3379</c:v>
                </c:pt>
                <c:pt idx="22">
                  <c:v>2.2735</c:v>
                </c:pt>
                <c:pt idx="23">
                  <c:v>2.2049</c:v>
                </c:pt>
                <c:pt idx="24">
                  <c:v>2.1339</c:v>
                </c:pt>
                <c:pt idx="25">
                  <c:v>2.0624</c:v>
                </c:pt>
                <c:pt idx="26">
                  <c:v>1.9921</c:v>
                </c:pt>
                <c:pt idx="27">
                  <c:v>1.925</c:v>
                </c:pt>
                <c:pt idx="28">
                  <c:v>1.8625</c:v>
                </c:pt>
                <c:pt idx="29">
                  <c:v>1.8057</c:v>
                </c:pt>
                <c:pt idx="30">
                  <c:v>1.7552</c:v>
                </c:pt>
                <c:pt idx="31">
                  <c:v>1.7111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1917400"/>
        <c:axId val="-2117228728"/>
      </c:lineChart>
      <c:catAx>
        <c:axId val="-2131917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1400"/>
            </a:pPr>
            <a:endParaRPr lang="en-US"/>
          </a:p>
        </c:txPr>
        <c:crossAx val="-2117228728"/>
        <c:crosses val="autoZero"/>
        <c:auto val="1"/>
        <c:lblAlgn val="ctr"/>
        <c:lblOffset val="100"/>
        <c:noMultiLvlLbl val="0"/>
      </c:catAx>
      <c:valAx>
        <c:axId val="-2117228728"/>
        <c:scaling>
          <c:orientation val="minMax"/>
          <c:min val="1.5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31917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Brasil!$C$5</c:f>
              <c:strCache>
                <c:ptCount val="1"/>
                <c:pt idx="0">
                  <c:v>Brazil</c:v>
                </c:pt>
              </c:strCache>
            </c:strRef>
          </c:tx>
          <c:spPr>
            <a:ln w="12700"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Lbls>
            <c:dLbl>
              <c:idx val="50"/>
              <c:layout>
                <c:manualLayout>
                  <c:x val="0.0"/>
                  <c:y val="0.04228836134289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spPr>
              <a:ln w="19050" cmpd="sng">
                <a:solidFill>
                  <a:srgbClr val="0000FF"/>
                </a:solidFill>
              </a:ln>
            </c:spPr>
            <c:trendlineType val="poly"/>
            <c:order val="6"/>
            <c:dispRSqr val="0"/>
            <c:dispEq val="0"/>
          </c:trendline>
          <c:cat>
            <c:strRef>
              <c:f>Brasil!$B$6:$B$56</c:f>
              <c:strCach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strCache>
            </c:strRef>
          </c:cat>
          <c:val>
            <c:numRef>
              <c:f>Brasil!$C$6:$C$56</c:f>
              <c:numCache>
                <c:formatCode>_(* #,##0.00_);_(* \(#,##0.00\);_(* "-"??_);_(@_)</c:formatCode>
                <c:ptCount val="51"/>
                <c:pt idx="0">
                  <c:v>19.6198045581486</c:v>
                </c:pt>
                <c:pt idx="1">
                  <c:v>21.29608587136244</c:v>
                </c:pt>
                <c:pt idx="2">
                  <c:v>18.28445017990114</c:v>
                </c:pt>
                <c:pt idx="3">
                  <c:v>19.18534138989873</c:v>
                </c:pt>
                <c:pt idx="4">
                  <c:v>19.31020265702639</c:v>
                </c:pt>
                <c:pt idx="5">
                  <c:v>22.20375917125597</c:v>
                </c:pt>
                <c:pt idx="6">
                  <c:v>20.72596182170052</c:v>
                </c:pt>
                <c:pt idx="7">
                  <c:v>16.91871437747762</c:v>
                </c:pt>
                <c:pt idx="8">
                  <c:v>18.30770809790226</c:v>
                </c:pt>
                <c:pt idx="9">
                  <c:v>22.41888848429365</c:v>
                </c:pt>
                <c:pt idx="10">
                  <c:v>20.12171249469491</c:v>
                </c:pt>
                <c:pt idx="11">
                  <c:v>19.39324671019148</c:v>
                </c:pt>
                <c:pt idx="12">
                  <c:v>19.58591902074918</c:v>
                </c:pt>
                <c:pt idx="13">
                  <c:v>22.01418344642148</c:v>
                </c:pt>
                <c:pt idx="14">
                  <c:v>19.51807927774778</c:v>
                </c:pt>
                <c:pt idx="15">
                  <c:v>22.87186821516453</c:v>
                </c:pt>
                <c:pt idx="16">
                  <c:v>20.71930765444434</c:v>
                </c:pt>
                <c:pt idx="17">
                  <c:v>21.40376743362908</c:v>
                </c:pt>
                <c:pt idx="18">
                  <c:v>21.78440071703178</c:v>
                </c:pt>
                <c:pt idx="19">
                  <c:v>20.71278553087672</c:v>
                </c:pt>
                <c:pt idx="20">
                  <c:v>21.09337010021942</c:v>
                </c:pt>
                <c:pt idx="21">
                  <c:v>22.70502035533451</c:v>
                </c:pt>
                <c:pt idx="22">
                  <c:v>20.42896292085086</c:v>
                </c:pt>
                <c:pt idx="23">
                  <c:v>19.09552171453938</c:v>
                </c:pt>
                <c:pt idx="24">
                  <c:v>21.36375976844397</c:v>
                </c:pt>
                <c:pt idx="25">
                  <c:v>24.35339629892654</c:v>
                </c:pt>
                <c:pt idx="26">
                  <c:v>21.55512674527835</c:v>
                </c:pt>
                <c:pt idx="27">
                  <c:v>25.57193463138641</c:v>
                </c:pt>
                <c:pt idx="28">
                  <c:v>27.91420662271938</c:v>
                </c:pt>
                <c:pt idx="29">
                  <c:v>30.37112876299671</c:v>
                </c:pt>
                <c:pt idx="30">
                  <c:v>21.40305240775108</c:v>
                </c:pt>
                <c:pt idx="31">
                  <c:v>20.53212921720556</c:v>
                </c:pt>
                <c:pt idx="32">
                  <c:v>21.41772210175987</c:v>
                </c:pt>
                <c:pt idx="33">
                  <c:v>22.25358425390142</c:v>
                </c:pt>
                <c:pt idx="34">
                  <c:v>22.49747112744017</c:v>
                </c:pt>
                <c:pt idx="35">
                  <c:v>16.50910559543268</c:v>
                </c:pt>
                <c:pt idx="36">
                  <c:v>15.2406680114437</c:v>
                </c:pt>
                <c:pt idx="37">
                  <c:v>15.22658948293094</c:v>
                </c:pt>
                <c:pt idx="38">
                  <c:v>15.02897551760231</c:v>
                </c:pt>
                <c:pt idx="39">
                  <c:v>14.97164319248826</c:v>
                </c:pt>
                <c:pt idx="40">
                  <c:v>16.48664413700251</c:v>
                </c:pt>
                <c:pt idx="41">
                  <c:v>16.71307758943766</c:v>
                </c:pt>
                <c:pt idx="42">
                  <c:v>17.7097783088897</c:v>
                </c:pt>
                <c:pt idx="43">
                  <c:v>18.68251264156297</c:v>
                </c:pt>
                <c:pt idx="44">
                  <c:v>20.99430439794427</c:v>
                </c:pt>
                <c:pt idx="45">
                  <c:v>19.81404957715466</c:v>
                </c:pt>
                <c:pt idx="46">
                  <c:v>19.65849948765216</c:v>
                </c:pt>
                <c:pt idx="47">
                  <c:v>19.84519851623841</c:v>
                </c:pt>
                <c:pt idx="48">
                  <c:v>20.87554059153048</c:v>
                </c:pt>
                <c:pt idx="49">
                  <c:v>16.45263013142958</c:v>
                </c:pt>
                <c:pt idx="50">
                  <c:v>18.25582509107572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7303224"/>
        <c:axId val="-2131900920"/>
      </c:lineChart>
      <c:catAx>
        <c:axId val="-2117303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900"/>
            </a:pPr>
            <a:endParaRPr lang="en-US"/>
          </a:p>
        </c:txPr>
        <c:crossAx val="-2131900920"/>
        <c:crosses val="autoZero"/>
        <c:auto val="1"/>
        <c:lblAlgn val="ctr"/>
        <c:lblOffset val="100"/>
        <c:noMultiLvlLbl val="0"/>
      </c:catAx>
      <c:valAx>
        <c:axId val="-2131900920"/>
        <c:scaling>
          <c:orientation val="minMax"/>
          <c:min val="10.0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1173032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Sheet2!$C$30</c:f>
              <c:strCache>
                <c:ptCount val="1"/>
                <c:pt idx="0">
                  <c:v>Federal</c:v>
                </c:pt>
              </c:strCache>
            </c:strRef>
          </c:tx>
          <c:invertIfNegative val="0"/>
          <c:dLbls>
            <c:dLbl>
              <c:idx val="5"/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00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00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Sheet2!$B$31:$B$41</c:f>
              <c:numCache>
                <c:formatCode>General</c:formatCode>
                <c:ptCount val="11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</c:numCache>
            </c:numRef>
          </c:cat>
          <c:val>
            <c:numRef>
              <c:f>Sheet2!$C$31:$C$41</c:f>
              <c:numCache>
                <c:formatCode>0.0%</c:formatCode>
                <c:ptCount val="11"/>
                <c:pt idx="0">
                  <c:v>0.00894745652486564</c:v>
                </c:pt>
                <c:pt idx="1">
                  <c:v>0.00836747334270813</c:v>
                </c:pt>
                <c:pt idx="2">
                  <c:v>0.00748541953837191</c:v>
                </c:pt>
                <c:pt idx="3">
                  <c:v>0.00753884190340712</c:v>
                </c:pt>
                <c:pt idx="4">
                  <c:v>0.0073164612781517</c:v>
                </c:pt>
                <c:pt idx="5">
                  <c:v>0.0080780015139531</c:v>
                </c:pt>
                <c:pt idx="6">
                  <c:v>0.00826752798387838</c:v>
                </c:pt>
                <c:pt idx="7">
                  <c:v>0.0113229243776602</c:v>
                </c:pt>
                <c:pt idx="8">
                  <c:v>0.0116871686640109</c:v>
                </c:pt>
                <c:pt idx="9">
                  <c:v>0.0127707708937721</c:v>
                </c:pt>
                <c:pt idx="10">
                  <c:v>0.0142472097415999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6229976"/>
        <c:axId val="-2116072440"/>
        <c:axId val="0"/>
      </c:bar3DChart>
      <c:catAx>
        <c:axId val="-2116229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16072440"/>
        <c:crosses val="autoZero"/>
        <c:auto val="1"/>
        <c:lblAlgn val="ctr"/>
        <c:lblOffset val="100"/>
        <c:noMultiLvlLbl val="0"/>
      </c:catAx>
      <c:valAx>
        <c:axId val="-2116072440"/>
        <c:scaling>
          <c:orientation val="minMax"/>
          <c:min val="0.005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16229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Korea!$C$7</c:f>
              <c:strCache>
                <c:ptCount val="1"/>
                <c:pt idx="0">
                  <c:v>Korea, Rep.</c:v>
                </c:pt>
              </c:strCache>
            </c:strRef>
          </c:tx>
          <c:spPr>
            <a:ln w="9525"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Lbls>
            <c:dLbl>
              <c:idx val="50"/>
              <c:layout/>
              <c:spPr>
                <a:solidFill>
                  <a:schemeClr val="lt1"/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 w="3175" cmpd="sng"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spPr>
              <a:ln w="19050" cmpd="sng">
                <a:solidFill>
                  <a:srgbClr val="0000FF"/>
                </a:solidFill>
                <a:prstDash val="solid"/>
              </a:ln>
            </c:spPr>
            <c:trendlineType val="log"/>
            <c:dispRSqr val="0"/>
            <c:dispEq val="0"/>
          </c:trendline>
          <c:cat>
            <c:strRef>
              <c:f>Korea!$B$8:$B$58</c:f>
              <c:strCach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strCache>
            </c:strRef>
          </c:cat>
          <c:val>
            <c:numRef>
              <c:f>Korea!$C$8:$C$58</c:f>
              <c:numCache>
                <c:formatCode>_(* #,##0.00_);_(* \(#,##0.00\);_(* "-"??_);_(@_)</c:formatCode>
                <c:ptCount val="51"/>
                <c:pt idx="0">
                  <c:v>1.868522015078463</c:v>
                </c:pt>
                <c:pt idx="1">
                  <c:v>3.636950019216951</c:v>
                </c:pt>
                <c:pt idx="2">
                  <c:v>1.664704403919777</c:v>
                </c:pt>
                <c:pt idx="3">
                  <c:v>7.47924333375151</c:v>
                </c:pt>
                <c:pt idx="4">
                  <c:v>6.646035797690937</c:v>
                </c:pt>
                <c:pt idx="5">
                  <c:v>8.020309065347653</c:v>
                </c:pt>
                <c:pt idx="6">
                  <c:v>12.42012405843154</c:v>
                </c:pt>
                <c:pt idx="7">
                  <c:v>12.05798637126764</c:v>
                </c:pt>
                <c:pt idx="8">
                  <c:v>13.97229972955233</c:v>
                </c:pt>
                <c:pt idx="9">
                  <c:v>17.76442833160468</c:v>
                </c:pt>
                <c:pt idx="10">
                  <c:v>15.16335612721155</c:v>
                </c:pt>
                <c:pt idx="11">
                  <c:v>14.93026111874616</c:v>
                </c:pt>
                <c:pt idx="12">
                  <c:v>16.84487541193485</c:v>
                </c:pt>
                <c:pt idx="13">
                  <c:v>22.44022297198163</c:v>
                </c:pt>
                <c:pt idx="14">
                  <c:v>20.82877971636859</c:v>
                </c:pt>
                <c:pt idx="15">
                  <c:v>20.15193383464438</c:v>
                </c:pt>
                <c:pt idx="16">
                  <c:v>24.65657660176867</c:v>
                </c:pt>
                <c:pt idx="17">
                  <c:v>27.85147333612982</c:v>
                </c:pt>
                <c:pt idx="18">
                  <c:v>29.34539253008719</c:v>
                </c:pt>
                <c:pt idx="19">
                  <c:v>29.03671069176444</c:v>
                </c:pt>
                <c:pt idx="20">
                  <c:v>23.90953941854128</c:v>
                </c:pt>
                <c:pt idx="21">
                  <c:v>24.17433181228902</c:v>
                </c:pt>
                <c:pt idx="22">
                  <c:v>26.15036179865617</c:v>
                </c:pt>
                <c:pt idx="23">
                  <c:v>27.89284782738018</c:v>
                </c:pt>
                <c:pt idx="24">
                  <c:v>30.0005856811605</c:v>
                </c:pt>
                <c:pt idx="25">
                  <c:v>30.55682116936371</c:v>
                </c:pt>
                <c:pt idx="26">
                  <c:v>34.18152834106103</c:v>
                </c:pt>
                <c:pt idx="27">
                  <c:v>37.371357815436</c:v>
                </c:pt>
                <c:pt idx="28">
                  <c:v>38.51967194582511</c:v>
                </c:pt>
                <c:pt idx="29">
                  <c:v>35.98897601669749</c:v>
                </c:pt>
                <c:pt idx="30">
                  <c:v>36.43837832394526</c:v>
                </c:pt>
                <c:pt idx="31">
                  <c:v>37.0757165138325</c:v>
                </c:pt>
                <c:pt idx="32">
                  <c:v>36.13340664649002</c:v>
                </c:pt>
                <c:pt idx="33">
                  <c:v>36.12272104116102</c:v>
                </c:pt>
                <c:pt idx="34">
                  <c:v>36.21258981999846</c:v>
                </c:pt>
                <c:pt idx="35">
                  <c:v>36.57420048305343</c:v>
                </c:pt>
                <c:pt idx="36">
                  <c:v>35.39830012010796</c:v>
                </c:pt>
                <c:pt idx="37">
                  <c:v>35.36747955958306</c:v>
                </c:pt>
                <c:pt idx="38">
                  <c:v>37.86644076423419</c:v>
                </c:pt>
                <c:pt idx="39">
                  <c:v>35.80980986576729</c:v>
                </c:pt>
                <c:pt idx="40">
                  <c:v>33.41939141563147</c:v>
                </c:pt>
                <c:pt idx="41">
                  <c:v>31.42418230339112</c:v>
                </c:pt>
                <c:pt idx="42">
                  <c:v>30.6720567064457</c:v>
                </c:pt>
                <c:pt idx="43">
                  <c:v>32.15666725806089</c:v>
                </c:pt>
                <c:pt idx="44">
                  <c:v>34.09049324053773</c:v>
                </c:pt>
                <c:pt idx="45">
                  <c:v>32.38927277032955</c:v>
                </c:pt>
                <c:pt idx="46">
                  <c:v>31.00875076121565</c:v>
                </c:pt>
                <c:pt idx="47">
                  <c:v>30.93757724255984</c:v>
                </c:pt>
                <c:pt idx="48">
                  <c:v>30.03371419875731</c:v>
                </c:pt>
                <c:pt idx="49">
                  <c:v>29.98157434560008</c:v>
                </c:pt>
                <c:pt idx="50">
                  <c:v>31.9421055566517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8103048"/>
        <c:axId val="-2118024216"/>
      </c:lineChart>
      <c:catAx>
        <c:axId val="-2118103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/>
            </a:pPr>
            <a:endParaRPr lang="en-US"/>
          </a:p>
        </c:txPr>
        <c:crossAx val="-2118024216"/>
        <c:crosses val="autoZero"/>
        <c:auto val="1"/>
        <c:lblAlgn val="ctr"/>
        <c:lblOffset val="100"/>
        <c:noMultiLvlLbl val="0"/>
      </c:catAx>
      <c:valAx>
        <c:axId val="-2118024216"/>
        <c:scaling>
          <c:orientation val="minMax"/>
          <c:max val="40.0"/>
          <c:min val="0.0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118103048"/>
        <c:crosses val="autoZero"/>
        <c:crossBetween val="between"/>
        <c:majorUnit val="10.0"/>
      </c:valAx>
    </c:plotArea>
    <c:plotVisOnly val="1"/>
    <c:dispBlanksAs val="zero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China!$C$4</c:f>
              <c:strCache>
                <c:ptCount val="1"/>
                <c:pt idx="0">
                  <c:v>China</c:v>
                </c:pt>
              </c:strCache>
            </c:strRef>
          </c:tx>
          <c:spPr>
            <a:ln w="12700"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Lbls>
            <c:dLbl>
              <c:idx val="40"/>
              <c:layout>
                <c:manualLayout>
                  <c:x val="-0.0506200961781826"/>
                  <c:y val="-0.117950608182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spPr>
              <a:ln w="19050" cmpd="sng">
                <a:solidFill>
                  <a:srgbClr val="0000FF"/>
                </a:solidFill>
              </a:ln>
            </c:spPr>
            <c:trendlineType val="poly"/>
            <c:order val="3"/>
            <c:dispRSqr val="0"/>
            <c:dispEq val="0"/>
          </c:trendline>
          <c:cat>
            <c:strRef>
              <c:f>China!$B$5:$B$45</c:f>
              <c:strCach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strCache>
            </c:strRef>
          </c:cat>
          <c:val>
            <c:numRef>
              <c:f>China!$C$5:$C$45</c:f>
              <c:numCache>
                <c:formatCode>_(* #,##0.0_);_(* \(#,##0.0\);_(* "-"??_);_(@_)</c:formatCode>
                <c:ptCount val="41"/>
                <c:pt idx="0">
                  <c:v>28.92941976700067</c:v>
                </c:pt>
                <c:pt idx="1">
                  <c:v>29.29036523358338</c:v>
                </c:pt>
                <c:pt idx="2">
                  <c:v>27.15975453662485</c:v>
                </c:pt>
                <c:pt idx="3">
                  <c:v>29.98746227033658</c:v>
                </c:pt>
                <c:pt idx="4">
                  <c:v>28.72767094604752</c:v>
                </c:pt>
                <c:pt idx="5">
                  <c:v>30.19114499661743</c:v>
                </c:pt>
                <c:pt idx="6">
                  <c:v>28.26988697928767</c:v>
                </c:pt>
                <c:pt idx="7">
                  <c:v>28.86841254855898</c:v>
                </c:pt>
                <c:pt idx="8">
                  <c:v>37.33582053926794</c:v>
                </c:pt>
                <c:pt idx="9">
                  <c:v>35.48157361315192</c:v>
                </c:pt>
                <c:pt idx="10">
                  <c:v>34.8269094567947</c:v>
                </c:pt>
                <c:pt idx="11">
                  <c:v>33.83331632646088</c:v>
                </c:pt>
                <c:pt idx="12">
                  <c:v>35.88447974026185</c:v>
                </c:pt>
                <c:pt idx="13">
                  <c:v>35.32129903068929</c:v>
                </c:pt>
                <c:pt idx="14">
                  <c:v>34.9136665691961</c:v>
                </c:pt>
                <c:pt idx="15">
                  <c:v>34.27207844772483</c:v>
                </c:pt>
                <c:pt idx="16">
                  <c:v>35.8819779320711</c:v>
                </c:pt>
                <c:pt idx="17">
                  <c:v>37.11026655636133</c:v>
                </c:pt>
                <c:pt idx="18">
                  <c:v>36.58119096563127</c:v>
                </c:pt>
                <c:pt idx="19">
                  <c:v>35.83538895370374</c:v>
                </c:pt>
                <c:pt idx="20">
                  <c:v>39.13121204445516</c:v>
                </c:pt>
                <c:pt idx="21">
                  <c:v>39.17956689129122</c:v>
                </c:pt>
                <c:pt idx="22">
                  <c:v>38.6453196011581</c:v>
                </c:pt>
                <c:pt idx="23">
                  <c:v>41.80639065247284</c:v>
                </c:pt>
                <c:pt idx="24">
                  <c:v>43.51886235919137</c:v>
                </c:pt>
                <c:pt idx="25">
                  <c:v>43.53851920717311</c:v>
                </c:pt>
                <c:pt idx="26">
                  <c:v>42.49166847350024</c:v>
                </c:pt>
                <c:pt idx="27">
                  <c:v>42.4422789205997</c:v>
                </c:pt>
                <c:pt idx="28">
                  <c:v>41.40119769427844</c:v>
                </c:pt>
                <c:pt idx="29">
                  <c:v>39.39373956854467</c:v>
                </c:pt>
                <c:pt idx="30">
                  <c:v>37.52782349234599</c:v>
                </c:pt>
                <c:pt idx="31">
                  <c:v>38.38756505904372</c:v>
                </c:pt>
                <c:pt idx="32">
                  <c:v>40.43718151952334</c:v>
                </c:pt>
                <c:pt idx="33">
                  <c:v>43.40161537829609</c:v>
                </c:pt>
                <c:pt idx="34">
                  <c:v>45.81452964805275</c:v>
                </c:pt>
                <c:pt idx="35">
                  <c:v>47.6286098409349</c:v>
                </c:pt>
                <c:pt idx="36">
                  <c:v>50.67229746757619</c:v>
                </c:pt>
                <c:pt idx="37">
                  <c:v>50.53773677797127</c:v>
                </c:pt>
                <c:pt idx="38">
                  <c:v>51.76151486198842</c:v>
                </c:pt>
                <c:pt idx="39">
                  <c:v>52.65313848294446</c:v>
                </c:pt>
                <c:pt idx="40">
                  <c:v>51.69535782473667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8555800"/>
        <c:axId val="-2118552888"/>
      </c:lineChart>
      <c:catAx>
        <c:axId val="-2118555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1050"/>
            </a:pPr>
            <a:endParaRPr lang="en-US"/>
          </a:p>
        </c:txPr>
        <c:crossAx val="-2118552888"/>
        <c:crosses val="autoZero"/>
        <c:auto val="1"/>
        <c:lblAlgn val="ctr"/>
        <c:lblOffset val="100"/>
        <c:noMultiLvlLbl val="0"/>
      </c:catAx>
      <c:valAx>
        <c:axId val="-2118552888"/>
        <c:scaling>
          <c:orientation val="minMax"/>
          <c:min val="25.0"/>
        </c:scaling>
        <c:delete val="0"/>
        <c:axPos val="l"/>
        <c:majorGridlines/>
        <c:numFmt formatCode="_(* #,##0.0_);_(* \(#,##0.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-21185558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Chile!$C$4</c:f>
              <c:strCache>
                <c:ptCount val="1"/>
                <c:pt idx="0">
                  <c:v>Chile</c:v>
                </c:pt>
              </c:strCache>
            </c:strRef>
          </c:tx>
          <c:spPr>
            <a:ln w="12700"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Lbls>
            <c:dLbl>
              <c:idx val="50"/>
              <c:layout>
                <c:manualLayout>
                  <c:x val="-0.0242130750605327"/>
                  <c:y val="-0.17616083729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spPr>
              <a:ln w="19050" cmpd="sng">
                <a:solidFill>
                  <a:srgbClr val="0000FF"/>
                </a:solidFill>
              </a:ln>
            </c:spPr>
            <c:trendlineType val="poly"/>
            <c:order val="6"/>
            <c:dispRSqr val="0"/>
            <c:dispEq val="0"/>
          </c:trendline>
          <c:cat>
            <c:strRef>
              <c:f>Chile!$B$5:$B$55</c:f>
              <c:strCach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strCache>
            </c:strRef>
          </c:cat>
          <c:val>
            <c:numRef>
              <c:f>Chile!$C$5:$C$55</c:f>
              <c:numCache>
                <c:formatCode>_(* #,##0.00_);_(* \(#,##0.00\);_(* "-"??_);_(@_)</c:formatCode>
                <c:ptCount val="51"/>
                <c:pt idx="0">
                  <c:v>15.16085005095575</c:v>
                </c:pt>
                <c:pt idx="1">
                  <c:v>14.14245408422167</c:v>
                </c:pt>
                <c:pt idx="2">
                  <c:v>13.57543655364696</c:v>
                </c:pt>
                <c:pt idx="3">
                  <c:v>15.7025347646529</c:v>
                </c:pt>
                <c:pt idx="4">
                  <c:v>16.6143751851614</c:v>
                </c:pt>
                <c:pt idx="5">
                  <c:v>19.30926216640502</c:v>
                </c:pt>
                <c:pt idx="6">
                  <c:v>20.02961865975564</c:v>
                </c:pt>
                <c:pt idx="7">
                  <c:v>19.89155251141553</c:v>
                </c:pt>
                <c:pt idx="8">
                  <c:v>19.81500513874614</c:v>
                </c:pt>
                <c:pt idx="9">
                  <c:v>20.07376932898283</c:v>
                </c:pt>
                <c:pt idx="10">
                  <c:v>19.79660347551343</c:v>
                </c:pt>
                <c:pt idx="11">
                  <c:v>16.20586658497358</c:v>
                </c:pt>
                <c:pt idx="12">
                  <c:v>11.29099384051939</c:v>
                </c:pt>
                <c:pt idx="13">
                  <c:v>8.654803382733448</c:v>
                </c:pt>
                <c:pt idx="14">
                  <c:v>25.51547784420912</c:v>
                </c:pt>
                <c:pt idx="15">
                  <c:v>14.99436427732188</c:v>
                </c:pt>
                <c:pt idx="16">
                  <c:v>20.02316463595077</c:v>
                </c:pt>
                <c:pt idx="17">
                  <c:v>15.5447641982979</c:v>
                </c:pt>
                <c:pt idx="18">
                  <c:v>17.68653801808125</c:v>
                </c:pt>
                <c:pt idx="19">
                  <c:v>18.22570804236367</c:v>
                </c:pt>
                <c:pt idx="20">
                  <c:v>16.86437310981095</c:v>
                </c:pt>
                <c:pt idx="21">
                  <c:v>12.36068163408681</c:v>
                </c:pt>
                <c:pt idx="22">
                  <c:v>9.396984366496416</c:v>
                </c:pt>
                <c:pt idx="23">
                  <c:v>12.54597629965508</c:v>
                </c:pt>
                <c:pt idx="24">
                  <c:v>12.56784424601211</c:v>
                </c:pt>
                <c:pt idx="25">
                  <c:v>19.6278933860322</c:v>
                </c:pt>
                <c:pt idx="26">
                  <c:v>21.94352553470688</c:v>
                </c:pt>
                <c:pt idx="27">
                  <c:v>25.07661690283897</c:v>
                </c:pt>
                <c:pt idx="28">
                  <c:v>29.68520539912908</c:v>
                </c:pt>
                <c:pt idx="29">
                  <c:v>30.0068651643192</c:v>
                </c:pt>
                <c:pt idx="30">
                  <c:v>28.61900101607544</c:v>
                </c:pt>
                <c:pt idx="31">
                  <c:v>27.00681632647927</c:v>
                </c:pt>
                <c:pt idx="32">
                  <c:v>25.7748343565801</c:v>
                </c:pt>
                <c:pt idx="33">
                  <c:v>24.93534478621902</c:v>
                </c:pt>
                <c:pt idx="34">
                  <c:v>26.51599893211145</c:v>
                </c:pt>
                <c:pt idx="35">
                  <c:v>28.38496485756603</c:v>
                </c:pt>
                <c:pt idx="36">
                  <c:v>25.69435523037867</c:v>
                </c:pt>
                <c:pt idx="37">
                  <c:v>25.60329233068596</c:v>
                </c:pt>
                <c:pt idx="38">
                  <c:v>23.63273303290256</c:v>
                </c:pt>
                <c:pt idx="39">
                  <c:v>23.17482468751735</c:v>
                </c:pt>
                <c:pt idx="40">
                  <c:v>23.71944629689787</c:v>
                </c:pt>
                <c:pt idx="41">
                  <c:v>23.62140611683664</c:v>
                </c:pt>
                <c:pt idx="42">
                  <c:v>24.07342507234338</c:v>
                </c:pt>
                <c:pt idx="43">
                  <c:v>25.21872625270822</c:v>
                </c:pt>
                <c:pt idx="44">
                  <c:v>29.21349615730512</c:v>
                </c:pt>
                <c:pt idx="45">
                  <c:v>30.71139111145001</c:v>
                </c:pt>
                <c:pt idx="46">
                  <c:v>35.11244962367532</c:v>
                </c:pt>
                <c:pt idx="47">
                  <c:v>34.48802431989024</c:v>
                </c:pt>
                <c:pt idx="48">
                  <c:v>28.85733709865264</c:v>
                </c:pt>
                <c:pt idx="49">
                  <c:v>26.62739637800974</c:v>
                </c:pt>
                <c:pt idx="50">
                  <c:v>28.31894285555221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8614616"/>
        <c:axId val="-2118611704"/>
      </c:lineChart>
      <c:catAx>
        <c:axId val="-2118614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1050"/>
            </a:pPr>
            <a:endParaRPr lang="en-US"/>
          </a:p>
        </c:txPr>
        <c:crossAx val="-2118611704"/>
        <c:crosses val="autoZero"/>
        <c:auto val="1"/>
        <c:lblAlgn val="ctr"/>
        <c:lblOffset val="100"/>
        <c:noMultiLvlLbl val="0"/>
      </c:catAx>
      <c:valAx>
        <c:axId val="-2118611704"/>
        <c:scaling>
          <c:orientation val="minMax"/>
          <c:max val="35.0"/>
          <c:min val="5.0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-21186146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942663351291615"/>
          <c:y val="0.037410071942446"/>
          <c:w val="0.882926647326979"/>
          <c:h val="0.8378514700050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Servidores!$C$4</c:f>
              <c:strCache>
                <c:ptCount val="1"/>
                <c:pt idx="0">
                  <c:v>Servidores ativos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Servidores!$B$5:$B$20</c:f>
              <c:numCache>
                <c:formatCode>General</c:formatCode>
                <c:ptCount val="16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</c:numCache>
            </c:numRef>
          </c:cat>
          <c:val>
            <c:numRef>
              <c:f>Servidores!$C$5:$C$20</c:f>
              <c:numCache>
                <c:formatCode>_(* #,##0_);_(* \(#,##0\);_(* "-"??_);_(@_)</c:formatCode>
                <c:ptCount val="16"/>
                <c:pt idx="0">
                  <c:v>174966.0</c:v>
                </c:pt>
                <c:pt idx="1">
                  <c:v>168403.0</c:v>
                </c:pt>
                <c:pt idx="2">
                  <c:v>165510.0</c:v>
                </c:pt>
                <c:pt idx="3">
                  <c:v>165595.0</c:v>
                </c:pt>
                <c:pt idx="4">
                  <c:v>163479.0</c:v>
                </c:pt>
                <c:pt idx="5">
                  <c:v>165163.0</c:v>
                </c:pt>
                <c:pt idx="6">
                  <c:v>164870.0</c:v>
                </c:pt>
                <c:pt idx="7">
                  <c:v>171925.0</c:v>
                </c:pt>
                <c:pt idx="8">
                  <c:v>173181.0</c:v>
                </c:pt>
                <c:pt idx="9">
                  <c:v>179449.0</c:v>
                </c:pt>
                <c:pt idx="10">
                  <c:v>180895.0</c:v>
                </c:pt>
                <c:pt idx="11">
                  <c:v>188440.0</c:v>
                </c:pt>
                <c:pt idx="12">
                  <c:v>199174.0</c:v>
                </c:pt>
                <c:pt idx="13">
                  <c:v>215025.0</c:v>
                </c:pt>
                <c:pt idx="14">
                  <c:v>227848.0</c:v>
                </c:pt>
                <c:pt idx="15">
                  <c:v>237427.0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4701368"/>
        <c:axId val="-2136334936"/>
        <c:axId val="0"/>
      </c:bar3DChart>
      <c:catAx>
        <c:axId val="-2114701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200" b="1"/>
            </a:pPr>
            <a:endParaRPr lang="en-US"/>
          </a:p>
        </c:txPr>
        <c:crossAx val="-2136334936"/>
        <c:crosses val="autoZero"/>
        <c:auto val="1"/>
        <c:lblAlgn val="ctr"/>
        <c:lblOffset val="100"/>
        <c:noMultiLvlLbl val="0"/>
      </c:catAx>
      <c:valAx>
        <c:axId val="-2136334936"/>
        <c:scaling>
          <c:orientation val="minMax"/>
          <c:min val="150000.0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-2114701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Gráficos!$K$4</c:f>
              <c:strCache>
                <c:ptCount val="1"/>
                <c:pt idx="0">
                  <c:v>Pré-Crise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Gráficos!$J$5:$J$9</c:f>
              <c:strCache>
                <c:ptCount val="5"/>
                <c:pt idx="0">
                  <c:v>INFRA-ESTRUTURA</c:v>
                </c:pt>
                <c:pt idx="1">
                  <c:v>POLÍTICA SOCIAL</c:v>
                </c:pt>
                <c:pt idx="2">
                  <c:v>PRODUÇÃO</c:v>
                </c:pt>
                <c:pt idx="3">
                  <c:v>PODERES DE ESTADO E ADMINISTRAÇÃO</c:v>
                </c:pt>
                <c:pt idx="4">
                  <c:v>TOTAL</c:v>
                </c:pt>
              </c:strCache>
            </c:strRef>
          </c:cat>
          <c:val>
            <c:numRef>
              <c:f>Gráficos!$K$5:$K$9</c:f>
              <c:numCache>
                <c:formatCode>0.0%</c:formatCode>
                <c:ptCount val="5"/>
                <c:pt idx="0">
                  <c:v>0.0023816564680991</c:v>
                </c:pt>
                <c:pt idx="1">
                  <c:v>0.000585291433036719</c:v>
                </c:pt>
                <c:pt idx="2">
                  <c:v>0.000191454059963621</c:v>
                </c:pt>
                <c:pt idx="3">
                  <c:v>0.00175654674890695</c:v>
                </c:pt>
                <c:pt idx="4">
                  <c:v>0.00491494871000639</c:v>
                </c:pt>
              </c:numCache>
            </c:numRef>
          </c:val>
        </c:ser>
        <c:ser>
          <c:idx val="1"/>
          <c:order val="1"/>
          <c:tx>
            <c:strRef>
              <c:f>Gráficos!$L$4</c:f>
              <c:strCache>
                <c:ptCount val="1"/>
                <c:pt idx="0">
                  <c:v>Pós-Crise</c:v>
                </c:pt>
              </c:strCache>
            </c:strRef>
          </c:tx>
          <c:spPr>
            <a:solidFill>
              <a:srgbClr val="E45223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Gráficos!$J$5:$J$9</c:f>
              <c:strCache>
                <c:ptCount val="5"/>
                <c:pt idx="0">
                  <c:v>INFRA-ESTRUTURA</c:v>
                </c:pt>
                <c:pt idx="1">
                  <c:v>POLÍTICA SOCIAL</c:v>
                </c:pt>
                <c:pt idx="2">
                  <c:v>PRODUÇÃO</c:v>
                </c:pt>
                <c:pt idx="3">
                  <c:v>PODERES DE ESTADO E ADMINISTRAÇÃO</c:v>
                </c:pt>
                <c:pt idx="4">
                  <c:v>TOTAL</c:v>
                </c:pt>
              </c:strCache>
            </c:strRef>
          </c:cat>
          <c:val>
            <c:numRef>
              <c:f>Gráficos!$L$5:$L$9</c:f>
              <c:numCache>
                <c:formatCode>0.0%</c:formatCode>
                <c:ptCount val="5"/>
                <c:pt idx="0">
                  <c:v>0.00160088458136581</c:v>
                </c:pt>
                <c:pt idx="1">
                  <c:v>0.0234856298180771</c:v>
                </c:pt>
                <c:pt idx="2">
                  <c:v>-4.61914221915856E-5</c:v>
                </c:pt>
                <c:pt idx="3">
                  <c:v>-0.000350263309060503</c:v>
                </c:pt>
                <c:pt idx="4">
                  <c:v>0.0246900596681908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2256920"/>
        <c:axId val="-2120977608"/>
      </c:barChart>
      <c:catAx>
        <c:axId val="2102256920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-2120977608"/>
        <c:crosses val="autoZero"/>
        <c:auto val="1"/>
        <c:lblAlgn val="ctr"/>
        <c:lblOffset val="100"/>
        <c:noMultiLvlLbl val="0"/>
      </c:catAx>
      <c:valAx>
        <c:axId val="-212097760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1022569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51646508104013"/>
          <c:y val="0.06070826306914"/>
          <c:w val="0.902807857780664"/>
          <c:h val="0.8706690921644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TAXAS!$C$31</c:f>
              <c:strCache>
                <c:ptCount val="1"/>
                <c:pt idx="0">
                  <c:v>SELIC - % ao ano</c:v>
                </c:pt>
              </c:strCache>
            </c:strRef>
          </c:tx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TAXAS!$B$32:$B$42</c:f>
              <c:numCache>
                <c:formatCode>General</c:formatCode>
                <c:ptCount val="11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</c:numCache>
            </c:numRef>
          </c:cat>
          <c:val>
            <c:numRef>
              <c:f>TAXAS!$C$32:$C$42</c:f>
              <c:numCache>
                <c:formatCode>_(* #,##0.00_);_(* \(#,##0.00\);_(* "-"??_);_(@_)</c:formatCode>
                <c:ptCount val="11"/>
                <c:pt idx="0">
                  <c:v>25.0</c:v>
                </c:pt>
                <c:pt idx="1">
                  <c:v>19.0</c:v>
                </c:pt>
                <c:pt idx="2">
                  <c:v>17.75</c:v>
                </c:pt>
                <c:pt idx="3">
                  <c:v>18.0</c:v>
                </c:pt>
                <c:pt idx="4">
                  <c:v>13.25</c:v>
                </c:pt>
                <c:pt idx="5">
                  <c:v>11.25</c:v>
                </c:pt>
                <c:pt idx="6">
                  <c:v>13.75</c:v>
                </c:pt>
                <c:pt idx="7">
                  <c:v>8.75</c:v>
                </c:pt>
                <c:pt idx="8">
                  <c:v>10.75</c:v>
                </c:pt>
                <c:pt idx="9">
                  <c:v>11.0</c:v>
                </c:pt>
                <c:pt idx="10">
                  <c:v>7.25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1852328"/>
        <c:axId val="2101986680"/>
        <c:axId val="0"/>
      </c:bar3DChart>
      <c:catAx>
        <c:axId val="2101852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1986680"/>
        <c:crosses val="autoZero"/>
        <c:auto val="1"/>
        <c:lblAlgn val="ctr"/>
        <c:lblOffset val="100"/>
        <c:noMultiLvlLbl val="0"/>
      </c:catAx>
      <c:valAx>
        <c:axId val="2101986680"/>
        <c:scaling>
          <c:orientation val="minMax"/>
          <c:min val="5.0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2101852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TAXAS!$C$3</c:f>
              <c:strCache>
                <c:ptCount val="1"/>
                <c:pt idx="0">
                  <c:v>Tx de juros implicita da DLSP</c:v>
                </c:pt>
              </c:strCache>
            </c:strRef>
          </c:tx>
          <c:dLbls>
            <c:dLbl>
              <c:idx val="0"/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TAXAS!$B$4:$B$14</c:f>
              <c:numCache>
                <c:formatCode>General</c:formatCode>
                <c:ptCount val="11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</c:numCache>
            </c:numRef>
          </c:cat>
          <c:val>
            <c:numRef>
              <c:f>TAXAS!$C$4:$C$14</c:f>
              <c:numCache>
                <c:formatCode>_(* #,##0.00_);_(* \(#,##0.00\);_(* "-"??_);_(@_)</c:formatCode>
                <c:ptCount val="11"/>
                <c:pt idx="0">
                  <c:v>15.52145101703604</c:v>
                </c:pt>
                <c:pt idx="1">
                  <c:v>17.52943164854868</c:v>
                </c:pt>
                <c:pt idx="2">
                  <c:v>14.3828069257758</c:v>
                </c:pt>
                <c:pt idx="3">
                  <c:v>17.18005763072512</c:v>
                </c:pt>
                <c:pt idx="4">
                  <c:v>16.3338186331873</c:v>
                </c:pt>
                <c:pt idx="5">
                  <c:v>15.094377830928</c:v>
                </c:pt>
                <c:pt idx="6">
                  <c:v>14.64466066079315</c:v>
                </c:pt>
                <c:pt idx="7">
                  <c:v>14.4099335382905</c:v>
                </c:pt>
                <c:pt idx="8">
                  <c:v>14.9103072443727</c:v>
                </c:pt>
                <c:pt idx="9">
                  <c:v>16.91055596152315</c:v>
                </c:pt>
                <c:pt idx="10">
                  <c:v>15.0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2020376"/>
        <c:axId val="2101586520"/>
      </c:lineChart>
      <c:catAx>
        <c:axId val="2102020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200"/>
            </a:pPr>
            <a:endParaRPr lang="en-US"/>
          </a:p>
        </c:txPr>
        <c:crossAx val="2101586520"/>
        <c:crosses val="autoZero"/>
        <c:auto val="1"/>
        <c:lblAlgn val="ctr"/>
        <c:lblOffset val="100"/>
        <c:noMultiLvlLbl val="0"/>
      </c:catAx>
      <c:valAx>
        <c:axId val="2101586520"/>
        <c:scaling>
          <c:orientation val="minMax"/>
          <c:min val="0.0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2020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Séries!$B$2</c:f>
              <c:strCache>
                <c:ptCount val="1"/>
              </c:strCache>
            </c:strRef>
          </c:tx>
          <c:spPr>
            <a:ln w="28575" cmpd="sng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47"/>
              <c:layout>
                <c:manualLayout>
                  <c:x val="-0.0399524285968309"/>
                  <c:y val="-0.0259476908853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1"/>
              <c:layout>
                <c:manualLayout>
                  <c:x val="-0.0361474353971327"/>
                  <c:y val="-0.0356780749673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0"/>
              <c:layout>
                <c:manualLayout>
                  <c:x val="-0.0843412802681507"/>
                  <c:y val="-0.0480924316044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4"/>
              <c:layout>
                <c:manualLayout>
                  <c:x val="-1.39514805635327E-16"/>
                  <c:y val="-0.0389215363280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Séries!$A$3:$A$267</c:f>
              <c:strCache>
                <c:ptCount val="265"/>
                <c:pt idx="0">
                  <c:v>1991.01</c:v>
                </c:pt>
                <c:pt idx="1">
                  <c:v>1991.02</c:v>
                </c:pt>
                <c:pt idx="2">
                  <c:v>1991.03</c:v>
                </c:pt>
                <c:pt idx="3">
                  <c:v>1991.04</c:v>
                </c:pt>
                <c:pt idx="4">
                  <c:v>1991.05</c:v>
                </c:pt>
                <c:pt idx="5">
                  <c:v>1991.06</c:v>
                </c:pt>
                <c:pt idx="6">
                  <c:v>1991.07</c:v>
                </c:pt>
                <c:pt idx="7">
                  <c:v>1991.08</c:v>
                </c:pt>
                <c:pt idx="8">
                  <c:v>1991.09</c:v>
                </c:pt>
                <c:pt idx="9">
                  <c:v>1991.10</c:v>
                </c:pt>
                <c:pt idx="10">
                  <c:v>1991.11</c:v>
                </c:pt>
                <c:pt idx="11">
                  <c:v>1991.12</c:v>
                </c:pt>
                <c:pt idx="12">
                  <c:v>1992.01</c:v>
                </c:pt>
                <c:pt idx="13">
                  <c:v>1992.02</c:v>
                </c:pt>
                <c:pt idx="14">
                  <c:v>1992.03</c:v>
                </c:pt>
                <c:pt idx="15">
                  <c:v>1992.04</c:v>
                </c:pt>
                <c:pt idx="16">
                  <c:v>1992.05</c:v>
                </c:pt>
                <c:pt idx="17">
                  <c:v>1992.06</c:v>
                </c:pt>
                <c:pt idx="18">
                  <c:v>1992.07</c:v>
                </c:pt>
                <c:pt idx="19">
                  <c:v>1992.08</c:v>
                </c:pt>
                <c:pt idx="20">
                  <c:v>1992.09</c:v>
                </c:pt>
                <c:pt idx="21">
                  <c:v>1992.10</c:v>
                </c:pt>
                <c:pt idx="22">
                  <c:v>1992.11</c:v>
                </c:pt>
                <c:pt idx="23">
                  <c:v>1992.12</c:v>
                </c:pt>
                <c:pt idx="24">
                  <c:v>1993.01</c:v>
                </c:pt>
                <c:pt idx="25">
                  <c:v>1993.02</c:v>
                </c:pt>
                <c:pt idx="26">
                  <c:v>1993.03</c:v>
                </c:pt>
                <c:pt idx="27">
                  <c:v>1993.04</c:v>
                </c:pt>
                <c:pt idx="28">
                  <c:v>1993.05</c:v>
                </c:pt>
                <c:pt idx="29">
                  <c:v>1993.06</c:v>
                </c:pt>
                <c:pt idx="30">
                  <c:v>1993.07</c:v>
                </c:pt>
                <c:pt idx="31">
                  <c:v>1993.08</c:v>
                </c:pt>
                <c:pt idx="32">
                  <c:v>1993.09</c:v>
                </c:pt>
                <c:pt idx="33">
                  <c:v>1993.10</c:v>
                </c:pt>
                <c:pt idx="34">
                  <c:v>1993.11</c:v>
                </c:pt>
                <c:pt idx="35">
                  <c:v>1993.12</c:v>
                </c:pt>
                <c:pt idx="36">
                  <c:v>1994.01</c:v>
                </c:pt>
                <c:pt idx="37">
                  <c:v>1994.02</c:v>
                </c:pt>
                <c:pt idx="38">
                  <c:v>1994.03</c:v>
                </c:pt>
                <c:pt idx="39">
                  <c:v>1994.04</c:v>
                </c:pt>
                <c:pt idx="40">
                  <c:v>1994.05</c:v>
                </c:pt>
                <c:pt idx="41">
                  <c:v>1994.06</c:v>
                </c:pt>
                <c:pt idx="42">
                  <c:v>1994.07</c:v>
                </c:pt>
                <c:pt idx="43">
                  <c:v>1994.08</c:v>
                </c:pt>
                <c:pt idx="44">
                  <c:v>1994.09</c:v>
                </c:pt>
                <c:pt idx="45">
                  <c:v>1994.10</c:v>
                </c:pt>
                <c:pt idx="46">
                  <c:v>1994.11</c:v>
                </c:pt>
                <c:pt idx="47">
                  <c:v>1994.12</c:v>
                </c:pt>
                <c:pt idx="48">
                  <c:v>1995.01</c:v>
                </c:pt>
                <c:pt idx="49">
                  <c:v>1995.02</c:v>
                </c:pt>
                <c:pt idx="50">
                  <c:v>1995.03</c:v>
                </c:pt>
                <c:pt idx="51">
                  <c:v>1995.04</c:v>
                </c:pt>
                <c:pt idx="52">
                  <c:v>1995.05</c:v>
                </c:pt>
                <c:pt idx="53">
                  <c:v>1995.06</c:v>
                </c:pt>
                <c:pt idx="54">
                  <c:v>1995.07</c:v>
                </c:pt>
                <c:pt idx="55">
                  <c:v>1995.08</c:v>
                </c:pt>
                <c:pt idx="56">
                  <c:v>1995.09</c:v>
                </c:pt>
                <c:pt idx="57">
                  <c:v>1995.10</c:v>
                </c:pt>
                <c:pt idx="58">
                  <c:v>1995.11</c:v>
                </c:pt>
                <c:pt idx="59">
                  <c:v>1995.12</c:v>
                </c:pt>
                <c:pt idx="60">
                  <c:v>1996.01</c:v>
                </c:pt>
                <c:pt idx="61">
                  <c:v>1996.02</c:v>
                </c:pt>
                <c:pt idx="62">
                  <c:v>1996.03</c:v>
                </c:pt>
                <c:pt idx="63">
                  <c:v>1996.04</c:v>
                </c:pt>
                <c:pt idx="64">
                  <c:v>1996.05</c:v>
                </c:pt>
                <c:pt idx="65">
                  <c:v>1996.06</c:v>
                </c:pt>
                <c:pt idx="66">
                  <c:v>1996.07</c:v>
                </c:pt>
                <c:pt idx="67">
                  <c:v>1996.08</c:v>
                </c:pt>
                <c:pt idx="68">
                  <c:v>1996.09</c:v>
                </c:pt>
                <c:pt idx="69">
                  <c:v>1996.10</c:v>
                </c:pt>
                <c:pt idx="70">
                  <c:v>1996.11</c:v>
                </c:pt>
                <c:pt idx="71">
                  <c:v>1996.12</c:v>
                </c:pt>
                <c:pt idx="72">
                  <c:v>1997.01</c:v>
                </c:pt>
                <c:pt idx="73">
                  <c:v>1997.02</c:v>
                </c:pt>
                <c:pt idx="74">
                  <c:v>1997.03</c:v>
                </c:pt>
                <c:pt idx="75">
                  <c:v>1997.04</c:v>
                </c:pt>
                <c:pt idx="76">
                  <c:v>1997.05</c:v>
                </c:pt>
                <c:pt idx="77">
                  <c:v>1997.06</c:v>
                </c:pt>
                <c:pt idx="78">
                  <c:v>1997.07</c:v>
                </c:pt>
                <c:pt idx="79">
                  <c:v>1997.08</c:v>
                </c:pt>
                <c:pt idx="80">
                  <c:v>1997.09</c:v>
                </c:pt>
                <c:pt idx="81">
                  <c:v>1997.10</c:v>
                </c:pt>
                <c:pt idx="82">
                  <c:v>1997.11</c:v>
                </c:pt>
                <c:pt idx="83">
                  <c:v>1997.12</c:v>
                </c:pt>
                <c:pt idx="84">
                  <c:v>1998.01</c:v>
                </c:pt>
                <c:pt idx="85">
                  <c:v>1998.02</c:v>
                </c:pt>
                <c:pt idx="86">
                  <c:v>1998.03</c:v>
                </c:pt>
                <c:pt idx="87">
                  <c:v>1998.04</c:v>
                </c:pt>
                <c:pt idx="88">
                  <c:v>1998.05</c:v>
                </c:pt>
                <c:pt idx="89">
                  <c:v>1998.06</c:v>
                </c:pt>
                <c:pt idx="90">
                  <c:v>1998.07</c:v>
                </c:pt>
                <c:pt idx="91">
                  <c:v>1998.08</c:v>
                </c:pt>
                <c:pt idx="92">
                  <c:v>1998.09</c:v>
                </c:pt>
                <c:pt idx="93">
                  <c:v>1998.10</c:v>
                </c:pt>
                <c:pt idx="94">
                  <c:v>1998.11</c:v>
                </c:pt>
                <c:pt idx="95">
                  <c:v>1998.12</c:v>
                </c:pt>
                <c:pt idx="96">
                  <c:v>1999.01</c:v>
                </c:pt>
                <c:pt idx="97">
                  <c:v>1999.02</c:v>
                </c:pt>
                <c:pt idx="98">
                  <c:v>1999.03</c:v>
                </c:pt>
                <c:pt idx="99">
                  <c:v>1999.04</c:v>
                </c:pt>
                <c:pt idx="100">
                  <c:v>1999.05</c:v>
                </c:pt>
                <c:pt idx="101">
                  <c:v>1999.06</c:v>
                </c:pt>
                <c:pt idx="102">
                  <c:v>1999.07</c:v>
                </c:pt>
                <c:pt idx="103">
                  <c:v>1999.08</c:v>
                </c:pt>
                <c:pt idx="104">
                  <c:v>1999.09</c:v>
                </c:pt>
                <c:pt idx="105">
                  <c:v>1999.10</c:v>
                </c:pt>
                <c:pt idx="106">
                  <c:v>1999.11</c:v>
                </c:pt>
                <c:pt idx="107">
                  <c:v>1999.12</c:v>
                </c:pt>
                <c:pt idx="108">
                  <c:v>2000.01</c:v>
                </c:pt>
                <c:pt idx="109">
                  <c:v>2000.02</c:v>
                </c:pt>
                <c:pt idx="110">
                  <c:v>2000.03</c:v>
                </c:pt>
                <c:pt idx="111">
                  <c:v>2000.04</c:v>
                </c:pt>
                <c:pt idx="112">
                  <c:v>2000.05</c:v>
                </c:pt>
                <c:pt idx="113">
                  <c:v>2000.06</c:v>
                </c:pt>
                <c:pt idx="114">
                  <c:v>2000.07</c:v>
                </c:pt>
                <c:pt idx="115">
                  <c:v>2000.08</c:v>
                </c:pt>
                <c:pt idx="116">
                  <c:v>2000.09</c:v>
                </c:pt>
                <c:pt idx="117">
                  <c:v>2000.10</c:v>
                </c:pt>
                <c:pt idx="118">
                  <c:v>2000.11</c:v>
                </c:pt>
                <c:pt idx="119">
                  <c:v>2000.12</c:v>
                </c:pt>
                <c:pt idx="120">
                  <c:v>2001.01</c:v>
                </c:pt>
                <c:pt idx="121">
                  <c:v>2001.02</c:v>
                </c:pt>
                <c:pt idx="122">
                  <c:v>2001.03</c:v>
                </c:pt>
                <c:pt idx="123">
                  <c:v>2001.04</c:v>
                </c:pt>
                <c:pt idx="124">
                  <c:v>2001.05</c:v>
                </c:pt>
                <c:pt idx="125">
                  <c:v>2001.06</c:v>
                </c:pt>
                <c:pt idx="126">
                  <c:v>2001.07</c:v>
                </c:pt>
                <c:pt idx="127">
                  <c:v>2001.08</c:v>
                </c:pt>
                <c:pt idx="128">
                  <c:v>2001.09</c:v>
                </c:pt>
                <c:pt idx="129">
                  <c:v>2001.10</c:v>
                </c:pt>
                <c:pt idx="130">
                  <c:v>2001.11</c:v>
                </c:pt>
                <c:pt idx="131">
                  <c:v>2001.12</c:v>
                </c:pt>
                <c:pt idx="132">
                  <c:v>2002.01</c:v>
                </c:pt>
                <c:pt idx="133">
                  <c:v>2002.02</c:v>
                </c:pt>
                <c:pt idx="134">
                  <c:v>2002.03</c:v>
                </c:pt>
                <c:pt idx="135">
                  <c:v>2002.04</c:v>
                </c:pt>
                <c:pt idx="136">
                  <c:v>2002.05</c:v>
                </c:pt>
                <c:pt idx="137">
                  <c:v>2002.06</c:v>
                </c:pt>
                <c:pt idx="138">
                  <c:v>2002.07</c:v>
                </c:pt>
                <c:pt idx="139">
                  <c:v>2002.08</c:v>
                </c:pt>
                <c:pt idx="140">
                  <c:v>2002.09</c:v>
                </c:pt>
                <c:pt idx="141">
                  <c:v>2002.10</c:v>
                </c:pt>
                <c:pt idx="142">
                  <c:v>2002.11</c:v>
                </c:pt>
                <c:pt idx="143">
                  <c:v>2002.12</c:v>
                </c:pt>
                <c:pt idx="144">
                  <c:v>2003.01</c:v>
                </c:pt>
                <c:pt idx="145">
                  <c:v>2003.02</c:v>
                </c:pt>
                <c:pt idx="146">
                  <c:v>2003.03</c:v>
                </c:pt>
                <c:pt idx="147">
                  <c:v>2003.04</c:v>
                </c:pt>
                <c:pt idx="148">
                  <c:v>2003.05</c:v>
                </c:pt>
                <c:pt idx="149">
                  <c:v>2003.06</c:v>
                </c:pt>
                <c:pt idx="150">
                  <c:v>2003.07</c:v>
                </c:pt>
                <c:pt idx="151">
                  <c:v>2003.08</c:v>
                </c:pt>
                <c:pt idx="152">
                  <c:v>2003.09</c:v>
                </c:pt>
                <c:pt idx="153">
                  <c:v>2003.10</c:v>
                </c:pt>
                <c:pt idx="154">
                  <c:v>2003.11</c:v>
                </c:pt>
                <c:pt idx="155">
                  <c:v>2003.12</c:v>
                </c:pt>
                <c:pt idx="156">
                  <c:v>2004.01</c:v>
                </c:pt>
                <c:pt idx="157">
                  <c:v>2004.02</c:v>
                </c:pt>
                <c:pt idx="158">
                  <c:v>2004.03</c:v>
                </c:pt>
                <c:pt idx="159">
                  <c:v>2004.04</c:v>
                </c:pt>
                <c:pt idx="160">
                  <c:v>2004.05</c:v>
                </c:pt>
                <c:pt idx="161">
                  <c:v>2004.06</c:v>
                </c:pt>
                <c:pt idx="162">
                  <c:v>2004.07</c:v>
                </c:pt>
                <c:pt idx="163">
                  <c:v>2004.08</c:v>
                </c:pt>
                <c:pt idx="164">
                  <c:v>2004.09</c:v>
                </c:pt>
                <c:pt idx="165">
                  <c:v>2004.10</c:v>
                </c:pt>
                <c:pt idx="166">
                  <c:v>2004.11</c:v>
                </c:pt>
                <c:pt idx="167">
                  <c:v>2004.12</c:v>
                </c:pt>
                <c:pt idx="168">
                  <c:v>2005.01</c:v>
                </c:pt>
                <c:pt idx="169">
                  <c:v>2005.02</c:v>
                </c:pt>
                <c:pt idx="170">
                  <c:v>2005.03</c:v>
                </c:pt>
                <c:pt idx="171">
                  <c:v>2005.04</c:v>
                </c:pt>
                <c:pt idx="172">
                  <c:v>2005.05</c:v>
                </c:pt>
                <c:pt idx="173">
                  <c:v>2005.06</c:v>
                </c:pt>
                <c:pt idx="174">
                  <c:v>2005.07</c:v>
                </c:pt>
                <c:pt idx="175">
                  <c:v>2005.08</c:v>
                </c:pt>
                <c:pt idx="176">
                  <c:v>2005.09</c:v>
                </c:pt>
                <c:pt idx="177">
                  <c:v>2005.10</c:v>
                </c:pt>
                <c:pt idx="178">
                  <c:v>2005.11</c:v>
                </c:pt>
                <c:pt idx="179">
                  <c:v>2005.12</c:v>
                </c:pt>
                <c:pt idx="180">
                  <c:v>2006.01</c:v>
                </c:pt>
                <c:pt idx="181">
                  <c:v>2006.02</c:v>
                </c:pt>
                <c:pt idx="182">
                  <c:v>2006.03</c:v>
                </c:pt>
                <c:pt idx="183">
                  <c:v>2006.04</c:v>
                </c:pt>
                <c:pt idx="184">
                  <c:v>2006.05</c:v>
                </c:pt>
                <c:pt idx="185">
                  <c:v>2006.06</c:v>
                </c:pt>
                <c:pt idx="186">
                  <c:v>2006.07</c:v>
                </c:pt>
                <c:pt idx="187">
                  <c:v>2006.08</c:v>
                </c:pt>
                <c:pt idx="188">
                  <c:v>2006.09</c:v>
                </c:pt>
                <c:pt idx="189">
                  <c:v>2006.10</c:v>
                </c:pt>
                <c:pt idx="190">
                  <c:v>2006.11</c:v>
                </c:pt>
                <c:pt idx="191">
                  <c:v>2006.12</c:v>
                </c:pt>
                <c:pt idx="192">
                  <c:v>2007.01</c:v>
                </c:pt>
                <c:pt idx="193">
                  <c:v>2007.02</c:v>
                </c:pt>
                <c:pt idx="194">
                  <c:v>2007.03</c:v>
                </c:pt>
                <c:pt idx="195">
                  <c:v>2007.04</c:v>
                </c:pt>
                <c:pt idx="196">
                  <c:v>2007.05</c:v>
                </c:pt>
                <c:pt idx="197">
                  <c:v>2007.06</c:v>
                </c:pt>
                <c:pt idx="198">
                  <c:v>2007.07</c:v>
                </c:pt>
                <c:pt idx="199">
                  <c:v>2007.08</c:v>
                </c:pt>
                <c:pt idx="200">
                  <c:v>2007.09</c:v>
                </c:pt>
                <c:pt idx="201">
                  <c:v>2007.10</c:v>
                </c:pt>
                <c:pt idx="202">
                  <c:v>2007.11</c:v>
                </c:pt>
                <c:pt idx="203">
                  <c:v>2007.12</c:v>
                </c:pt>
                <c:pt idx="204">
                  <c:v>2008.01</c:v>
                </c:pt>
                <c:pt idx="205">
                  <c:v>2008.02</c:v>
                </c:pt>
                <c:pt idx="206">
                  <c:v>2008.03</c:v>
                </c:pt>
                <c:pt idx="207">
                  <c:v>2008.04</c:v>
                </c:pt>
                <c:pt idx="208">
                  <c:v>2008.05</c:v>
                </c:pt>
                <c:pt idx="209">
                  <c:v>2008.06</c:v>
                </c:pt>
                <c:pt idx="210">
                  <c:v>2008.07</c:v>
                </c:pt>
                <c:pt idx="211">
                  <c:v>2008.08</c:v>
                </c:pt>
                <c:pt idx="212">
                  <c:v>2008.09</c:v>
                </c:pt>
                <c:pt idx="213">
                  <c:v>2008.10</c:v>
                </c:pt>
                <c:pt idx="214">
                  <c:v>2008.11</c:v>
                </c:pt>
                <c:pt idx="215">
                  <c:v>2008.12</c:v>
                </c:pt>
                <c:pt idx="216">
                  <c:v>2009.01</c:v>
                </c:pt>
                <c:pt idx="217">
                  <c:v>2009.02</c:v>
                </c:pt>
                <c:pt idx="218">
                  <c:v>2009.03</c:v>
                </c:pt>
                <c:pt idx="219">
                  <c:v>2009.04</c:v>
                </c:pt>
                <c:pt idx="220">
                  <c:v>2009.05</c:v>
                </c:pt>
                <c:pt idx="221">
                  <c:v>2009.06</c:v>
                </c:pt>
                <c:pt idx="222">
                  <c:v>2009.07</c:v>
                </c:pt>
                <c:pt idx="223">
                  <c:v>2009.08</c:v>
                </c:pt>
                <c:pt idx="224">
                  <c:v>2009.09</c:v>
                </c:pt>
                <c:pt idx="225">
                  <c:v>2009.10</c:v>
                </c:pt>
                <c:pt idx="226">
                  <c:v>2009.11</c:v>
                </c:pt>
                <c:pt idx="227">
                  <c:v>2009.12</c:v>
                </c:pt>
                <c:pt idx="228">
                  <c:v>2010.01</c:v>
                </c:pt>
                <c:pt idx="229">
                  <c:v>2010.02</c:v>
                </c:pt>
                <c:pt idx="230">
                  <c:v>2010.03</c:v>
                </c:pt>
                <c:pt idx="231">
                  <c:v>2010.04</c:v>
                </c:pt>
                <c:pt idx="232">
                  <c:v>2010.05</c:v>
                </c:pt>
                <c:pt idx="233">
                  <c:v>2010.06</c:v>
                </c:pt>
                <c:pt idx="234">
                  <c:v>2010.07</c:v>
                </c:pt>
                <c:pt idx="235">
                  <c:v>2010.08</c:v>
                </c:pt>
                <c:pt idx="236">
                  <c:v>2010.09</c:v>
                </c:pt>
                <c:pt idx="237">
                  <c:v>2010.10</c:v>
                </c:pt>
                <c:pt idx="238">
                  <c:v>2010.11</c:v>
                </c:pt>
                <c:pt idx="239">
                  <c:v>2010.12</c:v>
                </c:pt>
                <c:pt idx="240">
                  <c:v>2011.01</c:v>
                </c:pt>
                <c:pt idx="241">
                  <c:v>2011.02</c:v>
                </c:pt>
                <c:pt idx="242">
                  <c:v>2011.03</c:v>
                </c:pt>
                <c:pt idx="243">
                  <c:v>2011.04</c:v>
                </c:pt>
                <c:pt idx="244">
                  <c:v>2011.05</c:v>
                </c:pt>
                <c:pt idx="245">
                  <c:v>2011.06</c:v>
                </c:pt>
                <c:pt idx="246">
                  <c:v>2011.07</c:v>
                </c:pt>
                <c:pt idx="247">
                  <c:v>2011.08</c:v>
                </c:pt>
                <c:pt idx="248">
                  <c:v>2011.09</c:v>
                </c:pt>
                <c:pt idx="249">
                  <c:v>2011.10</c:v>
                </c:pt>
                <c:pt idx="250">
                  <c:v>2011.11</c:v>
                </c:pt>
                <c:pt idx="251">
                  <c:v>2011.12</c:v>
                </c:pt>
                <c:pt idx="252">
                  <c:v>2012.01</c:v>
                </c:pt>
                <c:pt idx="253">
                  <c:v>2012.02</c:v>
                </c:pt>
                <c:pt idx="254">
                  <c:v>2012.03</c:v>
                </c:pt>
                <c:pt idx="255">
                  <c:v>2012.04</c:v>
                </c:pt>
                <c:pt idx="256">
                  <c:v>2012.05</c:v>
                </c:pt>
                <c:pt idx="257">
                  <c:v>2012.06</c:v>
                </c:pt>
                <c:pt idx="258">
                  <c:v>2012.07</c:v>
                </c:pt>
                <c:pt idx="259">
                  <c:v>2012.08</c:v>
                </c:pt>
                <c:pt idx="260">
                  <c:v>2012.09</c:v>
                </c:pt>
                <c:pt idx="261">
                  <c:v>2012.10</c:v>
                </c:pt>
                <c:pt idx="262">
                  <c:v>2012.11</c:v>
                </c:pt>
                <c:pt idx="263">
                  <c:v>2012.12</c:v>
                </c:pt>
                <c:pt idx="264">
                  <c:v>2013.01</c:v>
                </c:pt>
              </c:strCache>
            </c:strRef>
          </c:cat>
          <c:val>
            <c:numRef>
              <c:f>Séries!$B$3:$B$267</c:f>
              <c:numCache>
                <c:formatCode>#,##0.00</c:formatCode>
                <c:ptCount val="265"/>
                <c:pt idx="0">
                  <c:v>77.52</c:v>
                </c:pt>
                <c:pt idx="1">
                  <c:v>76.12</c:v>
                </c:pt>
                <c:pt idx="2">
                  <c:v>75.31</c:v>
                </c:pt>
                <c:pt idx="3">
                  <c:v>80.38</c:v>
                </c:pt>
                <c:pt idx="4">
                  <c:v>81.78</c:v>
                </c:pt>
                <c:pt idx="5">
                  <c:v>85.59</c:v>
                </c:pt>
                <c:pt idx="6">
                  <c:v>87.33</c:v>
                </c:pt>
                <c:pt idx="7">
                  <c:v>88.04</c:v>
                </c:pt>
                <c:pt idx="8">
                  <c:v>85.05</c:v>
                </c:pt>
                <c:pt idx="9">
                  <c:v>85.81</c:v>
                </c:pt>
                <c:pt idx="10">
                  <c:v>80.98</c:v>
                </c:pt>
                <c:pt idx="11">
                  <c:v>75.79</c:v>
                </c:pt>
                <c:pt idx="12">
                  <c:v>75.71</c:v>
                </c:pt>
                <c:pt idx="13">
                  <c:v>78.9</c:v>
                </c:pt>
                <c:pt idx="14">
                  <c:v>77.89</c:v>
                </c:pt>
                <c:pt idx="15">
                  <c:v>78.37</c:v>
                </c:pt>
                <c:pt idx="16">
                  <c:v>76.12</c:v>
                </c:pt>
                <c:pt idx="17">
                  <c:v>77.24</c:v>
                </c:pt>
                <c:pt idx="18">
                  <c:v>76.98</c:v>
                </c:pt>
                <c:pt idx="19">
                  <c:v>76.79</c:v>
                </c:pt>
                <c:pt idx="20">
                  <c:v>78.7</c:v>
                </c:pt>
                <c:pt idx="21">
                  <c:v>78.73</c:v>
                </c:pt>
                <c:pt idx="22">
                  <c:v>80.61</c:v>
                </c:pt>
                <c:pt idx="23">
                  <c:v>80.32</c:v>
                </c:pt>
                <c:pt idx="24">
                  <c:v>81.9</c:v>
                </c:pt>
                <c:pt idx="25">
                  <c:v>83.92</c:v>
                </c:pt>
                <c:pt idx="26">
                  <c:v>83.7</c:v>
                </c:pt>
                <c:pt idx="27">
                  <c:v>84.54</c:v>
                </c:pt>
                <c:pt idx="28">
                  <c:v>86.57</c:v>
                </c:pt>
                <c:pt idx="29">
                  <c:v>84.96</c:v>
                </c:pt>
                <c:pt idx="30">
                  <c:v>85.37</c:v>
                </c:pt>
                <c:pt idx="31">
                  <c:v>84.35</c:v>
                </c:pt>
                <c:pt idx="32">
                  <c:v>84.04</c:v>
                </c:pt>
                <c:pt idx="33">
                  <c:v>84.75</c:v>
                </c:pt>
                <c:pt idx="34">
                  <c:v>84.6</c:v>
                </c:pt>
                <c:pt idx="35">
                  <c:v>86.56</c:v>
                </c:pt>
                <c:pt idx="36">
                  <c:v>88.11</c:v>
                </c:pt>
                <c:pt idx="37">
                  <c:v>86.22</c:v>
                </c:pt>
                <c:pt idx="38">
                  <c:v>87.4</c:v>
                </c:pt>
                <c:pt idx="39">
                  <c:v>87.16</c:v>
                </c:pt>
                <c:pt idx="40">
                  <c:v>89.0</c:v>
                </c:pt>
                <c:pt idx="41">
                  <c:v>88.1</c:v>
                </c:pt>
                <c:pt idx="42">
                  <c:v>88.83</c:v>
                </c:pt>
                <c:pt idx="43">
                  <c:v>93.55</c:v>
                </c:pt>
                <c:pt idx="44">
                  <c:v>94.16</c:v>
                </c:pt>
                <c:pt idx="45">
                  <c:v>94.75</c:v>
                </c:pt>
                <c:pt idx="46">
                  <c:v>96.51</c:v>
                </c:pt>
                <c:pt idx="47">
                  <c:v>102.39</c:v>
                </c:pt>
                <c:pt idx="48">
                  <c:v>100.01</c:v>
                </c:pt>
                <c:pt idx="49">
                  <c:v>99.88</c:v>
                </c:pt>
                <c:pt idx="50">
                  <c:v>99.8</c:v>
                </c:pt>
                <c:pt idx="51">
                  <c:v>98.51</c:v>
                </c:pt>
                <c:pt idx="52">
                  <c:v>89.64</c:v>
                </c:pt>
                <c:pt idx="53">
                  <c:v>90.82</c:v>
                </c:pt>
                <c:pt idx="54">
                  <c:v>88.79</c:v>
                </c:pt>
                <c:pt idx="55">
                  <c:v>87.3</c:v>
                </c:pt>
                <c:pt idx="56">
                  <c:v>88.22</c:v>
                </c:pt>
                <c:pt idx="57">
                  <c:v>89.16999999999998</c:v>
                </c:pt>
                <c:pt idx="58">
                  <c:v>90.09</c:v>
                </c:pt>
                <c:pt idx="59">
                  <c:v>92.39</c:v>
                </c:pt>
                <c:pt idx="60">
                  <c:v>90.42</c:v>
                </c:pt>
                <c:pt idx="61">
                  <c:v>89.86</c:v>
                </c:pt>
                <c:pt idx="62">
                  <c:v>90.01</c:v>
                </c:pt>
                <c:pt idx="63">
                  <c:v>92.51</c:v>
                </c:pt>
                <c:pt idx="64">
                  <c:v>92.13</c:v>
                </c:pt>
                <c:pt idx="65">
                  <c:v>90.41</c:v>
                </c:pt>
                <c:pt idx="66">
                  <c:v>96.23</c:v>
                </c:pt>
                <c:pt idx="67">
                  <c:v>94.94</c:v>
                </c:pt>
                <c:pt idx="68">
                  <c:v>95.46</c:v>
                </c:pt>
                <c:pt idx="69">
                  <c:v>96.52</c:v>
                </c:pt>
                <c:pt idx="70">
                  <c:v>97.16999999999998</c:v>
                </c:pt>
                <c:pt idx="71">
                  <c:v>96.35</c:v>
                </c:pt>
                <c:pt idx="72">
                  <c:v>96.53</c:v>
                </c:pt>
                <c:pt idx="73">
                  <c:v>97.02</c:v>
                </c:pt>
                <c:pt idx="74">
                  <c:v>98.28</c:v>
                </c:pt>
                <c:pt idx="75">
                  <c:v>96.18000000000001</c:v>
                </c:pt>
                <c:pt idx="76">
                  <c:v>95.31</c:v>
                </c:pt>
                <c:pt idx="77">
                  <c:v>97.55</c:v>
                </c:pt>
                <c:pt idx="78">
                  <c:v>96.69</c:v>
                </c:pt>
                <c:pt idx="79">
                  <c:v>98.15000000000001</c:v>
                </c:pt>
                <c:pt idx="80">
                  <c:v>100.67</c:v>
                </c:pt>
                <c:pt idx="81">
                  <c:v>102.15</c:v>
                </c:pt>
                <c:pt idx="82">
                  <c:v>97.04</c:v>
                </c:pt>
                <c:pt idx="83">
                  <c:v>91.76</c:v>
                </c:pt>
                <c:pt idx="84">
                  <c:v>93.97</c:v>
                </c:pt>
                <c:pt idx="85">
                  <c:v>95.53</c:v>
                </c:pt>
                <c:pt idx="86">
                  <c:v>94.81</c:v>
                </c:pt>
                <c:pt idx="87">
                  <c:v>95.96</c:v>
                </c:pt>
                <c:pt idx="88">
                  <c:v>97.55</c:v>
                </c:pt>
                <c:pt idx="89">
                  <c:v>95.26</c:v>
                </c:pt>
                <c:pt idx="90">
                  <c:v>96.12</c:v>
                </c:pt>
                <c:pt idx="91">
                  <c:v>94.58</c:v>
                </c:pt>
                <c:pt idx="92">
                  <c:v>94.38</c:v>
                </c:pt>
                <c:pt idx="93">
                  <c:v>91.25</c:v>
                </c:pt>
                <c:pt idx="94">
                  <c:v>91.55</c:v>
                </c:pt>
                <c:pt idx="95">
                  <c:v>87.72</c:v>
                </c:pt>
                <c:pt idx="96">
                  <c:v>91.0</c:v>
                </c:pt>
                <c:pt idx="97">
                  <c:v>89.86</c:v>
                </c:pt>
                <c:pt idx="98">
                  <c:v>89.83</c:v>
                </c:pt>
                <c:pt idx="99">
                  <c:v>91.32</c:v>
                </c:pt>
                <c:pt idx="100">
                  <c:v>93.46</c:v>
                </c:pt>
                <c:pt idx="101">
                  <c:v>92.61</c:v>
                </c:pt>
                <c:pt idx="102">
                  <c:v>91.1</c:v>
                </c:pt>
                <c:pt idx="103">
                  <c:v>92.64</c:v>
                </c:pt>
                <c:pt idx="104">
                  <c:v>93.94</c:v>
                </c:pt>
                <c:pt idx="105">
                  <c:v>95.62</c:v>
                </c:pt>
                <c:pt idx="106">
                  <c:v>94.83</c:v>
                </c:pt>
                <c:pt idx="107">
                  <c:v>94.8</c:v>
                </c:pt>
                <c:pt idx="108">
                  <c:v>94.65000000000001</c:v>
                </c:pt>
                <c:pt idx="109">
                  <c:v>94.74</c:v>
                </c:pt>
                <c:pt idx="110">
                  <c:v>96.25</c:v>
                </c:pt>
                <c:pt idx="111">
                  <c:v>97.32</c:v>
                </c:pt>
                <c:pt idx="112">
                  <c:v>96.9</c:v>
                </c:pt>
                <c:pt idx="113">
                  <c:v>98.85</c:v>
                </c:pt>
                <c:pt idx="114">
                  <c:v>100.04</c:v>
                </c:pt>
                <c:pt idx="115">
                  <c:v>99.96</c:v>
                </c:pt>
                <c:pt idx="116">
                  <c:v>97.87</c:v>
                </c:pt>
                <c:pt idx="117">
                  <c:v>99.49</c:v>
                </c:pt>
                <c:pt idx="118">
                  <c:v>98.99</c:v>
                </c:pt>
                <c:pt idx="119">
                  <c:v>102.77</c:v>
                </c:pt>
                <c:pt idx="120">
                  <c:v>101.39</c:v>
                </c:pt>
                <c:pt idx="121">
                  <c:v>102.74</c:v>
                </c:pt>
                <c:pt idx="122">
                  <c:v>101.21</c:v>
                </c:pt>
                <c:pt idx="123">
                  <c:v>100.85</c:v>
                </c:pt>
                <c:pt idx="124">
                  <c:v>102.16</c:v>
                </c:pt>
                <c:pt idx="125">
                  <c:v>100.22</c:v>
                </c:pt>
                <c:pt idx="126">
                  <c:v>99.77</c:v>
                </c:pt>
                <c:pt idx="127">
                  <c:v>100.01</c:v>
                </c:pt>
                <c:pt idx="128">
                  <c:v>97.99</c:v>
                </c:pt>
                <c:pt idx="129">
                  <c:v>95.73</c:v>
                </c:pt>
                <c:pt idx="130">
                  <c:v>96.29</c:v>
                </c:pt>
                <c:pt idx="131">
                  <c:v>95.43</c:v>
                </c:pt>
                <c:pt idx="132">
                  <c:v>98.38</c:v>
                </c:pt>
                <c:pt idx="133">
                  <c:v>100.2</c:v>
                </c:pt>
                <c:pt idx="134">
                  <c:v>100.7</c:v>
                </c:pt>
                <c:pt idx="135">
                  <c:v>98.85</c:v>
                </c:pt>
                <c:pt idx="136">
                  <c:v>97.41</c:v>
                </c:pt>
                <c:pt idx="137">
                  <c:v>98.95</c:v>
                </c:pt>
                <c:pt idx="138">
                  <c:v>99.62</c:v>
                </c:pt>
                <c:pt idx="139">
                  <c:v>98.95</c:v>
                </c:pt>
                <c:pt idx="140">
                  <c:v>99.55</c:v>
                </c:pt>
                <c:pt idx="141">
                  <c:v>103.17</c:v>
                </c:pt>
                <c:pt idx="142">
                  <c:v>103.49</c:v>
                </c:pt>
                <c:pt idx="143">
                  <c:v>100.76</c:v>
                </c:pt>
                <c:pt idx="144">
                  <c:v>98.94</c:v>
                </c:pt>
                <c:pt idx="145">
                  <c:v>98.28</c:v>
                </c:pt>
                <c:pt idx="146">
                  <c:v>98.48</c:v>
                </c:pt>
                <c:pt idx="147">
                  <c:v>98.8</c:v>
                </c:pt>
                <c:pt idx="148">
                  <c:v>96.87</c:v>
                </c:pt>
                <c:pt idx="149">
                  <c:v>95.69</c:v>
                </c:pt>
                <c:pt idx="150">
                  <c:v>96.87</c:v>
                </c:pt>
                <c:pt idx="151">
                  <c:v>97.88</c:v>
                </c:pt>
                <c:pt idx="152">
                  <c:v>101.98</c:v>
                </c:pt>
                <c:pt idx="153">
                  <c:v>103.59</c:v>
                </c:pt>
                <c:pt idx="154">
                  <c:v>106.02</c:v>
                </c:pt>
                <c:pt idx="155">
                  <c:v>103.98</c:v>
                </c:pt>
                <c:pt idx="156">
                  <c:v>103.97</c:v>
                </c:pt>
                <c:pt idx="157">
                  <c:v>103.69</c:v>
                </c:pt>
                <c:pt idx="158">
                  <c:v>105.21</c:v>
                </c:pt>
                <c:pt idx="159">
                  <c:v>105.72</c:v>
                </c:pt>
                <c:pt idx="160">
                  <c:v>107.8</c:v>
                </c:pt>
                <c:pt idx="161">
                  <c:v>107.43</c:v>
                </c:pt>
                <c:pt idx="162">
                  <c:v>109.24</c:v>
                </c:pt>
                <c:pt idx="163">
                  <c:v>109.77</c:v>
                </c:pt>
                <c:pt idx="164">
                  <c:v>110.83</c:v>
                </c:pt>
                <c:pt idx="165">
                  <c:v>110.65</c:v>
                </c:pt>
                <c:pt idx="166">
                  <c:v>110.95</c:v>
                </c:pt>
                <c:pt idx="167">
                  <c:v>111.09</c:v>
                </c:pt>
                <c:pt idx="168">
                  <c:v>110.87</c:v>
                </c:pt>
                <c:pt idx="169">
                  <c:v>109.0</c:v>
                </c:pt>
                <c:pt idx="170">
                  <c:v>110.82</c:v>
                </c:pt>
                <c:pt idx="171">
                  <c:v>110.3</c:v>
                </c:pt>
                <c:pt idx="172">
                  <c:v>111.06</c:v>
                </c:pt>
                <c:pt idx="173">
                  <c:v>114.4</c:v>
                </c:pt>
                <c:pt idx="174">
                  <c:v>111.28</c:v>
                </c:pt>
                <c:pt idx="175">
                  <c:v>112.06</c:v>
                </c:pt>
                <c:pt idx="176">
                  <c:v>110.21</c:v>
                </c:pt>
                <c:pt idx="177">
                  <c:v>110.33</c:v>
                </c:pt>
                <c:pt idx="178">
                  <c:v>111.55</c:v>
                </c:pt>
                <c:pt idx="179">
                  <c:v>114.54</c:v>
                </c:pt>
                <c:pt idx="180">
                  <c:v>112.14</c:v>
                </c:pt>
                <c:pt idx="181">
                  <c:v>114.51</c:v>
                </c:pt>
                <c:pt idx="182">
                  <c:v>112.97</c:v>
                </c:pt>
                <c:pt idx="183">
                  <c:v>113.93</c:v>
                </c:pt>
                <c:pt idx="184">
                  <c:v>114.65</c:v>
                </c:pt>
                <c:pt idx="185">
                  <c:v>112.82</c:v>
                </c:pt>
                <c:pt idx="186">
                  <c:v>114.53</c:v>
                </c:pt>
                <c:pt idx="187">
                  <c:v>114.81</c:v>
                </c:pt>
                <c:pt idx="188">
                  <c:v>114.03</c:v>
                </c:pt>
                <c:pt idx="189">
                  <c:v>114.19</c:v>
                </c:pt>
                <c:pt idx="190">
                  <c:v>115.55</c:v>
                </c:pt>
                <c:pt idx="191">
                  <c:v>116.71</c:v>
                </c:pt>
                <c:pt idx="192">
                  <c:v>116.05</c:v>
                </c:pt>
                <c:pt idx="193">
                  <c:v>117.76</c:v>
                </c:pt>
                <c:pt idx="194">
                  <c:v>119.01</c:v>
                </c:pt>
                <c:pt idx="195">
                  <c:v>119.01</c:v>
                </c:pt>
                <c:pt idx="196">
                  <c:v>120.51</c:v>
                </c:pt>
                <c:pt idx="197">
                  <c:v>121.2</c:v>
                </c:pt>
                <c:pt idx="198">
                  <c:v>120.04</c:v>
                </c:pt>
                <c:pt idx="199">
                  <c:v>122.22</c:v>
                </c:pt>
                <c:pt idx="200">
                  <c:v>121.82</c:v>
                </c:pt>
                <c:pt idx="201">
                  <c:v>125.18</c:v>
                </c:pt>
                <c:pt idx="202">
                  <c:v>124.38</c:v>
                </c:pt>
                <c:pt idx="203">
                  <c:v>124.18</c:v>
                </c:pt>
                <c:pt idx="204">
                  <c:v>126.05</c:v>
                </c:pt>
                <c:pt idx="205">
                  <c:v>125.66</c:v>
                </c:pt>
                <c:pt idx="206">
                  <c:v>127.07</c:v>
                </c:pt>
                <c:pt idx="207">
                  <c:v>126.98</c:v>
                </c:pt>
                <c:pt idx="208">
                  <c:v>124.89</c:v>
                </c:pt>
                <c:pt idx="209">
                  <c:v>129.35</c:v>
                </c:pt>
                <c:pt idx="210">
                  <c:v>129.66</c:v>
                </c:pt>
                <c:pt idx="211">
                  <c:v>127.35</c:v>
                </c:pt>
                <c:pt idx="212">
                  <c:v>129.49</c:v>
                </c:pt>
                <c:pt idx="213">
                  <c:v>123.98</c:v>
                </c:pt>
                <c:pt idx="214">
                  <c:v>118.35</c:v>
                </c:pt>
                <c:pt idx="215">
                  <c:v>104.53</c:v>
                </c:pt>
                <c:pt idx="216">
                  <c:v>107.22</c:v>
                </c:pt>
                <c:pt idx="217">
                  <c:v>109.57</c:v>
                </c:pt>
                <c:pt idx="218">
                  <c:v>109.66</c:v>
                </c:pt>
                <c:pt idx="219">
                  <c:v>111.11</c:v>
                </c:pt>
                <c:pt idx="220">
                  <c:v>112.65</c:v>
                </c:pt>
                <c:pt idx="221">
                  <c:v>113.49</c:v>
                </c:pt>
                <c:pt idx="222">
                  <c:v>115.93</c:v>
                </c:pt>
                <c:pt idx="223">
                  <c:v>117.63</c:v>
                </c:pt>
                <c:pt idx="224">
                  <c:v>119.96</c:v>
                </c:pt>
                <c:pt idx="225">
                  <c:v>121.78</c:v>
                </c:pt>
                <c:pt idx="226">
                  <c:v>123.18</c:v>
                </c:pt>
                <c:pt idx="227">
                  <c:v>124.18</c:v>
                </c:pt>
                <c:pt idx="228">
                  <c:v>125.3</c:v>
                </c:pt>
                <c:pt idx="229">
                  <c:v>126.06</c:v>
                </c:pt>
                <c:pt idx="230">
                  <c:v>129.18</c:v>
                </c:pt>
                <c:pt idx="231">
                  <c:v>129.07</c:v>
                </c:pt>
                <c:pt idx="232">
                  <c:v>128.2</c:v>
                </c:pt>
                <c:pt idx="233">
                  <c:v>127.22</c:v>
                </c:pt>
                <c:pt idx="234">
                  <c:v>127.27</c:v>
                </c:pt>
                <c:pt idx="235">
                  <c:v>126.8</c:v>
                </c:pt>
                <c:pt idx="236">
                  <c:v>128.05</c:v>
                </c:pt>
                <c:pt idx="237">
                  <c:v>127.06</c:v>
                </c:pt>
                <c:pt idx="238">
                  <c:v>128.76</c:v>
                </c:pt>
                <c:pt idx="239">
                  <c:v>127.36</c:v>
                </c:pt>
                <c:pt idx="240">
                  <c:v>127.93</c:v>
                </c:pt>
                <c:pt idx="241">
                  <c:v>130.25</c:v>
                </c:pt>
                <c:pt idx="242">
                  <c:v>130.84</c:v>
                </c:pt>
                <c:pt idx="243">
                  <c:v>128.74</c:v>
                </c:pt>
                <c:pt idx="244">
                  <c:v>130.43</c:v>
                </c:pt>
                <c:pt idx="245">
                  <c:v>128.49</c:v>
                </c:pt>
                <c:pt idx="246">
                  <c:v>129.02</c:v>
                </c:pt>
                <c:pt idx="247">
                  <c:v>128.22</c:v>
                </c:pt>
                <c:pt idx="248">
                  <c:v>125.37</c:v>
                </c:pt>
                <c:pt idx="249">
                  <c:v>123.92</c:v>
                </c:pt>
                <c:pt idx="250">
                  <c:v>125.41</c:v>
                </c:pt>
                <c:pt idx="251">
                  <c:v>126.64</c:v>
                </c:pt>
                <c:pt idx="252">
                  <c:v>124.12</c:v>
                </c:pt>
                <c:pt idx="253">
                  <c:v>124.07</c:v>
                </c:pt>
                <c:pt idx="254">
                  <c:v>124.36</c:v>
                </c:pt>
                <c:pt idx="255">
                  <c:v>123.4</c:v>
                </c:pt>
                <c:pt idx="256">
                  <c:v>122.31</c:v>
                </c:pt>
                <c:pt idx="257">
                  <c:v>122.8</c:v>
                </c:pt>
                <c:pt idx="258">
                  <c:v>123.58</c:v>
                </c:pt>
                <c:pt idx="259">
                  <c:v>125.92</c:v>
                </c:pt>
                <c:pt idx="260">
                  <c:v>125.24</c:v>
                </c:pt>
                <c:pt idx="261">
                  <c:v>125.65</c:v>
                </c:pt>
                <c:pt idx="262">
                  <c:v>124.6</c:v>
                </c:pt>
                <c:pt idx="263">
                  <c:v>125.23</c:v>
                </c:pt>
                <c:pt idx="264">
                  <c:v>128.79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7654216"/>
        <c:axId val="-2118099720"/>
      </c:lineChart>
      <c:catAx>
        <c:axId val="-2117654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1200"/>
            </a:pPr>
            <a:endParaRPr lang="en-US"/>
          </a:p>
        </c:txPr>
        <c:crossAx val="-2118099720"/>
        <c:crosses val="autoZero"/>
        <c:auto val="1"/>
        <c:lblAlgn val="ctr"/>
        <c:lblOffset val="100"/>
        <c:noMultiLvlLbl val="0"/>
      </c:catAx>
      <c:valAx>
        <c:axId val="-2118099720"/>
        <c:scaling>
          <c:orientation val="minMax"/>
          <c:min val="70.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17654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Séries!$A$51:$A$159</c:f>
              <c:strCache>
                <c:ptCount val="109"/>
                <c:pt idx="0">
                  <c:v>2004.01</c:v>
                </c:pt>
                <c:pt idx="1">
                  <c:v>2004.02</c:v>
                </c:pt>
                <c:pt idx="2">
                  <c:v>2004.03</c:v>
                </c:pt>
                <c:pt idx="3">
                  <c:v>2004.04</c:v>
                </c:pt>
                <c:pt idx="4">
                  <c:v>2004.05</c:v>
                </c:pt>
                <c:pt idx="5">
                  <c:v>2004.06</c:v>
                </c:pt>
                <c:pt idx="6">
                  <c:v>2004.07</c:v>
                </c:pt>
                <c:pt idx="7">
                  <c:v>2004.08</c:v>
                </c:pt>
                <c:pt idx="8">
                  <c:v>2004.09</c:v>
                </c:pt>
                <c:pt idx="9">
                  <c:v>2004.10</c:v>
                </c:pt>
                <c:pt idx="10">
                  <c:v>2004.11</c:v>
                </c:pt>
                <c:pt idx="11">
                  <c:v>2004.12</c:v>
                </c:pt>
                <c:pt idx="12">
                  <c:v>2005.01</c:v>
                </c:pt>
                <c:pt idx="13">
                  <c:v>2005.02</c:v>
                </c:pt>
                <c:pt idx="14">
                  <c:v>2005.03</c:v>
                </c:pt>
                <c:pt idx="15">
                  <c:v>2005.04</c:v>
                </c:pt>
                <c:pt idx="16">
                  <c:v>2005.05</c:v>
                </c:pt>
                <c:pt idx="17">
                  <c:v>2005.06</c:v>
                </c:pt>
                <c:pt idx="18">
                  <c:v>2005.07</c:v>
                </c:pt>
                <c:pt idx="19">
                  <c:v>2005.08</c:v>
                </c:pt>
                <c:pt idx="20">
                  <c:v>2005.09</c:v>
                </c:pt>
                <c:pt idx="21">
                  <c:v>2005.10</c:v>
                </c:pt>
                <c:pt idx="22">
                  <c:v>2005.11</c:v>
                </c:pt>
                <c:pt idx="23">
                  <c:v>2005.12</c:v>
                </c:pt>
                <c:pt idx="24">
                  <c:v>2006.01</c:v>
                </c:pt>
                <c:pt idx="25">
                  <c:v>2006.02</c:v>
                </c:pt>
                <c:pt idx="26">
                  <c:v>2006.03</c:v>
                </c:pt>
                <c:pt idx="27">
                  <c:v>2006.04</c:v>
                </c:pt>
                <c:pt idx="28">
                  <c:v>2006.05</c:v>
                </c:pt>
                <c:pt idx="29">
                  <c:v>2006.06</c:v>
                </c:pt>
                <c:pt idx="30">
                  <c:v>2006.07</c:v>
                </c:pt>
                <c:pt idx="31">
                  <c:v>2006.08</c:v>
                </c:pt>
                <c:pt idx="32">
                  <c:v>2006.09</c:v>
                </c:pt>
                <c:pt idx="33">
                  <c:v>2006.10</c:v>
                </c:pt>
                <c:pt idx="34">
                  <c:v>2006.11</c:v>
                </c:pt>
                <c:pt idx="35">
                  <c:v>2006.12</c:v>
                </c:pt>
                <c:pt idx="36">
                  <c:v>2007.01</c:v>
                </c:pt>
                <c:pt idx="37">
                  <c:v>2007.02</c:v>
                </c:pt>
                <c:pt idx="38">
                  <c:v>2007.03</c:v>
                </c:pt>
                <c:pt idx="39">
                  <c:v>2007.04</c:v>
                </c:pt>
                <c:pt idx="40">
                  <c:v>2007.05</c:v>
                </c:pt>
                <c:pt idx="41">
                  <c:v>2007.06</c:v>
                </c:pt>
                <c:pt idx="42">
                  <c:v>2007.07</c:v>
                </c:pt>
                <c:pt idx="43">
                  <c:v>2007.08</c:v>
                </c:pt>
                <c:pt idx="44">
                  <c:v>2007.09</c:v>
                </c:pt>
                <c:pt idx="45">
                  <c:v>2007.10</c:v>
                </c:pt>
                <c:pt idx="46">
                  <c:v>2007.11</c:v>
                </c:pt>
                <c:pt idx="47">
                  <c:v>2007.12</c:v>
                </c:pt>
                <c:pt idx="48">
                  <c:v>2008.01</c:v>
                </c:pt>
                <c:pt idx="49">
                  <c:v>2008.02</c:v>
                </c:pt>
                <c:pt idx="50">
                  <c:v>2008.03</c:v>
                </c:pt>
                <c:pt idx="51">
                  <c:v>2008.04</c:v>
                </c:pt>
                <c:pt idx="52">
                  <c:v>2008.05</c:v>
                </c:pt>
                <c:pt idx="53">
                  <c:v>2008.06</c:v>
                </c:pt>
                <c:pt idx="54">
                  <c:v>2008.07</c:v>
                </c:pt>
                <c:pt idx="55">
                  <c:v>2008.08</c:v>
                </c:pt>
                <c:pt idx="56">
                  <c:v>2008.09</c:v>
                </c:pt>
                <c:pt idx="57">
                  <c:v>2008.10</c:v>
                </c:pt>
                <c:pt idx="58">
                  <c:v>2008.11</c:v>
                </c:pt>
                <c:pt idx="59">
                  <c:v>2008.12</c:v>
                </c:pt>
                <c:pt idx="60">
                  <c:v>2009.01</c:v>
                </c:pt>
                <c:pt idx="61">
                  <c:v>2009.02</c:v>
                </c:pt>
                <c:pt idx="62">
                  <c:v>2009.03</c:v>
                </c:pt>
                <c:pt idx="63">
                  <c:v>2009.04</c:v>
                </c:pt>
                <c:pt idx="64">
                  <c:v>2009.05</c:v>
                </c:pt>
                <c:pt idx="65">
                  <c:v>2009.06</c:v>
                </c:pt>
                <c:pt idx="66">
                  <c:v>2009.07</c:v>
                </c:pt>
                <c:pt idx="67">
                  <c:v>2009.08</c:v>
                </c:pt>
                <c:pt idx="68">
                  <c:v>2009.09</c:v>
                </c:pt>
                <c:pt idx="69">
                  <c:v>2009.10</c:v>
                </c:pt>
                <c:pt idx="70">
                  <c:v>2009.11</c:v>
                </c:pt>
                <c:pt idx="71">
                  <c:v>2009.12</c:v>
                </c:pt>
                <c:pt idx="72">
                  <c:v>2010.01</c:v>
                </c:pt>
                <c:pt idx="73">
                  <c:v>2010.02</c:v>
                </c:pt>
                <c:pt idx="74">
                  <c:v>2010.03</c:v>
                </c:pt>
                <c:pt idx="75">
                  <c:v>2010.04</c:v>
                </c:pt>
                <c:pt idx="76">
                  <c:v>2010.05</c:v>
                </c:pt>
                <c:pt idx="77">
                  <c:v>2010.06</c:v>
                </c:pt>
                <c:pt idx="78">
                  <c:v>2010.07</c:v>
                </c:pt>
                <c:pt idx="79">
                  <c:v>2010.08</c:v>
                </c:pt>
                <c:pt idx="80">
                  <c:v>2010.09</c:v>
                </c:pt>
                <c:pt idx="81">
                  <c:v>2010.10</c:v>
                </c:pt>
                <c:pt idx="82">
                  <c:v>2010.11</c:v>
                </c:pt>
                <c:pt idx="83">
                  <c:v>2010.12</c:v>
                </c:pt>
                <c:pt idx="84">
                  <c:v>2011.01</c:v>
                </c:pt>
                <c:pt idx="85">
                  <c:v>2011.02</c:v>
                </c:pt>
                <c:pt idx="86">
                  <c:v>2011.03</c:v>
                </c:pt>
                <c:pt idx="87">
                  <c:v>2011.04</c:v>
                </c:pt>
                <c:pt idx="88">
                  <c:v>2011.05</c:v>
                </c:pt>
                <c:pt idx="89">
                  <c:v>2011.06</c:v>
                </c:pt>
                <c:pt idx="90">
                  <c:v>2011.07</c:v>
                </c:pt>
                <c:pt idx="91">
                  <c:v>2011.08</c:v>
                </c:pt>
                <c:pt idx="92">
                  <c:v>2011.09</c:v>
                </c:pt>
                <c:pt idx="93">
                  <c:v>2011.10</c:v>
                </c:pt>
                <c:pt idx="94">
                  <c:v>2011.11</c:v>
                </c:pt>
                <c:pt idx="95">
                  <c:v>2011.12</c:v>
                </c:pt>
                <c:pt idx="96">
                  <c:v>2012.01</c:v>
                </c:pt>
                <c:pt idx="97">
                  <c:v>2012.02</c:v>
                </c:pt>
                <c:pt idx="98">
                  <c:v>2012.03</c:v>
                </c:pt>
                <c:pt idx="99">
                  <c:v>2012.04</c:v>
                </c:pt>
                <c:pt idx="100">
                  <c:v>2012.05</c:v>
                </c:pt>
                <c:pt idx="101">
                  <c:v>2012.06</c:v>
                </c:pt>
                <c:pt idx="102">
                  <c:v>2012.07</c:v>
                </c:pt>
                <c:pt idx="103">
                  <c:v>2012.08</c:v>
                </c:pt>
                <c:pt idx="104">
                  <c:v>2012.09</c:v>
                </c:pt>
                <c:pt idx="105">
                  <c:v>2012.10</c:v>
                </c:pt>
                <c:pt idx="106">
                  <c:v>2012.11</c:v>
                </c:pt>
                <c:pt idx="107">
                  <c:v>2012.12</c:v>
                </c:pt>
                <c:pt idx="108">
                  <c:v>2013.01</c:v>
                </c:pt>
              </c:strCache>
            </c:strRef>
          </c:cat>
          <c:val>
            <c:numRef>
              <c:f>Séries!$B$51:$B$159</c:f>
              <c:numCache>
                <c:formatCode>#,##0.00</c:formatCode>
                <c:ptCount val="109"/>
                <c:pt idx="0">
                  <c:v>57.11</c:v>
                </c:pt>
                <c:pt idx="1">
                  <c:v>58.04</c:v>
                </c:pt>
                <c:pt idx="2">
                  <c:v>58.65</c:v>
                </c:pt>
                <c:pt idx="3">
                  <c:v>59.02</c:v>
                </c:pt>
                <c:pt idx="4">
                  <c:v>59.93</c:v>
                </c:pt>
                <c:pt idx="5">
                  <c:v>60.12</c:v>
                </c:pt>
                <c:pt idx="6">
                  <c:v>60.36</c:v>
                </c:pt>
                <c:pt idx="7">
                  <c:v>59.85</c:v>
                </c:pt>
                <c:pt idx="8">
                  <c:v>59.83</c:v>
                </c:pt>
                <c:pt idx="9">
                  <c:v>60.57</c:v>
                </c:pt>
                <c:pt idx="10">
                  <c:v>60.85</c:v>
                </c:pt>
                <c:pt idx="11">
                  <c:v>62.34</c:v>
                </c:pt>
                <c:pt idx="12">
                  <c:v>61.22</c:v>
                </c:pt>
                <c:pt idx="13">
                  <c:v>61.02</c:v>
                </c:pt>
                <c:pt idx="14">
                  <c:v>61.47</c:v>
                </c:pt>
                <c:pt idx="15">
                  <c:v>61.96</c:v>
                </c:pt>
                <c:pt idx="16">
                  <c:v>62.15</c:v>
                </c:pt>
                <c:pt idx="17">
                  <c:v>63.09</c:v>
                </c:pt>
                <c:pt idx="18">
                  <c:v>63.71</c:v>
                </c:pt>
                <c:pt idx="19">
                  <c:v>63.33</c:v>
                </c:pt>
                <c:pt idx="20">
                  <c:v>62.92</c:v>
                </c:pt>
                <c:pt idx="21">
                  <c:v>63.33</c:v>
                </c:pt>
                <c:pt idx="22">
                  <c:v>63.54</c:v>
                </c:pt>
                <c:pt idx="23">
                  <c:v>65.08</c:v>
                </c:pt>
                <c:pt idx="24">
                  <c:v>65.61</c:v>
                </c:pt>
                <c:pt idx="25">
                  <c:v>64.71</c:v>
                </c:pt>
                <c:pt idx="26">
                  <c:v>64.59</c:v>
                </c:pt>
                <c:pt idx="27">
                  <c:v>65.61</c:v>
                </c:pt>
                <c:pt idx="28">
                  <c:v>65.88</c:v>
                </c:pt>
                <c:pt idx="29">
                  <c:v>65.65000000000001</c:v>
                </c:pt>
                <c:pt idx="30">
                  <c:v>65.72</c:v>
                </c:pt>
                <c:pt idx="31">
                  <c:v>67.1</c:v>
                </c:pt>
                <c:pt idx="32">
                  <c:v>68.45</c:v>
                </c:pt>
                <c:pt idx="33">
                  <c:v>68.63</c:v>
                </c:pt>
                <c:pt idx="34">
                  <c:v>69.15000000000001</c:v>
                </c:pt>
                <c:pt idx="35">
                  <c:v>69.54</c:v>
                </c:pt>
                <c:pt idx="36">
                  <c:v>70.03</c:v>
                </c:pt>
                <c:pt idx="37">
                  <c:v>70.54</c:v>
                </c:pt>
                <c:pt idx="38">
                  <c:v>71.16999999999998</c:v>
                </c:pt>
                <c:pt idx="39">
                  <c:v>71.83</c:v>
                </c:pt>
                <c:pt idx="40">
                  <c:v>72.56</c:v>
                </c:pt>
                <c:pt idx="41">
                  <c:v>72.41</c:v>
                </c:pt>
                <c:pt idx="42">
                  <c:v>72.9</c:v>
                </c:pt>
                <c:pt idx="43">
                  <c:v>73.61</c:v>
                </c:pt>
                <c:pt idx="44">
                  <c:v>74.77</c:v>
                </c:pt>
                <c:pt idx="45">
                  <c:v>74.56</c:v>
                </c:pt>
                <c:pt idx="46">
                  <c:v>76.35</c:v>
                </c:pt>
                <c:pt idx="47">
                  <c:v>76.96</c:v>
                </c:pt>
                <c:pt idx="48">
                  <c:v>77.64</c:v>
                </c:pt>
                <c:pt idx="49">
                  <c:v>76.56</c:v>
                </c:pt>
                <c:pt idx="50">
                  <c:v>78.12</c:v>
                </c:pt>
                <c:pt idx="51">
                  <c:v>79.01</c:v>
                </c:pt>
                <c:pt idx="52">
                  <c:v>79.83</c:v>
                </c:pt>
                <c:pt idx="53">
                  <c:v>80.08</c:v>
                </c:pt>
                <c:pt idx="54">
                  <c:v>80.08</c:v>
                </c:pt>
                <c:pt idx="55">
                  <c:v>80.93</c:v>
                </c:pt>
                <c:pt idx="56">
                  <c:v>82.18000000000001</c:v>
                </c:pt>
                <c:pt idx="57">
                  <c:v>81.26</c:v>
                </c:pt>
                <c:pt idx="58">
                  <c:v>80.3</c:v>
                </c:pt>
                <c:pt idx="59">
                  <c:v>80.44</c:v>
                </c:pt>
                <c:pt idx="60">
                  <c:v>80.99</c:v>
                </c:pt>
                <c:pt idx="61">
                  <c:v>82.35</c:v>
                </c:pt>
                <c:pt idx="62">
                  <c:v>81.76</c:v>
                </c:pt>
                <c:pt idx="63">
                  <c:v>82.45</c:v>
                </c:pt>
                <c:pt idx="64">
                  <c:v>82.92</c:v>
                </c:pt>
                <c:pt idx="65">
                  <c:v>84.21</c:v>
                </c:pt>
                <c:pt idx="66">
                  <c:v>84.48</c:v>
                </c:pt>
                <c:pt idx="67">
                  <c:v>85.22</c:v>
                </c:pt>
                <c:pt idx="68">
                  <c:v>85.84</c:v>
                </c:pt>
                <c:pt idx="69">
                  <c:v>87.58</c:v>
                </c:pt>
                <c:pt idx="70">
                  <c:v>88.37</c:v>
                </c:pt>
                <c:pt idx="71">
                  <c:v>88.05</c:v>
                </c:pt>
                <c:pt idx="72">
                  <c:v>89.85</c:v>
                </c:pt>
                <c:pt idx="73">
                  <c:v>92.2</c:v>
                </c:pt>
                <c:pt idx="74">
                  <c:v>91.75</c:v>
                </c:pt>
                <c:pt idx="75">
                  <c:v>91.55</c:v>
                </c:pt>
                <c:pt idx="76">
                  <c:v>92.18000000000001</c:v>
                </c:pt>
                <c:pt idx="77">
                  <c:v>93.19</c:v>
                </c:pt>
                <c:pt idx="78">
                  <c:v>92.96</c:v>
                </c:pt>
                <c:pt idx="79">
                  <c:v>95.25</c:v>
                </c:pt>
                <c:pt idx="80">
                  <c:v>95.97</c:v>
                </c:pt>
                <c:pt idx="81">
                  <c:v>96.05</c:v>
                </c:pt>
                <c:pt idx="82">
                  <c:v>96.52</c:v>
                </c:pt>
                <c:pt idx="83">
                  <c:v>97.09</c:v>
                </c:pt>
                <c:pt idx="84">
                  <c:v>97.61</c:v>
                </c:pt>
                <c:pt idx="85">
                  <c:v>97.39</c:v>
                </c:pt>
                <c:pt idx="86">
                  <c:v>98.62</c:v>
                </c:pt>
                <c:pt idx="87">
                  <c:v>98.43</c:v>
                </c:pt>
                <c:pt idx="88">
                  <c:v>99.33</c:v>
                </c:pt>
                <c:pt idx="89">
                  <c:v>99.57</c:v>
                </c:pt>
                <c:pt idx="90">
                  <c:v>100.19</c:v>
                </c:pt>
                <c:pt idx="91">
                  <c:v>100.2</c:v>
                </c:pt>
                <c:pt idx="92">
                  <c:v>100.95</c:v>
                </c:pt>
                <c:pt idx="93">
                  <c:v>100.8</c:v>
                </c:pt>
                <c:pt idx="94">
                  <c:v>102.33</c:v>
                </c:pt>
                <c:pt idx="95">
                  <c:v>103.18</c:v>
                </c:pt>
                <c:pt idx="96">
                  <c:v>106.28</c:v>
                </c:pt>
                <c:pt idx="97">
                  <c:v>106.2</c:v>
                </c:pt>
                <c:pt idx="98">
                  <c:v>106.4</c:v>
                </c:pt>
                <c:pt idx="99">
                  <c:v>107.16</c:v>
                </c:pt>
                <c:pt idx="100">
                  <c:v>106.17</c:v>
                </c:pt>
                <c:pt idx="101">
                  <c:v>107.9</c:v>
                </c:pt>
                <c:pt idx="102">
                  <c:v>109.16</c:v>
                </c:pt>
                <c:pt idx="103">
                  <c:v>109.34</c:v>
                </c:pt>
                <c:pt idx="104">
                  <c:v>109.66</c:v>
                </c:pt>
                <c:pt idx="105">
                  <c:v>110.29</c:v>
                </c:pt>
                <c:pt idx="106">
                  <c:v>110.66</c:v>
                </c:pt>
                <c:pt idx="107">
                  <c:v>110.17</c:v>
                </c:pt>
                <c:pt idx="108">
                  <c:v>110.85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5489336"/>
        <c:axId val="-2115413640"/>
      </c:lineChart>
      <c:catAx>
        <c:axId val="-2115489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-2115413640"/>
        <c:crosses val="autoZero"/>
        <c:auto val="1"/>
        <c:lblAlgn val="ctr"/>
        <c:lblOffset val="100"/>
        <c:noMultiLvlLbl val="0"/>
      </c:catAx>
      <c:valAx>
        <c:axId val="-2115413640"/>
        <c:scaling>
          <c:orientation val="minMax"/>
          <c:min val="50.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-2115489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Séries!$F$117</c:f>
              <c:strCache>
                <c:ptCount val="1"/>
                <c:pt idx="0">
                  <c:v>Ind</c:v>
                </c:pt>
              </c:strCache>
            </c:strRef>
          </c:tx>
          <c:spPr>
            <a:ln w="28575" cmpd="sng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Séries!$E$118:$E$226</c:f>
              <c:strCache>
                <c:ptCount val="109"/>
                <c:pt idx="0">
                  <c:v>2004.01</c:v>
                </c:pt>
                <c:pt idx="1">
                  <c:v>2004.02</c:v>
                </c:pt>
                <c:pt idx="2">
                  <c:v>2004.03</c:v>
                </c:pt>
                <c:pt idx="3">
                  <c:v>2004.04</c:v>
                </c:pt>
                <c:pt idx="4">
                  <c:v>2004.05</c:v>
                </c:pt>
                <c:pt idx="5">
                  <c:v>2004.06</c:v>
                </c:pt>
                <c:pt idx="6">
                  <c:v>2004.07</c:v>
                </c:pt>
                <c:pt idx="7">
                  <c:v>2004.08</c:v>
                </c:pt>
                <c:pt idx="8">
                  <c:v>2004.09</c:v>
                </c:pt>
                <c:pt idx="9">
                  <c:v>2004.10</c:v>
                </c:pt>
                <c:pt idx="10">
                  <c:v>2004.11</c:v>
                </c:pt>
                <c:pt idx="11">
                  <c:v>2004.12</c:v>
                </c:pt>
                <c:pt idx="12">
                  <c:v>2005.01</c:v>
                </c:pt>
                <c:pt idx="13">
                  <c:v>2005.02</c:v>
                </c:pt>
                <c:pt idx="14">
                  <c:v>2005.03</c:v>
                </c:pt>
                <c:pt idx="15">
                  <c:v>2005.04</c:v>
                </c:pt>
                <c:pt idx="16">
                  <c:v>2005.05</c:v>
                </c:pt>
                <c:pt idx="17">
                  <c:v>2005.06</c:v>
                </c:pt>
                <c:pt idx="18">
                  <c:v>2005.07</c:v>
                </c:pt>
                <c:pt idx="19">
                  <c:v>2005.08</c:v>
                </c:pt>
                <c:pt idx="20">
                  <c:v>2005.09</c:v>
                </c:pt>
                <c:pt idx="21">
                  <c:v>2005.10</c:v>
                </c:pt>
                <c:pt idx="22">
                  <c:v>2005.11</c:v>
                </c:pt>
                <c:pt idx="23">
                  <c:v>2005.12</c:v>
                </c:pt>
                <c:pt idx="24">
                  <c:v>2006.01</c:v>
                </c:pt>
                <c:pt idx="25">
                  <c:v>2006.02</c:v>
                </c:pt>
                <c:pt idx="26">
                  <c:v>2006.03</c:v>
                </c:pt>
                <c:pt idx="27">
                  <c:v>2006.04</c:v>
                </c:pt>
                <c:pt idx="28">
                  <c:v>2006.05</c:v>
                </c:pt>
                <c:pt idx="29">
                  <c:v>2006.06</c:v>
                </c:pt>
                <c:pt idx="30">
                  <c:v>2006.07</c:v>
                </c:pt>
                <c:pt idx="31">
                  <c:v>2006.08</c:v>
                </c:pt>
                <c:pt idx="32">
                  <c:v>2006.09</c:v>
                </c:pt>
                <c:pt idx="33">
                  <c:v>2006.10</c:v>
                </c:pt>
                <c:pt idx="34">
                  <c:v>2006.11</c:v>
                </c:pt>
                <c:pt idx="35">
                  <c:v>2006.12</c:v>
                </c:pt>
                <c:pt idx="36">
                  <c:v>2007.01</c:v>
                </c:pt>
                <c:pt idx="37">
                  <c:v>2007.02</c:v>
                </c:pt>
                <c:pt idx="38">
                  <c:v>2007.03</c:v>
                </c:pt>
                <c:pt idx="39">
                  <c:v>2007.04</c:v>
                </c:pt>
                <c:pt idx="40">
                  <c:v>2007.05</c:v>
                </c:pt>
                <c:pt idx="41">
                  <c:v>2007.06</c:v>
                </c:pt>
                <c:pt idx="42">
                  <c:v>2007.07</c:v>
                </c:pt>
                <c:pt idx="43">
                  <c:v>2007.08</c:v>
                </c:pt>
                <c:pt idx="44">
                  <c:v>2007.09</c:v>
                </c:pt>
                <c:pt idx="45">
                  <c:v>2007.10</c:v>
                </c:pt>
                <c:pt idx="46">
                  <c:v>2007.11</c:v>
                </c:pt>
                <c:pt idx="47">
                  <c:v>2007.12</c:v>
                </c:pt>
                <c:pt idx="48">
                  <c:v>2008.01</c:v>
                </c:pt>
                <c:pt idx="49">
                  <c:v>2008.02</c:v>
                </c:pt>
                <c:pt idx="50">
                  <c:v>2008.03</c:v>
                </c:pt>
                <c:pt idx="51">
                  <c:v>2008.04</c:v>
                </c:pt>
                <c:pt idx="52">
                  <c:v>2008.05</c:v>
                </c:pt>
                <c:pt idx="53">
                  <c:v>2008.06</c:v>
                </c:pt>
                <c:pt idx="54">
                  <c:v>2008.07</c:v>
                </c:pt>
                <c:pt idx="55">
                  <c:v>2008.08</c:v>
                </c:pt>
                <c:pt idx="56">
                  <c:v>2008.09</c:v>
                </c:pt>
                <c:pt idx="57">
                  <c:v>2008.10</c:v>
                </c:pt>
                <c:pt idx="58">
                  <c:v>2008.11</c:v>
                </c:pt>
                <c:pt idx="59">
                  <c:v>2008.12</c:v>
                </c:pt>
                <c:pt idx="60">
                  <c:v>2009.01</c:v>
                </c:pt>
                <c:pt idx="61">
                  <c:v>2009.02</c:v>
                </c:pt>
                <c:pt idx="62">
                  <c:v>2009.03</c:v>
                </c:pt>
                <c:pt idx="63">
                  <c:v>2009.04</c:v>
                </c:pt>
                <c:pt idx="64">
                  <c:v>2009.05</c:v>
                </c:pt>
                <c:pt idx="65">
                  <c:v>2009.06</c:v>
                </c:pt>
                <c:pt idx="66">
                  <c:v>2009.07</c:v>
                </c:pt>
                <c:pt idx="67">
                  <c:v>2009.08</c:v>
                </c:pt>
                <c:pt idx="68">
                  <c:v>2009.09</c:v>
                </c:pt>
                <c:pt idx="69">
                  <c:v>2009.10</c:v>
                </c:pt>
                <c:pt idx="70">
                  <c:v>2009.11</c:v>
                </c:pt>
                <c:pt idx="71">
                  <c:v>2009.12</c:v>
                </c:pt>
                <c:pt idx="72">
                  <c:v>2010.01</c:v>
                </c:pt>
                <c:pt idx="73">
                  <c:v>2010.02</c:v>
                </c:pt>
                <c:pt idx="74">
                  <c:v>2010.03</c:v>
                </c:pt>
                <c:pt idx="75">
                  <c:v>2010.04</c:v>
                </c:pt>
                <c:pt idx="76">
                  <c:v>2010.05</c:v>
                </c:pt>
                <c:pt idx="77">
                  <c:v>2010.06</c:v>
                </c:pt>
                <c:pt idx="78">
                  <c:v>2010.07</c:v>
                </c:pt>
                <c:pt idx="79">
                  <c:v>2010.08</c:v>
                </c:pt>
                <c:pt idx="80">
                  <c:v>2010.09</c:v>
                </c:pt>
                <c:pt idx="81">
                  <c:v>2010.10</c:v>
                </c:pt>
                <c:pt idx="82">
                  <c:v>2010.11</c:v>
                </c:pt>
                <c:pt idx="83">
                  <c:v>2010.12</c:v>
                </c:pt>
                <c:pt idx="84">
                  <c:v>2011.01</c:v>
                </c:pt>
                <c:pt idx="85">
                  <c:v>2011.02</c:v>
                </c:pt>
                <c:pt idx="86">
                  <c:v>2011.03</c:v>
                </c:pt>
                <c:pt idx="87">
                  <c:v>2011.04</c:v>
                </c:pt>
                <c:pt idx="88">
                  <c:v>2011.05</c:v>
                </c:pt>
                <c:pt idx="89">
                  <c:v>2011.06</c:v>
                </c:pt>
                <c:pt idx="90">
                  <c:v>2011.07</c:v>
                </c:pt>
                <c:pt idx="91">
                  <c:v>2011.08</c:v>
                </c:pt>
                <c:pt idx="92">
                  <c:v>2011.09</c:v>
                </c:pt>
                <c:pt idx="93">
                  <c:v>2011.10</c:v>
                </c:pt>
                <c:pt idx="94">
                  <c:v>2011.11</c:v>
                </c:pt>
                <c:pt idx="95">
                  <c:v>2011.12</c:v>
                </c:pt>
                <c:pt idx="96">
                  <c:v>2012.01</c:v>
                </c:pt>
                <c:pt idx="97">
                  <c:v>2012.02</c:v>
                </c:pt>
                <c:pt idx="98">
                  <c:v>2012.03</c:v>
                </c:pt>
                <c:pt idx="99">
                  <c:v>2012.04</c:v>
                </c:pt>
                <c:pt idx="100">
                  <c:v>2012.05</c:v>
                </c:pt>
                <c:pt idx="101">
                  <c:v>2012.06</c:v>
                </c:pt>
                <c:pt idx="102">
                  <c:v>2012.07</c:v>
                </c:pt>
                <c:pt idx="103">
                  <c:v>2012.08</c:v>
                </c:pt>
                <c:pt idx="104">
                  <c:v>2012.09</c:v>
                </c:pt>
                <c:pt idx="105">
                  <c:v>2012.10</c:v>
                </c:pt>
                <c:pt idx="106">
                  <c:v>2012.11</c:v>
                </c:pt>
                <c:pt idx="107">
                  <c:v>2012.12</c:v>
                </c:pt>
                <c:pt idx="108">
                  <c:v>2013.01</c:v>
                </c:pt>
              </c:strCache>
            </c:strRef>
          </c:cat>
          <c:val>
            <c:numRef>
              <c:f>Séries!$F$118:$F$226</c:f>
              <c:numCache>
                <c:formatCode>#,##0.00</c:formatCode>
                <c:ptCount val="109"/>
                <c:pt idx="0">
                  <c:v>103.97</c:v>
                </c:pt>
                <c:pt idx="1">
                  <c:v>103.69</c:v>
                </c:pt>
                <c:pt idx="2">
                  <c:v>105.21</c:v>
                </c:pt>
                <c:pt idx="3">
                  <c:v>105.72</c:v>
                </c:pt>
                <c:pt idx="4">
                  <c:v>107.8</c:v>
                </c:pt>
                <c:pt idx="5">
                  <c:v>107.43</c:v>
                </c:pt>
                <c:pt idx="6">
                  <c:v>109.24</c:v>
                </c:pt>
                <c:pt idx="7">
                  <c:v>109.77</c:v>
                </c:pt>
                <c:pt idx="8">
                  <c:v>110.83</c:v>
                </c:pt>
                <c:pt idx="9">
                  <c:v>110.65</c:v>
                </c:pt>
                <c:pt idx="10">
                  <c:v>110.95</c:v>
                </c:pt>
                <c:pt idx="11">
                  <c:v>111.09</c:v>
                </c:pt>
                <c:pt idx="12">
                  <c:v>110.87</c:v>
                </c:pt>
                <c:pt idx="13">
                  <c:v>109.0</c:v>
                </c:pt>
                <c:pt idx="14">
                  <c:v>110.82</c:v>
                </c:pt>
                <c:pt idx="15">
                  <c:v>110.3</c:v>
                </c:pt>
                <c:pt idx="16">
                  <c:v>111.06</c:v>
                </c:pt>
                <c:pt idx="17">
                  <c:v>114.4</c:v>
                </c:pt>
                <c:pt idx="18">
                  <c:v>111.28</c:v>
                </c:pt>
                <c:pt idx="19">
                  <c:v>112.06</c:v>
                </c:pt>
                <c:pt idx="20">
                  <c:v>110.21</c:v>
                </c:pt>
                <c:pt idx="21">
                  <c:v>110.33</c:v>
                </c:pt>
                <c:pt idx="22">
                  <c:v>111.55</c:v>
                </c:pt>
                <c:pt idx="23">
                  <c:v>114.54</c:v>
                </c:pt>
                <c:pt idx="24">
                  <c:v>112.14</c:v>
                </c:pt>
                <c:pt idx="25">
                  <c:v>114.51</c:v>
                </c:pt>
                <c:pt idx="26">
                  <c:v>112.97</c:v>
                </c:pt>
                <c:pt idx="27">
                  <c:v>113.93</c:v>
                </c:pt>
                <c:pt idx="28">
                  <c:v>114.65</c:v>
                </c:pt>
                <c:pt idx="29">
                  <c:v>112.82</c:v>
                </c:pt>
                <c:pt idx="30">
                  <c:v>114.53</c:v>
                </c:pt>
                <c:pt idx="31">
                  <c:v>114.81</c:v>
                </c:pt>
                <c:pt idx="32">
                  <c:v>114.03</c:v>
                </c:pt>
                <c:pt idx="33">
                  <c:v>114.19</c:v>
                </c:pt>
                <c:pt idx="34">
                  <c:v>115.55</c:v>
                </c:pt>
                <c:pt idx="35">
                  <c:v>116.71</c:v>
                </c:pt>
                <c:pt idx="36">
                  <c:v>116.05</c:v>
                </c:pt>
                <c:pt idx="37">
                  <c:v>117.76</c:v>
                </c:pt>
                <c:pt idx="38">
                  <c:v>119.01</c:v>
                </c:pt>
                <c:pt idx="39">
                  <c:v>119.01</c:v>
                </c:pt>
                <c:pt idx="40">
                  <c:v>120.51</c:v>
                </c:pt>
                <c:pt idx="41">
                  <c:v>121.2</c:v>
                </c:pt>
                <c:pt idx="42">
                  <c:v>120.04</c:v>
                </c:pt>
                <c:pt idx="43">
                  <c:v>122.22</c:v>
                </c:pt>
                <c:pt idx="44">
                  <c:v>121.82</c:v>
                </c:pt>
                <c:pt idx="45">
                  <c:v>125.18</c:v>
                </c:pt>
                <c:pt idx="46">
                  <c:v>124.38</c:v>
                </c:pt>
                <c:pt idx="47">
                  <c:v>124.18</c:v>
                </c:pt>
                <c:pt idx="48">
                  <c:v>126.05</c:v>
                </c:pt>
                <c:pt idx="49">
                  <c:v>125.66</c:v>
                </c:pt>
                <c:pt idx="50">
                  <c:v>127.07</c:v>
                </c:pt>
                <c:pt idx="51">
                  <c:v>126.98</c:v>
                </c:pt>
                <c:pt idx="52">
                  <c:v>124.89</c:v>
                </c:pt>
                <c:pt idx="53">
                  <c:v>129.35</c:v>
                </c:pt>
                <c:pt idx="54">
                  <c:v>129.66</c:v>
                </c:pt>
                <c:pt idx="55">
                  <c:v>127.35</c:v>
                </c:pt>
                <c:pt idx="56">
                  <c:v>129.49</c:v>
                </c:pt>
                <c:pt idx="57">
                  <c:v>123.98</c:v>
                </c:pt>
                <c:pt idx="58">
                  <c:v>118.35</c:v>
                </c:pt>
                <c:pt idx="59">
                  <c:v>104.53</c:v>
                </c:pt>
                <c:pt idx="60">
                  <c:v>107.22</c:v>
                </c:pt>
                <c:pt idx="61">
                  <c:v>109.57</c:v>
                </c:pt>
                <c:pt idx="62">
                  <c:v>109.66</c:v>
                </c:pt>
                <c:pt idx="63">
                  <c:v>111.11</c:v>
                </c:pt>
                <c:pt idx="64">
                  <c:v>112.65</c:v>
                </c:pt>
                <c:pt idx="65">
                  <c:v>113.49</c:v>
                </c:pt>
                <c:pt idx="66">
                  <c:v>115.93</c:v>
                </c:pt>
                <c:pt idx="67">
                  <c:v>117.63</c:v>
                </c:pt>
                <c:pt idx="68">
                  <c:v>119.96</c:v>
                </c:pt>
                <c:pt idx="69">
                  <c:v>121.78</c:v>
                </c:pt>
                <c:pt idx="70">
                  <c:v>123.18</c:v>
                </c:pt>
                <c:pt idx="71">
                  <c:v>124.18</c:v>
                </c:pt>
                <c:pt idx="72">
                  <c:v>125.3</c:v>
                </c:pt>
                <c:pt idx="73">
                  <c:v>126.06</c:v>
                </c:pt>
                <c:pt idx="74">
                  <c:v>129.18</c:v>
                </c:pt>
                <c:pt idx="75">
                  <c:v>129.07</c:v>
                </c:pt>
                <c:pt idx="76">
                  <c:v>128.2</c:v>
                </c:pt>
                <c:pt idx="77">
                  <c:v>127.22</c:v>
                </c:pt>
                <c:pt idx="78">
                  <c:v>127.27</c:v>
                </c:pt>
                <c:pt idx="79">
                  <c:v>126.8</c:v>
                </c:pt>
                <c:pt idx="80">
                  <c:v>128.05</c:v>
                </c:pt>
                <c:pt idx="81">
                  <c:v>127.06</c:v>
                </c:pt>
                <c:pt idx="82">
                  <c:v>128.76</c:v>
                </c:pt>
                <c:pt idx="83">
                  <c:v>127.36</c:v>
                </c:pt>
                <c:pt idx="84">
                  <c:v>127.93</c:v>
                </c:pt>
                <c:pt idx="85">
                  <c:v>130.25</c:v>
                </c:pt>
                <c:pt idx="86">
                  <c:v>130.84</c:v>
                </c:pt>
                <c:pt idx="87">
                  <c:v>128.74</c:v>
                </c:pt>
                <c:pt idx="88">
                  <c:v>130.43</c:v>
                </c:pt>
                <c:pt idx="89">
                  <c:v>128.49</c:v>
                </c:pt>
                <c:pt idx="90">
                  <c:v>129.02</c:v>
                </c:pt>
                <c:pt idx="91">
                  <c:v>128.22</c:v>
                </c:pt>
                <c:pt idx="92">
                  <c:v>125.37</c:v>
                </c:pt>
                <c:pt idx="93">
                  <c:v>123.92</c:v>
                </c:pt>
                <c:pt idx="94">
                  <c:v>125.41</c:v>
                </c:pt>
                <c:pt idx="95">
                  <c:v>126.64</c:v>
                </c:pt>
                <c:pt idx="96">
                  <c:v>124.12</c:v>
                </c:pt>
                <c:pt idx="97">
                  <c:v>124.07</c:v>
                </c:pt>
                <c:pt idx="98">
                  <c:v>124.36</c:v>
                </c:pt>
                <c:pt idx="99">
                  <c:v>123.4</c:v>
                </c:pt>
                <c:pt idx="100">
                  <c:v>122.31</c:v>
                </c:pt>
                <c:pt idx="101">
                  <c:v>122.8</c:v>
                </c:pt>
                <c:pt idx="102">
                  <c:v>123.58</c:v>
                </c:pt>
                <c:pt idx="103">
                  <c:v>125.92</c:v>
                </c:pt>
                <c:pt idx="104">
                  <c:v>125.24</c:v>
                </c:pt>
                <c:pt idx="105">
                  <c:v>125.65</c:v>
                </c:pt>
                <c:pt idx="106">
                  <c:v>124.6</c:v>
                </c:pt>
                <c:pt idx="107">
                  <c:v>125.23</c:v>
                </c:pt>
                <c:pt idx="108">
                  <c:v>128.79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7893176"/>
        <c:axId val="-2117715576"/>
      </c:lineChart>
      <c:catAx>
        <c:axId val="-2117893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-2117715576"/>
        <c:crosses val="autoZero"/>
        <c:auto val="1"/>
        <c:lblAlgn val="ctr"/>
        <c:lblOffset val="100"/>
        <c:noMultiLvlLbl val="0"/>
      </c:catAx>
      <c:valAx>
        <c:axId val="-2117715576"/>
        <c:scaling>
          <c:orientation val="minMax"/>
          <c:min val="100.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-2117893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0.14135</cdr:x>
      <cdr:y>0.50442</cdr:y>
    </cdr:from>
    <cdr:to>
      <cdr:x>0.59902</cdr:x>
      <cdr:y>0.53548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1141689" y="2210114"/>
          <a:ext cx="3696722" cy="136083"/>
        </a:xfrm>
        <a:prstGeom xmlns:a="http://schemas.openxmlformats.org/drawingml/2006/main" prst="straightConnector1">
          <a:avLst/>
        </a:prstGeom>
        <a:ln xmlns:a="http://schemas.openxmlformats.org/drawingml/2006/main" w="38100" cmpd="sng">
          <a:solidFill>
            <a:srgbClr val="FF0000"/>
          </a:solidFill>
          <a:prstDash val="dash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0.59909</cdr:x>
      <cdr:y>0.12046</cdr:y>
    </cdr:from>
    <cdr:to>
      <cdr:x>0.60061</cdr:x>
      <cdr:y>0.8634</cdr:y>
    </cdr:to>
    <cdr:cxnSp macro="">
      <cdr:nvCxnSpPr>
        <cdr:cNvPr id="2" name="Straight Connector 1"/>
        <cdr:cNvCxnSpPr/>
      </cdr:nvCxnSpPr>
      <cdr:spPr>
        <a:xfrm xmlns:a="http://schemas.openxmlformats.org/drawingml/2006/main" flipH="1">
          <a:off x="4456478" y="570026"/>
          <a:ext cx="11340" cy="3515469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C21B-CEDA-8540-8536-67D52768CCED}" type="datetimeFigureOut">
              <a:rPr lang="en-US" smtClean="0"/>
              <a:t>07/10/13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C6EE-A7D8-B843-B35E-C83BF85EF15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06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C21B-CEDA-8540-8536-67D52768CCED}" type="datetimeFigureOut">
              <a:rPr lang="en-US" smtClean="0"/>
              <a:t>07/10/13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C6EE-A7D8-B843-B35E-C83BF85EF15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11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C21B-CEDA-8540-8536-67D52768CCED}" type="datetimeFigureOut">
              <a:rPr lang="en-US" smtClean="0"/>
              <a:t>07/10/13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C6EE-A7D8-B843-B35E-C83BF85EF15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61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C21B-CEDA-8540-8536-67D52768CCED}" type="datetimeFigureOut">
              <a:rPr lang="en-US" smtClean="0"/>
              <a:t>07/10/13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C6EE-A7D8-B843-B35E-C83BF85EF15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C21B-CEDA-8540-8536-67D52768CCED}" type="datetimeFigureOut">
              <a:rPr lang="en-US" smtClean="0"/>
              <a:t>07/10/13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C6EE-A7D8-B843-B35E-C83BF85EF15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97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C21B-CEDA-8540-8536-67D52768CCED}" type="datetimeFigureOut">
              <a:rPr lang="en-US" smtClean="0"/>
              <a:t>07/10/13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C6EE-A7D8-B843-B35E-C83BF85EF15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85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C21B-CEDA-8540-8536-67D52768CCED}" type="datetimeFigureOut">
              <a:rPr lang="en-US" smtClean="0"/>
              <a:t>07/10/13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C6EE-A7D8-B843-B35E-C83BF85EF15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6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C21B-CEDA-8540-8536-67D52768CCED}" type="datetimeFigureOut">
              <a:rPr lang="en-US" smtClean="0"/>
              <a:t>07/10/13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C6EE-A7D8-B843-B35E-C83BF85EF15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88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C21B-CEDA-8540-8536-67D52768CCED}" type="datetimeFigureOut">
              <a:rPr lang="en-US" smtClean="0"/>
              <a:t>07/10/13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C6EE-A7D8-B843-B35E-C83BF85EF15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43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C21B-CEDA-8540-8536-67D52768CCED}" type="datetimeFigureOut">
              <a:rPr lang="en-US" smtClean="0"/>
              <a:t>07/10/13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C6EE-A7D8-B843-B35E-C83BF85EF15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77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C21B-CEDA-8540-8536-67D52768CCED}" type="datetimeFigureOut">
              <a:rPr lang="en-US" smtClean="0"/>
              <a:t>07/10/13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C6EE-A7D8-B843-B35E-C83BF85EF15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46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6C21B-CEDA-8540-8536-67D52768CCED}" type="datetimeFigureOut">
              <a:rPr lang="en-US" smtClean="0"/>
              <a:t>07/10/13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3C6EE-A7D8-B843-B35E-C83BF85EF15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07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zenda.gov.br/portugues/legislacao/portarias/2012/portaria357.asp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0.xml"/><Relationship Id="rId3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9.xml"/><Relationship Id="rId3" Type="http://schemas.openxmlformats.org/officeDocument/2006/relationships/chart" Target="../charts/char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1.xml"/><Relationship Id="rId3" Type="http://schemas.openxmlformats.org/officeDocument/2006/relationships/chart" Target="../charts/char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8979"/>
            <a:ext cx="7772400" cy="1470025"/>
          </a:xfrm>
        </p:spPr>
        <p:txBody>
          <a:bodyPr>
            <a:normAutofit/>
          </a:bodyPr>
          <a:lstStyle/>
          <a:p>
            <a:r>
              <a:rPr lang="pt-BR" b="1" dirty="0" smtClean="0"/>
              <a:t>Comissão de Assuntos Econômicos – Senado Federal</a:t>
            </a:r>
            <a:endParaRPr lang="pt-B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53989"/>
            <a:ext cx="6400800" cy="1752600"/>
          </a:xfrm>
        </p:spPr>
        <p:txBody>
          <a:bodyPr/>
          <a:lstStyle/>
          <a:p>
            <a:r>
              <a:rPr lang="pt-BR" dirty="0" smtClean="0">
                <a:solidFill>
                  <a:srgbClr val="0000FF"/>
                </a:solidFill>
              </a:rPr>
              <a:t>Orçamento público, investimento e visão de longo prazo para economia brasileira.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0353" y="2822403"/>
            <a:ext cx="7075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4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0353" y="4636871"/>
            <a:ext cx="6921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dirty="0" smtClean="0"/>
              <a:t>Mansueto Almeida (IPEA) – 07 de outubro de 2013</a:t>
            </a:r>
            <a:endParaRPr lang="pt-BR" sz="2800" i="1" dirty="0"/>
          </a:p>
        </p:txBody>
      </p:sp>
    </p:spTree>
    <p:extLst>
      <p:ext uri="{BB962C8B-B14F-4D97-AF65-F5344CB8AC3E}">
        <p14:creationId xmlns:p14="http://schemas.microsoft.com/office/powerpoint/2010/main" val="195207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Número de Servidores Ativos – Min. da Educação</a:t>
            </a:r>
            <a:endParaRPr lang="pt-BR" dirty="0">
              <a:solidFill>
                <a:srgbClr val="0000FF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450148"/>
              </p:ext>
            </p:extLst>
          </p:nvPr>
        </p:nvGraphicFramePr>
        <p:xfrm>
          <a:off x="457200" y="1600201"/>
          <a:ext cx="80772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9800" y="6261100"/>
            <a:ext cx="549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Boletim Estatístico de Pessoal - MPO</a:t>
            </a:r>
            <a:endParaRPr lang="pt-BR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805894" y="1701035"/>
            <a:ext cx="1564870" cy="199587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09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59" y="457318"/>
            <a:ext cx="7620236" cy="62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21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00FF"/>
                </a:solidFill>
              </a:rPr>
              <a:t>Parte II – Investimento Público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54587" y="3727437"/>
            <a:ext cx="7098612" cy="1752600"/>
          </a:xfrm>
        </p:spPr>
        <p:txBody>
          <a:bodyPr/>
          <a:lstStyle/>
          <a:p>
            <a:r>
              <a:rPr lang="pt-BR" i="1" dirty="0" smtClean="0">
                <a:solidFill>
                  <a:schemeClr val="tx1"/>
                </a:solidFill>
              </a:rPr>
              <a:t>Investimento público é uma prioridade para o crescimento do Brasil? isso aparece no orçamento? </a:t>
            </a:r>
            <a:endParaRPr lang="pt-BR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27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00FF"/>
                </a:solidFill>
              </a:rPr>
              <a:t>Investimento Público: </a:t>
            </a:r>
            <a:r>
              <a:rPr lang="pt-BR" sz="2800" dirty="0">
                <a:solidFill>
                  <a:srgbClr val="0000FF"/>
                </a:solidFill>
              </a:rPr>
              <a:t>Execução do </a:t>
            </a:r>
            <a:r>
              <a:rPr lang="pt-BR" sz="2800" dirty="0" smtClean="0">
                <a:solidFill>
                  <a:srgbClr val="0000FF"/>
                </a:solidFill>
              </a:rPr>
              <a:t>Governo </a:t>
            </a:r>
            <a:r>
              <a:rPr lang="pt-BR" sz="2800" dirty="0">
                <a:solidFill>
                  <a:srgbClr val="0000FF"/>
                </a:solidFill>
              </a:rPr>
              <a:t>Federal </a:t>
            </a:r>
            <a:r>
              <a:rPr lang="pt-BR" sz="2800" dirty="0" smtClean="0">
                <a:solidFill>
                  <a:srgbClr val="0000FF"/>
                </a:solidFill>
              </a:rPr>
              <a:t>– </a:t>
            </a:r>
            <a:br>
              <a:rPr lang="pt-BR" sz="2800" dirty="0" smtClean="0">
                <a:solidFill>
                  <a:srgbClr val="0000FF"/>
                </a:solidFill>
              </a:rPr>
            </a:br>
            <a:r>
              <a:rPr lang="pt-BR" sz="2800" dirty="0" err="1" smtClean="0">
                <a:solidFill>
                  <a:srgbClr val="0000FF"/>
                </a:solidFill>
              </a:rPr>
              <a:t>R</a:t>
            </a:r>
            <a:r>
              <a:rPr lang="pt-BR" sz="2800" dirty="0">
                <a:solidFill>
                  <a:srgbClr val="0000FF"/>
                </a:solidFill>
              </a:rPr>
              <a:t>$ bilhões correntes</a:t>
            </a:r>
            <a:r>
              <a:rPr lang="pt-BR" sz="2800" dirty="0" smtClean="0">
                <a:solidFill>
                  <a:srgbClr val="0000FF"/>
                </a:solidFill>
                <a:effectLst/>
              </a:rPr>
              <a:t> </a:t>
            </a:r>
            <a:endParaRPr lang="pt-BR" sz="28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352" r="16053" b="10357"/>
          <a:stretch/>
        </p:blipFill>
        <p:spPr>
          <a:xfrm>
            <a:off x="1236020" y="1417638"/>
            <a:ext cx="6327599" cy="38906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1292" y="5433884"/>
            <a:ext cx="6338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Fonte: SIGA BRASIL e SIAFI. GND-4 e GND-5 menos empréstimos.</a:t>
            </a:r>
          </a:p>
          <a:p>
            <a:r>
              <a:rPr lang="pt-BR" dirty="0"/>
              <a:t>Pagamento = restos a pagar pagos + orçamento do ano pago. </a:t>
            </a:r>
          </a:p>
        </p:txBody>
      </p:sp>
    </p:spTree>
    <p:extLst>
      <p:ext uri="{BB962C8B-B14F-4D97-AF65-F5344CB8AC3E}">
        <p14:creationId xmlns:p14="http://schemas.microsoft.com/office/powerpoint/2010/main" val="210754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0000FF"/>
                </a:solidFill>
              </a:rPr>
              <a:t>Entraves ao Crescimento do Investimento: Setor Público</a:t>
            </a:r>
            <a:endParaRPr lang="pt-BR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Avaliação</a:t>
            </a:r>
            <a:r>
              <a:rPr lang="en-US" sz="2800" dirty="0" smtClean="0"/>
              <a:t> do PPA (2008-2009): </a:t>
            </a:r>
            <a:r>
              <a:rPr lang="pt-BR" sz="2800" dirty="0" smtClean="0"/>
              <a:t>“Assinale as restrições que interferiram no desempenho das ações de maior impacto, e consequentemente, no alcance do objetivo do programa. Comente sobre as restrições e providências adotadas”.</a:t>
            </a:r>
          </a:p>
          <a:p>
            <a:endParaRPr lang="pt-BR" sz="2800" dirty="0" smtClean="0"/>
          </a:p>
          <a:p>
            <a:r>
              <a:rPr lang="pt-BR" sz="2800" dirty="0" smtClean="0"/>
              <a:t>a</a:t>
            </a:r>
            <a:r>
              <a:rPr lang="pt-BR" sz="2800" dirty="0"/>
              <a:t>) Orçamentárias, </a:t>
            </a:r>
            <a:r>
              <a:rPr lang="pt-BR" sz="2800" dirty="0" err="1" smtClean="0"/>
              <a:t>b</a:t>
            </a:r>
            <a:r>
              <a:rPr lang="pt-BR" sz="2800" dirty="0"/>
              <a:t>) Financeiras, </a:t>
            </a:r>
            <a:r>
              <a:rPr lang="pt-BR" sz="2800" dirty="0" err="1" smtClean="0"/>
              <a:t>c</a:t>
            </a:r>
            <a:r>
              <a:rPr lang="pt-BR" sz="2800" dirty="0"/>
              <a:t>) Judiciais, </a:t>
            </a:r>
            <a:r>
              <a:rPr lang="pt-BR" sz="2800" dirty="0" err="1" smtClean="0"/>
              <a:t>d</a:t>
            </a:r>
            <a:r>
              <a:rPr lang="pt-BR" sz="2800" dirty="0"/>
              <a:t>) </a:t>
            </a:r>
            <a:r>
              <a:rPr lang="pt-BR" sz="2800" dirty="0" smtClean="0"/>
              <a:t>Administrativas, </a:t>
            </a:r>
            <a:r>
              <a:rPr lang="pt-BR" sz="2800" dirty="0"/>
              <a:t>e) Ambientais</a:t>
            </a:r>
            <a:r>
              <a:rPr lang="pt-BR" sz="2800" dirty="0" smtClean="0"/>
              <a:t>, </a:t>
            </a:r>
            <a:r>
              <a:rPr lang="pt-BR" sz="2800" dirty="0" err="1"/>
              <a:t>f</a:t>
            </a:r>
            <a:r>
              <a:rPr lang="pt-BR" sz="2800" dirty="0"/>
              <a:t>) Gerenciais, </a:t>
            </a:r>
            <a:r>
              <a:rPr lang="pt-BR" sz="2800" dirty="0" err="1" smtClean="0"/>
              <a:t>g</a:t>
            </a:r>
            <a:r>
              <a:rPr lang="pt-BR" sz="2800" dirty="0"/>
              <a:t>) Políticas, </a:t>
            </a:r>
            <a:r>
              <a:rPr lang="pt-BR" sz="2800" dirty="0" err="1" smtClean="0"/>
              <a:t>h</a:t>
            </a:r>
            <a:r>
              <a:rPr lang="pt-BR" sz="2800" dirty="0"/>
              <a:t>) Institucionais, </a:t>
            </a:r>
            <a:r>
              <a:rPr lang="pt-BR" sz="2800" dirty="0" err="1"/>
              <a:t>i</a:t>
            </a:r>
            <a:r>
              <a:rPr lang="pt-BR" sz="2800" dirty="0"/>
              <a:t>) Tecnológicas, </a:t>
            </a:r>
            <a:r>
              <a:rPr lang="pt-BR" sz="2800" dirty="0" err="1"/>
              <a:t>j</a:t>
            </a:r>
            <a:r>
              <a:rPr lang="pt-BR" sz="2800" dirty="0"/>
              <a:t>) Licitações, </a:t>
            </a:r>
            <a:r>
              <a:rPr lang="pt-BR" sz="2800" dirty="0" err="1"/>
              <a:t>k</a:t>
            </a:r>
            <a:r>
              <a:rPr lang="pt-BR" sz="2800" dirty="0"/>
              <a:t>) Auditoria, l) Outras, e m) não houve restrições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0797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00FF"/>
                </a:solidFill>
              </a:rPr>
              <a:t>Critério de Seleção</a:t>
            </a:r>
            <a:r>
              <a:rPr lang="pt-BR" sz="2800" dirty="0" smtClean="0"/>
              <a:t>: a execução do investimento foi inferior a 55% do programado e autorizado: 36 programas </a:t>
            </a:r>
            <a:endParaRPr lang="pt-B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980" r="16740"/>
          <a:stretch/>
        </p:blipFill>
        <p:spPr>
          <a:xfrm>
            <a:off x="1568877" y="1599045"/>
            <a:ext cx="5827257" cy="44019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00994" y="5966160"/>
            <a:ext cx="3177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/>
              <a:t>Fonte: SIGPLAN, avaliação 2008</a:t>
            </a:r>
            <a:r>
              <a:rPr lang="pt-B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46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0000FF"/>
                </a:solidFill>
              </a:rPr>
              <a:t>Novo Controle: apenas projetos com orçamento acima de </a:t>
            </a:r>
            <a:r>
              <a:rPr lang="pt-BR" sz="3200" dirty="0" err="1" smtClean="0">
                <a:solidFill>
                  <a:srgbClr val="0000FF"/>
                </a:solidFill>
              </a:rPr>
              <a:t>R</a:t>
            </a:r>
            <a:r>
              <a:rPr lang="pt-BR" sz="3200" dirty="0" smtClean="0">
                <a:solidFill>
                  <a:srgbClr val="0000FF"/>
                </a:solidFill>
              </a:rPr>
              <a:t>$ 1 bilhão em 2008: 6 programas</a:t>
            </a:r>
            <a:endParaRPr lang="pt-BR" sz="3200" dirty="0">
              <a:solidFill>
                <a:srgbClr val="0000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149510"/>
              </p:ext>
            </p:extLst>
          </p:nvPr>
        </p:nvGraphicFramePr>
        <p:xfrm>
          <a:off x="1344752" y="1880268"/>
          <a:ext cx="6225702" cy="3598662"/>
        </p:xfrm>
        <a:graphic>
          <a:graphicData uri="http://schemas.openxmlformats.org/drawingml/2006/table">
            <a:tbl>
              <a:tblPr/>
              <a:tblGrid>
                <a:gridCol w="1087824"/>
                <a:gridCol w="3464302"/>
                <a:gridCol w="1673576"/>
              </a:tblGrid>
              <a:tr h="5124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Ranking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Restrições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 de vezes citados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Administrativas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05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Licitações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05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Auditorias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05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Judiciais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Ambientais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Gerenciais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Tecnológicas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Financeiras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Orçamentárias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Institucionais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Políticas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94978" y="5734757"/>
            <a:ext cx="3177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/>
              <a:t>Fonte: SIGPLAN, avaliação 2008</a:t>
            </a:r>
            <a:r>
              <a:rPr lang="pt-B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18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Parte III –  Existe </a:t>
            </a:r>
            <a:r>
              <a:rPr lang="pt-BR" dirty="0">
                <a:solidFill>
                  <a:srgbClr val="0000FF"/>
                </a:solidFill>
              </a:rPr>
              <a:t>e</a:t>
            </a:r>
            <a:r>
              <a:rPr lang="pt-BR" dirty="0" smtClean="0">
                <a:solidFill>
                  <a:srgbClr val="0000FF"/>
                </a:solidFill>
              </a:rPr>
              <a:t>spaço fiscal para aumentar o investimento público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54587" y="3727437"/>
            <a:ext cx="7098612" cy="1752600"/>
          </a:xfrm>
        </p:spPr>
        <p:txBody>
          <a:bodyPr>
            <a:normAutofit/>
          </a:bodyPr>
          <a:lstStyle/>
          <a:p>
            <a:r>
              <a:rPr lang="pt-BR" i="1" dirty="0" smtClean="0">
                <a:solidFill>
                  <a:schemeClr val="tx1"/>
                </a:solidFill>
              </a:rPr>
              <a:t>Estamos criando espaço para o aumento do investimento público? </a:t>
            </a:r>
            <a:endParaRPr lang="pt-BR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70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589692"/>
            <a:ext cx="4040188" cy="5536471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INFRAESTRUTURA</a:t>
            </a:r>
          </a:p>
          <a:p>
            <a:endParaRPr lang="pt-BR" dirty="0" smtClean="0"/>
          </a:p>
          <a:p>
            <a:r>
              <a:rPr lang="pt-BR" dirty="0" smtClean="0"/>
              <a:t>Ministério da Ciência e Tecnologia</a:t>
            </a:r>
          </a:p>
          <a:p>
            <a:r>
              <a:rPr lang="pt-BR" dirty="0" smtClean="0"/>
              <a:t>Ministério de Minas e Energia</a:t>
            </a:r>
          </a:p>
          <a:p>
            <a:r>
              <a:rPr lang="pt-BR" dirty="0" smtClean="0"/>
              <a:t>Ministério dos Transportes</a:t>
            </a:r>
          </a:p>
          <a:p>
            <a:r>
              <a:rPr lang="pt-BR" dirty="0" smtClean="0"/>
              <a:t>Ministério das Comunicações</a:t>
            </a:r>
          </a:p>
          <a:p>
            <a:r>
              <a:rPr lang="pt-BR" dirty="0" smtClean="0"/>
              <a:t>Ministério do Meio Ambiente</a:t>
            </a:r>
          </a:p>
          <a:p>
            <a:r>
              <a:rPr lang="pt-BR" dirty="0" smtClean="0"/>
              <a:t>Ministério da Integração Nacional</a:t>
            </a:r>
          </a:p>
          <a:p>
            <a:r>
              <a:rPr lang="pt-BR" dirty="0" smtClean="0"/>
              <a:t>Ministério das Cidades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rgbClr val="0000FF"/>
                </a:solidFill>
              </a:rPr>
              <a:t>POLÍTICA SOCIAL</a:t>
            </a:r>
          </a:p>
          <a:p>
            <a:endParaRPr lang="pt-BR" dirty="0" smtClean="0"/>
          </a:p>
          <a:p>
            <a:r>
              <a:rPr lang="pt-BR" dirty="0" smtClean="0"/>
              <a:t>Ministério da Educação</a:t>
            </a:r>
          </a:p>
          <a:p>
            <a:r>
              <a:rPr lang="pt-BR" dirty="0" smtClean="0"/>
              <a:t>Ministério da Previdência Social</a:t>
            </a:r>
          </a:p>
          <a:p>
            <a:r>
              <a:rPr lang="pt-BR" dirty="0" smtClean="0"/>
              <a:t>Ministério da Saúde</a:t>
            </a:r>
          </a:p>
          <a:p>
            <a:r>
              <a:rPr lang="pt-BR" dirty="0" smtClean="0"/>
              <a:t>Ministério do Trabalho e Emprego</a:t>
            </a:r>
          </a:p>
          <a:p>
            <a:r>
              <a:rPr lang="pt-BR" dirty="0" smtClean="0"/>
              <a:t>Ministério da Cultura</a:t>
            </a:r>
          </a:p>
          <a:p>
            <a:r>
              <a:rPr lang="pt-BR" dirty="0" smtClean="0"/>
              <a:t>Ministério do Esporte</a:t>
            </a:r>
          </a:p>
          <a:p>
            <a:r>
              <a:rPr lang="pt-BR" dirty="0" smtClean="0"/>
              <a:t>Mini. do </a:t>
            </a:r>
            <a:r>
              <a:rPr lang="pt-BR" dirty="0" err="1" smtClean="0"/>
              <a:t>Desenvolv</a:t>
            </a:r>
            <a:r>
              <a:rPr lang="pt-BR" dirty="0" smtClean="0"/>
              <a:t>. Social e Combate à Fome</a:t>
            </a:r>
          </a:p>
          <a:p>
            <a:endParaRPr lang="pt-BR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589692"/>
            <a:ext cx="4041775" cy="5536471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PRODUÇÃO</a:t>
            </a:r>
          </a:p>
          <a:p>
            <a:endParaRPr lang="pt-BR" dirty="0" smtClean="0"/>
          </a:p>
          <a:p>
            <a:r>
              <a:rPr lang="pt-BR" dirty="0" smtClean="0"/>
              <a:t>Min. da Agricultura, Pecuária e Abastecimento</a:t>
            </a:r>
          </a:p>
          <a:p>
            <a:r>
              <a:rPr lang="pt-BR" dirty="0" smtClean="0"/>
              <a:t>Min. do </a:t>
            </a:r>
            <a:r>
              <a:rPr lang="pt-BR" dirty="0" err="1" smtClean="0"/>
              <a:t>Desenv</a:t>
            </a:r>
            <a:r>
              <a:rPr lang="pt-BR" dirty="0" smtClean="0"/>
              <a:t>., Indústria e Comércio Exterior</a:t>
            </a:r>
          </a:p>
          <a:p>
            <a:r>
              <a:rPr lang="pt-BR" dirty="0" smtClean="0"/>
              <a:t>Ministério do Desenvolvimento Agrário</a:t>
            </a:r>
          </a:p>
          <a:p>
            <a:r>
              <a:rPr lang="pt-BR" dirty="0" smtClean="0"/>
              <a:t>Ministério do Turismo</a:t>
            </a:r>
          </a:p>
          <a:p>
            <a:r>
              <a:rPr lang="pt-BR" dirty="0" smtClean="0"/>
              <a:t>Ministério da Pesca e </a:t>
            </a:r>
            <a:r>
              <a:rPr lang="pt-BR" dirty="0" err="1" smtClean="0"/>
              <a:t>Aqüicultura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>
                <a:solidFill>
                  <a:srgbClr val="0000FF"/>
                </a:solidFill>
              </a:rPr>
              <a:t>PODERES DE ESTADO E ADMINISTRAÇÃO</a:t>
            </a:r>
          </a:p>
          <a:p>
            <a:endParaRPr lang="pt-BR" dirty="0" smtClean="0"/>
          </a:p>
          <a:p>
            <a:r>
              <a:rPr lang="pt-BR" dirty="0" smtClean="0"/>
              <a:t>Presidência da República</a:t>
            </a:r>
          </a:p>
          <a:p>
            <a:r>
              <a:rPr lang="pt-BR" dirty="0" smtClean="0"/>
              <a:t>Min. do Planejamento, Orçamento e Gestão</a:t>
            </a:r>
          </a:p>
          <a:p>
            <a:r>
              <a:rPr lang="pt-BR" dirty="0" smtClean="0"/>
              <a:t>Ministério da Fazenda</a:t>
            </a:r>
          </a:p>
          <a:p>
            <a:r>
              <a:rPr lang="pt-BR" dirty="0" smtClean="0"/>
              <a:t>Ministério da Justiça</a:t>
            </a:r>
          </a:p>
          <a:p>
            <a:r>
              <a:rPr lang="pt-BR" dirty="0" smtClean="0"/>
              <a:t>Ministério das Relações Exteriores</a:t>
            </a:r>
          </a:p>
          <a:p>
            <a:r>
              <a:rPr lang="pt-BR" dirty="0" smtClean="0"/>
              <a:t>Ministério da Defesa</a:t>
            </a:r>
          </a:p>
          <a:p>
            <a:r>
              <a:rPr lang="pt-BR" dirty="0" smtClean="0"/>
              <a:t>Outros (Justiça, Legislativo, MPU, TCU)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6006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0000FF"/>
                </a:solidFill>
              </a:rPr>
              <a:t>SIAFI - valores reais – </a:t>
            </a:r>
            <a:r>
              <a:rPr lang="pt-BR" sz="3200" dirty="0" err="1" smtClean="0">
                <a:solidFill>
                  <a:srgbClr val="0000FF"/>
                </a:solidFill>
              </a:rPr>
              <a:t>R</a:t>
            </a:r>
            <a:r>
              <a:rPr lang="pt-BR" sz="3200" dirty="0" smtClean="0">
                <a:solidFill>
                  <a:srgbClr val="0000FF"/>
                </a:solidFill>
              </a:rPr>
              <a:t>$ bilhões de julho de 2013</a:t>
            </a:r>
            <a:endParaRPr lang="pt-BR" sz="3200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7718"/>
            <a:ext cx="7772621" cy="496238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361060" y="1904837"/>
            <a:ext cx="975987" cy="446813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Oval 9"/>
          <p:cNvSpPr/>
          <p:nvPr/>
        </p:nvSpPr>
        <p:spPr>
          <a:xfrm>
            <a:off x="7361060" y="5244180"/>
            <a:ext cx="868762" cy="328773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634980" y="6243631"/>
            <a:ext cx="332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Continua.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301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solidFill>
                  <a:srgbClr val="0000FF"/>
                </a:solidFill>
              </a:rPr>
              <a:t>Burocracia, Controle e Gestão de Grandes Projetos: como aumentar a eficiência</a:t>
            </a:r>
            <a:endParaRPr lang="pt-BR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Brasil tem uma carga tributária elevada para o seu nível de desenvolvimento; </a:t>
            </a:r>
          </a:p>
          <a:p>
            <a:endParaRPr lang="pt-BR" dirty="0" smtClean="0"/>
          </a:p>
          <a:p>
            <a:r>
              <a:rPr lang="pt-BR" dirty="0" smtClean="0"/>
              <a:t>O país gasta com programas importantes. Mas quase tudo é importante. O que é prioritário? </a:t>
            </a:r>
          </a:p>
          <a:p>
            <a:endParaRPr lang="pt-BR" dirty="0" smtClean="0"/>
          </a:p>
          <a:p>
            <a:r>
              <a:rPr lang="pt-BR" dirty="0" smtClean="0"/>
              <a:t>Há recursos para aumentar ainda mais o gasto social, aumentar o investimento público e reduzir carga tributária?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7451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077"/>
          <a:stretch/>
        </p:blipFill>
        <p:spPr>
          <a:xfrm>
            <a:off x="740808" y="623187"/>
            <a:ext cx="7772621" cy="47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83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5586" y="342646"/>
            <a:ext cx="76855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0000FF"/>
                </a:solidFill>
              </a:rPr>
              <a:t>Crescimento do Gasto Por Ministério – Pré-crise versus Pós-crise – pontos do PIB</a:t>
            </a:r>
            <a:endParaRPr lang="pt-BR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945267"/>
              </p:ext>
            </p:extLst>
          </p:nvPr>
        </p:nvGraphicFramePr>
        <p:xfrm>
          <a:off x="340189" y="1766243"/>
          <a:ext cx="8425352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2225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0000FF"/>
                </a:solidFill>
              </a:rPr>
              <a:t>Gasto Social versus Infraestrutura e Produção</a:t>
            </a:r>
            <a:endParaRPr lang="pt-BR" sz="32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29" y="1573352"/>
            <a:ext cx="7516718" cy="47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71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Taxa SELIC - % ao ano</a:t>
            </a:r>
            <a:endParaRPr lang="pt-BR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102013"/>
              </p:ext>
            </p:extLst>
          </p:nvPr>
        </p:nvGraphicFramePr>
        <p:xfrm>
          <a:off x="711200" y="1490662"/>
          <a:ext cx="7594600" cy="452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146300" y="1914525"/>
            <a:ext cx="5892800" cy="2619375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683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Taxa de juros implícita da Divida Líquida do Setor Público (DLSP) – 2002-2012 - % ao ano</a:t>
            </a:r>
            <a:endParaRPr lang="pt-BR" sz="32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488854"/>
              </p:ext>
            </p:extLst>
          </p:nvPr>
        </p:nvGraphicFramePr>
        <p:xfrm>
          <a:off x="963869" y="1803095"/>
          <a:ext cx="7529520" cy="4099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6546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solidFill>
                  <a:srgbClr val="0000FF"/>
                </a:solidFill>
              </a:rPr>
              <a:t>Gasto Social aparece no orçamento e gasto com Produção e Infraestrutura fica fora do Orçamento: dívida</a:t>
            </a:r>
            <a:r>
              <a:rPr lang="pt-BR" sz="2800" dirty="0" smtClean="0">
                <a:solidFill>
                  <a:srgbClr val="0000FF"/>
                </a:solidFill>
              </a:rPr>
              <a:t>.</a:t>
            </a:r>
            <a:r>
              <a:rPr lang="pt-BR" sz="3200" dirty="0" smtClean="0">
                <a:solidFill>
                  <a:srgbClr val="0000FF"/>
                </a:solidFill>
              </a:rPr>
              <a:t> </a:t>
            </a:r>
            <a:endParaRPr lang="pt-BR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Portaria </a:t>
            </a:r>
            <a:r>
              <a:rPr lang="pt-BR" dirty="0" err="1"/>
              <a:t>nº</a:t>
            </a:r>
            <a:r>
              <a:rPr lang="pt-BR" dirty="0"/>
              <a:t>. 357, de 15 de outubro de 2012 do Ministério da Fazenda (</a:t>
            </a:r>
            <a:r>
              <a:rPr lang="pt-BR" u="sng" dirty="0">
                <a:hlinkClick r:id="rId2"/>
              </a:rPr>
              <a:t>clique aqui</a:t>
            </a:r>
            <a:r>
              <a:rPr lang="pt-BR" dirty="0"/>
              <a:t>). De acordo com o inciso III do Art. 7</a:t>
            </a:r>
            <a:r>
              <a:rPr lang="pt-BR" baseline="30000" dirty="0"/>
              <a:t>o</a:t>
            </a:r>
            <a:r>
              <a:rPr lang="pt-BR" dirty="0"/>
              <a:t> dessa portaria: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i="1" dirty="0"/>
              <a:t>Art. 7</a:t>
            </a:r>
            <a:r>
              <a:rPr lang="pt-BR" i="1" baseline="30000" dirty="0"/>
              <a:t>o</a:t>
            </a:r>
            <a:r>
              <a:rPr lang="pt-BR" i="1" dirty="0"/>
              <a:t>……..</a:t>
            </a:r>
            <a:endParaRPr lang="pt-BR" dirty="0"/>
          </a:p>
          <a:p>
            <a:r>
              <a:rPr lang="pt-BR" i="1" dirty="0" err="1"/>
              <a:t>I</a:t>
            </a:r>
            <a:r>
              <a:rPr lang="pt-BR" i="1" dirty="0"/>
              <a:t> – ……</a:t>
            </a:r>
            <a:r>
              <a:rPr lang="pt-BR" i="1" dirty="0" smtClean="0"/>
              <a:t>…</a:t>
            </a:r>
          </a:p>
          <a:p>
            <a:endParaRPr lang="pt-BR" dirty="0"/>
          </a:p>
          <a:p>
            <a:r>
              <a:rPr lang="pt-BR" i="1" dirty="0"/>
              <a:t>II – ………</a:t>
            </a:r>
            <a:r>
              <a:rPr lang="pt-BR" i="1" dirty="0" smtClean="0"/>
              <a:t>.</a:t>
            </a:r>
          </a:p>
          <a:p>
            <a:endParaRPr lang="pt-BR" dirty="0"/>
          </a:p>
          <a:p>
            <a:r>
              <a:rPr lang="pt-BR" i="1" dirty="0"/>
              <a:t>III – os valores apurados das equalizações a partir de 16 de abril de 2012, relativos às operações contratadas pelo BNDES, </a:t>
            </a:r>
            <a:r>
              <a:rPr lang="pt-BR" i="1" dirty="0">
                <a:solidFill>
                  <a:srgbClr val="FF0000"/>
                </a:solidFill>
              </a:rPr>
              <a:t>serão devidos após decorridos 24 meses do término de cada semestre </a:t>
            </a:r>
            <a:r>
              <a:rPr lang="pt-BR" i="1" dirty="0"/>
              <a:t>de apuração e atualizados pelo Tesouro Nacional desde a data de apuração até a data do efetivo pagamento.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3882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Parte IV – Indústria, Investimento Privado e Poupança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271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0000FF"/>
                </a:solidFill>
              </a:rPr>
              <a:t>Produção Física da Indústria de Transformação – 1991-2013 (2002 = 100)</a:t>
            </a:r>
            <a:endParaRPr lang="pt-BR" sz="3200" b="1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710173" y="2041240"/>
            <a:ext cx="22680" cy="35154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259674"/>
              </p:ext>
            </p:extLst>
          </p:nvPr>
        </p:nvGraphicFramePr>
        <p:xfrm>
          <a:off x="895831" y="1471214"/>
          <a:ext cx="7438801" cy="473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562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0000FF"/>
                </a:solidFill>
              </a:rPr>
              <a:t>Crescimento da Demanda vs. Produção Industrial</a:t>
            </a:r>
            <a:endParaRPr lang="pt-BR" sz="3200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Produção Física da Ind. de Transformação 2004-2013 (média 2002= 100)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z="1900" dirty="0" smtClean="0"/>
              <a:t>Vendas reais no Varejo (dessazonalizado)  – 2004-2013 (média 2011 = 100</a:t>
            </a:r>
            <a:r>
              <a:rPr lang="pt-BR" dirty="0" smtClean="0"/>
              <a:t>)</a:t>
            </a:r>
            <a:endParaRPr lang="pt-B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576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00FF"/>
                </a:solidFill>
              </a:rPr>
              <a:t>Índice de Quantum de Importações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Índice de quantum de importação bens de consumo duráveis – média 2006 = 100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Índice de quantum de importação bens de consumo não  duráveis – média 2006 = 100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5025734"/>
              </p:ext>
            </p:extLst>
          </p:nvPr>
        </p:nvGraphicFramePr>
        <p:xfrm>
          <a:off x="457200" y="2174875"/>
          <a:ext cx="3867394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96921790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29" y="6234970"/>
            <a:ext cx="43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FUNCEX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891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00FF"/>
                </a:solidFill>
              </a:rPr>
              <a:t>Parte </a:t>
            </a:r>
            <a:r>
              <a:rPr lang="pt-BR" dirty="0" err="1" smtClean="0">
                <a:solidFill>
                  <a:srgbClr val="0000FF"/>
                </a:solidFill>
              </a:rPr>
              <a:t>I</a:t>
            </a:r>
            <a:r>
              <a:rPr lang="pt-BR" dirty="0" smtClean="0">
                <a:solidFill>
                  <a:srgbClr val="0000FF"/>
                </a:solidFill>
              </a:rPr>
              <a:t> – O Dilema Fiscal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i="1" dirty="0" smtClean="0">
                <a:solidFill>
                  <a:schemeClr val="tx1"/>
                </a:solidFill>
              </a:rPr>
              <a:t>A sociedade quer mais serviço público e pagar mais impostos?</a:t>
            </a:r>
            <a:endParaRPr lang="pt-BR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21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00FF"/>
                </a:solidFill>
              </a:rPr>
              <a:t>Balança Comercial da Industria de Transformação – 2000-2012 – US$ milhões</a:t>
            </a:r>
            <a:endParaRPr lang="pt-BR" sz="2800" dirty="0">
              <a:solidFill>
                <a:srgbClr val="0000FF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6382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0605" y="6314778"/>
            <a:ext cx="392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MDIC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353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0000FF"/>
                </a:solidFill>
              </a:rPr>
              <a:t>Saldo em Conta Corrente - % do PIB</a:t>
            </a:r>
            <a:endParaRPr lang="pt-BR" sz="3600" dirty="0">
              <a:solidFill>
                <a:srgbClr val="0000FF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935913"/>
              </p:ext>
            </p:extLst>
          </p:nvPr>
        </p:nvGraphicFramePr>
        <p:xfrm>
          <a:off x="568476" y="1417638"/>
          <a:ext cx="8118324" cy="472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5130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0000FF"/>
                </a:solidFill>
              </a:rPr>
              <a:t>Taxa de Investimento no Brasil - % do PIB</a:t>
            </a:r>
            <a:endParaRPr lang="pt-BR" sz="36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900" y="6277429"/>
            <a:ext cx="375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IBGE</a:t>
            </a:r>
            <a:endParaRPr lang="pt-BR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164006"/>
              </p:ext>
            </p:extLst>
          </p:nvPr>
        </p:nvGraphicFramePr>
        <p:xfrm>
          <a:off x="669471" y="1463448"/>
          <a:ext cx="7833481" cy="44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0393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Brasil </a:t>
            </a:r>
            <a:r>
              <a:rPr lang="pt-BR" sz="3200" dirty="0" smtClean="0"/>
              <a:t>importa pouco: importação de bens e serviços - % do </a:t>
            </a:r>
            <a:r>
              <a:rPr lang="pt-BR" sz="3200" dirty="0" smtClean="0"/>
              <a:t>PIB - 2011 </a:t>
            </a:r>
            <a:endParaRPr lang="pt-BR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968488"/>
              </p:ext>
            </p:extLst>
          </p:nvPr>
        </p:nvGraphicFramePr>
        <p:xfrm>
          <a:off x="548726" y="174894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8726" y="6155752"/>
            <a:ext cx="408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Média Am</a:t>
            </a:r>
            <a:r>
              <a:rPr lang="pt-BR" sz="2000" dirty="0"/>
              <a:t>.</a:t>
            </a:r>
            <a:r>
              <a:rPr lang="pt-BR" sz="2000" dirty="0" smtClean="0"/>
              <a:t> Latina= 24% do PIB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4357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Alguns pontos importantes para discussão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 problema da indústria hoje é muito mais do lado do custo do que do lado da demanda;</a:t>
            </a:r>
          </a:p>
          <a:p>
            <a:endParaRPr lang="pt-BR" dirty="0"/>
          </a:p>
          <a:p>
            <a:r>
              <a:rPr lang="pt-BR" dirty="0" smtClean="0"/>
              <a:t>A demanda vaza para fora porque, no Brasil, a custo da produção industrial é caro.</a:t>
            </a:r>
          </a:p>
          <a:p>
            <a:endParaRPr lang="pt-BR" dirty="0"/>
          </a:p>
          <a:p>
            <a:r>
              <a:rPr lang="pt-BR" dirty="0" smtClean="0"/>
              <a:t>Mercado de trabalho aquecido prejudica a indústria </a:t>
            </a:r>
            <a:r>
              <a:rPr lang="pt-BR" dirty="0" smtClean="0">
                <a:sym typeface="Wingdings"/>
              </a:rPr>
              <a:t> indústria não consegue repassar aumento de custo para preços e, assim, não consegue competir com o setor de serviços.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934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0000FF"/>
                </a:solidFill>
              </a:rPr>
              <a:t>Mercado de Trabalho no Brasil : Taxa de desemprego (2002-FEV/2013)</a:t>
            </a:r>
            <a:endParaRPr lang="pt-BR" sz="3200" dirty="0">
              <a:solidFill>
                <a:srgbClr val="0000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1431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4171" y="6268174"/>
            <a:ext cx="354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PME - IBGE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495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Inflação de serviços versus inflação na indústria – IPCA aberto</a:t>
            </a:r>
            <a:endParaRPr lang="pt-BR" dirty="0">
              <a:solidFill>
                <a:srgbClr val="0000FF"/>
              </a:solidFill>
            </a:endParaRPr>
          </a:p>
        </p:txBody>
      </p:sp>
      <p:graphicFrame>
        <p:nvGraphicFramePr>
          <p:cNvPr id="6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651261"/>
              </p:ext>
            </p:extLst>
          </p:nvPr>
        </p:nvGraphicFramePr>
        <p:xfrm>
          <a:off x="571499" y="1739900"/>
          <a:ext cx="7848601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990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Inflação Preços Livres versus Preços Administrados – IPCA aberto</a:t>
            </a:r>
            <a:endParaRPr lang="pt-BR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80" y="1417638"/>
            <a:ext cx="7327900" cy="471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8286" y="6386286"/>
            <a:ext cx="5418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Monica De </a:t>
            </a:r>
            <a:r>
              <a:rPr lang="pt-BR" dirty="0" err="1" smtClean="0"/>
              <a:t>Bolle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222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00FF"/>
                </a:solidFill>
              </a:rPr>
              <a:t>Pontos Importantes que afetam margem da indústria de transformação e competitividade do Brasil</a:t>
            </a:r>
            <a:endParaRPr lang="pt-BR" sz="28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Mercado de trabalho aquecido: indústria tem que disputar trabalhadores com o setor de serviços </a:t>
            </a:r>
            <a:r>
              <a:rPr lang="pt-BR" dirty="0" smtClean="0">
                <a:sym typeface="Wingdings"/>
              </a:rPr>
              <a:t> aumento de custo para indústria e redução de margens.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Transição demográfica: crescimento da população economicamente ativa será cada vez menor. População Total no Brasil passa a cair a partir de 2039.</a:t>
            </a:r>
          </a:p>
          <a:p>
            <a:endParaRPr lang="pt-BR" dirty="0" smtClean="0"/>
          </a:p>
          <a:p>
            <a:r>
              <a:rPr lang="pt-BR" dirty="0" smtClean="0"/>
              <a:t>Poupança no Brasil é baixa e a nossa transição demográfica contribui para redução da poupança doméstica.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7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/>
              <a:t>Número Médio de Filhos por Mulheres – 1980-2011</a:t>
            </a:r>
            <a:endParaRPr lang="pt-BR" sz="3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988497"/>
              </p:ext>
            </p:extLst>
          </p:nvPr>
        </p:nvGraphicFramePr>
        <p:xfrm>
          <a:off x="897213" y="1417638"/>
          <a:ext cx="7224314" cy="444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48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00FF"/>
                </a:solidFill>
              </a:rPr>
              <a:t>Gasto Público Total no Brasil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Pelos dados do FMI, Brasil tem uma despesa pública total (inclusive juros) de 40% do PIB. </a:t>
            </a:r>
          </a:p>
          <a:p>
            <a:endParaRPr lang="pt-BR" dirty="0"/>
          </a:p>
          <a:p>
            <a:r>
              <a:rPr lang="pt-BR" dirty="0" smtClean="0"/>
              <a:t>De 188 países, Brasil está na 56º posição entre os países com maior despesa (% do PIB). </a:t>
            </a:r>
          </a:p>
          <a:p>
            <a:endParaRPr lang="pt-BR" dirty="0"/>
          </a:p>
          <a:p>
            <a:r>
              <a:rPr lang="pt-BR" dirty="0" smtClean="0"/>
              <a:t>Na América Latina, os campeões de gasto (% do PIB) são: Venezuela = 45,4%, Argentina = 44,6%, Equador = 44,3% e Brasil = 40%.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882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Modelo de Crescimento do Brasil: baixa poupança doméstica (% do PIB)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Brasil – 1960-2010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Coreia do Sul – 1960-2010</a:t>
            </a:r>
            <a:endParaRPr lang="pt-BR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5371012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72223161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561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2400" dirty="0" smtClean="0"/>
              <a:t>Sem poupança doméstica para crescer, precisamos de poupança externa para financiar o nosso crescimento: déficit da indústria de transformação e déficit em conta corrente</a:t>
            </a:r>
            <a:endParaRPr lang="pt-B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China (1970-2010)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Chile</a:t>
            </a:r>
            <a:endParaRPr lang="pt-B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0286338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13758455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340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00FF"/>
                </a:solidFill>
              </a:rPr>
              <a:t>Conclusão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r>
              <a:rPr lang="pt-BR" sz="3800" dirty="0" smtClean="0"/>
              <a:t>No Brasil, o governo federal do sec. XXI perdeu a capacidade de executar de forma rápida obras de investimento;</a:t>
            </a:r>
          </a:p>
          <a:p>
            <a:endParaRPr lang="pt-BR" sz="3800" dirty="0" smtClean="0"/>
          </a:p>
          <a:p>
            <a:r>
              <a:rPr lang="pt-BR" sz="3800" dirty="0" smtClean="0"/>
              <a:t>Não há recursos para investir 3% do PIB; mas há recursos para aumentar o investimento em 0,5 ponto do PIB;</a:t>
            </a:r>
          </a:p>
          <a:p>
            <a:endParaRPr lang="pt-BR" sz="3800" dirty="0" smtClean="0"/>
          </a:p>
          <a:p>
            <a:r>
              <a:rPr lang="pt-BR" sz="3800" dirty="0" smtClean="0"/>
              <a:t>Mas não há estrutura para executar esse 0,5 ponto do PIB a mais; a máquina não consegue. Há problemas internos e não conseguimos executar nem o que é considerado prioritário. O governo terá que abraçar agenda de concessões. </a:t>
            </a:r>
          </a:p>
          <a:p>
            <a:endParaRPr lang="pt-BR" sz="3800" dirty="0" smtClean="0"/>
          </a:p>
          <a:p>
            <a:endParaRPr lang="pt-BR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493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2476"/>
            <a:ext cx="8229600" cy="5343688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 Mas mesmo para implementar a agenda de concessões falta recursos fiscal. A busca por modicidade tarifária terá como consequência o aumento da dívida.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 agenda social toma um espaço crescente do orçamento e o financiamento do investimento está sendo expulso do orçamento: financiamento via aumento da dívida.</a:t>
            </a:r>
          </a:p>
          <a:p>
            <a:endParaRPr lang="pt-BR" dirty="0"/>
          </a:p>
          <a:p>
            <a:r>
              <a:rPr lang="pt-BR" dirty="0" smtClean="0"/>
              <a:t>O Brasil poderá repetir nos próximos 10 anos o modelo de crescimento com inclusão social dos últimos 10 anos? Não será possível fazer mais do mesmo. Teremos que fazer escolhas. 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73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>
                <a:solidFill>
                  <a:srgbClr val="0000FF"/>
                </a:solidFill>
              </a:rPr>
              <a:t>Evolução da Carga Tributária no Brasil – 1991- 2011 - % do PIB</a:t>
            </a:r>
            <a:r>
              <a:rPr lang="pt-BR" sz="3200" dirty="0" smtClean="0">
                <a:solidFill>
                  <a:srgbClr val="0000FF"/>
                </a:solidFill>
                <a:effectLst/>
              </a:rPr>
              <a:t>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51" y="1595903"/>
            <a:ext cx="7344784" cy="4057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3505" y="58328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Fonte</a:t>
            </a:r>
            <a:r>
              <a:rPr lang="en-US" dirty="0"/>
              <a:t>: IPEADATA e TCU, 2011</a:t>
            </a:r>
            <a:endParaRPr lang="pt-BR" dirty="0"/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5781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087"/>
          </a:xfrm>
        </p:spPr>
        <p:txBody>
          <a:bodyPr>
            <a:normAutofit fontScale="90000"/>
          </a:bodyPr>
          <a:lstStyle/>
          <a:p>
            <a:r>
              <a:rPr lang="pt-BR" sz="2400" dirty="0">
                <a:solidFill>
                  <a:srgbClr val="0000FF"/>
                </a:solidFill>
                <a:latin typeface="Calibri" charset="0"/>
              </a:rPr>
              <a:t>Gasto Não Financeiro do Governo Federal (% do PIB) - 1999-</a:t>
            </a:r>
            <a:r>
              <a:rPr lang="pt-BR" sz="2400" dirty="0" smtClean="0">
                <a:solidFill>
                  <a:srgbClr val="0000FF"/>
                </a:solidFill>
                <a:latin typeface="Calibri" charset="0"/>
              </a:rPr>
              <a:t>2012 </a:t>
            </a:r>
            <a:endParaRPr lang="en-US" sz="2400" dirty="0">
              <a:latin typeface="Calibri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65400" y="5551488"/>
            <a:ext cx="720725" cy="3175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noFill/>
            </a:endParaRPr>
          </a:p>
        </p:txBody>
      </p:sp>
      <p:sp>
        <p:nvSpPr>
          <p:cNvPr id="5" name="Oval 4"/>
          <p:cNvSpPr/>
          <p:nvPr/>
        </p:nvSpPr>
        <p:spPr>
          <a:xfrm>
            <a:off x="5365750" y="5551488"/>
            <a:ext cx="720725" cy="3175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noFill/>
            </a:endParaRPr>
          </a:p>
        </p:txBody>
      </p:sp>
      <p:sp>
        <p:nvSpPr>
          <p:cNvPr id="22694" name="Rectangle 5"/>
          <p:cNvSpPr>
            <a:spLocks noChangeArrowheads="1"/>
          </p:cNvSpPr>
          <p:nvPr/>
        </p:nvSpPr>
        <p:spPr bwMode="auto">
          <a:xfrm>
            <a:off x="457200" y="6229350"/>
            <a:ext cx="822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1400" dirty="0"/>
              <a:t>Fonte: Tesouro Nacional e SIAFI. OBS: exclui capitalização da Petrobrás em 2010.</a:t>
            </a:r>
          </a:p>
          <a:p>
            <a:r>
              <a:rPr lang="pt-BR" sz="1400" dirty="0"/>
              <a:t>Elaboração: Mansueto Almeida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356866"/>
              </p:ext>
            </p:extLst>
          </p:nvPr>
        </p:nvGraphicFramePr>
        <p:xfrm>
          <a:off x="654050" y="1026637"/>
          <a:ext cx="7766046" cy="4967764"/>
        </p:xfrm>
        <a:graphic>
          <a:graphicData uri="http://schemas.openxmlformats.org/drawingml/2006/table">
            <a:tbl>
              <a:tblPr/>
              <a:tblGrid>
                <a:gridCol w="862894"/>
                <a:gridCol w="862894"/>
                <a:gridCol w="862894"/>
                <a:gridCol w="862894"/>
                <a:gridCol w="862894"/>
                <a:gridCol w="862894"/>
                <a:gridCol w="862894"/>
                <a:gridCol w="862894"/>
                <a:gridCol w="862894"/>
              </a:tblGrid>
              <a:tr h="698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PESSOAL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CUSTEIO ADMINIS-TRATIVO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CUSTEIO SAUDE E EDUC.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CUSTEIO GASTOS SOCIAIS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8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8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8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8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8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8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8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8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4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1999-2012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2654300" y="5676900"/>
            <a:ext cx="631825" cy="511175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val 8"/>
          <p:cNvSpPr/>
          <p:nvPr/>
        </p:nvSpPr>
        <p:spPr>
          <a:xfrm>
            <a:off x="5365750" y="5676900"/>
            <a:ext cx="631825" cy="511175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26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0000FF"/>
                </a:solidFill>
              </a:rPr>
              <a:t>Divisão da Despesa Não Financeira do Governo Federal em 2012– Divisão de </a:t>
            </a:r>
            <a:r>
              <a:rPr lang="pt-BR" sz="3200" dirty="0" err="1" smtClean="0">
                <a:solidFill>
                  <a:srgbClr val="0000FF"/>
                </a:solidFill>
              </a:rPr>
              <a:t>R</a:t>
            </a:r>
            <a:r>
              <a:rPr lang="pt-BR" sz="3200" dirty="0" smtClean="0">
                <a:solidFill>
                  <a:srgbClr val="0000FF"/>
                </a:solidFill>
              </a:rPr>
              <a:t>$ 804 bilhões</a:t>
            </a:r>
            <a:endParaRPr lang="pt-BR" sz="3200" dirty="0">
              <a:solidFill>
                <a:srgbClr val="0000FF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140149"/>
              </p:ext>
            </p:extLst>
          </p:nvPr>
        </p:nvGraphicFramePr>
        <p:xfrm>
          <a:off x="759334" y="1885692"/>
          <a:ext cx="7563960" cy="42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9039" y="5628035"/>
            <a:ext cx="7223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Tesouro Nacional e SIAFI</a:t>
            </a:r>
          </a:p>
          <a:p>
            <a:r>
              <a:rPr lang="pt-BR" dirty="0" smtClean="0"/>
              <a:t>OBS: Gastos sociais = bolsa família, seguro desemprego, abono salarial e LOAS. Saúde e Educação apenas custeio.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992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00FF"/>
                </a:solidFill>
              </a:rPr>
              <a:t>Despesa Primária 1999-2012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/>
          </a:bodyPr>
          <a:lstStyle/>
          <a:p>
            <a:r>
              <a:rPr lang="pt-BR" sz="2400" dirty="0" smtClean="0"/>
              <a:t>De 1999 a 2012, a despesas primária cresce 3,7 pontos do PIB. Em dois anos de </a:t>
            </a:r>
            <a:r>
              <a:rPr lang="pt-BR" sz="2400" dirty="0" smtClean="0">
                <a:solidFill>
                  <a:srgbClr val="FF0000"/>
                </a:solidFill>
              </a:rPr>
              <a:t>governo Dilma, a expansão da despesa primária já foi de 0,8 ponto do PIB</a:t>
            </a:r>
            <a:r>
              <a:rPr lang="pt-BR" sz="2400" dirty="0" smtClean="0"/>
              <a:t>, apesar da queda do investimento público.</a:t>
            </a:r>
          </a:p>
          <a:p>
            <a:endParaRPr lang="pt-BR" sz="2400" dirty="0" smtClean="0"/>
          </a:p>
          <a:p>
            <a:r>
              <a:rPr lang="pt-BR" sz="2400" dirty="0" smtClean="0"/>
              <a:t>Para explicar o crescimento da despesa é suficiente olhar para </a:t>
            </a:r>
            <a:r>
              <a:rPr lang="pt-BR" sz="2400" dirty="0" smtClean="0">
                <a:solidFill>
                  <a:srgbClr val="FF0000"/>
                </a:solidFill>
              </a:rPr>
              <a:t>INSS e despesas sociais (seg. desemprego + abono salarial, bolsa-família, e LOAS). Essas duas contas explicam 84% do crescimento da despesa de 1999 a 2012</a:t>
            </a:r>
            <a:r>
              <a:rPr lang="pt-BR" sz="2400" dirty="0" smtClean="0"/>
              <a:t>. </a:t>
            </a:r>
          </a:p>
          <a:p>
            <a:endParaRPr lang="pt-BR" sz="2400" dirty="0"/>
          </a:p>
          <a:p>
            <a:r>
              <a:rPr lang="pt-BR" sz="2400" dirty="0" smtClean="0"/>
              <a:t>As contas que mais crescem são exatamente aquelas afetadas pela </a:t>
            </a:r>
            <a:r>
              <a:rPr lang="pt-BR" sz="2400" dirty="0" smtClean="0">
                <a:solidFill>
                  <a:srgbClr val="FF0000"/>
                </a:solidFill>
              </a:rPr>
              <a:t>regra de reajuste do salário mínimo</a:t>
            </a:r>
            <a:r>
              <a:rPr lang="pt-BR" sz="2400" dirty="0" smtClean="0"/>
              <a:t>. Difícil controlar o crescimento da despesa primária com a regra atual do salário mínimo. 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49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3366FF"/>
                </a:solidFill>
              </a:rPr>
              <a:t>Gasto com Educação (pessoal ativo, custeio e investimento) – Gov. Federal - % do PIB</a:t>
            </a:r>
            <a:endParaRPr lang="pt-BR" sz="3200" dirty="0">
              <a:solidFill>
                <a:srgbClr val="3366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723713"/>
              </p:ext>
            </p:extLst>
          </p:nvPr>
        </p:nvGraphicFramePr>
        <p:xfrm>
          <a:off x="946150" y="6079331"/>
          <a:ext cx="5441950" cy="287020"/>
        </p:xfrm>
        <a:graphic>
          <a:graphicData uri="http://schemas.openxmlformats.org/drawingml/2006/table">
            <a:tbl>
              <a:tblPr/>
              <a:tblGrid>
                <a:gridCol w="544195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Balanço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Setor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Público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Nacional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 SIAFI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907567"/>
              </p:ext>
            </p:extLst>
          </p:nvPr>
        </p:nvGraphicFramePr>
        <p:xfrm>
          <a:off x="946150" y="1417638"/>
          <a:ext cx="7245350" cy="4271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2106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1944</Words>
  <Application>Microsoft Macintosh PowerPoint</Application>
  <PresentationFormat>On-screen Show (4:3)</PresentationFormat>
  <Paragraphs>376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Comissão de Assuntos Econômicos – Senado Federal</vt:lpstr>
      <vt:lpstr>Burocracia, Controle e Gestão de Grandes Projetos: como aumentar a eficiência</vt:lpstr>
      <vt:lpstr>Parte I – O Dilema Fiscal</vt:lpstr>
      <vt:lpstr>Gasto Público Total no Brasil</vt:lpstr>
      <vt:lpstr>Evolução da Carga Tributária no Brasil – 1991- 2011 - % do PIB </vt:lpstr>
      <vt:lpstr>Gasto Não Financeiro do Governo Federal (% do PIB) - 1999-2012 </vt:lpstr>
      <vt:lpstr>Divisão da Despesa Não Financeira do Governo Federal em 2012– Divisão de R$ 804 bilhões</vt:lpstr>
      <vt:lpstr>Despesa Primária 1999-2012</vt:lpstr>
      <vt:lpstr>Gasto com Educação (pessoal ativo, custeio e investimento) – Gov. Federal - % do PIB</vt:lpstr>
      <vt:lpstr>Número de Servidores Ativos – Min. da Educação</vt:lpstr>
      <vt:lpstr>PowerPoint Presentation</vt:lpstr>
      <vt:lpstr>Parte II – Investimento Público</vt:lpstr>
      <vt:lpstr>Investimento Público: Execução do Governo Federal –  R$ bilhões correntes </vt:lpstr>
      <vt:lpstr>Entraves ao Crescimento do Investimento: Setor Público</vt:lpstr>
      <vt:lpstr>Critério de Seleção: a execução do investimento foi inferior a 55% do programado e autorizado: 36 programas </vt:lpstr>
      <vt:lpstr>Novo Controle: apenas projetos com orçamento acima de R$ 1 bilhão em 2008: 6 programas</vt:lpstr>
      <vt:lpstr>Parte III –  Existe espaço fiscal para aumentar o investimento público</vt:lpstr>
      <vt:lpstr>PowerPoint Presentation</vt:lpstr>
      <vt:lpstr>SIAFI - valores reais – R$ bilhões de julho de 2013</vt:lpstr>
      <vt:lpstr>PowerPoint Presentation</vt:lpstr>
      <vt:lpstr>PowerPoint Presentation</vt:lpstr>
      <vt:lpstr>Gasto Social versus Infraestrutura e Produção</vt:lpstr>
      <vt:lpstr>Taxa SELIC - % ao ano</vt:lpstr>
      <vt:lpstr>Taxa de juros implícita da Divida Líquida do Setor Público (DLSP) – 2002-2012 - % ao ano</vt:lpstr>
      <vt:lpstr>Gasto Social aparece no orçamento e gasto com Produção e Infraestrutura fica fora do Orçamento: dívida. </vt:lpstr>
      <vt:lpstr>Parte IV – Indústria, Investimento Privado e Poupança</vt:lpstr>
      <vt:lpstr>Produção Física da Indústria de Transformação – 1991-2013 (2002 = 100)</vt:lpstr>
      <vt:lpstr>Crescimento da Demanda vs. Produção Industrial</vt:lpstr>
      <vt:lpstr>Índice de Quantum de Importações</vt:lpstr>
      <vt:lpstr>Balança Comercial da Industria de Transformação – 2000-2012 – US$ milhões</vt:lpstr>
      <vt:lpstr>Saldo em Conta Corrente - % do PIB</vt:lpstr>
      <vt:lpstr>Taxa de Investimento no Brasil - % do PIB</vt:lpstr>
      <vt:lpstr>Brasil importa pouco: importação de bens e serviços - % do PIB - 2011 </vt:lpstr>
      <vt:lpstr>Alguns pontos importantes para discussão</vt:lpstr>
      <vt:lpstr>Mercado de Trabalho no Brasil : Taxa de desemprego (2002-FEV/2013)</vt:lpstr>
      <vt:lpstr>Inflação de serviços versus inflação na indústria – IPCA aberto</vt:lpstr>
      <vt:lpstr>Inflação Preços Livres versus Preços Administrados – IPCA aberto</vt:lpstr>
      <vt:lpstr>Pontos Importantes que afetam margem da indústria de transformação e competitividade do Brasil</vt:lpstr>
      <vt:lpstr>Número Médio de Filhos por Mulheres – 1980-2011</vt:lpstr>
      <vt:lpstr>Modelo de Crescimento do Brasil: baixa poupança doméstica (% do PIB)</vt:lpstr>
      <vt:lpstr>Sem poupança doméstica para crescer, precisamos de poupança externa para financiar o nosso crescimento: déficit da indústria de transformação e déficit em conta corrente</vt:lpstr>
      <vt:lpstr>Conclusão</vt:lpstr>
      <vt:lpstr>PowerPoint Presentation</vt:lpstr>
    </vt:vector>
  </TitlesOfParts>
  <Company>IPEA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Gargalos e Soluções na Infraestrutura Brasileira – IBRE-FGV</dc:title>
  <dc:creator>Mansueto Almeida</dc:creator>
  <cp:lastModifiedBy>Mansueto Almeida</cp:lastModifiedBy>
  <cp:revision>27</cp:revision>
  <dcterms:created xsi:type="dcterms:W3CDTF">2013-09-02T13:20:02Z</dcterms:created>
  <dcterms:modified xsi:type="dcterms:W3CDTF">2013-10-07T20:33:59Z</dcterms:modified>
</cp:coreProperties>
</file>