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89" r:id="rId4"/>
    <p:sldId id="290" r:id="rId5"/>
    <p:sldId id="291" r:id="rId6"/>
    <p:sldId id="292" r:id="rId7"/>
    <p:sldId id="294" r:id="rId8"/>
    <p:sldId id="300" r:id="rId9"/>
    <p:sldId id="299" r:id="rId10"/>
    <p:sldId id="297" r:id="rId11"/>
    <p:sldId id="298" r:id="rId12"/>
    <p:sldId id="258" r:id="rId1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86649220459098E-2"/>
          <c:y val="3.1022976768280901E-2"/>
          <c:w val="0.90804374576264701"/>
          <c:h val="0.724215616336246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Até 1 SM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0.54300000000000004</c:v>
                </c:pt>
                <c:pt idx="1">
                  <c:v>0.68200000000000005</c:v>
                </c:pt>
                <c:pt idx="2">
                  <c:v>0.69099999999999995</c:v>
                </c:pt>
                <c:pt idx="3">
                  <c:v>0.66500000000000004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6B-41A1-9529-7F46BAC4279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1 a 2 SM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Planilha1!$C$2:$C$5</c:f>
              <c:numCache>
                <c:formatCode>0.0%</c:formatCode>
                <c:ptCount val="4"/>
                <c:pt idx="0">
                  <c:v>0.26300000000000001</c:v>
                </c:pt>
                <c:pt idx="1">
                  <c:v>0.14299999999999999</c:v>
                </c:pt>
                <c:pt idx="2">
                  <c:v>0.15</c:v>
                </c:pt>
                <c:pt idx="3">
                  <c:v>0.16900000000000001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6B-41A1-9529-7F46BAC4279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 a 3 SM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Planilha1!$D$2:$D$5</c:f>
              <c:numCache>
                <c:formatCode>0.0%</c:formatCode>
                <c:ptCount val="4"/>
                <c:pt idx="0">
                  <c:v>8.8999999999999996E-2</c:v>
                </c:pt>
                <c:pt idx="1">
                  <c:v>7.3999999999999996E-2</c:v>
                </c:pt>
                <c:pt idx="2">
                  <c:v>7.8E-2</c:v>
                </c:pt>
                <c:pt idx="3">
                  <c:v>8.2000000000000003E-2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6B-41A1-9529-7F46BAC4279E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3 a 4 SM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Planilha1!$E$2:$E$5</c:f>
              <c:numCache>
                <c:formatCode>0.0%</c:formatCode>
                <c:ptCount val="4"/>
                <c:pt idx="0">
                  <c:v>4.4999999999999998E-2</c:v>
                </c:pt>
                <c:pt idx="1">
                  <c:v>5.6000000000000001E-2</c:v>
                </c:pt>
                <c:pt idx="2">
                  <c:v>5.0999999999999997E-2</c:v>
                </c:pt>
                <c:pt idx="3">
                  <c:v>5.1999999999999998E-2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6B-41A1-9529-7F46BAC4279E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4 a 5 SM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Planilha1!$F$2:$F$5</c:f>
              <c:numCache>
                <c:formatCode>0.0%</c:formatCode>
                <c:ptCount val="4"/>
                <c:pt idx="0">
                  <c:v>2.8000000000000001E-2</c:v>
                </c:pt>
                <c:pt idx="1">
                  <c:v>3.2000000000000001E-2</c:v>
                </c:pt>
                <c:pt idx="2">
                  <c:v>2.3E-2</c:v>
                </c:pt>
                <c:pt idx="3">
                  <c:v>2.1999999999999999E-2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6B-41A1-9529-7F46BAC4279E}"/>
            </c:ext>
          </c:extLst>
        </c:ser>
        <c:ser>
          <c:idx val="5"/>
          <c:order val="5"/>
          <c:tx>
            <c:strRef>
              <c:f>Planilha1!$G$1</c:f>
              <c:strCache>
                <c:ptCount val="1"/>
                <c:pt idx="0">
                  <c:v>+ de 5 SM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2011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Planilha1!$G$2:$G$5</c:f>
              <c:numCache>
                <c:formatCode>0.0%</c:formatCode>
                <c:ptCount val="4"/>
                <c:pt idx="0">
                  <c:v>0.03</c:v>
                </c:pt>
                <c:pt idx="1">
                  <c:v>1.2E-2</c:v>
                </c:pt>
                <c:pt idx="2">
                  <c:v>6.0000000000000001E-3</c:v>
                </c:pt>
                <c:pt idx="3">
                  <c:v>8.9999999999999993E-3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66B-41A1-9529-7F46BAC42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454464"/>
        <c:axId val="199457600"/>
      </c:barChart>
      <c:catAx>
        <c:axId val="19945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>
                <a:solidFill>
                  <a:srgbClr val="595959"/>
                </a:solidFill>
              </a:defRPr>
            </a:pPr>
            <a:endParaRPr lang="pt-BR"/>
          </a:p>
        </c:txPr>
        <c:crossAx val="199457600"/>
        <c:crosses val="autoZero"/>
        <c:auto val="1"/>
        <c:lblAlgn val="ctr"/>
        <c:lblOffset val="100"/>
        <c:noMultiLvlLbl val="0"/>
      </c:catAx>
      <c:valAx>
        <c:axId val="19945760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595959"/>
                </a:solidFill>
              </a:defRPr>
            </a:pPr>
            <a:endParaRPr lang="pt-BR"/>
          </a:p>
        </c:txPr>
        <c:crossAx val="1994544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7.8323090687033303E-2"/>
          <c:y val="0.84296239069969003"/>
          <c:w val="0.86315875487510496"/>
          <c:h val="0.107977683983000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Calibri"/>
          <a:cs typeface="Calibri"/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6A31-8BB6-446C-965D-AAD4DA7C302D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2DE7F-BFF6-4093-8597-29FB009C6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104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73F6F-BC69-4703-ADD1-06C47EF41078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167C6-2411-47B6-804E-1A1BFCF5B0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56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2E77D-B647-488F-802F-507CABC889F3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51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2E77D-B647-488F-802F-507CABC889F3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20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8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90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29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97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3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6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21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64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38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25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51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39" y="6045200"/>
            <a:ext cx="4286250" cy="67627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721-4F8D-4661-BBF4-F997E8D989BD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3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3763" y="398726"/>
            <a:ext cx="7728964" cy="1757236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A NOVA PREVIDÊNCIA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2995" y="4102443"/>
            <a:ext cx="4431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Rogério Marinho</a:t>
            </a:r>
          </a:p>
          <a:p>
            <a:r>
              <a:rPr lang="pt-BR" sz="1200" dirty="0">
                <a:solidFill>
                  <a:schemeClr val="bg1"/>
                </a:solidFill>
              </a:rPr>
              <a:t>Secretário Especial de Previdência e Trabalho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5974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8534" y="1438292"/>
            <a:ext cx="9310056" cy="48399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000" b="1" dirty="0">
                <a:solidFill>
                  <a:srgbClr val="595959"/>
                </a:solidFill>
              </a:rPr>
              <a:t>Principais Premissas: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1600" dirty="0">
              <a:solidFill>
                <a:srgbClr val="595959"/>
              </a:solidFill>
            </a:endParaRPr>
          </a:p>
          <a:p>
            <a:pPr marL="0" indent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1600" dirty="0">
                <a:solidFill>
                  <a:srgbClr val="595959"/>
                </a:solidFill>
              </a:rPr>
              <a:t> </a:t>
            </a:r>
            <a:r>
              <a:rPr lang="pt-BR" sz="1900" dirty="0">
                <a:solidFill>
                  <a:srgbClr val="595959"/>
                </a:solidFill>
              </a:rPr>
              <a:t>Alternativo ao sistema atual.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1900" dirty="0">
                <a:solidFill>
                  <a:srgbClr val="595959"/>
                </a:solidFill>
              </a:rPr>
              <a:t> Capitalização em regime de contribuição definida.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1900" dirty="0">
                <a:solidFill>
                  <a:srgbClr val="595959"/>
                </a:solidFill>
              </a:rPr>
              <a:t> Garantia do salário mínimo, mediante fundo solidário.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1900" dirty="0">
                <a:solidFill>
                  <a:srgbClr val="595959"/>
                </a:solidFill>
              </a:rPr>
              <a:t> Livre escolha, pelo trabalhador, da entidade ou modalidade de gestão das reservas, com portabilidade.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1900" dirty="0">
                <a:solidFill>
                  <a:srgbClr val="595959"/>
                </a:solidFill>
              </a:rPr>
              <a:t> Gestão das reservas por entidades de previdência públicas e privadas, habilitadas por órgão regulador, assegurada a ampla transparência.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1900" dirty="0">
                <a:solidFill>
                  <a:srgbClr val="595959"/>
                </a:solidFill>
              </a:rPr>
              <a:t> Possibilidade de camada “nocional” (contas virtuais), com maior proteção ao trabalhador e menor custo de transição.</a:t>
            </a:r>
          </a:p>
          <a:p>
            <a:pPr marL="0" indent="0">
              <a:lnSpc>
                <a:spcPct val="100000"/>
              </a:lnSpc>
            </a:pPr>
            <a:endParaRPr lang="pt-BR" sz="1600" dirty="0">
              <a:solidFill>
                <a:srgbClr val="595959"/>
              </a:solidFill>
            </a:endParaRPr>
          </a:p>
        </p:txBody>
      </p:sp>
      <p:pic>
        <p:nvPicPr>
          <p:cNvPr id="6" name="Picture 5" descr="bg liv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8" r="397" b="30828"/>
          <a:stretch/>
        </p:blipFill>
        <p:spPr>
          <a:xfrm>
            <a:off x="1524001" y="0"/>
            <a:ext cx="9174589" cy="133629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19575" y="1054552"/>
            <a:ext cx="8171634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886148" y="452304"/>
            <a:ext cx="8243970" cy="53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23" tIns="35662" rIns="71323" bIns="35662">
            <a:spAutoFit/>
          </a:bodyPr>
          <a:lstStyle/>
          <a:p>
            <a:pPr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cs typeface="Calibri (Body)"/>
              </a:rPr>
              <a:t>Sistema de capitalização</a:t>
            </a:r>
          </a:p>
        </p:txBody>
      </p:sp>
    </p:spTree>
    <p:extLst>
      <p:ext uri="{BB962C8B-B14F-4D97-AF65-F5344CB8AC3E}">
        <p14:creationId xmlns:p14="http://schemas.microsoft.com/office/powerpoint/2010/main" val="252731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38531" y="743675"/>
            <a:ext cx="817163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905104" y="316820"/>
            <a:ext cx="8139711" cy="3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323" tIns="35662" rIns="71323" bIns="35662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595959"/>
                </a:solidFill>
                <a:latin typeface="Calibri (Body)"/>
                <a:cs typeface="Calibri (Body)"/>
              </a:rPr>
              <a:t>Combate às fraudes (MP 871)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19" y="274598"/>
            <a:ext cx="194312" cy="341988"/>
          </a:xfrm>
          <a:prstGeom prst="rect">
            <a:avLst/>
          </a:prstGeom>
        </p:spPr>
      </p:pic>
      <p:pic>
        <p:nvPicPr>
          <p:cNvPr id="16" name="Picture 15" descr="bg livr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8" r="397" b="54844"/>
          <a:stretch/>
        </p:blipFill>
        <p:spPr>
          <a:xfrm>
            <a:off x="1380372" y="93840"/>
            <a:ext cx="9174589" cy="85296"/>
          </a:xfrm>
          <a:prstGeom prst="rect">
            <a:avLst/>
          </a:prstGeom>
        </p:spPr>
      </p:pic>
      <p:sp>
        <p:nvSpPr>
          <p:cNvPr id="19" name="Espaço Reservado para Conteúdo 4">
            <a:extLst/>
          </p:cNvPr>
          <p:cNvSpPr>
            <a:spLocks noGrp="1"/>
          </p:cNvSpPr>
          <p:nvPr>
            <p:ph idx="1"/>
          </p:nvPr>
        </p:nvSpPr>
        <p:spPr>
          <a:xfrm>
            <a:off x="1912873" y="823706"/>
            <a:ext cx="8131942" cy="2742648"/>
          </a:xfrm>
          <a:extLst/>
        </p:spPr>
        <p:txBody>
          <a:bodyPr rtlCol="0">
            <a:noAutofit/>
          </a:bodyPr>
          <a:lstStyle/>
          <a:p>
            <a:pPr marL="285750" lvl="8" indent="-285750" algn="just">
              <a:lnSpc>
                <a:spcPct val="120000"/>
              </a:lnSpc>
              <a:spcBef>
                <a:spcPts val="780"/>
              </a:spcBef>
              <a:defRPr/>
            </a:pPr>
            <a:r>
              <a:rPr lang="pt-BR" sz="1600" dirty="0">
                <a:cs typeface="Calibri"/>
              </a:rPr>
              <a:t>Regras mais rígidas para evitar fraudes .</a:t>
            </a:r>
          </a:p>
          <a:p>
            <a:pPr marL="285750" lvl="8" indent="-285750" algn="just">
              <a:lnSpc>
                <a:spcPct val="120000"/>
              </a:lnSpc>
              <a:spcBef>
                <a:spcPts val="780"/>
              </a:spcBef>
              <a:defRPr/>
            </a:pPr>
            <a:r>
              <a:rPr lang="pt-BR" sz="1600" dirty="0">
                <a:cs typeface="Calibri"/>
              </a:rPr>
              <a:t>Revisão de benefícios com indícios de irregularidades.</a:t>
            </a:r>
          </a:p>
          <a:p>
            <a:pPr marL="285750" lvl="8" indent="-285750" algn="just">
              <a:lnSpc>
                <a:spcPct val="120000"/>
              </a:lnSpc>
              <a:spcBef>
                <a:spcPts val="780"/>
              </a:spcBef>
              <a:defRPr/>
            </a:pPr>
            <a:r>
              <a:rPr lang="pt-BR" sz="1600" dirty="0">
                <a:cs typeface="Calibri"/>
              </a:rPr>
              <a:t>Perícias médicas em benefícios por incapacidade há mais de seis meses sem revisão, e</a:t>
            </a:r>
            <a:br>
              <a:rPr lang="pt-BR" sz="1600" dirty="0">
                <a:cs typeface="Calibri"/>
              </a:rPr>
            </a:br>
            <a:r>
              <a:rPr lang="pt-BR" sz="1600" dirty="0">
                <a:cs typeface="Calibri"/>
              </a:rPr>
              <a:t>no BPC, há mais de dois anos sem revisão.</a:t>
            </a:r>
          </a:p>
          <a:p>
            <a:pPr marL="285750" lvl="8" indent="-285750" algn="just">
              <a:lnSpc>
                <a:spcPct val="120000"/>
              </a:lnSpc>
              <a:spcBef>
                <a:spcPts val="780"/>
              </a:spcBef>
              <a:defRPr/>
            </a:pPr>
            <a:r>
              <a:rPr lang="pt-BR" sz="1600" dirty="0">
                <a:cs typeface="Calibri"/>
              </a:rPr>
              <a:t>Maior rigor na concessão de isenções a portadores de doenças graves.</a:t>
            </a:r>
          </a:p>
          <a:p>
            <a:pPr marL="285750" lvl="8" indent="-285750" algn="just">
              <a:lnSpc>
                <a:spcPct val="120000"/>
              </a:lnSpc>
              <a:spcBef>
                <a:spcPts val="780"/>
              </a:spcBef>
              <a:defRPr/>
            </a:pPr>
            <a:r>
              <a:rPr lang="pt-BR" sz="1600" dirty="0">
                <a:cs typeface="Calibri"/>
              </a:rPr>
              <a:t>Impacto esperado: R$9,8 bilhões no primeiro ano de vigência.</a:t>
            </a:r>
          </a:p>
          <a:p>
            <a:pPr marL="285750" lvl="8" indent="-285750" algn="just">
              <a:lnSpc>
                <a:spcPct val="120000"/>
              </a:lnSpc>
              <a:spcBef>
                <a:spcPts val="780"/>
              </a:spcBef>
              <a:defRPr/>
            </a:pPr>
            <a:r>
              <a:rPr lang="pt-BR" sz="1600" dirty="0">
                <a:cs typeface="Calibri"/>
              </a:rPr>
              <a:t>Saiba mais em www.economia.gov.br.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81850" y="4116243"/>
            <a:ext cx="817163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912873" y="3428669"/>
            <a:ext cx="8139711" cy="6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323" tIns="35662" rIns="71323" bIns="35662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595959"/>
                </a:solidFill>
                <a:latin typeface="Calibri (Body)"/>
                <a:cs typeface="Calibri (Body)"/>
              </a:rPr>
              <a:t>Medidas de combate ao grande devedor contumaz e de fortalecimento da cobrança da dívida ativa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38" y="3601462"/>
            <a:ext cx="194312" cy="341988"/>
          </a:xfrm>
          <a:prstGeom prst="rect">
            <a:avLst/>
          </a:prstGeom>
        </p:spPr>
      </p:pic>
      <p:sp>
        <p:nvSpPr>
          <p:cNvPr id="13" name="Espaço Reservado para Conteúdo 4">
            <a:extLst/>
          </p:cNvPr>
          <p:cNvSpPr txBox="1">
            <a:spLocks/>
          </p:cNvSpPr>
          <p:nvPr/>
        </p:nvSpPr>
        <p:spPr>
          <a:xfrm>
            <a:off x="1912873" y="4253928"/>
            <a:ext cx="8131942" cy="1761844"/>
          </a:xfrm>
          <a:prstGeom prst="rect">
            <a:avLst/>
          </a:prstGeom>
          <a:extLst/>
        </p:spPr>
        <p:txBody>
          <a:bodyPr vert="horz" lIns="71323" tIns="35662" rIns="71323" bIns="35662" rtlCol="0">
            <a:noAutofit/>
          </a:bodyPr>
          <a:lstStyle>
            <a:lvl1pPr marL="178308" indent="-178308" algn="l" defTabSz="7132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24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713232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just">
              <a:lnSpc>
                <a:spcPct val="150000"/>
              </a:lnSpc>
              <a:spcBef>
                <a:spcPts val="780"/>
              </a:spcBef>
              <a:buNone/>
              <a:defRPr/>
            </a:pPr>
            <a:r>
              <a:rPr lang="pt-BR" sz="1600" b="1" dirty="0">
                <a:cs typeface="Calibri"/>
              </a:rPr>
              <a:t>O que muda:</a:t>
            </a:r>
          </a:p>
          <a:p>
            <a:pPr marL="497491" lvl="8" indent="-285750" algn="just">
              <a:lnSpc>
                <a:spcPct val="120000"/>
              </a:lnSpc>
              <a:spcBef>
                <a:spcPts val="780"/>
              </a:spcBef>
              <a:buFont typeface="Arial"/>
              <a:buChar char="•"/>
              <a:defRPr/>
            </a:pPr>
            <a:r>
              <a:rPr lang="pt-BR" sz="1600" dirty="0">
                <a:cs typeface="Calibri"/>
              </a:rPr>
              <a:t>Vedação a parcelamentos em prazo superior a 60 meses.</a:t>
            </a:r>
          </a:p>
          <a:p>
            <a:pPr marL="497491" lvl="8" indent="-285750" algn="just">
              <a:lnSpc>
                <a:spcPct val="120000"/>
              </a:lnSpc>
              <a:spcBef>
                <a:spcPts val="780"/>
              </a:spcBef>
              <a:buFont typeface="Arial"/>
              <a:buChar char="•"/>
              <a:defRPr/>
            </a:pPr>
            <a:r>
              <a:rPr lang="pt-BR" sz="1600" dirty="0">
                <a:cs typeface="Calibri"/>
              </a:rPr>
              <a:t>Adequado tratamento ao grande devedor contumaz.</a:t>
            </a:r>
          </a:p>
          <a:p>
            <a:pPr marL="497491" lvl="8" indent="-285750" algn="just">
              <a:lnSpc>
                <a:spcPct val="120000"/>
              </a:lnSpc>
              <a:spcBef>
                <a:spcPts val="780"/>
              </a:spcBef>
              <a:buFont typeface="Arial"/>
              <a:buChar char="•"/>
              <a:defRPr/>
            </a:pPr>
            <a:r>
              <a:rPr lang="pt-BR" sz="1600" dirty="0">
                <a:cs typeface="Calibri"/>
              </a:rPr>
              <a:t>Alternativas para recebimento de créditos considerados irrecuperáveis ou de difícil recuperação.</a:t>
            </a:r>
          </a:p>
          <a:p>
            <a:pPr marL="497491" lvl="8" indent="-285750" algn="just">
              <a:lnSpc>
                <a:spcPct val="120000"/>
              </a:lnSpc>
              <a:spcBef>
                <a:spcPts val="780"/>
              </a:spcBef>
              <a:buFont typeface="Arial"/>
              <a:buChar char="•"/>
              <a:defRPr/>
            </a:pPr>
            <a:r>
              <a:rPr lang="pt-BR" sz="1600" dirty="0">
                <a:cs typeface="Calibri"/>
              </a:rPr>
              <a:t>Medidas para facilitação da alienação judicial de bens.</a:t>
            </a:r>
          </a:p>
        </p:txBody>
      </p:sp>
    </p:spTree>
    <p:extLst>
      <p:ext uri="{BB962C8B-B14F-4D97-AF65-F5344CB8AC3E}">
        <p14:creationId xmlns:p14="http://schemas.microsoft.com/office/powerpoint/2010/main" val="391061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3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5332" y="457919"/>
            <a:ext cx="8475428" cy="580769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PRINCÍPIOS DA NOVA PREVIDÊNCIA</a:t>
            </a:r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31805" y="642416"/>
            <a:ext cx="1383527" cy="458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pt-BR" sz="1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" y="2346"/>
            <a:ext cx="651487" cy="1670479"/>
          </a:xfrm>
          <a:prstGeom prst="rect">
            <a:avLst/>
          </a:prstGeom>
        </p:spPr>
      </p:pic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831805" y="1408373"/>
            <a:ext cx="10515600" cy="440129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pt-BR" dirty="0"/>
              <a:t>Estabelecer um sistema justo e sustentável.</a:t>
            </a:r>
          </a:p>
          <a:p>
            <a:pPr lvl="0">
              <a:lnSpc>
                <a:spcPct val="150000"/>
              </a:lnSpc>
            </a:pPr>
            <a:r>
              <a:rPr lang="pt-BR" dirty="0"/>
              <a:t>Mesmas regras de idade, tempo de contribuição e cálculo para todos.</a:t>
            </a:r>
          </a:p>
          <a:p>
            <a:pPr lvl="0">
              <a:lnSpc>
                <a:spcPct val="150000"/>
              </a:lnSpc>
            </a:pPr>
            <a:r>
              <a:rPr lang="pt-BR" dirty="0"/>
              <a:t>Garantia do direito adquirido.</a:t>
            </a:r>
          </a:p>
          <a:p>
            <a:pPr lvl="0">
              <a:lnSpc>
                <a:spcPct val="150000"/>
              </a:lnSpc>
            </a:pPr>
            <a:r>
              <a:rPr lang="pt-BR" dirty="0"/>
              <a:t>Combate a fraudes (MP 871/2019).</a:t>
            </a:r>
          </a:p>
          <a:p>
            <a:pPr lvl="0">
              <a:lnSpc>
                <a:spcPct val="150000"/>
              </a:lnSpc>
            </a:pPr>
            <a:r>
              <a:rPr lang="pt-BR" dirty="0"/>
              <a:t>Cobrança da dívida (PL 1646/2019).</a:t>
            </a:r>
          </a:p>
          <a:p>
            <a:pPr lvl="0">
              <a:lnSpc>
                <a:spcPct val="150000"/>
              </a:lnSpc>
            </a:pPr>
            <a:r>
              <a:rPr lang="pt-BR" dirty="0"/>
              <a:t>Equilíbrio fiscal.</a:t>
            </a:r>
          </a:p>
        </p:txBody>
      </p:sp>
    </p:spTree>
    <p:extLst>
      <p:ext uri="{BB962C8B-B14F-4D97-AF65-F5344CB8AC3E}">
        <p14:creationId xmlns:p14="http://schemas.microsoft.com/office/powerpoint/2010/main" val="189185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501301"/>
            <a:ext cx="4040188" cy="639763"/>
          </a:xfrm>
        </p:spPr>
        <p:txBody>
          <a:bodyPr>
            <a:noAutofit/>
          </a:bodyPr>
          <a:lstStyle/>
          <a:p>
            <a:r>
              <a:rPr lang="pt-BR" sz="1500" dirty="0">
                <a:solidFill>
                  <a:srgbClr val="595959"/>
                </a:solidFill>
                <a:cs typeface="Calibri"/>
              </a:rPr>
              <a:t>Evolução da Taxa de Fecundidade no Brasil:</a:t>
            </a:r>
            <a:br>
              <a:rPr lang="pt-BR" sz="1500" dirty="0">
                <a:solidFill>
                  <a:srgbClr val="595959"/>
                </a:solidFill>
                <a:cs typeface="Calibri"/>
              </a:rPr>
            </a:br>
            <a:r>
              <a:rPr lang="pt-BR" sz="1500" dirty="0">
                <a:solidFill>
                  <a:srgbClr val="595959"/>
                </a:solidFill>
                <a:cs typeface="Calibri"/>
              </a:rPr>
              <a:t>2000 a 2060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200" y="1501301"/>
            <a:ext cx="4041775" cy="639763"/>
          </a:xfrm>
        </p:spPr>
        <p:txBody>
          <a:bodyPr>
            <a:noAutofit/>
          </a:bodyPr>
          <a:lstStyle/>
          <a:p>
            <a:r>
              <a:rPr lang="pt-BR" sz="1500" dirty="0">
                <a:solidFill>
                  <a:srgbClr val="595959"/>
                </a:solidFill>
                <a:cs typeface="Calibri"/>
              </a:rPr>
              <a:t>Expectativa de sobrevida por faixa de</a:t>
            </a:r>
            <a:br>
              <a:rPr lang="pt-BR" sz="1500" dirty="0">
                <a:solidFill>
                  <a:srgbClr val="595959"/>
                </a:solidFill>
                <a:cs typeface="Calibri"/>
              </a:rPr>
            </a:br>
            <a:r>
              <a:rPr lang="pt-BR" sz="1500" dirty="0">
                <a:solidFill>
                  <a:srgbClr val="595959"/>
                </a:solidFill>
                <a:cs typeface="Calibri"/>
              </a:rPr>
              <a:t>idade (em anos)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974463" y="4513652"/>
            <a:ext cx="4187826" cy="2934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cs typeface="Calibri"/>
              </a:rPr>
              <a:t>Fonte: </a:t>
            </a:r>
            <a:r>
              <a:rPr lang="pt-BR" sz="1200" b="0" dirty="0">
                <a:cs typeface="Calibri"/>
              </a:rPr>
              <a:t>IBGE/ Projeção da População de 2018. Elaboração: SPREV/MF</a:t>
            </a:r>
            <a:r>
              <a:rPr lang="pt-BR" sz="1200" dirty="0">
                <a:cs typeface="Calibri"/>
              </a:rPr>
              <a:t>.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981202" y="5033416"/>
            <a:ext cx="3823615" cy="1180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1500" dirty="0">
                <a:solidFill>
                  <a:srgbClr val="595959"/>
                </a:solidFill>
                <a:cs typeface="Calibri"/>
              </a:rPr>
              <a:t>Redução da taxa de fecundidade:</a:t>
            </a:r>
          </a:p>
          <a:p>
            <a:pPr>
              <a:lnSpc>
                <a:spcPct val="90000"/>
              </a:lnSpc>
            </a:pPr>
            <a:r>
              <a:rPr lang="pt-BR" sz="1500" b="0" dirty="0">
                <a:solidFill>
                  <a:srgbClr val="595959"/>
                </a:solidFill>
                <a:cs typeface="Calibri"/>
              </a:rPr>
              <a:t>impacto sobre  a receita futura do sistema (financiado por repartição simples)</a:t>
            </a:r>
          </a:p>
        </p:txBody>
      </p:sp>
      <p:pic>
        <p:nvPicPr>
          <p:cNvPr id="13" name="Imagem 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484" b="-5484"/>
          <a:stretch>
            <a:fillRect/>
          </a:stretch>
        </p:blipFill>
        <p:spPr>
          <a:xfrm>
            <a:off x="2015632" y="2083760"/>
            <a:ext cx="3368588" cy="2423220"/>
          </a:xfrm>
          <a:prstGeom prst="rect">
            <a:avLst/>
          </a:prstGeom>
        </p:spPr>
      </p:pic>
      <p:pic>
        <p:nvPicPr>
          <p:cNvPr id="14" name="Imagem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23888" b="-23888"/>
          <a:stretch>
            <a:fillRect/>
          </a:stretch>
        </p:blipFill>
        <p:spPr>
          <a:xfrm>
            <a:off x="6139413" y="1885214"/>
            <a:ext cx="3873858" cy="3272835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6311219" y="5033417"/>
            <a:ext cx="3510431" cy="980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1500" dirty="0">
                <a:solidFill>
                  <a:srgbClr val="595959"/>
                </a:solidFill>
                <a:cs typeface="Calibri"/>
              </a:rPr>
              <a:t>Aumento da expectativa de sobrevida:</a:t>
            </a:r>
          </a:p>
          <a:p>
            <a:pPr>
              <a:lnSpc>
                <a:spcPct val="90000"/>
              </a:lnSpc>
            </a:pPr>
            <a:r>
              <a:rPr lang="pt-BR" sz="1500" b="0" dirty="0">
                <a:solidFill>
                  <a:srgbClr val="595959"/>
                </a:solidFill>
                <a:cs typeface="Calibri"/>
              </a:rPr>
              <a:t>impacto sobre a despesa (maior duração dos benefícios)</a:t>
            </a:r>
          </a:p>
        </p:txBody>
      </p:sp>
      <p:pic>
        <p:nvPicPr>
          <p:cNvPr id="15" name="Picture 14" descr="bg livr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9" r="397" b="32258"/>
          <a:stretch/>
        </p:blipFill>
        <p:spPr>
          <a:xfrm>
            <a:off x="1524001" y="0"/>
            <a:ext cx="9174589" cy="126172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936551" y="877356"/>
            <a:ext cx="8171634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886149" y="329099"/>
            <a:ext cx="5595321" cy="53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23" tIns="35662" rIns="71323" bIns="35662">
            <a:spAutoFit/>
          </a:bodyPr>
          <a:lstStyle/>
          <a:p>
            <a:pPr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cs typeface="Calibri (Body)"/>
              </a:rPr>
              <a:t>Demografia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959994" y="2189251"/>
            <a:ext cx="3601679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10443" y="2189251"/>
            <a:ext cx="3601679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24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6331974" y="2728451"/>
          <a:ext cx="4084508" cy="236374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2183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0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0298">
                  <a:extLst>
                    <a:ext uri="{9D8B030D-6E8A-4147-A177-3AD203B41FA5}">
                      <a16:colId xmlns:a16="http://schemas.microsoft.com/office/drawing/2014/main" xmlns="" val="19091715"/>
                    </a:ext>
                  </a:extLst>
                </a:gridCol>
              </a:tblGrid>
              <a:tr h="5909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>
                          <a:effectLst/>
                        </a:rPr>
                        <a:t>Idosos (+65)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>
                          <a:effectLst/>
                        </a:rPr>
                        <a:t>2019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2060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Total (em milhões)</a:t>
                      </a:r>
                      <a:endParaRPr lang="pt-BR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20,8</a:t>
                      </a:r>
                      <a:endParaRPr lang="pt-BR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16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58,2</a:t>
                      </a:r>
                      <a:endParaRPr lang="pt-BR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16200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0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Idosos/População Total</a:t>
                      </a:r>
                      <a:endParaRPr lang="pt-BR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10,0%</a:t>
                      </a:r>
                      <a:endParaRPr lang="pt-BR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16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25,5%</a:t>
                      </a:r>
                      <a:endParaRPr lang="pt-BR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16200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1 Idoso a cada X pessoas</a:t>
                      </a:r>
                      <a:endParaRPr lang="pt-BR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</a:t>
                      </a:r>
                      <a:endParaRPr lang="pt-BR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16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16200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63990" y="5406280"/>
            <a:ext cx="189071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 dirty="0">
                <a:cs typeface="Calibri" panose="020F0502020204030204" pitchFamily="34" charset="0"/>
              </a:rPr>
              <a:t>Fonte: </a:t>
            </a:r>
            <a:r>
              <a:rPr lang="pt-BR" altLang="pt-BR" sz="900" dirty="0">
                <a:cs typeface="Calibri" panose="020F0502020204030204" pitchFamily="34" charset="0"/>
              </a:rPr>
              <a:t>IBGE. Elaboração: SPREV/MF.</a:t>
            </a:r>
          </a:p>
        </p:txBody>
      </p:sp>
      <p:pic>
        <p:nvPicPr>
          <p:cNvPr id="9" name="Picture 14" descr="bg livre.png">
            <a:extLst>
              <a:ext uri="{FF2B5EF4-FFF2-40B4-BE49-F238E27FC236}">
                <a16:creationId xmlns:a16="http://schemas.microsoft.com/office/drawing/2014/main" xmlns="" id="{39532B48-014B-BB48-AFC3-1E589D982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9" r="397" b="22705"/>
          <a:stretch/>
        </p:blipFill>
        <p:spPr>
          <a:xfrm>
            <a:off x="1524001" y="-1"/>
            <a:ext cx="9174589" cy="17592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728" y="2558516"/>
            <a:ext cx="4445015" cy="2729780"/>
          </a:xfrm>
          <a:prstGeom prst="rect">
            <a:avLst/>
          </a:prstGeom>
        </p:spPr>
      </p:pic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6389B2AF-CCCB-E24E-994B-ABEB0E22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149" y="329098"/>
            <a:ext cx="8222037" cy="9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23" tIns="35662" rIns="71323" bIns="35662">
            <a:spAutoFit/>
          </a:bodyPr>
          <a:lstStyle/>
          <a:p>
            <a:pPr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cs typeface="Calibri (Body)"/>
              </a:rPr>
              <a:t>Evolução da razão de dependência dos idosos no Brasil: 2000 a 2060</a:t>
            </a:r>
          </a:p>
        </p:txBody>
      </p: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xmlns="" id="{772B6615-9D54-2745-8951-C713974C898F}"/>
              </a:ext>
            </a:extLst>
          </p:cNvPr>
          <p:cNvCxnSpPr/>
          <p:nvPr/>
        </p:nvCxnSpPr>
        <p:spPr>
          <a:xfrm>
            <a:off x="1936551" y="1364054"/>
            <a:ext cx="8171634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35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3">
            <a:extLst>
              <a:ext uri="{FF2B5EF4-FFF2-40B4-BE49-F238E27FC236}">
                <a16:creationId xmlns:a16="http://schemas.microsoft.com/office/drawing/2014/main" xmlns="" id="{735DB50F-5162-4EF4-8C3D-73312C81B77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88490" y="2101321"/>
          <a:ext cx="8347096" cy="2906446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1594354">
                  <a:extLst>
                    <a:ext uri="{9D8B030D-6E8A-4147-A177-3AD203B41FA5}">
                      <a16:colId xmlns:a16="http://schemas.microsoft.com/office/drawing/2014/main" xmlns="" val="1854705044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2251244685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2457343346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2200966266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3911487444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1385296597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3184192708"/>
                    </a:ext>
                  </a:extLst>
                </a:gridCol>
              </a:tblGrid>
              <a:tr h="313872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kern="1200" dirty="0"/>
                        <a:t>Categorias</a:t>
                      </a:r>
                      <a:endParaRPr lang="pt-BR" sz="1400" b="1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/>
                        <a:t>Realizado 2018</a:t>
                      </a:r>
                      <a:endParaRPr lang="pt-BR" sz="1400" b="1" kern="1200" baseline="30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/>
                        <a:t>Projeção 2019</a:t>
                      </a:r>
                      <a:endParaRPr lang="pt-BR" sz="1400" b="1" kern="1200" baseline="30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7746643"/>
                  </a:ext>
                </a:extLst>
              </a:tr>
              <a:tr h="337124">
                <a:tc vMerge="1">
                  <a:txBody>
                    <a:bodyPr/>
                    <a:lstStyle/>
                    <a:p>
                      <a:pPr algn="ctr"/>
                      <a:endParaRPr lang="pt-BR" sz="2000" b="1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Despesa</a:t>
                      </a:r>
                      <a:endParaRPr kumimoji="0" lang="pt-BR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Receita</a:t>
                      </a:r>
                      <a:endParaRPr kumimoji="0" lang="pt-BR" sz="1400" b="1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Deficit</a:t>
                      </a:r>
                      <a:endParaRPr kumimoji="0" lang="pt-BR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Despesa</a:t>
                      </a:r>
                      <a:endParaRPr kumimoji="0" lang="pt-BR" sz="1400" b="1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Receita</a:t>
                      </a:r>
                      <a:endParaRPr kumimoji="0" lang="pt-BR" sz="1400" b="1" i="0" u="none" strike="noStrike" cap="none" normalizeH="0" baseline="30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Deficit</a:t>
                      </a:r>
                      <a:endParaRPr kumimoji="0" lang="pt-BR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4037998"/>
                  </a:ext>
                </a:extLst>
              </a:tr>
              <a:tr h="31119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/>
                        <a:t>RGPS 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400" dirty="0"/>
                        <a:t>Urbano</a:t>
                      </a:r>
                      <a:endParaRPr lang="pt-BR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400" dirty="0"/>
                        <a:t>Rural</a:t>
                      </a:r>
                      <a:endParaRPr lang="pt-BR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586,4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391,2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195,2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637,9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419,8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218,0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603498770"/>
                  </a:ext>
                </a:extLst>
              </a:tr>
              <a:tr h="311190">
                <a:tc vMerge="1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462,7</a:t>
                      </a:r>
                      <a:endParaRPr kumimoji="0" lang="pt-BR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381,3</a:t>
                      </a:r>
                      <a:endParaRPr kumimoji="0" lang="pt-BR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81,4</a:t>
                      </a:r>
                      <a:endParaRPr kumimoji="0" lang="pt-BR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502,1</a:t>
                      </a:r>
                      <a:endParaRPr kumimoji="0" lang="pt-BR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409,2</a:t>
                      </a:r>
                      <a:endParaRPr kumimoji="0" lang="pt-BR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92,9</a:t>
                      </a:r>
                      <a:endParaRPr kumimoji="0" lang="pt-BR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extLst>
                  <a:ext uri="{0D108BD9-81ED-4DB2-BD59-A6C34878D82A}">
                    <a16:rowId xmlns:a16="http://schemas.microsoft.com/office/drawing/2014/main" xmlns="" val="703724562"/>
                  </a:ext>
                </a:extLst>
              </a:tr>
              <a:tr h="240315">
                <a:tc vMerge="1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123,7</a:t>
                      </a:r>
                      <a:endParaRPr kumimoji="0" lang="pt-BR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9,9</a:t>
                      </a:r>
                      <a:endParaRPr kumimoji="0" lang="pt-BR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113,8</a:t>
                      </a:r>
                      <a:endParaRPr kumimoji="0" lang="pt-BR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135,7</a:t>
                      </a:r>
                      <a:endParaRPr kumimoji="0" lang="pt-BR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10,6</a:t>
                      </a:r>
                      <a:endParaRPr kumimoji="0" lang="pt-BR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125,1</a:t>
                      </a:r>
                      <a:endParaRPr kumimoji="0" lang="pt-BR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extLst>
                  <a:ext uri="{0D108BD9-81ED-4DB2-BD59-A6C34878D82A}">
                    <a16:rowId xmlns:a16="http://schemas.microsoft.com/office/drawing/2014/main" xmlns="" val="1147139605"/>
                  </a:ext>
                </a:extLst>
              </a:tr>
              <a:tr h="311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latin typeface="+mn-lt"/>
                        </a:rPr>
                        <a:t>RPPS União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79,9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33,4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46,5</a:t>
                      </a: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89,6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35,7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53,9</a:t>
                      </a:r>
                    </a:p>
                  </a:txBody>
                  <a:tcPr marR="180000" anchor="ctr" horzOverflow="overflow"/>
                </a:tc>
                <a:extLst>
                  <a:ext uri="{0D108BD9-81ED-4DB2-BD59-A6C34878D82A}">
                    <a16:rowId xmlns:a16="http://schemas.microsoft.com/office/drawing/2014/main" xmlns="" val="3459952210"/>
                  </a:ext>
                </a:extLst>
              </a:tr>
              <a:tr h="311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FCDF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4,8</a:t>
                      </a: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0,3</a:t>
                      </a: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4,5</a:t>
                      </a: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4,8</a:t>
                      </a: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0,3</a:t>
                      </a: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4,5</a:t>
                      </a:r>
                    </a:p>
                  </a:txBody>
                  <a:tcPr marR="180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latin typeface="+mn-lt"/>
                        </a:rPr>
                        <a:t>Forças Armadas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21,4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2,4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19,0</a:t>
                      </a: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21,7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3,3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18,4</a:t>
                      </a:r>
                    </a:p>
                  </a:txBody>
                  <a:tcPr marR="180000" anchor="ctr" horzOverflow="overflow"/>
                </a:tc>
                <a:extLst>
                  <a:ext uri="{0D108BD9-81ED-4DB2-BD59-A6C34878D82A}">
                    <a16:rowId xmlns:a16="http://schemas.microsoft.com/office/drawing/2014/main" xmlns="" val="347534674"/>
                  </a:ext>
                </a:extLst>
              </a:tr>
              <a:tr h="301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Total</a:t>
                      </a:r>
                      <a:endParaRPr lang="pt-BR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692,5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427,3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265,2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754,0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459,1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294,9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extLst>
                  <a:ext uri="{0D108BD9-81ED-4DB2-BD59-A6C34878D82A}">
                    <a16:rowId xmlns:a16="http://schemas.microsoft.com/office/drawing/2014/main" xmlns="" val="1712583232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4400363C-7426-48D0-B487-D43510412D0A}"/>
              </a:ext>
            </a:extLst>
          </p:cNvPr>
          <p:cNvSpPr txBox="1">
            <a:spLocks/>
          </p:cNvSpPr>
          <p:nvPr/>
        </p:nvSpPr>
        <p:spPr>
          <a:xfrm>
            <a:off x="1901390" y="5395654"/>
            <a:ext cx="8345704" cy="48288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9" name="Picture 18" descr="bg livr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9" r="397" b="19183"/>
          <a:stretch/>
        </p:blipFill>
        <p:spPr>
          <a:xfrm>
            <a:off x="1524001" y="0"/>
            <a:ext cx="9174589" cy="194284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819575" y="1386257"/>
            <a:ext cx="8171634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3"/>
          <p:cNvSpPr txBox="1">
            <a:spLocks noChangeArrowheads="1"/>
          </p:cNvSpPr>
          <p:nvPr/>
        </p:nvSpPr>
        <p:spPr bwMode="auto">
          <a:xfrm>
            <a:off x="1524001" y="329099"/>
            <a:ext cx="9144001" cy="93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23" tIns="35662" rIns="71323" bIns="35662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cs typeface="Calibri (Body)"/>
              </a:rPr>
              <a:t>Situação Financeira do Sistema Previdenciário (RGPS e RPPS), pensões militares e assistência BPC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67077" y="1396104"/>
            <a:ext cx="706835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500" b="1" dirty="0">
                <a:solidFill>
                  <a:srgbClr val="FFFFFF"/>
                </a:solidFill>
              </a:rPr>
              <a:t>Rurais representam 32% dos benefícios e respondem por 58% do deficit do RGPS</a:t>
            </a:r>
          </a:p>
          <a:p>
            <a:pPr marL="285750" indent="-285750">
              <a:buFontTx/>
              <a:buChar char="-"/>
            </a:pPr>
            <a:r>
              <a:rPr lang="pt-BR" sz="1500" b="1" dirty="0">
                <a:solidFill>
                  <a:srgbClr val="FFFFFF"/>
                </a:solidFill>
              </a:rPr>
              <a:t>Todos os sistemas apresentam deficit crescentes</a:t>
            </a:r>
          </a:p>
          <a:p>
            <a:endParaRPr lang="pt-BR" sz="15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899998" y="5084463"/>
          <a:ext cx="8347096" cy="311190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1594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1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/>
                        <a:t>BPC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56,2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60,2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899998" y="5432069"/>
          <a:ext cx="8347096" cy="304800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1594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54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1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Despesa total</a:t>
                      </a:r>
                      <a:endParaRPr lang="pt-BR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748,7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814,2</a:t>
                      </a:r>
                    </a:p>
                  </a:txBody>
                  <a:tcPr marR="180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R="1800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R="18000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899998" y="5777632"/>
            <a:ext cx="833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Notas: 1 - Fonte “Realizado 2018”: RGPS - Fluxo de Caixa FRGPS - SIAFI; RPPS, FCDF e Forças Armadas - RREO 6º bimestre.</a:t>
            </a:r>
          </a:p>
          <a:p>
            <a:r>
              <a:rPr lang="pt-BR" sz="1200" dirty="0"/>
              <a:t>2 - Fonte “Projeção 2019”: RGPS - PLOA 2019; RPPS União e Forças Armadas - PLDO 2019; FCDF - mantido “Realizado 2018”.</a:t>
            </a:r>
          </a:p>
          <a:p>
            <a:r>
              <a:rPr lang="pt-BR" sz="1200" dirty="0"/>
              <a:t>3 -  Forças Armadas: valores das pensões militares.                            4 - Despesa BPC: inclui despesa com RMV.</a:t>
            </a:r>
          </a:p>
        </p:txBody>
      </p:sp>
    </p:spTree>
    <p:extLst>
      <p:ext uri="{BB962C8B-B14F-4D97-AF65-F5344CB8AC3E}">
        <p14:creationId xmlns:p14="http://schemas.microsoft.com/office/powerpoint/2010/main" val="299704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9ACB114B-736D-4540-87FB-74B5B48BF576}"/>
              </a:ext>
            </a:extLst>
          </p:cNvPr>
          <p:cNvGraphicFramePr/>
          <p:nvPr>
            <p:extLst/>
          </p:nvPr>
        </p:nvGraphicFramePr>
        <p:xfrm>
          <a:off x="1783020" y="2381396"/>
          <a:ext cx="8204260" cy="356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4066419-D1B6-4115-9DFD-0A7FEDFF441F}"/>
              </a:ext>
            </a:extLst>
          </p:cNvPr>
          <p:cNvSpPr txBox="1"/>
          <p:nvPr/>
        </p:nvSpPr>
        <p:spPr>
          <a:xfrm>
            <a:off x="1910763" y="5756460"/>
            <a:ext cx="8344869" cy="21052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pt-BR" sz="900" b="1" dirty="0">
                <a:latin typeface="Calibri" pitchFamily="34" charset="0"/>
              </a:rPr>
              <a:t>Fonte: </a:t>
            </a:r>
            <a:r>
              <a:rPr lang="pt-BR" sz="900" dirty="0">
                <a:latin typeface="Calibri" pitchFamily="34" charset="0"/>
              </a:rPr>
              <a:t>Boletins Estatísticos da Previdência Social de Dezembro/2008 a Dezembro/2018 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2EA017B-8CA4-457D-9134-479A4672B5A3}"/>
              </a:ext>
            </a:extLst>
          </p:cNvPr>
          <p:cNvSpPr txBox="1"/>
          <p:nvPr/>
        </p:nvSpPr>
        <p:spPr>
          <a:xfrm>
            <a:off x="1942518" y="5991688"/>
            <a:ext cx="6834827" cy="272075"/>
          </a:xfrm>
          <a:prstGeom prst="rect">
            <a:avLst/>
          </a:prstGeom>
          <a:noFill/>
          <a:ln>
            <a:noFill/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pt-BR" sz="1300" b="1" dirty="0">
                <a:solidFill>
                  <a:srgbClr val="595959"/>
                </a:solidFill>
              </a:rPr>
              <a:t>Os benefícios de valor superior ao salário mínimo são reajustados pelo INPC. </a:t>
            </a:r>
          </a:p>
        </p:txBody>
      </p:sp>
      <p:pic>
        <p:nvPicPr>
          <p:cNvPr id="12" name="Picture 11" descr="bg livr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8" r="397" b="16999"/>
          <a:stretch/>
        </p:blipFill>
        <p:spPr>
          <a:xfrm>
            <a:off x="1524001" y="-1"/>
            <a:ext cx="9174589" cy="20565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936551" y="1345279"/>
            <a:ext cx="8171634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886148" y="329098"/>
            <a:ext cx="8243970" cy="9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23" tIns="35662" rIns="71323" bIns="35662">
            <a:spAutoFit/>
          </a:bodyPr>
          <a:lstStyle/>
          <a:p>
            <a:pPr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cs typeface="Calibri (Body)"/>
              </a:rPr>
              <a:t>Perfil de Renda dos Beneficiários do INSS (RGPS e BPC)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F4FF5B-E87A-47FD-AF95-29CCA9C4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474" y="1515059"/>
            <a:ext cx="8362292" cy="330113"/>
          </a:xfrm>
        </p:spPr>
        <p:txBody>
          <a:bodyPr anchor="t">
            <a:normAutofit fontScale="90000"/>
          </a:bodyPr>
          <a:lstStyle/>
          <a:p>
            <a:r>
              <a:rPr lang="pt-BR" sz="1500" dirty="0">
                <a:solidFill>
                  <a:srgbClr val="FFFFFF"/>
                </a:solidFill>
                <a:latin typeface="Carlibri"/>
                <a:cs typeface="Carlibri"/>
              </a:rPr>
              <a:t>66,5% dos beneficiários recebem salário mínimo; 83,4% recebem menos de 2 salários mínimos</a:t>
            </a:r>
          </a:p>
        </p:txBody>
      </p:sp>
    </p:spTree>
    <p:extLst>
      <p:ext uri="{BB962C8B-B14F-4D97-AF65-F5344CB8AC3E}">
        <p14:creationId xmlns:p14="http://schemas.microsoft.com/office/powerpoint/2010/main" val="155603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7EED04AB-130C-49B4-B0B4-FAC1DD463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294072"/>
              </p:ext>
            </p:extLst>
          </p:nvPr>
        </p:nvGraphicFramePr>
        <p:xfrm>
          <a:off x="2000118" y="1482086"/>
          <a:ext cx="8044500" cy="4576838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5163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3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44032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4453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latin typeface="+mn-lt"/>
                        </a:rPr>
                        <a:t>Economia </a:t>
                      </a:r>
                      <a:r>
                        <a:rPr lang="pt-BR" sz="1500" baseline="0" dirty="0">
                          <a:latin typeface="+mn-lt"/>
                        </a:rPr>
                        <a:t> </a:t>
                      </a:r>
                      <a:r>
                        <a:rPr lang="pt-BR" sz="1500" dirty="0">
                          <a:latin typeface="+mn-lt"/>
                        </a:rPr>
                        <a:t>(R$ bi de 2019)</a:t>
                      </a:r>
                      <a:endParaRPr lang="pt-BR" sz="1500" dirty="0">
                        <a:latin typeface="+mn-lt"/>
                        <a:ea typeface="Cambria Math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latin typeface="+mn-lt"/>
                        </a:rPr>
                        <a:t>4 anos</a:t>
                      </a:r>
                      <a:endParaRPr lang="pt-BR" sz="15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latin typeface="+mn-lt"/>
                        </a:rPr>
                        <a:t>10 anos</a:t>
                      </a:r>
                      <a:endParaRPr lang="pt-BR" sz="15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832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pt-BR" sz="1500" b="1" u="none" strike="noStrike" dirty="0">
                          <a:effectLst/>
                          <a:latin typeface="+mn-lt"/>
                        </a:rPr>
                        <a:t>Reforma do RGPS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82,5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4" marR="144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715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4" marR="144000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832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pt-BR" sz="1500" b="1" u="none" strike="noStrike" dirty="0">
                          <a:effectLst/>
                          <a:latin typeface="+mn-lt"/>
                        </a:rPr>
                        <a:t>Reforma no RPPS da União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33,6</a:t>
                      </a:r>
                    </a:p>
                  </a:txBody>
                  <a:tcPr marL="7144" marR="144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173,5</a:t>
                      </a:r>
                    </a:p>
                  </a:txBody>
                  <a:tcPr marL="7144" marR="144000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832">
                <a:tc>
                  <a:txBody>
                    <a:bodyPr/>
                    <a:lstStyle/>
                    <a:p>
                      <a:pPr marL="356616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u="none" strike="noStrike" kern="1200" dirty="0">
                          <a:effectLst/>
                          <a:latin typeface="+mn-lt"/>
                        </a:rPr>
                        <a:t>Alteração nas alíquotas do RGPS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-10,3</a:t>
                      </a:r>
                    </a:p>
                  </a:txBody>
                  <a:tcPr marL="7144" marR="144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-27,6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4" marR="144000" marT="9525" marB="0" anchor="ctr"/>
                </a:tc>
                <a:extLst>
                  <a:ext uri="{0D108BD9-81ED-4DB2-BD59-A6C34878D82A}">
                    <a16:rowId xmlns:a16="http://schemas.microsoft.com/office/drawing/2014/main" xmlns="" val="1166392199"/>
                  </a:ext>
                </a:extLst>
              </a:tr>
              <a:tr h="421832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pt-BR" sz="1500" b="1" u="none" strike="noStrike" dirty="0">
                          <a:effectLst/>
                          <a:latin typeface="+mn-lt"/>
                        </a:rPr>
                        <a:t>Mudanças das alíquotas do RPPS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13,8</a:t>
                      </a:r>
                    </a:p>
                  </a:txBody>
                  <a:tcPr marL="7144" marR="144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29,3</a:t>
                      </a:r>
                    </a:p>
                  </a:txBody>
                  <a:tcPr marL="7144" marR="144000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832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pt-BR" sz="1500" b="1" u="none" strike="noStrike" dirty="0">
                          <a:effectLst/>
                          <a:latin typeface="+mn-lt"/>
                        </a:rPr>
                        <a:t>Assistência fásica e focalização do abono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41,4</a:t>
                      </a:r>
                    </a:p>
                  </a:txBody>
                  <a:tcPr marL="7144" marR="144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182,2</a:t>
                      </a:r>
                    </a:p>
                  </a:txBody>
                  <a:tcPr marL="7144" marR="144000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832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pt-BR" sz="15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DA PEC DA NOVA PREVIDÊNCIA</a:t>
                      </a:r>
                      <a:endParaRPr lang="pt-BR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161,0</a:t>
                      </a:r>
                    </a:p>
                  </a:txBody>
                  <a:tcPr marL="7144" marR="144000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1.072,4</a:t>
                      </a:r>
                      <a:endParaRPr lang="pt-BR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144000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046530"/>
                  </a:ext>
                </a:extLst>
              </a:tr>
              <a:tr h="421832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pt-BR" sz="1500" b="1" u="none" strike="noStrike" dirty="0">
                          <a:effectLst/>
                          <a:latin typeface="+mn-lt"/>
                        </a:rPr>
                        <a:t>Inatividade e pensões das Forças Armadas¹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28,0</a:t>
                      </a:r>
                    </a:p>
                  </a:txBody>
                  <a:tcPr marL="7144" marR="144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97,3</a:t>
                      </a:r>
                    </a:p>
                  </a:txBody>
                  <a:tcPr marL="7144" marR="144000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2892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pt-BR" sz="1500" u="none" strike="noStrike" dirty="0">
                          <a:effectLst/>
                          <a:latin typeface="+mn-lt"/>
                        </a:rPr>
                        <a:t>TOTAL NA</a:t>
                      </a:r>
                      <a:r>
                        <a:rPr lang="pt-BR" sz="1500" u="none" strike="noStrike" baseline="0" dirty="0">
                          <a:effectLst/>
                          <a:latin typeface="+mn-lt"/>
                        </a:rPr>
                        <a:t> UNIÃO</a:t>
                      </a:r>
                      <a:endParaRPr lang="pt-BR" sz="15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189,0</a:t>
                      </a:r>
                    </a:p>
                  </a:txBody>
                  <a:tcPr marL="7144" marR="144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1.164,7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144000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2892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pt-BR" sz="15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ESTADOS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78,0</a:t>
                      </a:r>
                    </a:p>
                  </a:txBody>
                  <a:tcPr marL="7144" marR="144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329,5</a:t>
                      </a:r>
                    </a:p>
                  </a:txBody>
                  <a:tcPr marL="7144" marR="144000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2892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pt-BR" sz="15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MUNICÍPIOS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41,0</a:t>
                      </a:r>
                    </a:p>
                  </a:txBody>
                  <a:tcPr marL="7144" marR="144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170,9</a:t>
                      </a:r>
                    </a:p>
                  </a:txBody>
                  <a:tcPr marL="7144" marR="144000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2514CF09-DF59-4691-BFF6-766C597F5082}"/>
              </a:ext>
            </a:extLst>
          </p:cNvPr>
          <p:cNvSpPr txBox="1"/>
          <p:nvPr/>
        </p:nvSpPr>
        <p:spPr>
          <a:xfrm>
            <a:off x="1765284" y="6421113"/>
            <a:ext cx="26902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595959"/>
                </a:solidFill>
              </a:rPr>
              <a:t>¹ Fonte: </a:t>
            </a:r>
            <a:r>
              <a:rPr lang="pt-BR" sz="900" dirty="0">
                <a:solidFill>
                  <a:srgbClr val="595959"/>
                </a:solidFill>
              </a:rPr>
              <a:t>Ministério da Defesa</a:t>
            </a:r>
          </a:p>
        </p:txBody>
      </p:sp>
      <p:pic>
        <p:nvPicPr>
          <p:cNvPr id="6" name="Picture 5" descr="bg liv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9" r="397" b="32258"/>
          <a:stretch/>
        </p:blipFill>
        <p:spPr>
          <a:xfrm>
            <a:off x="1524001" y="0"/>
            <a:ext cx="9174589" cy="126172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36551" y="877356"/>
            <a:ext cx="8171634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886149" y="329099"/>
            <a:ext cx="5595321" cy="53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23" tIns="35662" rIns="71323" bIns="35662">
            <a:spAutoFit/>
          </a:bodyPr>
          <a:lstStyle/>
          <a:p>
            <a:pPr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cs typeface="Calibri (Body)"/>
              </a:rPr>
              <a:t>Impacto (em </a:t>
            </a:r>
            <a:r>
              <a:rPr lang="pt-BR" sz="3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cs typeface="Calibri (Body)"/>
              </a:rPr>
              <a:t>R</a:t>
            </a:r>
            <a:r>
              <a:rPr lang="pt-BR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cs typeface="Calibri (Body)"/>
              </a:rPr>
              <a:t>$ bilhões)</a:t>
            </a:r>
          </a:p>
        </p:txBody>
      </p:sp>
    </p:spTree>
    <p:extLst>
      <p:ext uri="{BB962C8B-B14F-4D97-AF65-F5344CB8AC3E}">
        <p14:creationId xmlns:p14="http://schemas.microsoft.com/office/powerpoint/2010/main" val="314190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 liv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9" r="397" b="32258"/>
          <a:stretch/>
        </p:blipFill>
        <p:spPr>
          <a:xfrm>
            <a:off x="1524001" y="0"/>
            <a:ext cx="9174589" cy="126172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36551" y="877356"/>
            <a:ext cx="8171634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886149" y="329099"/>
            <a:ext cx="5595321" cy="53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23" tIns="35662" rIns="71323" bIns="35662">
            <a:spAutoFit/>
          </a:bodyPr>
          <a:lstStyle/>
          <a:p>
            <a:pPr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cs typeface="Calibri (Body)"/>
              </a:rPr>
              <a:t>Impacto (em </a:t>
            </a:r>
            <a:r>
              <a:rPr lang="pt-BR" sz="3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cs typeface="Calibri (Body)"/>
              </a:rPr>
              <a:t>R</a:t>
            </a:r>
            <a:r>
              <a:rPr lang="pt-BR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cs typeface="Calibri (Body)"/>
              </a:rPr>
              <a:t>$ bilhões)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50" y="1276294"/>
            <a:ext cx="7619573" cy="49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9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  <p:pic>
        <p:nvPicPr>
          <p:cNvPr id="6" name="Picture 5" descr="bg liv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9" r="397" b="32258"/>
          <a:stretch/>
        </p:blipFill>
        <p:spPr>
          <a:xfrm>
            <a:off x="524933" y="0"/>
            <a:ext cx="9110134" cy="692696"/>
          </a:xfrm>
          <a:prstGeom prst="rect">
            <a:avLst/>
          </a:prstGeom>
        </p:spPr>
      </p:pic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861683" y="60728"/>
            <a:ext cx="8341584" cy="53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23" tIns="35662" rIns="71323" bIns="35662">
            <a:spAutoFit/>
          </a:bodyPr>
          <a:lstStyle/>
          <a:p>
            <a:pPr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cs typeface="Calibri (Body)"/>
              </a:rPr>
              <a:t>Resultado da Seguridade Social</a:t>
            </a:r>
          </a:p>
        </p:txBody>
      </p:sp>
      <p:sp>
        <p:nvSpPr>
          <p:cNvPr id="8" name="Espaço Reservado para Conteúdo 13"/>
          <p:cNvSpPr txBox="1">
            <a:spLocks/>
          </p:cNvSpPr>
          <p:nvPr/>
        </p:nvSpPr>
        <p:spPr>
          <a:xfrm>
            <a:off x="831805" y="1408373"/>
            <a:ext cx="10515600" cy="440129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dirty="0"/>
              <a:t>TCU reconheceu que a seguridade social, mesmo sem considerar a DRU, tem déficit crescente desde 2012 (R$ 150,5 bilhões em 2016 sem DRU).</a:t>
            </a:r>
          </a:p>
          <a:p>
            <a:pPr>
              <a:lnSpc>
                <a:spcPct val="150000"/>
              </a:lnSpc>
            </a:pPr>
            <a:r>
              <a:rPr lang="pt-BR" dirty="0"/>
              <a:t>A ANFIP, mesmo sem considerar as despesas com a previdência, assistência e saúde do servidor público e inflando a receita com os recursos do PIS/PASEP que a Constituição destina ao BNDES, reconhece que desde 2016, mesmo sem considerar a DRU, a seguridade social tem déficit desde 2016 (R$ 54,5 bilhões em 2016 sem DRU).</a:t>
            </a:r>
          </a:p>
          <a:p>
            <a:pPr>
              <a:lnSpc>
                <a:spcPct val="150000"/>
              </a:lnSpc>
            </a:pPr>
            <a:r>
              <a:rPr lang="pt-BR" dirty="0"/>
              <a:t>A Nova Previdência, visando dar maior transparência ao orçamento da seguridade social acaba com a DRU na seguridade social e reduz para 28% o percentual das receitas do PIS/PASEP destinadas ao BNDES (R$ 171 bilhões em 2018 sem DRU).</a:t>
            </a:r>
          </a:p>
        </p:txBody>
      </p:sp>
    </p:spTree>
    <p:extLst>
      <p:ext uri="{BB962C8B-B14F-4D97-AF65-F5344CB8AC3E}">
        <p14:creationId xmlns:p14="http://schemas.microsoft.com/office/powerpoint/2010/main" val="1652009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826</Words>
  <Application>Microsoft Office PowerPoint</Application>
  <PresentationFormat>Widescreen</PresentationFormat>
  <Paragraphs>171</Paragraphs>
  <Slides>12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Calibri (Body)</vt:lpstr>
      <vt:lpstr>Cambria Math</vt:lpstr>
      <vt:lpstr>Carlibri</vt:lpstr>
      <vt:lpstr>Wingdings</vt:lpstr>
      <vt:lpstr>Tema do Office</vt:lpstr>
      <vt:lpstr>A NOVA PREVIDÊNCIA</vt:lpstr>
      <vt:lpstr>PRINCÍPIOS DA NOVA PREVIDÊNCIA</vt:lpstr>
      <vt:lpstr>Apresentação do PowerPoint</vt:lpstr>
      <vt:lpstr>Apresentação do PowerPoint</vt:lpstr>
      <vt:lpstr>Apresentação do PowerPoint</vt:lpstr>
      <vt:lpstr>66,5% dos beneficiários recebem salário mínimo; 83,4% recebem menos de 2 salários mínimos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Jamil Miranda Ghani</dc:creator>
  <cp:lastModifiedBy>Fernanda Moreira Pinheiro Lima</cp:lastModifiedBy>
  <cp:revision>104</cp:revision>
  <cp:lastPrinted>2019-04-10T15:32:12Z</cp:lastPrinted>
  <dcterms:created xsi:type="dcterms:W3CDTF">2019-01-08T13:56:17Z</dcterms:created>
  <dcterms:modified xsi:type="dcterms:W3CDTF">2019-04-10T17:16:58Z</dcterms:modified>
</cp:coreProperties>
</file>