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8" r:id="rId3"/>
    <p:sldId id="289" r:id="rId4"/>
    <p:sldId id="290" r:id="rId5"/>
    <p:sldId id="291" r:id="rId6"/>
    <p:sldId id="292" r:id="rId7"/>
    <p:sldId id="294" r:id="rId8"/>
    <p:sldId id="300" r:id="rId9"/>
    <p:sldId id="299" r:id="rId10"/>
    <p:sldId id="297" r:id="rId11"/>
    <p:sldId id="298" r:id="rId12"/>
    <p:sldId id="258" r:id="rId13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F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9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286649220459098E-2"/>
          <c:y val="3.1022976768280901E-2"/>
          <c:w val="0.90804374576264701"/>
          <c:h val="0.7242156163362469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Até 1 SM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2011</c:v>
                </c:pt>
                <c:pt idx="2">
                  <c:v>2016</c:v>
                </c:pt>
                <c:pt idx="3">
                  <c:v>2018</c:v>
                </c:pt>
              </c:numCache>
            </c:numRef>
          </c:cat>
          <c:val>
            <c:numRef>
              <c:f>Planilha1!$B$2:$B$5</c:f>
              <c:numCache>
                <c:formatCode>0.0%</c:formatCode>
                <c:ptCount val="4"/>
                <c:pt idx="0">
                  <c:v>0.54300000000000004</c:v>
                </c:pt>
                <c:pt idx="1">
                  <c:v>0.68200000000000005</c:v>
                </c:pt>
                <c:pt idx="2">
                  <c:v>0.69099999999999995</c:v>
                </c:pt>
                <c:pt idx="3">
                  <c:v>0.66500000000000004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66B-41A1-9529-7F46BAC4279E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1 a 2 SM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2011</c:v>
                </c:pt>
                <c:pt idx="2">
                  <c:v>2016</c:v>
                </c:pt>
                <c:pt idx="3">
                  <c:v>2018</c:v>
                </c:pt>
              </c:numCache>
            </c:numRef>
          </c:cat>
          <c:val>
            <c:numRef>
              <c:f>Planilha1!$C$2:$C$5</c:f>
              <c:numCache>
                <c:formatCode>0.0%</c:formatCode>
                <c:ptCount val="4"/>
                <c:pt idx="0">
                  <c:v>0.26300000000000001</c:v>
                </c:pt>
                <c:pt idx="1">
                  <c:v>0.14299999999999999</c:v>
                </c:pt>
                <c:pt idx="2">
                  <c:v>0.15</c:v>
                </c:pt>
                <c:pt idx="3">
                  <c:v>0.16900000000000001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66B-41A1-9529-7F46BAC4279E}"/>
            </c:ext>
          </c:extLst>
        </c:ser>
        <c:ser>
          <c:idx val="2"/>
          <c:order val="2"/>
          <c:tx>
            <c:strRef>
              <c:f>Planilha1!$D$1</c:f>
              <c:strCache>
                <c:ptCount val="1"/>
                <c:pt idx="0">
                  <c:v>2 a 3 SM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2011</c:v>
                </c:pt>
                <c:pt idx="2">
                  <c:v>2016</c:v>
                </c:pt>
                <c:pt idx="3">
                  <c:v>2018</c:v>
                </c:pt>
              </c:numCache>
            </c:numRef>
          </c:cat>
          <c:val>
            <c:numRef>
              <c:f>Planilha1!$D$2:$D$5</c:f>
              <c:numCache>
                <c:formatCode>0.0%</c:formatCode>
                <c:ptCount val="4"/>
                <c:pt idx="0">
                  <c:v>8.8999999999999996E-2</c:v>
                </c:pt>
                <c:pt idx="1">
                  <c:v>7.3999999999999996E-2</c:v>
                </c:pt>
                <c:pt idx="2">
                  <c:v>7.8E-2</c:v>
                </c:pt>
                <c:pt idx="3">
                  <c:v>8.2000000000000003E-2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66B-41A1-9529-7F46BAC4279E}"/>
            </c:ext>
          </c:extLst>
        </c:ser>
        <c:ser>
          <c:idx val="3"/>
          <c:order val="3"/>
          <c:tx>
            <c:strRef>
              <c:f>Planilha1!$E$1</c:f>
              <c:strCache>
                <c:ptCount val="1"/>
                <c:pt idx="0">
                  <c:v>3 a 4 SM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2011</c:v>
                </c:pt>
                <c:pt idx="2">
                  <c:v>2016</c:v>
                </c:pt>
                <c:pt idx="3">
                  <c:v>2018</c:v>
                </c:pt>
              </c:numCache>
            </c:numRef>
          </c:cat>
          <c:val>
            <c:numRef>
              <c:f>Planilha1!$E$2:$E$5</c:f>
              <c:numCache>
                <c:formatCode>0.0%</c:formatCode>
                <c:ptCount val="4"/>
                <c:pt idx="0">
                  <c:v>4.4999999999999998E-2</c:v>
                </c:pt>
                <c:pt idx="1">
                  <c:v>5.6000000000000001E-2</c:v>
                </c:pt>
                <c:pt idx="2">
                  <c:v>5.0999999999999997E-2</c:v>
                </c:pt>
                <c:pt idx="3">
                  <c:v>5.1999999999999998E-2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66B-41A1-9529-7F46BAC4279E}"/>
            </c:ext>
          </c:extLst>
        </c:ser>
        <c:ser>
          <c:idx val="4"/>
          <c:order val="4"/>
          <c:tx>
            <c:strRef>
              <c:f>Planilha1!$F$1</c:f>
              <c:strCache>
                <c:ptCount val="1"/>
                <c:pt idx="0">
                  <c:v>4 a 5 SM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2011</c:v>
                </c:pt>
                <c:pt idx="2">
                  <c:v>2016</c:v>
                </c:pt>
                <c:pt idx="3">
                  <c:v>2018</c:v>
                </c:pt>
              </c:numCache>
            </c:numRef>
          </c:cat>
          <c:val>
            <c:numRef>
              <c:f>Planilha1!$F$2:$F$5</c:f>
              <c:numCache>
                <c:formatCode>0.0%</c:formatCode>
                <c:ptCount val="4"/>
                <c:pt idx="0">
                  <c:v>2.8000000000000001E-2</c:v>
                </c:pt>
                <c:pt idx="1">
                  <c:v>3.2000000000000001E-2</c:v>
                </c:pt>
                <c:pt idx="2">
                  <c:v>2.3E-2</c:v>
                </c:pt>
                <c:pt idx="3">
                  <c:v>2.1999999999999999E-2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66B-41A1-9529-7F46BAC4279E}"/>
            </c:ext>
          </c:extLst>
        </c:ser>
        <c:ser>
          <c:idx val="5"/>
          <c:order val="5"/>
          <c:tx>
            <c:strRef>
              <c:f>Planilha1!$G$1</c:f>
              <c:strCache>
                <c:ptCount val="1"/>
                <c:pt idx="0">
                  <c:v>+ de 5 SM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Planilha1!$A$2:$A$5</c:f>
              <c:numCache>
                <c:formatCode>General</c:formatCode>
                <c:ptCount val="4"/>
                <c:pt idx="0">
                  <c:v>2008</c:v>
                </c:pt>
                <c:pt idx="1">
                  <c:v>2011</c:v>
                </c:pt>
                <c:pt idx="2">
                  <c:v>2016</c:v>
                </c:pt>
                <c:pt idx="3">
                  <c:v>2018</c:v>
                </c:pt>
              </c:numCache>
            </c:numRef>
          </c:cat>
          <c:val>
            <c:numRef>
              <c:f>Planilha1!$G$2:$G$5</c:f>
              <c:numCache>
                <c:formatCode>0.0%</c:formatCode>
                <c:ptCount val="4"/>
                <c:pt idx="0">
                  <c:v>0.03</c:v>
                </c:pt>
                <c:pt idx="1">
                  <c:v>1.2E-2</c:v>
                </c:pt>
                <c:pt idx="2">
                  <c:v>6.0000000000000001E-3</c:v>
                </c:pt>
                <c:pt idx="3">
                  <c:v>8.9999999999999993E-3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66B-41A1-9529-7F46BAC427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9454464"/>
        <c:axId val="199457600"/>
      </c:barChart>
      <c:catAx>
        <c:axId val="199454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b="1">
                <a:solidFill>
                  <a:srgbClr val="595959"/>
                </a:solidFill>
              </a:defRPr>
            </a:pPr>
            <a:endParaRPr lang="pt-BR"/>
          </a:p>
        </c:txPr>
        <c:crossAx val="199457600"/>
        <c:crosses val="autoZero"/>
        <c:auto val="1"/>
        <c:lblAlgn val="ctr"/>
        <c:lblOffset val="100"/>
        <c:noMultiLvlLbl val="0"/>
      </c:catAx>
      <c:valAx>
        <c:axId val="19945760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solidFill>
                  <a:srgbClr val="595959"/>
                </a:solidFill>
              </a:defRPr>
            </a:pPr>
            <a:endParaRPr lang="pt-BR"/>
          </a:p>
        </c:txPr>
        <c:crossAx val="1994544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7.8323090687033303E-2"/>
          <c:y val="0.84296239069969003"/>
          <c:w val="0.86315875487510496"/>
          <c:h val="0.10797768398300001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Calibri"/>
          <a:cs typeface="Calibri"/>
        </a:defRPr>
      </a:pPr>
      <a:endParaRPr lang="pt-B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862" y="1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F6A31-8BB6-446C-965D-AAD4DA7C302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273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862" y="9428273"/>
            <a:ext cx="2946275" cy="4983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42DE7F-BFF6-4093-8597-29FB009C651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0104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73F6F-BC69-4703-ADD1-06C47EF41078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4167C6-2411-47B6-804E-1A1BFCF5B03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2568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2E77D-B647-488F-802F-507CABC889F3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511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02E77D-B647-488F-802F-507CABC889F3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4201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939" y="6045200"/>
            <a:ext cx="4286250" cy="676275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10/04/2019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>
              <a:lumMod val="65000"/>
              <a:lumOff val="3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83763" y="398726"/>
            <a:ext cx="7728964" cy="1757236"/>
          </a:xfrm>
        </p:spPr>
        <p:txBody>
          <a:bodyPr>
            <a:normAutofit/>
          </a:bodyPr>
          <a:lstStyle/>
          <a:p>
            <a:pPr algn="l"/>
            <a:r>
              <a:rPr lang="pt-BR" dirty="0">
                <a:solidFill>
                  <a:schemeClr val="bg1"/>
                </a:solidFill>
              </a:rPr>
              <a:t>A NOVA PREVIDÊNCIA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2995" y="4102443"/>
            <a:ext cx="44319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Rogério Marinho</a:t>
            </a:r>
          </a:p>
          <a:p>
            <a:r>
              <a:rPr lang="pt-BR" sz="1200" dirty="0">
                <a:solidFill>
                  <a:schemeClr val="bg1"/>
                </a:solidFill>
              </a:rPr>
              <a:t>Secretário Especial de Previdência e Trabalho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45974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88534" y="1438292"/>
            <a:ext cx="9310056" cy="483996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2000" b="1" dirty="0">
                <a:solidFill>
                  <a:srgbClr val="595959"/>
                </a:solidFill>
              </a:rPr>
              <a:t>Principais Premissas: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t-BR" sz="1600" dirty="0">
              <a:solidFill>
                <a:srgbClr val="595959"/>
              </a:solidFill>
            </a:endParaRPr>
          </a:p>
          <a:p>
            <a:pPr marL="0" indent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pt-BR" sz="1600" dirty="0">
                <a:solidFill>
                  <a:srgbClr val="595959"/>
                </a:solidFill>
              </a:rPr>
              <a:t> </a:t>
            </a:r>
            <a:r>
              <a:rPr lang="pt-BR" sz="1900" dirty="0">
                <a:solidFill>
                  <a:srgbClr val="595959"/>
                </a:solidFill>
              </a:rPr>
              <a:t>Alternativo ao sistema atual.</a:t>
            </a:r>
          </a:p>
          <a:p>
            <a:pPr marL="0" indent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pt-BR" sz="1900" dirty="0">
                <a:solidFill>
                  <a:srgbClr val="595959"/>
                </a:solidFill>
              </a:rPr>
              <a:t> Capitalização em regime de contribuição definida.</a:t>
            </a:r>
          </a:p>
          <a:p>
            <a:pPr marL="0" indent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pt-BR" sz="1900" dirty="0">
                <a:solidFill>
                  <a:srgbClr val="595959"/>
                </a:solidFill>
              </a:rPr>
              <a:t> Garantia do salário mínimo, mediante fundo solidário.</a:t>
            </a:r>
          </a:p>
          <a:p>
            <a:pPr marL="0" indent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pt-BR" sz="1900" dirty="0">
                <a:solidFill>
                  <a:srgbClr val="595959"/>
                </a:solidFill>
              </a:rPr>
              <a:t> Livre escolha, pelo trabalhador, da entidade ou modalidade de gestão das reservas, com portabilidade.</a:t>
            </a:r>
          </a:p>
          <a:p>
            <a:pPr marL="0" indent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pt-BR" sz="1900" dirty="0">
                <a:solidFill>
                  <a:srgbClr val="595959"/>
                </a:solidFill>
              </a:rPr>
              <a:t> Gestão das reservas por entidades de previdência públicas e privadas, habilitadas por órgão regulador, assegurada a ampla transparência.</a:t>
            </a:r>
          </a:p>
          <a:p>
            <a:pPr marL="0" indent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pt-BR" sz="1900" dirty="0">
                <a:solidFill>
                  <a:srgbClr val="595959"/>
                </a:solidFill>
              </a:rPr>
              <a:t> Possibilidade de camada “nocional” (contas virtuais), com maior proteção ao trabalhador e menor custo de transição.</a:t>
            </a:r>
          </a:p>
          <a:p>
            <a:pPr marL="0" indent="0">
              <a:lnSpc>
                <a:spcPct val="100000"/>
              </a:lnSpc>
            </a:pPr>
            <a:endParaRPr lang="pt-BR" sz="1600" dirty="0">
              <a:solidFill>
                <a:srgbClr val="595959"/>
              </a:solidFill>
            </a:endParaRPr>
          </a:p>
        </p:txBody>
      </p:sp>
      <p:pic>
        <p:nvPicPr>
          <p:cNvPr id="6" name="Picture 5" descr="bg livr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30828"/>
          <a:stretch/>
        </p:blipFill>
        <p:spPr>
          <a:xfrm>
            <a:off x="1524001" y="0"/>
            <a:ext cx="9174589" cy="1336298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819575" y="1054552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1886148" y="452304"/>
            <a:ext cx="8243970" cy="53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Sistema de capitalização</a:t>
            </a:r>
          </a:p>
        </p:txBody>
      </p:sp>
    </p:spTree>
    <p:extLst>
      <p:ext uri="{BB962C8B-B14F-4D97-AF65-F5344CB8AC3E}">
        <p14:creationId xmlns:p14="http://schemas.microsoft.com/office/powerpoint/2010/main" val="2527312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838531" y="743675"/>
            <a:ext cx="8171634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1905104" y="316820"/>
            <a:ext cx="8139711" cy="379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rgbClr val="595959"/>
                </a:solidFill>
                <a:latin typeface="Calibri (Body)"/>
                <a:cs typeface="Calibri (Body)"/>
              </a:rPr>
              <a:t>Combate às fraudes (MP 871)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419" y="274598"/>
            <a:ext cx="194312" cy="341988"/>
          </a:xfrm>
          <a:prstGeom prst="rect">
            <a:avLst/>
          </a:prstGeom>
        </p:spPr>
      </p:pic>
      <p:pic>
        <p:nvPicPr>
          <p:cNvPr id="16" name="Picture 15" descr="bg livr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54844"/>
          <a:stretch/>
        </p:blipFill>
        <p:spPr>
          <a:xfrm>
            <a:off x="1380372" y="93840"/>
            <a:ext cx="9174589" cy="85296"/>
          </a:xfrm>
          <a:prstGeom prst="rect">
            <a:avLst/>
          </a:prstGeom>
        </p:spPr>
      </p:pic>
      <p:sp>
        <p:nvSpPr>
          <p:cNvPr id="19" name="Espaço Reservado para Conteúdo 4">
            <a:extLst/>
          </p:cNvPr>
          <p:cNvSpPr>
            <a:spLocks noGrp="1"/>
          </p:cNvSpPr>
          <p:nvPr>
            <p:ph idx="1"/>
          </p:nvPr>
        </p:nvSpPr>
        <p:spPr>
          <a:xfrm>
            <a:off x="1912873" y="823706"/>
            <a:ext cx="8131942" cy="2742648"/>
          </a:xfrm>
          <a:extLst/>
        </p:spPr>
        <p:txBody>
          <a:bodyPr rtlCol="0">
            <a:noAutofit/>
          </a:bodyPr>
          <a:lstStyle/>
          <a:p>
            <a:pPr marL="285750" lvl="8" indent="-285750" algn="just">
              <a:lnSpc>
                <a:spcPct val="120000"/>
              </a:lnSpc>
              <a:spcBef>
                <a:spcPts val="780"/>
              </a:spcBef>
              <a:defRPr/>
            </a:pPr>
            <a:r>
              <a:rPr lang="pt-BR" sz="1600" dirty="0">
                <a:cs typeface="Calibri"/>
              </a:rPr>
              <a:t>Regras mais rígidas para evitar fraudes .</a:t>
            </a:r>
          </a:p>
          <a:p>
            <a:pPr marL="285750" lvl="8" indent="-285750" algn="just">
              <a:lnSpc>
                <a:spcPct val="120000"/>
              </a:lnSpc>
              <a:spcBef>
                <a:spcPts val="780"/>
              </a:spcBef>
              <a:defRPr/>
            </a:pPr>
            <a:r>
              <a:rPr lang="pt-BR" sz="1600" dirty="0">
                <a:cs typeface="Calibri"/>
              </a:rPr>
              <a:t>Revisão de benefícios com indícios de irregularidades.</a:t>
            </a:r>
          </a:p>
          <a:p>
            <a:pPr marL="285750" lvl="8" indent="-285750" algn="just">
              <a:lnSpc>
                <a:spcPct val="120000"/>
              </a:lnSpc>
              <a:spcBef>
                <a:spcPts val="780"/>
              </a:spcBef>
              <a:defRPr/>
            </a:pPr>
            <a:r>
              <a:rPr lang="pt-BR" sz="1600" dirty="0">
                <a:cs typeface="Calibri"/>
              </a:rPr>
              <a:t>Perícias médicas em benefícios por incapacidade há mais de seis meses sem revisão, e</a:t>
            </a:r>
            <a:br>
              <a:rPr lang="pt-BR" sz="1600" dirty="0">
                <a:cs typeface="Calibri"/>
              </a:rPr>
            </a:br>
            <a:r>
              <a:rPr lang="pt-BR" sz="1600" dirty="0">
                <a:cs typeface="Calibri"/>
              </a:rPr>
              <a:t>no BPC, há mais de dois anos sem revisão.</a:t>
            </a:r>
          </a:p>
          <a:p>
            <a:pPr marL="285750" lvl="8" indent="-285750" algn="just">
              <a:lnSpc>
                <a:spcPct val="120000"/>
              </a:lnSpc>
              <a:spcBef>
                <a:spcPts val="780"/>
              </a:spcBef>
              <a:defRPr/>
            </a:pPr>
            <a:r>
              <a:rPr lang="pt-BR" sz="1600" dirty="0">
                <a:cs typeface="Calibri"/>
              </a:rPr>
              <a:t>Maior rigor na concessão de isenções a portadores de doenças graves.</a:t>
            </a:r>
          </a:p>
          <a:p>
            <a:pPr marL="285750" lvl="8" indent="-285750" algn="just">
              <a:lnSpc>
                <a:spcPct val="120000"/>
              </a:lnSpc>
              <a:spcBef>
                <a:spcPts val="780"/>
              </a:spcBef>
              <a:defRPr/>
            </a:pPr>
            <a:r>
              <a:rPr lang="pt-BR" sz="1600" dirty="0">
                <a:cs typeface="Calibri"/>
              </a:rPr>
              <a:t>Impacto esperado: R$9,8 bilhões no primeiro ano de vigência.</a:t>
            </a:r>
          </a:p>
          <a:p>
            <a:pPr marL="285750" lvl="8" indent="-285750" algn="just">
              <a:lnSpc>
                <a:spcPct val="120000"/>
              </a:lnSpc>
              <a:spcBef>
                <a:spcPts val="780"/>
              </a:spcBef>
              <a:defRPr/>
            </a:pPr>
            <a:r>
              <a:rPr lang="pt-BR" sz="1600" dirty="0">
                <a:cs typeface="Calibri"/>
              </a:rPr>
              <a:t>Saiba mais em www.economia.gov.br.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881850" y="4116243"/>
            <a:ext cx="8171634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ixaDeTexto 3"/>
          <p:cNvSpPr txBox="1">
            <a:spLocks noChangeArrowheads="1"/>
          </p:cNvSpPr>
          <p:nvPr/>
        </p:nvSpPr>
        <p:spPr bwMode="auto">
          <a:xfrm>
            <a:off x="1912873" y="3428669"/>
            <a:ext cx="8139711" cy="68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rgbClr val="595959"/>
                </a:solidFill>
                <a:latin typeface="Calibri (Body)"/>
                <a:cs typeface="Calibri (Body)"/>
              </a:rPr>
              <a:t>Medidas de combate ao grande devedor contumaz e de fortalecimento da cobrança da dívida ativa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538" y="3601462"/>
            <a:ext cx="194312" cy="341988"/>
          </a:xfrm>
          <a:prstGeom prst="rect">
            <a:avLst/>
          </a:prstGeom>
        </p:spPr>
      </p:pic>
      <p:sp>
        <p:nvSpPr>
          <p:cNvPr id="13" name="Espaço Reservado para Conteúdo 4">
            <a:extLst/>
          </p:cNvPr>
          <p:cNvSpPr txBox="1">
            <a:spLocks/>
          </p:cNvSpPr>
          <p:nvPr/>
        </p:nvSpPr>
        <p:spPr>
          <a:xfrm>
            <a:off x="1912873" y="4253928"/>
            <a:ext cx="8131942" cy="1761844"/>
          </a:xfrm>
          <a:prstGeom prst="rect">
            <a:avLst/>
          </a:prstGeom>
          <a:extLst/>
        </p:spPr>
        <p:txBody>
          <a:bodyPr vert="horz" lIns="71323" tIns="35662" rIns="71323" bIns="35662" rtlCol="0">
            <a:noAutofit/>
          </a:bodyPr>
          <a:lstStyle>
            <a:lvl1pPr marL="178308" indent="-178308" algn="l" defTabSz="713232" rtl="0" eaLnBrk="1" latinLnBrk="0" hangingPunct="1">
              <a:lnSpc>
                <a:spcPct val="90000"/>
              </a:lnSpc>
              <a:spcBef>
                <a:spcPts val="78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924" indent="-178308" algn="l" defTabSz="713232" rtl="0" eaLnBrk="1" latinLnBrk="0" hangingPunct="1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1540" indent="-178308" algn="l" defTabSz="713232" rtl="0" eaLnBrk="1" latinLnBrk="0" hangingPunct="1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48156" indent="-178308" algn="l" defTabSz="713232" rtl="0" eaLnBrk="1" latinLnBrk="0" hangingPunct="1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4772" indent="-178308" algn="l" defTabSz="713232" rtl="0" eaLnBrk="1" latinLnBrk="0" hangingPunct="1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61388" indent="-178308" algn="l" defTabSz="713232" rtl="0" eaLnBrk="1" latinLnBrk="0" hangingPunct="1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18004" indent="-178308" algn="l" defTabSz="713232" rtl="0" eaLnBrk="1" latinLnBrk="0" hangingPunct="1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74620" indent="-178308" algn="l" defTabSz="713232" rtl="0" eaLnBrk="1" latinLnBrk="0" hangingPunct="1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31236" indent="-178308" algn="l" defTabSz="713232" rtl="0" eaLnBrk="1" latinLnBrk="0" hangingPunct="1">
              <a:lnSpc>
                <a:spcPct val="90000"/>
              </a:lnSpc>
              <a:spcBef>
                <a:spcPts val="39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8" indent="0" algn="just">
              <a:lnSpc>
                <a:spcPct val="150000"/>
              </a:lnSpc>
              <a:spcBef>
                <a:spcPts val="780"/>
              </a:spcBef>
              <a:buNone/>
              <a:defRPr/>
            </a:pPr>
            <a:r>
              <a:rPr lang="pt-BR" sz="1600" b="1" dirty="0">
                <a:cs typeface="Calibri"/>
              </a:rPr>
              <a:t>O que muda:</a:t>
            </a:r>
          </a:p>
          <a:p>
            <a:pPr marL="497491" lvl="8" indent="-285750" algn="just">
              <a:lnSpc>
                <a:spcPct val="120000"/>
              </a:lnSpc>
              <a:spcBef>
                <a:spcPts val="780"/>
              </a:spcBef>
              <a:buFont typeface="Arial"/>
              <a:buChar char="•"/>
              <a:defRPr/>
            </a:pPr>
            <a:r>
              <a:rPr lang="pt-BR" sz="1600" dirty="0">
                <a:cs typeface="Calibri"/>
              </a:rPr>
              <a:t>Vedação a parcelamentos em prazo superior a 60 meses.</a:t>
            </a:r>
          </a:p>
          <a:p>
            <a:pPr marL="497491" lvl="8" indent="-285750" algn="just">
              <a:lnSpc>
                <a:spcPct val="120000"/>
              </a:lnSpc>
              <a:spcBef>
                <a:spcPts val="780"/>
              </a:spcBef>
              <a:buFont typeface="Arial"/>
              <a:buChar char="•"/>
              <a:defRPr/>
            </a:pPr>
            <a:r>
              <a:rPr lang="pt-BR" sz="1600" dirty="0">
                <a:cs typeface="Calibri"/>
              </a:rPr>
              <a:t>Adequado tratamento ao grande devedor contumaz.</a:t>
            </a:r>
          </a:p>
          <a:p>
            <a:pPr marL="497491" lvl="8" indent="-285750" algn="just">
              <a:lnSpc>
                <a:spcPct val="120000"/>
              </a:lnSpc>
              <a:spcBef>
                <a:spcPts val="780"/>
              </a:spcBef>
              <a:buFont typeface="Arial"/>
              <a:buChar char="•"/>
              <a:defRPr/>
            </a:pPr>
            <a:r>
              <a:rPr lang="pt-BR" sz="1600" dirty="0">
                <a:cs typeface="Calibri"/>
              </a:rPr>
              <a:t>Alternativas para recebimento de créditos considerados irrecuperáveis ou de difícil recuperação.</a:t>
            </a:r>
          </a:p>
          <a:p>
            <a:pPr marL="497491" lvl="8" indent="-285750" algn="just">
              <a:lnSpc>
                <a:spcPct val="120000"/>
              </a:lnSpc>
              <a:spcBef>
                <a:spcPts val="780"/>
              </a:spcBef>
              <a:buFont typeface="Arial"/>
              <a:buChar char="•"/>
              <a:defRPr/>
            </a:pPr>
            <a:r>
              <a:rPr lang="pt-BR" sz="1600" dirty="0">
                <a:cs typeface="Calibri"/>
              </a:rPr>
              <a:t>Medidas para facilitação da alienação judicial de bens.</a:t>
            </a:r>
          </a:p>
        </p:txBody>
      </p:sp>
    </p:spTree>
    <p:extLst>
      <p:ext uri="{BB962C8B-B14F-4D97-AF65-F5344CB8AC3E}">
        <p14:creationId xmlns:p14="http://schemas.microsoft.com/office/powerpoint/2010/main" val="39106111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437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5332" y="457919"/>
            <a:ext cx="8475428" cy="580769"/>
          </a:xfrm>
        </p:spPr>
        <p:txBody>
          <a:bodyPr>
            <a:normAutofit fontScale="90000"/>
          </a:bodyPr>
          <a:lstStyle/>
          <a:p>
            <a:r>
              <a:rPr lang="pt-BR" sz="3600" dirty="0"/>
              <a:t>PRINCÍPIOS DA NOVA PREVIDÊNCIA</a:t>
            </a:r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831805" y="642416"/>
            <a:ext cx="1383527" cy="4585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pt-BR" sz="10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" y="2346"/>
            <a:ext cx="651487" cy="1670479"/>
          </a:xfrm>
          <a:prstGeom prst="rect">
            <a:avLst/>
          </a:prstGeom>
        </p:spPr>
      </p:pic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>
          <a:xfrm>
            <a:off x="831805" y="1408373"/>
            <a:ext cx="10515600" cy="4401299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50000"/>
              </a:lnSpc>
            </a:pPr>
            <a:r>
              <a:rPr lang="pt-BR" dirty="0"/>
              <a:t>Estabelecer um sistema justo e sustentável.</a:t>
            </a:r>
          </a:p>
          <a:p>
            <a:pPr lvl="0">
              <a:lnSpc>
                <a:spcPct val="150000"/>
              </a:lnSpc>
            </a:pPr>
            <a:r>
              <a:rPr lang="pt-BR" dirty="0"/>
              <a:t>Mesmas regras de idade, tempo de contribuição e cálculo para todos.</a:t>
            </a:r>
          </a:p>
          <a:p>
            <a:pPr lvl="0">
              <a:lnSpc>
                <a:spcPct val="150000"/>
              </a:lnSpc>
            </a:pPr>
            <a:r>
              <a:rPr lang="pt-BR" dirty="0"/>
              <a:t>Garantia do direito adquirido.</a:t>
            </a:r>
          </a:p>
          <a:p>
            <a:pPr lvl="0">
              <a:lnSpc>
                <a:spcPct val="150000"/>
              </a:lnSpc>
            </a:pPr>
            <a:r>
              <a:rPr lang="pt-BR" dirty="0"/>
              <a:t>Combate a fraudes (MP 871/2019).</a:t>
            </a:r>
          </a:p>
          <a:p>
            <a:pPr lvl="0">
              <a:lnSpc>
                <a:spcPct val="150000"/>
              </a:lnSpc>
            </a:pPr>
            <a:r>
              <a:rPr lang="pt-BR" dirty="0"/>
              <a:t>Cobrança da dívida (PL 1646/2019).</a:t>
            </a:r>
          </a:p>
          <a:p>
            <a:pPr lvl="0">
              <a:lnSpc>
                <a:spcPct val="150000"/>
              </a:lnSpc>
            </a:pPr>
            <a:r>
              <a:rPr lang="pt-BR" dirty="0"/>
              <a:t>Equilíbrio fiscal.</a:t>
            </a:r>
          </a:p>
        </p:txBody>
      </p:sp>
    </p:spTree>
    <p:extLst>
      <p:ext uri="{BB962C8B-B14F-4D97-AF65-F5344CB8AC3E}">
        <p14:creationId xmlns:p14="http://schemas.microsoft.com/office/powerpoint/2010/main" val="1891857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501301"/>
            <a:ext cx="4040188" cy="639763"/>
          </a:xfrm>
        </p:spPr>
        <p:txBody>
          <a:bodyPr>
            <a:noAutofit/>
          </a:bodyPr>
          <a:lstStyle/>
          <a:p>
            <a:r>
              <a:rPr lang="pt-BR" sz="1500" dirty="0">
                <a:solidFill>
                  <a:srgbClr val="595959"/>
                </a:solidFill>
                <a:cs typeface="Calibri"/>
              </a:rPr>
              <a:t>Evolução da Taxa de Fecundidade no Brasil:</a:t>
            </a:r>
            <a:br>
              <a:rPr lang="pt-BR" sz="1500" dirty="0">
                <a:solidFill>
                  <a:srgbClr val="595959"/>
                </a:solidFill>
                <a:cs typeface="Calibri"/>
              </a:rPr>
            </a:br>
            <a:r>
              <a:rPr lang="pt-BR" sz="1500" dirty="0">
                <a:solidFill>
                  <a:srgbClr val="595959"/>
                </a:solidFill>
                <a:cs typeface="Calibri"/>
              </a:rPr>
              <a:t>2000 a 2060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1200" y="1501301"/>
            <a:ext cx="4041775" cy="639763"/>
          </a:xfrm>
        </p:spPr>
        <p:txBody>
          <a:bodyPr>
            <a:noAutofit/>
          </a:bodyPr>
          <a:lstStyle/>
          <a:p>
            <a:r>
              <a:rPr lang="pt-BR" sz="1500" dirty="0">
                <a:solidFill>
                  <a:srgbClr val="595959"/>
                </a:solidFill>
                <a:cs typeface="Calibri"/>
              </a:rPr>
              <a:t>Expectativa de sobrevida por faixa de</a:t>
            </a:r>
            <a:br>
              <a:rPr lang="pt-BR" sz="1500" dirty="0">
                <a:solidFill>
                  <a:srgbClr val="595959"/>
                </a:solidFill>
                <a:cs typeface="Calibri"/>
              </a:rPr>
            </a:br>
            <a:r>
              <a:rPr lang="pt-BR" sz="1500" dirty="0">
                <a:solidFill>
                  <a:srgbClr val="595959"/>
                </a:solidFill>
                <a:cs typeface="Calibri"/>
              </a:rPr>
              <a:t>idade (em anos)</a:t>
            </a: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1974463" y="4513652"/>
            <a:ext cx="4187826" cy="2934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200" dirty="0">
                <a:cs typeface="Calibri"/>
              </a:rPr>
              <a:t>Fonte: </a:t>
            </a:r>
            <a:r>
              <a:rPr lang="pt-BR" sz="1200" b="0" dirty="0">
                <a:cs typeface="Calibri"/>
              </a:rPr>
              <a:t>IBGE/ Projeção da População de 2018. Elaboração: SPREV/MF</a:t>
            </a:r>
            <a:r>
              <a:rPr lang="pt-BR" sz="1200" dirty="0">
                <a:cs typeface="Calibri"/>
              </a:rPr>
              <a:t>.</a:t>
            </a: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1981202" y="5033416"/>
            <a:ext cx="3823615" cy="11801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1500" dirty="0">
                <a:solidFill>
                  <a:srgbClr val="595959"/>
                </a:solidFill>
                <a:cs typeface="Calibri"/>
              </a:rPr>
              <a:t>Redução da taxa de fecundidade:</a:t>
            </a:r>
          </a:p>
          <a:p>
            <a:pPr>
              <a:lnSpc>
                <a:spcPct val="90000"/>
              </a:lnSpc>
            </a:pPr>
            <a:r>
              <a:rPr lang="pt-BR" sz="1500" b="0" dirty="0">
                <a:solidFill>
                  <a:srgbClr val="595959"/>
                </a:solidFill>
                <a:cs typeface="Calibri"/>
              </a:rPr>
              <a:t>impacto sobre  a receita futura do sistema (financiado por repartição simples)</a:t>
            </a:r>
          </a:p>
        </p:txBody>
      </p:sp>
      <p:pic>
        <p:nvPicPr>
          <p:cNvPr id="13" name="Imagem 1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5484" b="-5484"/>
          <a:stretch>
            <a:fillRect/>
          </a:stretch>
        </p:blipFill>
        <p:spPr>
          <a:xfrm>
            <a:off x="2015632" y="2083760"/>
            <a:ext cx="3368588" cy="2423220"/>
          </a:xfrm>
          <a:prstGeom prst="rect">
            <a:avLst/>
          </a:prstGeom>
        </p:spPr>
      </p:pic>
      <p:pic>
        <p:nvPicPr>
          <p:cNvPr id="14" name="Imagem 10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23888" b="-23888"/>
          <a:stretch>
            <a:fillRect/>
          </a:stretch>
        </p:blipFill>
        <p:spPr>
          <a:xfrm>
            <a:off x="6139413" y="1885214"/>
            <a:ext cx="3873858" cy="3272835"/>
          </a:xfrm>
          <a:prstGeom prst="rect">
            <a:avLst/>
          </a:prstGeom>
        </p:spPr>
      </p:pic>
      <p:sp>
        <p:nvSpPr>
          <p:cNvPr id="12" name="Text Placeholder 2"/>
          <p:cNvSpPr txBox="1">
            <a:spLocks/>
          </p:cNvSpPr>
          <p:nvPr/>
        </p:nvSpPr>
        <p:spPr>
          <a:xfrm>
            <a:off x="6311219" y="5033417"/>
            <a:ext cx="3510431" cy="9803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pt-BR" sz="1500" dirty="0">
                <a:solidFill>
                  <a:srgbClr val="595959"/>
                </a:solidFill>
                <a:cs typeface="Calibri"/>
              </a:rPr>
              <a:t>Aumento da expectativa de sobrevida:</a:t>
            </a:r>
          </a:p>
          <a:p>
            <a:pPr>
              <a:lnSpc>
                <a:spcPct val="90000"/>
              </a:lnSpc>
            </a:pPr>
            <a:r>
              <a:rPr lang="pt-BR" sz="1500" b="0" dirty="0">
                <a:solidFill>
                  <a:srgbClr val="595959"/>
                </a:solidFill>
                <a:cs typeface="Calibri"/>
              </a:rPr>
              <a:t>impacto sobre a despesa (maior duração dos benefícios)</a:t>
            </a:r>
          </a:p>
        </p:txBody>
      </p:sp>
      <p:pic>
        <p:nvPicPr>
          <p:cNvPr id="15" name="Picture 14" descr="bg livr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32258"/>
          <a:stretch/>
        </p:blipFill>
        <p:spPr>
          <a:xfrm>
            <a:off x="1524001" y="0"/>
            <a:ext cx="9174589" cy="1261722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1936551" y="877356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ixaDeTexto 3"/>
          <p:cNvSpPr txBox="1">
            <a:spLocks noChangeArrowheads="1"/>
          </p:cNvSpPr>
          <p:nvPr/>
        </p:nvSpPr>
        <p:spPr bwMode="auto">
          <a:xfrm>
            <a:off x="1886149" y="329099"/>
            <a:ext cx="5595321" cy="53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Demografia</a:t>
            </a:r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1959994" y="2189251"/>
            <a:ext cx="3601679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6310443" y="2189251"/>
            <a:ext cx="3601679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6240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6331974" y="2728451"/>
          <a:ext cx="4084508" cy="2363740"/>
        </p:xfrm>
        <a:graphic>
          <a:graphicData uri="http://schemas.openxmlformats.org/drawingml/2006/table">
            <a:tbl>
              <a:tblPr firstRow="1">
                <a:tableStyleId>{F5AB1C69-6EDB-4FF4-983F-18BD219EF322}</a:tableStyleId>
              </a:tblPr>
              <a:tblGrid>
                <a:gridCol w="218391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02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50298">
                  <a:extLst>
                    <a:ext uri="{9D8B030D-6E8A-4147-A177-3AD203B41FA5}">
                      <a16:colId xmlns:a16="http://schemas.microsoft.com/office/drawing/2014/main" xmlns="" val="19091715"/>
                    </a:ext>
                  </a:extLst>
                </a:gridCol>
              </a:tblGrid>
              <a:tr h="59093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dirty="0">
                          <a:effectLst/>
                        </a:rPr>
                        <a:t>Idosos (+65)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u="none" strike="noStrike" dirty="0">
                          <a:effectLst/>
                        </a:rPr>
                        <a:t>2019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2060</a:t>
                      </a:r>
                      <a:endParaRPr lang="pt-BR" sz="1400" b="1" i="0" u="none" strike="noStrike" dirty="0">
                        <a:solidFill>
                          <a:srgbClr val="FFFFFF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09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Total (em milhões)</a:t>
                      </a:r>
                      <a:endParaRPr lang="pt-BR" sz="1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20,8</a:t>
                      </a:r>
                      <a:endParaRPr lang="pt-BR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000" marR="16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58,2</a:t>
                      </a:r>
                      <a:endParaRPr lang="pt-BR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000" marR="162000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09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Idosos/População Total</a:t>
                      </a:r>
                      <a:endParaRPr lang="pt-BR" sz="1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10,0%</a:t>
                      </a:r>
                      <a:endParaRPr lang="pt-BR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000" marR="16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25,5%</a:t>
                      </a:r>
                      <a:endParaRPr lang="pt-BR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000" marR="16200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09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u="none" strike="noStrike" dirty="0">
                          <a:effectLst/>
                        </a:rPr>
                        <a:t>1 Idoso a cada X pessoas</a:t>
                      </a:r>
                      <a:endParaRPr lang="pt-BR" sz="1400" b="1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10</a:t>
                      </a:r>
                      <a:endParaRPr lang="pt-BR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000" marR="16200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u="none" strike="noStrike" dirty="0">
                          <a:effectLst/>
                        </a:rPr>
                        <a:t>4</a:t>
                      </a:r>
                      <a:endParaRPr lang="pt-BR" sz="1400" b="0" i="0" u="none" strike="noStrike" dirty="0"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81000" marR="16200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663990" y="5406280"/>
            <a:ext cx="189071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900" b="1" dirty="0">
                <a:cs typeface="Calibri" panose="020F0502020204030204" pitchFamily="34" charset="0"/>
              </a:rPr>
              <a:t>Fonte: </a:t>
            </a:r>
            <a:r>
              <a:rPr lang="pt-BR" altLang="pt-BR" sz="900" dirty="0">
                <a:cs typeface="Calibri" panose="020F0502020204030204" pitchFamily="34" charset="0"/>
              </a:rPr>
              <a:t>IBGE. Elaboração: SPREV/MF.</a:t>
            </a:r>
          </a:p>
        </p:txBody>
      </p:sp>
      <p:pic>
        <p:nvPicPr>
          <p:cNvPr id="9" name="Picture 14" descr="bg livre.png">
            <a:extLst>
              <a:ext uri="{FF2B5EF4-FFF2-40B4-BE49-F238E27FC236}">
                <a16:creationId xmlns:a16="http://schemas.microsoft.com/office/drawing/2014/main" xmlns="" id="{39532B48-014B-BB48-AFC3-1E589D982E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22705"/>
          <a:stretch/>
        </p:blipFill>
        <p:spPr>
          <a:xfrm>
            <a:off x="1524001" y="-1"/>
            <a:ext cx="9174589" cy="175928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728" y="2558516"/>
            <a:ext cx="4445015" cy="2729780"/>
          </a:xfrm>
          <a:prstGeom prst="rect">
            <a:avLst/>
          </a:prstGeom>
        </p:spPr>
      </p:pic>
      <p:sp>
        <p:nvSpPr>
          <p:cNvPr id="12" name="CaixaDeTexto 3">
            <a:extLst>
              <a:ext uri="{FF2B5EF4-FFF2-40B4-BE49-F238E27FC236}">
                <a16:creationId xmlns:a16="http://schemas.microsoft.com/office/drawing/2014/main" xmlns="" id="{6389B2AF-CCCB-E24E-994B-ABEB0E227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6149" y="329098"/>
            <a:ext cx="8222037" cy="9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Evolução da razão de dependência dos idosos no Brasil: 2000 a 2060</a:t>
            </a:r>
          </a:p>
        </p:txBody>
      </p:sp>
      <p:cxnSp>
        <p:nvCxnSpPr>
          <p:cNvPr id="11" name="Straight Connector 16">
            <a:extLst>
              <a:ext uri="{FF2B5EF4-FFF2-40B4-BE49-F238E27FC236}">
                <a16:creationId xmlns:a16="http://schemas.microsoft.com/office/drawing/2014/main" xmlns="" id="{772B6615-9D54-2745-8951-C713974C898F}"/>
              </a:ext>
            </a:extLst>
          </p:cNvPr>
          <p:cNvCxnSpPr/>
          <p:nvPr/>
        </p:nvCxnSpPr>
        <p:spPr>
          <a:xfrm>
            <a:off x="1936551" y="1364054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9355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ço Reservado para Conteúdo 3">
            <a:extLst>
              <a:ext uri="{FF2B5EF4-FFF2-40B4-BE49-F238E27FC236}">
                <a16:creationId xmlns:a16="http://schemas.microsoft.com/office/drawing/2014/main" xmlns="" id="{735DB50F-5162-4EF4-8C3D-73312C81B774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888490" y="2101321"/>
          <a:ext cx="8347096" cy="2906446"/>
        </p:xfrm>
        <a:graphic>
          <a:graphicData uri="http://schemas.openxmlformats.org/drawingml/2006/table">
            <a:tbl>
              <a:tblPr firstRow="1" lastRow="1" bandRow="1">
                <a:tableStyleId>{F5AB1C69-6EDB-4FF4-983F-18BD219EF322}</a:tableStyleId>
              </a:tblPr>
              <a:tblGrid>
                <a:gridCol w="1594354">
                  <a:extLst>
                    <a:ext uri="{9D8B030D-6E8A-4147-A177-3AD203B41FA5}">
                      <a16:colId xmlns:a16="http://schemas.microsoft.com/office/drawing/2014/main" xmlns="" val="1854705044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251244685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457343346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200966266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3911487444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1385296597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3184192708"/>
                    </a:ext>
                  </a:extLst>
                </a:gridCol>
              </a:tblGrid>
              <a:tr h="313872">
                <a:tc rowSpan="2">
                  <a:txBody>
                    <a:bodyPr/>
                    <a:lstStyle/>
                    <a:p>
                      <a:pPr algn="ctr"/>
                      <a:r>
                        <a:rPr lang="pt-BR" sz="1400" kern="1200" dirty="0"/>
                        <a:t>Categorias</a:t>
                      </a:r>
                      <a:endParaRPr lang="pt-BR" sz="14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kern="1200" dirty="0"/>
                        <a:t>Realizado 2018</a:t>
                      </a:r>
                      <a:endParaRPr lang="pt-BR" sz="1400" b="1" kern="1200" baseline="30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kern="1200" dirty="0"/>
                        <a:t>Projeção 2019</a:t>
                      </a:r>
                      <a:endParaRPr lang="pt-BR" sz="1400" b="1" kern="1200" baseline="300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7746643"/>
                  </a:ext>
                </a:extLst>
              </a:tr>
              <a:tr h="337124">
                <a:tc vMerge="1">
                  <a:txBody>
                    <a:bodyPr/>
                    <a:lstStyle/>
                    <a:p>
                      <a:pPr algn="ctr"/>
                      <a:endParaRPr lang="pt-BR" sz="2000" b="1" kern="1200" baseline="30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Despesa</a:t>
                      </a:r>
                      <a:endParaRPr kumimoji="0" lang="pt-BR" sz="1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Receita</a:t>
                      </a:r>
                      <a:endParaRPr kumimoji="0" lang="pt-BR" sz="1400" b="1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Deficit</a:t>
                      </a:r>
                      <a:endParaRPr kumimoji="0" lang="pt-BR" sz="1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Despesa</a:t>
                      </a:r>
                      <a:endParaRPr kumimoji="0" lang="pt-BR" sz="1400" b="1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Receita</a:t>
                      </a:r>
                      <a:endParaRPr kumimoji="0" lang="pt-BR" sz="1400" b="1" i="0" u="none" strike="noStrike" cap="none" normalizeH="0" baseline="3000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Deficit</a:t>
                      </a:r>
                      <a:endParaRPr kumimoji="0" lang="pt-BR" sz="1400" b="1" i="0" u="none" strike="noStrike" cap="none" normalizeH="0" baseline="3000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4037998"/>
                  </a:ext>
                </a:extLst>
              </a:tr>
              <a:tr h="31119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/>
                        <a:t>RGPS </a:t>
                      </a:r>
                      <a:endParaRPr lang="pt-BR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400" dirty="0"/>
                        <a:t>Urbano</a:t>
                      </a:r>
                      <a:endParaRPr lang="pt-BR" sz="14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400" dirty="0"/>
                        <a:t>Rural</a:t>
                      </a:r>
                      <a:endParaRPr lang="pt-BR" sz="14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586,4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391,2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195,2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637,9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419,8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218,0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2603498770"/>
                  </a:ext>
                </a:extLst>
              </a:tr>
              <a:tr h="311190">
                <a:tc vMerge="1"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462,7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381,3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81,4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502,1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409,2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92,9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:a16="http://schemas.microsoft.com/office/drawing/2014/main" xmlns="" val="703724562"/>
                  </a:ext>
                </a:extLst>
              </a:tr>
              <a:tr h="240315">
                <a:tc vMerge="1"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1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123,7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9,9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113,8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135,7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10,6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125,1</a:t>
                      </a:r>
                      <a:endParaRPr kumimoji="0" lang="pt-BR" sz="1400" b="1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:a16="http://schemas.microsoft.com/office/drawing/2014/main" xmlns="" val="1147139605"/>
                  </a:ext>
                </a:extLst>
              </a:tr>
              <a:tr h="311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latin typeface="+mn-lt"/>
                        </a:rPr>
                        <a:t>RPPS União</a:t>
                      </a:r>
                      <a:endParaRPr lang="pt-BR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79,9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33,4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46,5</a:t>
                      </a: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89,6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35,7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53,9</a:t>
                      </a: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:a16="http://schemas.microsoft.com/office/drawing/2014/main" xmlns="" val="3459952210"/>
                  </a:ext>
                </a:extLst>
              </a:tr>
              <a:tr h="311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FCDF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4,8</a:t>
                      </a: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0,3</a:t>
                      </a: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4,5</a:t>
                      </a: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4,8</a:t>
                      </a: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0,3</a:t>
                      </a: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4,5</a:t>
                      </a: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1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>
                          <a:latin typeface="+mn-lt"/>
                        </a:rPr>
                        <a:t>Forças Armadas</a:t>
                      </a:r>
                      <a:endParaRPr lang="pt-BR" sz="1400" b="1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21,4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2,4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19,0</a:t>
                      </a: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21,7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3,3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cs typeface="Arial" charset="0"/>
                        </a:rPr>
                        <a:t>18,4</a:t>
                      </a: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:a16="http://schemas.microsoft.com/office/drawing/2014/main" xmlns="" val="347534674"/>
                  </a:ext>
                </a:extLst>
              </a:tr>
              <a:tr h="301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Total</a:t>
                      </a:r>
                      <a:endParaRPr lang="pt-BR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692,5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427,3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265,2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754,0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459,1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294,9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extLst>
                  <a:ext uri="{0D108BD9-81ED-4DB2-BD59-A6C34878D82A}">
                    <a16:rowId xmlns:a16="http://schemas.microsoft.com/office/drawing/2014/main" xmlns="" val="1712583232"/>
                  </a:ext>
                </a:extLst>
              </a:tr>
            </a:tbl>
          </a:graphicData>
        </a:graphic>
      </p:graphicFrame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4400363C-7426-48D0-B487-D43510412D0A}"/>
              </a:ext>
            </a:extLst>
          </p:cNvPr>
          <p:cNvSpPr txBox="1">
            <a:spLocks/>
          </p:cNvSpPr>
          <p:nvPr/>
        </p:nvSpPr>
        <p:spPr>
          <a:xfrm>
            <a:off x="1901390" y="5395654"/>
            <a:ext cx="8345704" cy="482883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1500" b="1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19" name="Picture 18" descr="bg livr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19183"/>
          <a:stretch/>
        </p:blipFill>
        <p:spPr>
          <a:xfrm>
            <a:off x="1524001" y="0"/>
            <a:ext cx="9174589" cy="1942844"/>
          </a:xfrm>
          <a:prstGeom prst="rect">
            <a:avLst/>
          </a:prstGeom>
        </p:spPr>
      </p:pic>
      <p:cxnSp>
        <p:nvCxnSpPr>
          <p:cNvPr id="20" name="Straight Connector 19"/>
          <p:cNvCxnSpPr/>
          <p:nvPr/>
        </p:nvCxnSpPr>
        <p:spPr>
          <a:xfrm>
            <a:off x="1819575" y="1386257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ixaDeTexto 3"/>
          <p:cNvSpPr txBox="1">
            <a:spLocks noChangeArrowheads="1"/>
          </p:cNvSpPr>
          <p:nvPr/>
        </p:nvSpPr>
        <p:spPr bwMode="auto">
          <a:xfrm>
            <a:off x="1524001" y="329099"/>
            <a:ext cx="9144001" cy="93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Situação Financeira do Sistema Previdenciário (RGPS e RPPS), pensões militares e assistência BPC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867077" y="1396104"/>
            <a:ext cx="706835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1500" b="1" dirty="0">
                <a:solidFill>
                  <a:srgbClr val="FFFFFF"/>
                </a:solidFill>
              </a:rPr>
              <a:t>Rurais representam 32% dos benefícios e respondem por 58% do deficit do RGPS</a:t>
            </a:r>
          </a:p>
          <a:p>
            <a:pPr marL="285750" indent="-285750">
              <a:buFontTx/>
              <a:buChar char="-"/>
            </a:pPr>
            <a:r>
              <a:rPr lang="pt-BR" sz="1500" b="1" dirty="0">
                <a:solidFill>
                  <a:srgbClr val="FFFFFF"/>
                </a:solidFill>
              </a:rPr>
              <a:t>Todos os sistemas apresentam deficit crescentes</a:t>
            </a:r>
          </a:p>
          <a:p>
            <a:endParaRPr lang="pt-BR" sz="1500" b="1" dirty="0">
              <a:solidFill>
                <a:srgbClr val="FFFFFF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899998" y="5084463"/>
          <a:ext cx="8347096" cy="311190"/>
        </p:xfrm>
        <a:graphic>
          <a:graphicData uri="http://schemas.openxmlformats.org/drawingml/2006/table">
            <a:tbl>
              <a:tblPr firstRow="1" lastRow="1" bandRow="1">
                <a:tableStyleId>{F5AB1C69-6EDB-4FF4-983F-18BD219EF322}</a:tableStyleId>
              </a:tblPr>
              <a:tblGrid>
                <a:gridCol w="15943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111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/>
                        <a:t>BPC</a:t>
                      </a:r>
                      <a:endParaRPr lang="pt-BR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56,2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60,2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899998" y="5432069"/>
          <a:ext cx="8347096" cy="304800"/>
        </p:xfrm>
        <a:graphic>
          <a:graphicData uri="http://schemas.openxmlformats.org/drawingml/2006/table">
            <a:tbl>
              <a:tblPr firstRow="1" lastRow="1" bandRow="1">
                <a:tableStyleId>{F5AB1C69-6EDB-4FF4-983F-18BD219EF322}</a:tableStyleId>
              </a:tblPr>
              <a:tblGrid>
                <a:gridCol w="15943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2545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301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/>
                        <a:t>Despesa total</a:t>
                      </a:r>
                      <a:endParaRPr lang="pt-BR" sz="14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748,7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charset="0"/>
                        </a:rPr>
                        <a:t>814,2</a:t>
                      </a:r>
                    </a:p>
                  </a:txBody>
                  <a:tcPr marR="180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+mn-lt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R="180000" anchor="ctr" horzOverflow="overflow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1899998" y="5777632"/>
            <a:ext cx="8335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Notas: 1 - Fonte “Realizado 2018”: RGPS - Fluxo de Caixa FRGPS - SIAFI; RPPS, FCDF e Forças Armadas - RREO 6º bimestre.</a:t>
            </a:r>
          </a:p>
          <a:p>
            <a:r>
              <a:rPr lang="pt-BR" sz="1200" dirty="0"/>
              <a:t>2 - Fonte “Projeção 2019”: RGPS - PLOA 2019; RPPS União e Forças Armadas - PLDO 2019; FCDF - mantido “Realizado 2018”.</a:t>
            </a:r>
          </a:p>
          <a:p>
            <a:r>
              <a:rPr lang="pt-BR" sz="1200" dirty="0"/>
              <a:t>3 -  Forças Armadas: valores das pensões militares.                            4 - Despesa BPC: inclui despesa com RMV.</a:t>
            </a:r>
          </a:p>
        </p:txBody>
      </p:sp>
    </p:spTree>
    <p:extLst>
      <p:ext uri="{BB962C8B-B14F-4D97-AF65-F5344CB8AC3E}">
        <p14:creationId xmlns:p14="http://schemas.microsoft.com/office/powerpoint/2010/main" val="299704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xmlns="" id="{9ACB114B-736D-4540-87FB-74B5B48BF576}"/>
              </a:ext>
            </a:extLst>
          </p:cNvPr>
          <p:cNvGraphicFramePr/>
          <p:nvPr>
            <p:extLst/>
          </p:nvPr>
        </p:nvGraphicFramePr>
        <p:xfrm>
          <a:off x="1783020" y="2381396"/>
          <a:ext cx="8204260" cy="3562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84066419-D1B6-4115-9DFD-0A7FEDFF441F}"/>
              </a:ext>
            </a:extLst>
          </p:cNvPr>
          <p:cNvSpPr txBox="1"/>
          <p:nvPr/>
        </p:nvSpPr>
        <p:spPr>
          <a:xfrm>
            <a:off x="1910763" y="5756460"/>
            <a:ext cx="8344869" cy="210520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pt-BR" sz="900" b="1" dirty="0">
                <a:latin typeface="Calibri" pitchFamily="34" charset="0"/>
              </a:rPr>
              <a:t>Fonte: </a:t>
            </a:r>
            <a:r>
              <a:rPr lang="pt-BR" sz="900" dirty="0">
                <a:latin typeface="Calibri" pitchFamily="34" charset="0"/>
              </a:rPr>
              <a:t>Boletins Estatísticos da Previdência Social de Dezembro/2008 a Dezembro/2018 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2EA017B-8CA4-457D-9134-479A4672B5A3}"/>
              </a:ext>
            </a:extLst>
          </p:cNvPr>
          <p:cNvSpPr txBox="1"/>
          <p:nvPr/>
        </p:nvSpPr>
        <p:spPr>
          <a:xfrm>
            <a:off x="1942518" y="5991688"/>
            <a:ext cx="6834827" cy="272075"/>
          </a:xfrm>
          <a:prstGeom prst="rect">
            <a:avLst/>
          </a:prstGeom>
          <a:noFill/>
          <a:ln>
            <a:noFill/>
          </a:ln>
        </p:spPr>
        <p:txBody>
          <a:bodyPr wrap="square" lIns="71323" tIns="35662" rIns="71323" bIns="35662" rtlCol="0">
            <a:spAutoFit/>
          </a:bodyPr>
          <a:lstStyle/>
          <a:p>
            <a:r>
              <a:rPr lang="pt-BR" sz="1300" b="1" dirty="0">
                <a:solidFill>
                  <a:srgbClr val="595959"/>
                </a:solidFill>
              </a:rPr>
              <a:t>Os benefícios de valor superior ao salário mínimo são reajustados pelo INPC. </a:t>
            </a:r>
          </a:p>
        </p:txBody>
      </p:sp>
      <p:pic>
        <p:nvPicPr>
          <p:cNvPr id="12" name="Picture 11" descr="bg livr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8" r="397" b="16999"/>
          <a:stretch/>
        </p:blipFill>
        <p:spPr>
          <a:xfrm>
            <a:off x="1524001" y="-1"/>
            <a:ext cx="9174589" cy="20565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1936551" y="1345279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ixaDeTexto 3"/>
          <p:cNvSpPr txBox="1">
            <a:spLocks noChangeArrowheads="1"/>
          </p:cNvSpPr>
          <p:nvPr/>
        </p:nvSpPr>
        <p:spPr bwMode="auto">
          <a:xfrm>
            <a:off x="1886148" y="329098"/>
            <a:ext cx="8243970" cy="9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Perfil de Renda dos Beneficiários do INSS (RGPS e BPC)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BF4FF5B-E87A-47FD-AF95-29CCA9C4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0474" y="1515059"/>
            <a:ext cx="8362292" cy="330113"/>
          </a:xfrm>
        </p:spPr>
        <p:txBody>
          <a:bodyPr anchor="t">
            <a:normAutofit fontScale="90000"/>
          </a:bodyPr>
          <a:lstStyle/>
          <a:p>
            <a:r>
              <a:rPr lang="pt-BR" sz="1500" dirty="0">
                <a:solidFill>
                  <a:srgbClr val="FFFFFF"/>
                </a:solidFill>
                <a:latin typeface="Carlibri"/>
                <a:cs typeface="Carlibri"/>
              </a:rPr>
              <a:t>66,5% dos beneficiários recebem salário mínimo; 83,4% recebem menos de 2 salários mínimos</a:t>
            </a:r>
          </a:p>
        </p:txBody>
      </p:sp>
    </p:spTree>
    <p:extLst>
      <p:ext uri="{BB962C8B-B14F-4D97-AF65-F5344CB8AC3E}">
        <p14:creationId xmlns:p14="http://schemas.microsoft.com/office/powerpoint/2010/main" val="1556038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xmlns="" id="{7EED04AB-130C-49B4-B0B4-FAC1DD463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294072"/>
              </p:ext>
            </p:extLst>
          </p:nvPr>
        </p:nvGraphicFramePr>
        <p:xfrm>
          <a:off x="2000118" y="1482086"/>
          <a:ext cx="8044500" cy="4576838"/>
        </p:xfrm>
        <a:graphic>
          <a:graphicData uri="http://schemas.openxmlformats.org/drawingml/2006/table">
            <a:tbl>
              <a:tblPr firstRow="1" lastRow="1" bandRow="1">
                <a:tableStyleId>{F5AB1C69-6EDB-4FF4-983F-18BD219EF322}</a:tableStyleId>
              </a:tblPr>
              <a:tblGrid>
                <a:gridCol w="51638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4032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1440320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</a:tblGrid>
              <a:tr h="4453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dirty="0">
                          <a:latin typeface="+mn-lt"/>
                        </a:rPr>
                        <a:t>Economia </a:t>
                      </a:r>
                      <a:r>
                        <a:rPr lang="pt-BR" sz="1500" baseline="0" dirty="0">
                          <a:latin typeface="+mn-lt"/>
                        </a:rPr>
                        <a:t> </a:t>
                      </a:r>
                      <a:r>
                        <a:rPr lang="pt-BR" sz="1500" dirty="0">
                          <a:latin typeface="+mn-lt"/>
                        </a:rPr>
                        <a:t>(R$ bi de 2019)</a:t>
                      </a:r>
                      <a:endParaRPr lang="pt-BR" sz="1500" dirty="0">
                        <a:latin typeface="+mn-lt"/>
                        <a:ea typeface="Cambria Math"/>
                        <a:cs typeface="Arial" panose="020B0604020202020204" pitchFamily="34" charset="0"/>
                      </a:endParaRP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>
                          <a:latin typeface="+mn-lt"/>
                        </a:rPr>
                        <a:t>4 anos</a:t>
                      </a:r>
                      <a:endParaRPr lang="pt-BR" sz="15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>
                          <a:latin typeface="+mn-lt"/>
                        </a:rPr>
                        <a:t>10 anos</a:t>
                      </a:r>
                      <a:endParaRPr lang="pt-BR" sz="1500" b="1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1832">
                <a:tc>
                  <a:txBody>
                    <a:bodyPr/>
                    <a:lstStyle/>
                    <a:p>
                      <a:pPr lvl="1" algn="l" rtl="0" fontAlgn="b"/>
                      <a:r>
                        <a:rPr lang="pt-BR" sz="1500" b="1" u="none" strike="noStrike" dirty="0">
                          <a:effectLst/>
                          <a:latin typeface="+mn-lt"/>
                        </a:rPr>
                        <a:t>Reforma do RGPS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82,5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7144" marR="144000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715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7144" marR="144000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1832">
                <a:tc>
                  <a:txBody>
                    <a:bodyPr/>
                    <a:lstStyle/>
                    <a:p>
                      <a:pPr lvl="1" algn="l" rtl="0" fontAlgn="b"/>
                      <a:r>
                        <a:rPr lang="pt-BR" sz="1500" b="1" u="none" strike="noStrike" dirty="0">
                          <a:effectLst/>
                          <a:latin typeface="+mn-lt"/>
                        </a:rPr>
                        <a:t>Reforma no RPPS da União 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33,6</a:t>
                      </a:r>
                    </a:p>
                  </a:txBody>
                  <a:tcPr marL="7144" marR="144000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173,5</a:t>
                      </a:r>
                    </a:p>
                  </a:txBody>
                  <a:tcPr marL="7144" marR="144000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1832">
                <a:tc>
                  <a:txBody>
                    <a:bodyPr/>
                    <a:lstStyle/>
                    <a:p>
                      <a:pPr marL="356616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b="1" u="none" strike="noStrike" kern="1200" dirty="0">
                          <a:effectLst/>
                          <a:latin typeface="+mn-lt"/>
                        </a:rPr>
                        <a:t>Alteração nas alíquotas do RGPS</a:t>
                      </a:r>
                      <a:endParaRPr lang="pt-BR" sz="1500" b="1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-10,3</a:t>
                      </a:r>
                    </a:p>
                  </a:txBody>
                  <a:tcPr marL="7144" marR="144000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0" u="none" strike="noStrike" dirty="0">
                          <a:effectLst/>
                          <a:latin typeface="+mn-lt"/>
                          <a:cs typeface="Calibri" panose="020F0502020204030204" pitchFamily="34" charset="0"/>
                        </a:rPr>
                        <a:t>-27,6</a:t>
                      </a:r>
                      <a:endParaRPr lang="pt-BR" sz="15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7144" marR="144000" marT="9525" marB="0" anchor="ctr"/>
                </a:tc>
                <a:extLst>
                  <a:ext uri="{0D108BD9-81ED-4DB2-BD59-A6C34878D82A}">
                    <a16:rowId xmlns:a16="http://schemas.microsoft.com/office/drawing/2014/main" xmlns="" val="1166392199"/>
                  </a:ext>
                </a:extLst>
              </a:tr>
              <a:tr h="421832">
                <a:tc>
                  <a:txBody>
                    <a:bodyPr/>
                    <a:lstStyle/>
                    <a:p>
                      <a:pPr lvl="1" algn="l" rtl="0" fontAlgn="b"/>
                      <a:r>
                        <a:rPr lang="pt-BR" sz="1500" b="1" u="none" strike="noStrike" dirty="0">
                          <a:effectLst/>
                          <a:latin typeface="+mn-lt"/>
                        </a:rPr>
                        <a:t>Mudanças das alíquotas do RPPS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13,8</a:t>
                      </a:r>
                    </a:p>
                  </a:txBody>
                  <a:tcPr marL="7144" marR="144000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29,3</a:t>
                      </a:r>
                    </a:p>
                  </a:txBody>
                  <a:tcPr marL="7144" marR="144000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21832">
                <a:tc>
                  <a:txBody>
                    <a:bodyPr/>
                    <a:lstStyle/>
                    <a:p>
                      <a:pPr lvl="1" algn="l" rtl="0" fontAlgn="b"/>
                      <a:r>
                        <a:rPr lang="pt-BR" sz="1500" b="1" u="none" strike="noStrike" dirty="0">
                          <a:effectLst/>
                          <a:latin typeface="+mn-lt"/>
                        </a:rPr>
                        <a:t>Assistência fásica e focalização do abono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41,4</a:t>
                      </a:r>
                    </a:p>
                  </a:txBody>
                  <a:tcPr marL="7144" marR="144000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182,2</a:t>
                      </a:r>
                    </a:p>
                  </a:txBody>
                  <a:tcPr marL="7144" marR="144000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1832">
                <a:tc>
                  <a:txBody>
                    <a:bodyPr/>
                    <a:lstStyle/>
                    <a:p>
                      <a:pPr lvl="1" algn="l" rtl="0" fontAlgn="b"/>
                      <a:r>
                        <a:rPr lang="pt-BR" sz="15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TOTAL DA PEC DA NOVA PREVIDÊNCIA</a:t>
                      </a:r>
                      <a:endParaRPr lang="pt-BR" sz="15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161,0</a:t>
                      </a:r>
                    </a:p>
                  </a:txBody>
                  <a:tcPr marL="7144" marR="144000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1.072,4</a:t>
                      </a:r>
                      <a:endParaRPr lang="pt-BR" sz="15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44" marR="144000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1046530"/>
                  </a:ext>
                </a:extLst>
              </a:tr>
              <a:tr h="421832">
                <a:tc>
                  <a:txBody>
                    <a:bodyPr/>
                    <a:lstStyle/>
                    <a:p>
                      <a:pPr lvl="1" algn="l" rtl="0" fontAlgn="b"/>
                      <a:r>
                        <a:rPr lang="pt-BR" sz="1500" b="1" u="none" strike="noStrike" dirty="0">
                          <a:effectLst/>
                          <a:latin typeface="+mn-lt"/>
                        </a:rPr>
                        <a:t>Inatividade e pensões das Forças Armadas¹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28,0</a:t>
                      </a:r>
                    </a:p>
                  </a:txBody>
                  <a:tcPr marL="7144" marR="144000" marT="9525" marB="0" anchor="ctr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97,3</a:t>
                      </a:r>
                    </a:p>
                  </a:txBody>
                  <a:tcPr marL="7144" marR="144000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2892">
                <a:tc>
                  <a:txBody>
                    <a:bodyPr/>
                    <a:lstStyle/>
                    <a:p>
                      <a:pPr lvl="1" algn="l" rtl="0" fontAlgn="b"/>
                      <a:r>
                        <a:rPr lang="pt-BR" sz="1500" u="none" strike="noStrike" dirty="0">
                          <a:effectLst/>
                          <a:latin typeface="+mn-lt"/>
                        </a:rPr>
                        <a:t>TOTAL NA</a:t>
                      </a:r>
                      <a:r>
                        <a:rPr lang="pt-BR" sz="1500" u="none" strike="noStrike" baseline="0" dirty="0">
                          <a:effectLst/>
                          <a:latin typeface="+mn-lt"/>
                        </a:rPr>
                        <a:t> UNIÃO</a:t>
                      </a:r>
                      <a:endParaRPr lang="pt-BR" sz="1500" b="1" i="0" u="none" strike="noStrike" dirty="0">
                        <a:solidFill>
                          <a:srgbClr val="0070C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5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189,0</a:t>
                      </a:r>
                    </a:p>
                  </a:txBody>
                  <a:tcPr marL="7144" marR="14400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5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1.164,7</a:t>
                      </a:r>
                      <a:endParaRPr lang="pt-BR" sz="15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144" marR="144000" marT="9525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2892">
                <a:tc>
                  <a:txBody>
                    <a:bodyPr/>
                    <a:lstStyle/>
                    <a:p>
                      <a:pPr lvl="1" algn="l" rtl="0" fontAlgn="b"/>
                      <a:r>
                        <a:rPr lang="pt-BR" sz="1500" b="1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ESTADOS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5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78,0</a:t>
                      </a:r>
                    </a:p>
                  </a:txBody>
                  <a:tcPr marL="7144" marR="14400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5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329,5</a:t>
                      </a:r>
                    </a:p>
                  </a:txBody>
                  <a:tcPr marL="7144" marR="144000" marT="9525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2892">
                <a:tc>
                  <a:txBody>
                    <a:bodyPr/>
                    <a:lstStyle/>
                    <a:p>
                      <a:pPr lvl="1" algn="l" rtl="0" fontAlgn="b"/>
                      <a:r>
                        <a:rPr lang="pt-BR" sz="1500" b="1" i="0" u="none" strike="noStrike" dirty="0">
                          <a:solidFill>
                            <a:srgbClr val="0070C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MUNICÍPIOS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5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41,0</a:t>
                      </a:r>
                    </a:p>
                  </a:txBody>
                  <a:tcPr marL="7144" marR="144000" marT="9525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pt-BR" sz="15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170,9</a:t>
                      </a:r>
                    </a:p>
                  </a:txBody>
                  <a:tcPr marL="7144" marR="144000" marT="9525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2514CF09-DF59-4691-BFF6-766C597F5082}"/>
              </a:ext>
            </a:extLst>
          </p:cNvPr>
          <p:cNvSpPr txBox="1"/>
          <p:nvPr/>
        </p:nvSpPr>
        <p:spPr>
          <a:xfrm>
            <a:off x="1765284" y="6421113"/>
            <a:ext cx="26902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b="1" dirty="0">
                <a:solidFill>
                  <a:srgbClr val="595959"/>
                </a:solidFill>
              </a:rPr>
              <a:t>¹ Fonte: </a:t>
            </a:r>
            <a:r>
              <a:rPr lang="pt-BR" sz="900" dirty="0">
                <a:solidFill>
                  <a:srgbClr val="595959"/>
                </a:solidFill>
              </a:rPr>
              <a:t>Ministério da Defesa</a:t>
            </a:r>
          </a:p>
        </p:txBody>
      </p:sp>
      <p:pic>
        <p:nvPicPr>
          <p:cNvPr id="6" name="Picture 5" descr="bg livr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32258"/>
          <a:stretch/>
        </p:blipFill>
        <p:spPr>
          <a:xfrm>
            <a:off x="1524001" y="0"/>
            <a:ext cx="9174589" cy="126172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936551" y="877356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1886149" y="329099"/>
            <a:ext cx="5595321" cy="53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Impacto (em </a:t>
            </a:r>
            <a:r>
              <a:rPr lang="pt-BR" sz="30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R</a:t>
            </a: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$ bilhões)</a:t>
            </a:r>
          </a:p>
        </p:txBody>
      </p:sp>
    </p:spTree>
    <p:extLst>
      <p:ext uri="{BB962C8B-B14F-4D97-AF65-F5344CB8AC3E}">
        <p14:creationId xmlns:p14="http://schemas.microsoft.com/office/powerpoint/2010/main" val="3141901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g livr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32258"/>
          <a:stretch/>
        </p:blipFill>
        <p:spPr>
          <a:xfrm>
            <a:off x="1524001" y="0"/>
            <a:ext cx="9174589" cy="1261722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936551" y="877356"/>
            <a:ext cx="8171634" cy="0"/>
          </a:xfrm>
          <a:prstGeom prst="line">
            <a:avLst/>
          </a:prstGeom>
          <a:ln>
            <a:solidFill>
              <a:srgbClr val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aixaDeTexto 3"/>
          <p:cNvSpPr txBox="1">
            <a:spLocks noChangeArrowheads="1"/>
          </p:cNvSpPr>
          <p:nvPr/>
        </p:nvSpPr>
        <p:spPr bwMode="auto">
          <a:xfrm>
            <a:off x="1886149" y="329099"/>
            <a:ext cx="5595321" cy="53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Impacto (em </a:t>
            </a:r>
            <a:r>
              <a:rPr lang="pt-BR" sz="30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R</a:t>
            </a: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$ bilhões)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550" y="1276294"/>
            <a:ext cx="7619573" cy="495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98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2F3EFF-9904-46D8-B353-A03427DBF4F0}" type="slidenum">
              <a:rPr lang="pt-BR" smtClean="0"/>
              <a:pPr>
                <a:defRPr/>
              </a:pPr>
              <a:t>9</a:t>
            </a:fld>
            <a:endParaRPr lang="pt-BR" dirty="0"/>
          </a:p>
        </p:txBody>
      </p:sp>
      <p:pic>
        <p:nvPicPr>
          <p:cNvPr id="6" name="Picture 5" descr="bg livr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" t="43519" r="397" b="32258"/>
          <a:stretch/>
        </p:blipFill>
        <p:spPr>
          <a:xfrm>
            <a:off x="524933" y="0"/>
            <a:ext cx="9110134" cy="692696"/>
          </a:xfrm>
          <a:prstGeom prst="rect">
            <a:avLst/>
          </a:prstGeom>
        </p:spPr>
      </p:pic>
      <p:sp>
        <p:nvSpPr>
          <p:cNvPr id="7" name="CaixaDeTexto 3"/>
          <p:cNvSpPr txBox="1">
            <a:spLocks noChangeArrowheads="1"/>
          </p:cNvSpPr>
          <p:nvPr/>
        </p:nvSpPr>
        <p:spPr bwMode="auto">
          <a:xfrm>
            <a:off x="861683" y="60728"/>
            <a:ext cx="8341584" cy="533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1323" tIns="35662" rIns="71323" bIns="35662">
            <a:spAutoFit/>
          </a:bodyPr>
          <a:lstStyle/>
          <a:p>
            <a:pPr>
              <a:defRPr/>
            </a:pPr>
            <a:r>
              <a:rPr lang="pt-BR" sz="3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alibri (Body)"/>
                <a:cs typeface="Calibri (Body)"/>
              </a:rPr>
              <a:t>Resultado da Seguridade Social</a:t>
            </a:r>
          </a:p>
        </p:txBody>
      </p:sp>
      <p:sp>
        <p:nvSpPr>
          <p:cNvPr id="8" name="Espaço Reservado para Conteúdo 13"/>
          <p:cNvSpPr txBox="1">
            <a:spLocks/>
          </p:cNvSpPr>
          <p:nvPr/>
        </p:nvSpPr>
        <p:spPr>
          <a:xfrm>
            <a:off x="831805" y="1408373"/>
            <a:ext cx="10515600" cy="4401299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pt-BR" dirty="0"/>
              <a:t>TCU reconheceu que a seguridade social, mesmo sem considerar a DRU, tem déficit crescente desde 2012 (R$ 150,5 bilhões em 2016 sem DRU).</a:t>
            </a:r>
          </a:p>
          <a:p>
            <a:pPr>
              <a:lnSpc>
                <a:spcPct val="150000"/>
              </a:lnSpc>
            </a:pPr>
            <a:r>
              <a:rPr lang="pt-BR" dirty="0"/>
              <a:t>A ANFIP, mesmo sem considerar as despesas com a previdência, assistência e saúde do servidor público e inflando a receita com os recursos do PIS/PASEP que a Constituição destina ao BNDES, reconhece que desde 2016, mesmo sem considerar a DRU, a seguridade social tem déficit desde 2016 (R$ 54,5 bilhões em 2016 sem DRU).</a:t>
            </a:r>
          </a:p>
          <a:p>
            <a:pPr>
              <a:lnSpc>
                <a:spcPct val="150000"/>
              </a:lnSpc>
            </a:pPr>
            <a:r>
              <a:rPr lang="pt-BR" dirty="0"/>
              <a:t>A Nova Previdência, visando dar maior transparência ao orçamento da seguridade social acaba com a DRU na seguridade social e reduz para 28% o percentual das receitas do PIS/PASEP destinadas ao BNDES (R$ 171 bilhões em 2018 sem DRU).</a:t>
            </a:r>
          </a:p>
        </p:txBody>
      </p:sp>
    </p:spTree>
    <p:extLst>
      <p:ext uri="{BB962C8B-B14F-4D97-AF65-F5344CB8AC3E}">
        <p14:creationId xmlns:p14="http://schemas.microsoft.com/office/powerpoint/2010/main" val="16520090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826</Words>
  <Application>Microsoft Office PowerPoint</Application>
  <PresentationFormat>Widescreen</PresentationFormat>
  <Paragraphs>171</Paragraphs>
  <Slides>12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Arial Narrow</vt:lpstr>
      <vt:lpstr>Calibri</vt:lpstr>
      <vt:lpstr>Calibri (Body)</vt:lpstr>
      <vt:lpstr>Cambria Math</vt:lpstr>
      <vt:lpstr>Carlibri</vt:lpstr>
      <vt:lpstr>Wingdings</vt:lpstr>
      <vt:lpstr>Tema do Office</vt:lpstr>
      <vt:lpstr>A NOVA PREVIDÊNCIA</vt:lpstr>
      <vt:lpstr>PRINCÍPIOS DA NOVA PREVIDÊNCIA</vt:lpstr>
      <vt:lpstr>Apresentação do PowerPoint</vt:lpstr>
      <vt:lpstr>Apresentação do PowerPoint</vt:lpstr>
      <vt:lpstr>Apresentação do PowerPoint</vt:lpstr>
      <vt:lpstr>66,5% dos beneficiários recebem salário mínimo; 83,4% recebem menos de 2 salários mínimos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Fernanda Moreira Pinheiro Lima</cp:lastModifiedBy>
  <cp:revision>104</cp:revision>
  <cp:lastPrinted>2019-04-10T15:32:12Z</cp:lastPrinted>
  <dcterms:created xsi:type="dcterms:W3CDTF">2019-01-08T13:56:17Z</dcterms:created>
  <dcterms:modified xsi:type="dcterms:W3CDTF">2019-04-10T17:16:58Z</dcterms:modified>
</cp:coreProperties>
</file>